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704" r:id="rId2"/>
    <p:sldId id="808" r:id="rId3"/>
    <p:sldId id="810" r:id="rId4"/>
    <p:sldId id="822" r:id="rId5"/>
    <p:sldId id="865" r:id="rId6"/>
    <p:sldId id="787" r:id="rId7"/>
    <p:sldId id="840" r:id="rId8"/>
    <p:sldId id="855" r:id="rId9"/>
    <p:sldId id="868" r:id="rId10"/>
    <p:sldId id="800" r:id="rId11"/>
    <p:sldId id="780" r:id="rId12"/>
    <p:sldId id="720" r:id="rId13"/>
    <p:sldId id="867" r:id="rId14"/>
    <p:sldId id="857"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0AD00"/>
    <a:srgbClr val="33CC33"/>
    <a:srgbClr val="D60093"/>
    <a:srgbClr val="333399"/>
    <a:srgbClr val="FF0066"/>
    <a:srgbClr val="00FFFF"/>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7" autoAdjust="0"/>
    <p:restoredTop sz="96102" autoAdjust="0"/>
  </p:normalViewPr>
  <p:slideViewPr>
    <p:cSldViewPr>
      <p:cViewPr varScale="1">
        <p:scale>
          <a:sx n="71" d="100"/>
          <a:sy n="71" d="100"/>
        </p:scale>
        <p:origin x="42" y="793"/>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846"/>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7/1/2018</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7/1/2018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Today I would like to talk about </a:t>
            </a:r>
            <a:r>
              <a:rPr lang="en-US" altLang="zh-CN" dirty="0" err="1"/>
              <a:t>TopPPR</a:t>
            </a:r>
            <a:r>
              <a:rPr lang="en-US" altLang="zh-CN" dirty="0"/>
              <a:t>, which is an algorithm that computes Top-k Personalized </a:t>
            </a:r>
            <a:r>
              <a:rPr lang="en-US" altLang="zh-CN" dirty="0" err="1"/>
              <a:t>pagerank</a:t>
            </a:r>
            <a:r>
              <a:rPr lang="en-US" altLang="zh-CN" dirty="0"/>
              <a:t> queries with precision guarantees. Here PPR stands for personalized </a:t>
            </a:r>
            <a:r>
              <a:rPr lang="en-US" altLang="zh-CN" dirty="0" err="1"/>
              <a:t>pagerank</a:t>
            </a:r>
            <a:r>
              <a:rPr lang="en-US" altLang="zh-CN" dirty="0"/>
              <a:t>. This is a joint work with </a:t>
            </a:r>
            <a:endParaRPr lang="zh-CN" altLang="en-US" dirty="0"/>
          </a:p>
        </p:txBody>
      </p:sp>
      <p:sp>
        <p:nvSpPr>
          <p:cNvPr id="4" name="灯片编号占位符 3"/>
          <p:cNvSpPr>
            <a:spLocks noGrp="1"/>
          </p:cNvSpPr>
          <p:nvPr>
            <p:ph type="sldNum" sz="quarter" idx="10"/>
          </p:nvPr>
        </p:nvSpPr>
        <p:spPr/>
        <p:txBody>
          <a:bodyPr/>
          <a:lstStyle/>
          <a:p>
            <a:fld id="{EE707532-839C-41A2-9E71-D5288AEAE66A}" type="slidenum">
              <a:rPr lang="en-US" smtClean="0"/>
              <a:pPr/>
              <a:t>1</a:t>
            </a:fld>
            <a:endParaRPr lang="en-US"/>
          </a:p>
        </p:txBody>
      </p:sp>
    </p:spTree>
    <p:extLst>
      <p:ext uri="{BB962C8B-B14F-4D97-AF65-F5344CB8AC3E}">
        <p14:creationId xmlns:p14="http://schemas.microsoft.com/office/powerpoint/2010/main" val="70378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experiments, we compare </a:t>
            </a:r>
            <a:r>
              <a:rPr lang="en-US" dirty="0" err="1"/>
              <a:t>TopPPR</a:t>
            </a:r>
            <a:r>
              <a:rPr lang="en-US" dirty="0"/>
              <a:t> with the-state-of-the-art exact and approximate algorithms on four real world graphs. The largest one is twitter, with 40 million nodes and 1.4 billion edges.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290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exact top-k queries, </a:t>
            </a:r>
            <a:r>
              <a:rPr lang="en-US" dirty="0" err="1"/>
              <a:t>TopPPR</a:t>
            </a:r>
            <a:r>
              <a:rPr lang="en-US" dirty="0"/>
              <a:t> outperforms </a:t>
            </a:r>
            <a:r>
              <a:rPr lang="en-US" dirty="0" err="1"/>
              <a:t>Bepi</a:t>
            </a:r>
            <a:r>
              <a:rPr lang="en-US" dirty="0"/>
              <a:t> and Chopper by two orders of magnitudes in terms of query time. I would like to point out that this is not entirely a fair fight, because </a:t>
            </a:r>
            <a:r>
              <a:rPr lang="en-US" dirty="0" err="1"/>
              <a:t>TopPPR</a:t>
            </a:r>
            <a:r>
              <a:rPr lang="en-US" dirty="0"/>
              <a:t> does not guarantee orders of the top-k nodes. However, as we can see in figure 4, </a:t>
            </a:r>
            <a:r>
              <a:rPr lang="en-US" dirty="0" err="1"/>
              <a:t>TopPPR</a:t>
            </a:r>
            <a:r>
              <a:rPr lang="en-US" dirty="0"/>
              <a:t> also achieves near optimal NDCGs in practice, so the order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449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approximate top-k queries, </a:t>
            </a:r>
            <a:r>
              <a:rPr lang="en-US" dirty="0" err="1"/>
              <a:t>TopPPR</a:t>
            </a:r>
            <a:r>
              <a:rPr lang="en-US" dirty="0"/>
              <a:t> outperforms the closest competitor FORA+ by an order of magnitude in terms of query time. Note that FORA+ is an index-based algorithm that requires preprocessing, while </a:t>
            </a:r>
            <a:r>
              <a:rPr lang="en-US" dirty="0" err="1"/>
              <a:t>TopPPR</a:t>
            </a:r>
            <a:r>
              <a:rPr lang="en-US" dirty="0"/>
              <a:t> is index-free and thus can be applied on dynamic graphs. We can also see that </a:t>
            </a:r>
            <a:r>
              <a:rPr lang="en-US" dirty="0" err="1"/>
              <a:t>TopPPR</a:t>
            </a:r>
            <a:r>
              <a:rPr lang="en-US" dirty="0"/>
              <a:t> obtains better precision due to its theoretical precision guarantees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030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 I assume many of you are familiar with Personalized PageRank, or PPR. Here we use the random walk with restart interpretation: given a source node s, we start a random walk from s, such that . And the PPR values for each node </a:t>
            </a:r>
            <a:r>
              <a:rPr lang="en-US" altLang="zh-CN" dirty="0" err="1"/>
              <a:t>wrt</a:t>
            </a:r>
            <a:r>
              <a:rPr lang="en-US" altLang="zh-CN" dirty="0"/>
              <a:t> to s is simply</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695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 the problem we consider is the top-k PPR queries, that is,</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504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Top-k PPR queries has many applications, such as . In the scenario of recommendation, top-k PPR queries is  used to compute an initial set of possible recommendations, and this step is usually the </a:t>
            </a:r>
            <a:r>
              <a:rPr lang="en-US" altLang="zh-CN" dirty="0" err="1"/>
              <a:t>bottomneck</a:t>
            </a:r>
            <a:r>
              <a:rPr lang="en-US" altLang="zh-CN" dirty="0"/>
              <a:t> of the computation </a:t>
            </a:r>
            <a:r>
              <a:rPr lang="en-US" altLang="zh-CN" dirty="0" err="1"/>
              <a:t>cCost</a:t>
            </a:r>
            <a:r>
              <a:rPr lang="en-US" altLang="zh-CN" dirty="0"/>
              <a:t> </a:t>
            </a:r>
            <a:endParaRPr lang="zh-CN" alt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12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Due to its importance, top-k PPR queries has been extensively studied for the past decades, and here we list some of the recent work that we are going to compare </a:t>
            </a:r>
            <a:r>
              <a:rPr lang="en-US" altLang="zh-CN" dirty="0" err="1"/>
              <a:t>TopPPR</a:t>
            </a:r>
            <a:r>
              <a:rPr lang="en-US" altLang="zh-CN" dirty="0"/>
              <a:t> with. Now obviously I do not have time to go through all these methods, so let me say this: These method suffers from at least one of the following drawbacks:</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782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What’s new about our algorithm is that </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7662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1692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Since I do not have time to go into details, so let me point out the major challenge for combining these three techniques, and that is the backward search. Recall that we have to perform  backward search from  a target node, and in the top-k </a:t>
            </a:r>
            <a:r>
              <a:rPr lang="en-US" altLang="zh-CN" dirty="0" err="1"/>
              <a:t>ppr</a:t>
            </a:r>
            <a:r>
              <a:rPr lang="en-US" altLang="zh-CN" dirty="0"/>
              <a:t> queries, every node is a target node. So the challenge is, how do you perform backward search on all nodes efficiently? </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7572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answer is, we don’t. We divide the node set V into three set: the top-k set </a:t>
            </a:r>
            <a:r>
              <a:rPr lang="en-US" altLang="zh-CN" dirty="0" err="1"/>
              <a:t>V_k</a:t>
            </a:r>
            <a:r>
              <a:rPr lang="en-US" altLang="zh-CN" dirty="0"/>
              <a:t>, these are the nodes that we are confident to classify as top-k nodes for s. and non=top-k set, these are the nodes that we are confident to classify as non-top-k nodes. And candidate set C, these are the nodes that we are unable to classify yet. And we only perform backward search on the candidate set. We use confidence bounds computed by empirical </a:t>
            </a:r>
            <a:r>
              <a:rPr lang="en-US" altLang="zh-CN" dirty="0" err="1"/>
              <a:t>bernstein</a:t>
            </a:r>
            <a:r>
              <a:rPr lang="en-US" altLang="zh-CN" dirty="0"/>
              <a:t> inequality to do the classification, and at each iteration, we move some nodes from the candidate set to the top-k-set or the non-top-k set. When the size of the top-k set exceeds rho*k, When the size of the candidate set is reduced, we can perform deeper backward search and more random walks to get better confidence bounds. When the size of the top-k set exceeds rho*k, we know the precision is at least rho, and we can return it as the result.</a:t>
            </a:r>
            <a:endParaRPr lang="zh-CN" altLang="en-US" dirty="0"/>
          </a:p>
        </p:txBody>
      </p:sp>
      <p:sp>
        <p:nvSpPr>
          <p:cNvPr id="4" name="灯片编号占位符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368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A042AC0D-C158-4B7A-8D33-52AAFC583194}" type="datetime1">
              <a:rPr lang="en-US" altLang="zh-CN" smtClean="0"/>
              <a:t>7/1/2018</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91F9E2-F349-48DF-9374-C57766090625}" type="datetime1">
              <a:rPr lang="en-US" altLang="zh-CN" smtClean="0"/>
              <a:t>7/1/2018</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FB052E-1BE5-4CD0-AC03-155CCFE7D0E1}" type="datetime1">
              <a:rPr lang="en-US" altLang="zh-CN" smtClean="0"/>
              <a:t>7/1/2018</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a:t>Click to edit Master title style</a:t>
            </a:r>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FA2C8C04-1557-436A-B641-5C5320AE0232}" type="datetime1">
              <a:rPr lang="en-US" altLang="zh-CN" smtClean="0"/>
              <a:t>7/1/2018</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5493758-20BA-43D1-80D9-BBDCAF8BAE38}" type="datetime1">
              <a:rPr lang="en-US" altLang="zh-CN" smtClean="0"/>
              <a:t>7/1/2018</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7CD17AE3-DC30-49B3-B92F-A1F62C61DAA2}" type="datetime1">
              <a:rPr lang="en-US" altLang="zh-CN" smtClean="0"/>
              <a:t>7/1/2018</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a:t>Click to edit Master title style</a:t>
            </a:r>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943BB5C8-0989-4B23-897A-084B957BC660}" type="datetime1">
              <a:rPr lang="en-US" altLang="zh-CN" smtClean="0"/>
              <a:t>7/1/2018</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923A894-9E27-4EDA-A373-44A720CA5B80}" type="datetime1">
              <a:rPr lang="en-US" altLang="zh-CN" smtClean="0"/>
              <a:t>7/1/2018</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30CC9C5-79A6-4F0F-AE41-826D2FBFA6C5}" type="datetime1">
              <a:rPr lang="en-US" altLang="zh-CN" smtClean="0"/>
              <a:t>7/1/2018</a:t>
            </a:fld>
            <a:endParaRPr lang="en-US"/>
          </a:p>
        </p:txBody>
      </p:sp>
      <p:sp>
        <p:nvSpPr>
          <p:cNvPr id="8" name="Footer Placeholder 7"/>
          <p:cNvSpPr>
            <a:spLocks noGrp="1"/>
          </p:cNvSpPr>
          <p:nvPr>
            <p:ph type="ftr" sz="quarter" idx="11"/>
          </p:nvPr>
        </p:nvSpPr>
        <p:spPr/>
        <p:txBody>
          <a:bodyPr/>
          <a:lstStyle/>
          <a:p>
            <a:r>
              <a:rPr lang="en-US"/>
              <a:t>J. Leskovec, A. Rajaraman, J. Ullman: Mining of Massive Datasets, http://www.mmds.org</a:t>
            </a:r>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057151-97DF-4518-A874-0307EB88323C}" type="datetime1">
              <a:rPr lang="en-US" altLang="zh-CN" smtClean="0"/>
              <a:t>7/1/2018</a:t>
            </a:fld>
            <a:endParaRPr lang="en-US"/>
          </a:p>
        </p:txBody>
      </p:sp>
      <p:sp>
        <p:nvSpPr>
          <p:cNvPr id="4" name="Footer Placeholder 3"/>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59DCD-7B60-4D9F-8B2E-4FDB90879F61}" type="datetime1">
              <a:rPr lang="en-US" altLang="zh-CN" smtClean="0"/>
              <a:t>7/1/2018</a:t>
            </a:fld>
            <a:endParaRPr lang="en-US"/>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2AC181-5AE6-4F2C-AAD2-F43006F9ED4B}" type="datetime1">
              <a:rPr lang="en-US" altLang="zh-CN" smtClean="0"/>
              <a:t>7/1/2018</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4F4BA4A-6B33-4B84-A288-64471BBF5B6E}" type="datetime1">
              <a:rPr lang="en-US" altLang="zh-CN" smtClean="0"/>
              <a:t>7/1/2018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7CD4A3EB-ED20-49AE-9C2C-BC34313B1458}" type="datetime1">
              <a:rPr lang="en-US" altLang="zh-CN" smtClean="0"/>
              <a:t>7/1/2018</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75B9B2-3FC3-4E96-8187-4DE3D4B0D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410200"/>
            <a:ext cx="1981199" cy="1315056"/>
          </a:xfrm>
          <a:prstGeom prst="rect">
            <a:avLst/>
          </a:prstGeom>
        </p:spPr>
      </p:pic>
      <p:sp>
        <p:nvSpPr>
          <p:cNvPr id="7" name="Title 6"/>
          <p:cNvSpPr>
            <a:spLocks noGrp="1"/>
          </p:cNvSpPr>
          <p:nvPr>
            <p:ph type="ctrTitle"/>
          </p:nvPr>
        </p:nvSpPr>
        <p:spPr>
          <a:xfrm>
            <a:off x="217715" y="2667000"/>
            <a:ext cx="8763000" cy="1673352"/>
          </a:xfrm>
        </p:spPr>
        <p:txBody>
          <a:bodyPr>
            <a:noAutofit/>
          </a:bodyPr>
          <a:lstStyle/>
          <a:p>
            <a:r>
              <a:rPr lang="en-US" altLang="zh-CN" sz="4000" dirty="0" err="1"/>
              <a:t>TopPPR</a:t>
            </a:r>
            <a:r>
              <a:rPr lang="en-US" altLang="zh-CN" sz="4000" dirty="0"/>
              <a:t>: Top-k Personalized PageRank Queries with Precision Guarantees on Large Graphs</a:t>
            </a:r>
            <a:endParaRPr lang="en-US" sz="4000" dirty="0"/>
          </a:p>
        </p:txBody>
      </p:sp>
      <p:sp>
        <p:nvSpPr>
          <p:cNvPr id="2" name="文本框 1">
            <a:extLst>
              <a:ext uri="{FF2B5EF4-FFF2-40B4-BE49-F238E27FC236}">
                <a16:creationId xmlns:a16="http://schemas.microsoft.com/office/drawing/2014/main" id="{176DEE8E-9E11-4AD7-889D-1096460C274F}"/>
              </a:ext>
            </a:extLst>
          </p:cNvPr>
          <p:cNvSpPr txBox="1"/>
          <p:nvPr/>
        </p:nvSpPr>
        <p:spPr>
          <a:xfrm>
            <a:off x="192833" y="5257800"/>
            <a:ext cx="8570231" cy="923330"/>
          </a:xfrm>
          <a:prstGeom prst="rect">
            <a:avLst/>
          </a:prstGeom>
          <a:noFill/>
        </p:spPr>
        <p:txBody>
          <a:bodyPr wrap="none" rtlCol="0">
            <a:spAutoFit/>
          </a:bodyPr>
          <a:lstStyle/>
          <a:p>
            <a:pPr algn="ctr"/>
            <a:r>
              <a:rPr lang="en-US" altLang="zh-CN" dirty="0"/>
              <a:t>Zhewei Wei, </a:t>
            </a:r>
            <a:r>
              <a:rPr lang="en-US" altLang="zh-CN" dirty="0" err="1"/>
              <a:t>Xiaodong</a:t>
            </a:r>
            <a:r>
              <a:rPr lang="en-US" altLang="zh-CN" dirty="0"/>
              <a:t> He, </a:t>
            </a:r>
            <a:r>
              <a:rPr lang="en-US" altLang="zh-CN" dirty="0" err="1"/>
              <a:t>Xiaokui</a:t>
            </a:r>
            <a:r>
              <a:rPr lang="en-US" altLang="zh-CN" dirty="0"/>
              <a:t> Xiao, </a:t>
            </a:r>
            <a:r>
              <a:rPr lang="en-US" altLang="zh-CN" dirty="0" err="1"/>
              <a:t>Sibo</a:t>
            </a:r>
            <a:r>
              <a:rPr lang="en-US" altLang="zh-CN" dirty="0"/>
              <a:t> Wang, </a:t>
            </a:r>
            <a:r>
              <a:rPr lang="en-US" altLang="zh-CN" dirty="0" err="1"/>
              <a:t>Shuo</a:t>
            </a:r>
            <a:r>
              <a:rPr lang="en-US" altLang="zh-CN" dirty="0"/>
              <a:t> Shang and Ji-Rong Wen</a:t>
            </a:r>
          </a:p>
          <a:p>
            <a:pPr algn="ctr"/>
            <a:r>
              <a:rPr lang="en-US" altLang="zh-CN" dirty="0"/>
              <a:t>Contact: zhewei@ruc.edu.cn</a:t>
            </a:r>
          </a:p>
          <a:p>
            <a:endParaRPr lang="zh-CN" altLang="en-US" dirty="0">
              <a:latin typeface="Arial" pitchFamily="34" charset="0"/>
              <a:cs typeface="Arial" pitchFamily="34" charset="0"/>
            </a:endParaRPr>
          </a:p>
        </p:txBody>
      </p:sp>
    </p:spTree>
    <p:extLst>
      <p:ext uri="{BB962C8B-B14F-4D97-AF65-F5344CB8AC3E}">
        <p14:creationId xmlns:p14="http://schemas.microsoft.com/office/powerpoint/2010/main" val="385063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Experiments</a:t>
            </a:r>
            <a:endParaRPr lang="zh-CN" alt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lstStyle/>
              <a:p>
                <a:r>
                  <a:rPr lang="en-US" altLang="zh-CN" sz="2400" dirty="0"/>
                  <a:t>Running Environment</a:t>
                </a:r>
              </a:p>
              <a:p>
                <a:pPr lvl="1"/>
                <a:r>
                  <a:rPr lang="en-US" altLang="zh-CN" sz="2000" dirty="0"/>
                  <a:t>A Xeon(R) CPU E5-2620@2.10GHz CPU and 96GB RAM.</a:t>
                </a:r>
              </a:p>
              <a:p>
                <a:pPr lvl="1"/>
                <a:r>
                  <a:rPr lang="en-US" altLang="zh-CN" sz="2000" dirty="0"/>
                  <a:t>C++ implementation.</a:t>
                </a:r>
                <a:endParaRPr lang="en-US" altLang="zh-CN" sz="2400" dirty="0"/>
              </a:p>
              <a:p>
                <a:r>
                  <a:rPr lang="en-US" altLang="zh-CN" sz="2400" dirty="0"/>
                  <a:t>Query generation:</a:t>
                </a:r>
              </a:p>
              <a:p>
                <a:pPr lvl="1"/>
                <a:r>
                  <a:rPr lang="en-US" altLang="zh-CN" sz="2000" dirty="0"/>
                  <a:t>100 randomly selected source nodes s</a:t>
                </a:r>
              </a:p>
              <a:p>
                <a:pPr lvl="1"/>
                <a:r>
                  <a:rPr lang="en-US" altLang="zh-CN" sz="2000" dirty="0"/>
                  <a:t>Top-</a:t>
                </a:r>
                <a:r>
                  <a:rPr lang="en-US" altLang="zh-CN" sz="2000" i="1" dirty="0"/>
                  <a:t>k</a:t>
                </a:r>
                <a:r>
                  <a:rPr lang="en-US" altLang="zh-CN" sz="2000" dirty="0"/>
                  <a:t>: Varying </a:t>
                </a:r>
                <a14:m>
                  <m:oMath xmlns:m="http://schemas.openxmlformats.org/officeDocument/2006/math">
                    <m:r>
                      <a:rPr lang="en-US" altLang="zh-CN" sz="2000" i="1" dirty="0" smtClean="0">
                        <a:latin typeface="Cambria Math" panose="02040503050406030204" pitchFamily="18" charset="0"/>
                      </a:rPr>
                      <m:t>𝑘</m:t>
                    </m:r>
                  </m:oMath>
                </a14:m>
                <a:r>
                  <a:rPr lang="en-US" altLang="zh-CN" sz="2000" dirty="0"/>
                  <a:t>: 1, 2, 4, 8, …, 1024 </a:t>
                </a: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3"/>
                <a:stretch>
                  <a:fillRect t="-11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43F0257-70B2-4CD0-A0DC-88B1BF247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906" y="4038600"/>
            <a:ext cx="4206482" cy="1486675"/>
          </a:xfrm>
          <a:prstGeom prst="rect">
            <a:avLst/>
          </a:prstGeom>
        </p:spPr>
      </p:pic>
      <p:pic>
        <p:nvPicPr>
          <p:cNvPr id="6" name="图片 5">
            <a:extLst>
              <a:ext uri="{FF2B5EF4-FFF2-40B4-BE49-F238E27FC236}">
                <a16:creationId xmlns:a16="http://schemas.microsoft.com/office/drawing/2014/main" id="{DB2E52C2-5801-4239-8B3E-5C68E8BD5A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4114800"/>
            <a:ext cx="4686506" cy="2052711"/>
          </a:xfrm>
          <a:prstGeom prst="rect">
            <a:avLst/>
          </a:prstGeom>
        </p:spPr>
      </p:pic>
    </p:spTree>
    <p:extLst>
      <p:ext uri="{BB962C8B-B14F-4D97-AF65-F5344CB8AC3E}">
        <p14:creationId xmlns:p14="http://schemas.microsoft.com/office/powerpoint/2010/main" val="421735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7711680-0097-4EE8-ACCE-06767E616DF6}"/>
              </a:ext>
            </a:extLst>
          </p:cNvPr>
          <p:cNvSpPr>
            <a:spLocks noGrp="1"/>
          </p:cNvSpPr>
          <p:nvPr>
            <p:ph type="title"/>
          </p:nvPr>
        </p:nvSpPr>
        <p:spPr>
          <a:xfrm>
            <a:off x="457200" y="76200"/>
            <a:ext cx="8229600" cy="987552"/>
          </a:xfrm>
        </p:spPr>
        <p:txBody>
          <a:bodyPr/>
          <a:lstStyle/>
          <a:p>
            <a:r>
              <a:rPr lang="en-US" altLang="zh-CN" dirty="0"/>
              <a:t>Exact Top-k PPR queries</a:t>
            </a:r>
            <a:endParaRPr lang="zh-CN" altLang="en-US" dirty="0"/>
          </a:p>
        </p:txBody>
      </p:sp>
      <p:pic>
        <p:nvPicPr>
          <p:cNvPr id="4" name="图片 3">
            <a:extLst>
              <a:ext uri="{FF2B5EF4-FFF2-40B4-BE49-F238E27FC236}">
                <a16:creationId xmlns:a16="http://schemas.microsoft.com/office/drawing/2014/main" id="{46E1C89B-12A9-4B29-AC5D-EB9AC4E56B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3" y="1143000"/>
            <a:ext cx="8980313" cy="5410200"/>
          </a:xfrm>
          <a:prstGeom prst="rect">
            <a:avLst/>
          </a:prstGeom>
        </p:spPr>
      </p:pic>
    </p:spTree>
    <p:extLst>
      <p:ext uri="{BB962C8B-B14F-4D97-AF65-F5344CB8AC3E}">
        <p14:creationId xmlns:p14="http://schemas.microsoft.com/office/powerpoint/2010/main" val="206871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D8A7FEFC-73C3-4A23-A4E9-779281BA3BFD}"/>
              </a:ext>
            </a:extLst>
          </p:cNvPr>
          <p:cNvSpPr>
            <a:spLocks noGrp="1"/>
          </p:cNvSpPr>
          <p:nvPr>
            <p:ph type="title"/>
          </p:nvPr>
        </p:nvSpPr>
        <p:spPr/>
        <p:txBody>
          <a:bodyPr>
            <a:normAutofit/>
          </a:bodyPr>
          <a:lstStyle/>
          <a:p>
            <a:r>
              <a:rPr lang="en-US" altLang="zh-CN" dirty="0"/>
              <a:t>Approximate Top-k PPR queries</a:t>
            </a:r>
            <a:endParaRPr lang="zh-CN" altLang="en-US" dirty="0"/>
          </a:p>
        </p:txBody>
      </p:sp>
      <p:pic>
        <p:nvPicPr>
          <p:cNvPr id="7" name="图片 6">
            <a:extLst>
              <a:ext uri="{FF2B5EF4-FFF2-40B4-BE49-F238E27FC236}">
                <a16:creationId xmlns:a16="http://schemas.microsoft.com/office/drawing/2014/main" id="{0A7583B1-8802-43CB-AA29-D7C0A65E9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56" y="1219200"/>
            <a:ext cx="8949087" cy="5257800"/>
          </a:xfrm>
          <a:prstGeom prst="rect">
            <a:avLst/>
          </a:prstGeom>
        </p:spPr>
      </p:pic>
      <p:grpSp>
        <p:nvGrpSpPr>
          <p:cNvPr id="12" name="组合 11">
            <a:extLst>
              <a:ext uri="{FF2B5EF4-FFF2-40B4-BE49-F238E27FC236}">
                <a16:creationId xmlns:a16="http://schemas.microsoft.com/office/drawing/2014/main" id="{035F05DB-25DA-4DA6-BB47-BA4065483535}"/>
              </a:ext>
            </a:extLst>
          </p:cNvPr>
          <p:cNvGrpSpPr/>
          <p:nvPr/>
        </p:nvGrpSpPr>
        <p:grpSpPr>
          <a:xfrm>
            <a:off x="5943600" y="2438400"/>
            <a:ext cx="3253372" cy="1590020"/>
            <a:chOff x="6172200" y="2362200"/>
            <a:chExt cx="3253372" cy="1590020"/>
          </a:xfrm>
        </p:grpSpPr>
        <p:cxnSp>
          <p:nvCxnSpPr>
            <p:cNvPr id="3" name="连接符: 肘形 2">
              <a:extLst>
                <a:ext uri="{FF2B5EF4-FFF2-40B4-BE49-F238E27FC236}">
                  <a16:creationId xmlns:a16="http://schemas.microsoft.com/office/drawing/2014/main" id="{C863C5D8-41C8-4B84-89EC-E0DE10366DF5}"/>
                </a:ext>
              </a:extLst>
            </p:cNvPr>
            <p:cNvCxnSpPr>
              <a:cxnSpLocks/>
            </p:cNvCxnSpPr>
            <p:nvPr/>
          </p:nvCxnSpPr>
          <p:spPr>
            <a:xfrm rot="10800000">
              <a:off x="6172200" y="2362200"/>
              <a:ext cx="1447800" cy="129540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9" name="文本框 8">
              <a:extLst>
                <a:ext uri="{FF2B5EF4-FFF2-40B4-BE49-F238E27FC236}">
                  <a16:creationId xmlns:a16="http://schemas.microsoft.com/office/drawing/2014/main" id="{206B83CC-FF09-492A-82DE-21D7B0E6B937}"/>
                </a:ext>
              </a:extLst>
            </p:cNvPr>
            <p:cNvSpPr txBox="1"/>
            <p:nvPr/>
          </p:nvSpPr>
          <p:spPr>
            <a:xfrm>
              <a:off x="7602894" y="3429000"/>
              <a:ext cx="1822678" cy="523220"/>
            </a:xfrm>
            <a:prstGeom prst="rect">
              <a:avLst/>
            </a:prstGeom>
            <a:noFill/>
          </p:spPr>
          <p:txBody>
            <a:bodyPr wrap="none" rtlCol="0">
              <a:spAutoFit/>
            </a:bodyPr>
            <a:lstStyle/>
            <a:p>
              <a:r>
                <a:rPr lang="en-US" altLang="zh-CN" sz="1400" dirty="0">
                  <a:latin typeface="Arial" pitchFamily="34" charset="0"/>
                  <a:cs typeface="Arial" pitchFamily="34" charset="0"/>
                </a:rPr>
                <a:t>FORA+: Best index-</a:t>
              </a:r>
            </a:p>
            <a:p>
              <a:r>
                <a:rPr lang="en-US" altLang="zh-CN" sz="1400" dirty="0">
                  <a:latin typeface="Arial" pitchFamily="34" charset="0"/>
                  <a:cs typeface="Arial" pitchFamily="34" charset="0"/>
                </a:rPr>
                <a:t>based algorithm</a:t>
              </a:r>
              <a:endParaRPr lang="zh-CN" altLang="en-US" sz="1400" dirty="0">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val="292075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A62505-BED6-4288-93F3-5CA9FEA049CF}"/>
              </a:ext>
            </a:extLst>
          </p:cNvPr>
          <p:cNvSpPr>
            <a:spLocks noGrp="1"/>
          </p:cNvSpPr>
          <p:nvPr>
            <p:ph type="title"/>
          </p:nvPr>
        </p:nvSpPr>
        <p:spPr/>
        <p:txBody>
          <a:bodyPr/>
          <a:lstStyle/>
          <a:p>
            <a:r>
              <a:rPr lang="en-US" altLang="zh-CN" dirty="0"/>
              <a:t>Conclusion</a:t>
            </a:r>
            <a:endParaRPr lang="zh-CN" altLang="en-US" dirty="0"/>
          </a:p>
        </p:txBody>
      </p:sp>
      <p:sp>
        <p:nvSpPr>
          <p:cNvPr id="3" name="内容占位符 2">
            <a:extLst>
              <a:ext uri="{FF2B5EF4-FFF2-40B4-BE49-F238E27FC236}">
                <a16:creationId xmlns:a16="http://schemas.microsoft.com/office/drawing/2014/main" id="{0817BCC0-A086-4284-B716-BACC25C0CDA5}"/>
              </a:ext>
            </a:extLst>
          </p:cNvPr>
          <p:cNvSpPr>
            <a:spLocks noGrp="1"/>
          </p:cNvSpPr>
          <p:nvPr>
            <p:ph idx="1"/>
          </p:nvPr>
        </p:nvSpPr>
        <p:spPr/>
        <p:txBody>
          <a:bodyPr>
            <a:normAutofit/>
          </a:bodyPr>
          <a:lstStyle/>
          <a:p>
            <a:r>
              <a:rPr lang="en-US" altLang="zh-CN" dirty="0" err="1">
                <a:solidFill>
                  <a:srgbClr val="0000FF"/>
                </a:solidFill>
              </a:rPr>
              <a:t>TopPPR</a:t>
            </a:r>
            <a:r>
              <a:rPr lang="en-US" altLang="zh-CN" dirty="0"/>
              <a:t>: offers theoretical guarantee on the </a:t>
            </a:r>
            <a:r>
              <a:rPr lang="en-US" altLang="zh-CN" dirty="0">
                <a:solidFill>
                  <a:srgbClr val="C00000"/>
                </a:solidFill>
              </a:rPr>
              <a:t>precision</a:t>
            </a:r>
            <a:r>
              <a:rPr lang="en-US" altLang="zh-CN" dirty="0"/>
              <a:t> of the result</a:t>
            </a:r>
          </a:p>
          <a:p>
            <a:endParaRPr lang="en-US" altLang="zh-CN" dirty="0"/>
          </a:p>
          <a:p>
            <a:r>
              <a:rPr lang="en-US" altLang="zh-CN" dirty="0"/>
              <a:t>Computes </a:t>
            </a:r>
            <a:r>
              <a:rPr lang="en-US" altLang="zh-CN" dirty="0">
                <a:solidFill>
                  <a:srgbClr val="C00000"/>
                </a:solidFill>
              </a:rPr>
              <a:t>exact and approximate </a:t>
            </a:r>
            <a:r>
              <a:rPr lang="en-US" altLang="zh-CN" dirty="0"/>
              <a:t>top-k PPR queries </a:t>
            </a:r>
            <a:r>
              <a:rPr lang="en-US" altLang="zh-CN" dirty="0" err="1"/>
              <a:t>w.h.p</a:t>
            </a:r>
            <a:r>
              <a:rPr lang="en-US" altLang="zh-CN" dirty="0"/>
              <a:t>.</a:t>
            </a:r>
          </a:p>
          <a:p>
            <a:pPr lvl="1"/>
            <a:r>
              <a:rPr lang="en-US" altLang="zh-CN" dirty="0">
                <a:solidFill>
                  <a:srgbClr val="C00000"/>
                </a:solidFill>
              </a:rPr>
              <a:t>Without</a:t>
            </a:r>
            <a:r>
              <a:rPr lang="en-US" altLang="zh-CN" dirty="0"/>
              <a:t> preprocessing or indexing</a:t>
            </a:r>
          </a:p>
          <a:p>
            <a:endParaRPr lang="en-US" altLang="zh-CN" dirty="0"/>
          </a:p>
          <a:p>
            <a:r>
              <a:rPr lang="en-US" altLang="zh-CN" dirty="0"/>
              <a:t>Superior performance on real world graphs. </a:t>
            </a:r>
            <a:endParaRPr lang="zh-CN" altLang="en-US" dirty="0"/>
          </a:p>
        </p:txBody>
      </p:sp>
    </p:spTree>
    <p:extLst>
      <p:ext uri="{BB962C8B-B14F-4D97-AF65-F5344CB8AC3E}">
        <p14:creationId xmlns:p14="http://schemas.microsoft.com/office/powerpoint/2010/main" val="154484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br>
              <a:rPr lang="en-US" dirty="0"/>
            </a:br>
            <a:r>
              <a:rPr lang="en-US" dirty="0"/>
              <a:t>Thank you!</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296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a:t>Personalized PageRank (PPR)</a:t>
            </a:r>
            <a:endParaRPr lang="zh-HK" altLang="en-US" sz="3600" dirty="0"/>
          </a:p>
        </p:txBody>
      </p:sp>
      <p:grpSp>
        <p:nvGrpSpPr>
          <p:cNvPr id="6" name="Group 2">
            <a:extLst>
              <a:ext uri="{FF2B5EF4-FFF2-40B4-BE49-F238E27FC236}">
                <a16:creationId xmlns:a16="http://schemas.microsoft.com/office/drawing/2014/main" id="{B7E060D7-BCC9-4057-99BC-2FE59FD5BF36}"/>
              </a:ext>
            </a:extLst>
          </p:cNvPr>
          <p:cNvGrpSpPr>
            <a:grpSpLocks/>
          </p:cNvGrpSpPr>
          <p:nvPr/>
        </p:nvGrpSpPr>
        <p:grpSpPr bwMode="auto">
          <a:xfrm>
            <a:off x="914400" y="1096095"/>
            <a:ext cx="7162800" cy="4071458"/>
            <a:chOff x="1152" y="1567"/>
            <a:chExt cx="3408" cy="1646"/>
          </a:xfrm>
        </p:grpSpPr>
        <p:sp>
          <p:nvSpPr>
            <p:cNvPr id="7" name="Oval 3">
              <a:extLst>
                <a:ext uri="{FF2B5EF4-FFF2-40B4-BE49-F238E27FC236}">
                  <a16:creationId xmlns:a16="http://schemas.microsoft.com/office/drawing/2014/main" id="{4FD880CD-CE08-4D30-A4E0-06E3A49310D9}"/>
                </a:ext>
              </a:extLst>
            </p:cNvPr>
            <p:cNvSpPr>
              <a:spLocks noChangeArrowheads="1"/>
            </p:cNvSpPr>
            <p:nvPr/>
          </p:nvSpPr>
          <p:spPr bwMode="auto">
            <a:xfrm>
              <a:off x="1152" y="196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a:t>
              </a:r>
            </a:p>
          </p:txBody>
        </p:sp>
        <p:sp>
          <p:nvSpPr>
            <p:cNvPr id="8" name="Oval 4">
              <a:extLst>
                <a:ext uri="{FF2B5EF4-FFF2-40B4-BE49-F238E27FC236}">
                  <a16:creationId xmlns:a16="http://schemas.microsoft.com/office/drawing/2014/main" id="{D1E4C0DC-72A1-4A35-938C-7949B400B9F6}"/>
                </a:ext>
              </a:extLst>
            </p:cNvPr>
            <p:cNvSpPr>
              <a:spLocks noChangeArrowheads="1"/>
            </p:cNvSpPr>
            <p:nvPr/>
          </p:nvSpPr>
          <p:spPr bwMode="auto">
            <a:xfrm>
              <a:off x="1488" y="2400"/>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i="1" dirty="0">
                  <a:solidFill>
                    <a:schemeClr val="bg1"/>
                  </a:solidFill>
                  <a:ea typeface="宋体" panose="02010600030101010101" pitchFamily="2" charset="-122"/>
                </a:rPr>
                <a:t> </a:t>
              </a:r>
              <a:r>
                <a:rPr kumimoji="0" lang="en-US" altLang="zh-CN" sz="1800" dirty="0">
                  <a:solidFill>
                    <a:schemeClr val="bg1"/>
                  </a:solidFill>
                  <a:ea typeface="宋体" panose="02010600030101010101" pitchFamily="2" charset="-122"/>
                </a:rPr>
                <a:t>s</a:t>
              </a:r>
            </a:p>
          </p:txBody>
        </p:sp>
        <p:sp>
          <p:nvSpPr>
            <p:cNvPr id="9" name="Oval 5">
              <a:extLst>
                <a:ext uri="{FF2B5EF4-FFF2-40B4-BE49-F238E27FC236}">
                  <a16:creationId xmlns:a16="http://schemas.microsoft.com/office/drawing/2014/main" id="{2B98DB33-A028-4434-B324-7B5DF00A0928}"/>
                </a:ext>
              </a:extLst>
            </p:cNvPr>
            <p:cNvSpPr>
              <a:spLocks noChangeArrowheads="1"/>
            </p:cNvSpPr>
            <p:nvPr/>
          </p:nvSpPr>
          <p:spPr bwMode="auto">
            <a:xfrm>
              <a:off x="1968" y="211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3</a:t>
              </a:r>
            </a:p>
          </p:txBody>
        </p:sp>
        <p:sp>
          <p:nvSpPr>
            <p:cNvPr id="10" name="Oval 6">
              <a:extLst>
                <a:ext uri="{FF2B5EF4-FFF2-40B4-BE49-F238E27FC236}">
                  <a16:creationId xmlns:a16="http://schemas.microsoft.com/office/drawing/2014/main" id="{9B77CD09-DDB5-4BAD-983F-A40D0917340F}"/>
                </a:ext>
              </a:extLst>
            </p:cNvPr>
            <p:cNvSpPr>
              <a:spLocks noChangeArrowheads="1"/>
            </p:cNvSpPr>
            <p:nvPr/>
          </p:nvSpPr>
          <p:spPr bwMode="auto">
            <a:xfrm>
              <a:off x="1632" y="172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2</a:t>
              </a:r>
            </a:p>
          </p:txBody>
        </p:sp>
        <p:sp>
          <p:nvSpPr>
            <p:cNvPr id="11" name="Oval 7">
              <a:extLst>
                <a:ext uri="{FF2B5EF4-FFF2-40B4-BE49-F238E27FC236}">
                  <a16:creationId xmlns:a16="http://schemas.microsoft.com/office/drawing/2014/main" id="{4B380B8F-BD54-4E4F-8E12-0FDD18633981}"/>
                </a:ext>
              </a:extLst>
            </p:cNvPr>
            <p:cNvSpPr>
              <a:spLocks noChangeArrowheads="1"/>
            </p:cNvSpPr>
            <p:nvPr/>
          </p:nvSpPr>
          <p:spPr bwMode="auto">
            <a:xfrm>
              <a:off x="2160" y="278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5</a:t>
              </a:r>
            </a:p>
          </p:txBody>
        </p:sp>
        <p:sp>
          <p:nvSpPr>
            <p:cNvPr id="12" name="Oval 8">
              <a:extLst>
                <a:ext uri="{FF2B5EF4-FFF2-40B4-BE49-F238E27FC236}">
                  <a16:creationId xmlns:a16="http://schemas.microsoft.com/office/drawing/2014/main" id="{BD5BDF78-4465-400D-95BD-806CF0862BDD}"/>
                </a:ext>
              </a:extLst>
            </p:cNvPr>
            <p:cNvSpPr>
              <a:spLocks noChangeArrowheads="1"/>
            </p:cNvSpPr>
            <p:nvPr/>
          </p:nvSpPr>
          <p:spPr bwMode="auto">
            <a:xfrm>
              <a:off x="2784" y="2688"/>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6</a:t>
              </a:r>
            </a:p>
          </p:txBody>
        </p:sp>
        <p:sp>
          <p:nvSpPr>
            <p:cNvPr id="13" name="Oval 9">
              <a:extLst>
                <a:ext uri="{FF2B5EF4-FFF2-40B4-BE49-F238E27FC236}">
                  <a16:creationId xmlns:a16="http://schemas.microsoft.com/office/drawing/2014/main" id="{B6EBBB06-93CE-4C6D-8859-F677BA157CCB}"/>
                </a:ext>
              </a:extLst>
            </p:cNvPr>
            <p:cNvSpPr>
              <a:spLocks noChangeArrowheads="1"/>
            </p:cNvSpPr>
            <p:nvPr/>
          </p:nvSpPr>
          <p:spPr bwMode="auto">
            <a:xfrm>
              <a:off x="2548" y="2973"/>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dirty="0">
                  <a:ea typeface="宋体" panose="02010600030101010101" pitchFamily="2" charset="-122"/>
                </a:rPr>
                <a:t>7</a:t>
              </a:r>
            </a:p>
          </p:txBody>
        </p:sp>
        <p:sp>
          <p:nvSpPr>
            <p:cNvPr id="14" name="Oval 10">
              <a:extLst>
                <a:ext uri="{FF2B5EF4-FFF2-40B4-BE49-F238E27FC236}">
                  <a16:creationId xmlns:a16="http://schemas.microsoft.com/office/drawing/2014/main" id="{1A34E421-07C3-4B4A-971D-33B2FA193D03}"/>
                </a:ext>
              </a:extLst>
            </p:cNvPr>
            <p:cNvSpPr>
              <a:spLocks noChangeArrowheads="1"/>
            </p:cNvSpPr>
            <p:nvPr/>
          </p:nvSpPr>
          <p:spPr bwMode="auto">
            <a:xfrm>
              <a:off x="3172" y="1567"/>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9</a:t>
              </a:r>
            </a:p>
          </p:txBody>
        </p:sp>
        <p:sp>
          <p:nvSpPr>
            <p:cNvPr id="15" name="Oval 11">
              <a:extLst>
                <a:ext uri="{FF2B5EF4-FFF2-40B4-BE49-F238E27FC236}">
                  <a16:creationId xmlns:a16="http://schemas.microsoft.com/office/drawing/2014/main" id="{CB6B6E60-9835-4ED6-9E2B-55ECFA16C58D}"/>
                </a:ext>
              </a:extLst>
            </p:cNvPr>
            <p:cNvSpPr>
              <a:spLocks noChangeArrowheads="1"/>
            </p:cNvSpPr>
            <p:nvPr/>
          </p:nvSpPr>
          <p:spPr bwMode="auto">
            <a:xfrm>
              <a:off x="3652" y="1583"/>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10</a:t>
              </a:r>
            </a:p>
          </p:txBody>
        </p:sp>
        <p:sp>
          <p:nvSpPr>
            <p:cNvPr id="16" name="Oval 12">
              <a:extLst>
                <a:ext uri="{FF2B5EF4-FFF2-40B4-BE49-F238E27FC236}">
                  <a16:creationId xmlns:a16="http://schemas.microsoft.com/office/drawing/2014/main" id="{84D69910-390E-4980-B156-549226D6F0DE}"/>
                </a:ext>
              </a:extLst>
            </p:cNvPr>
            <p:cNvSpPr>
              <a:spLocks noChangeArrowheads="1"/>
            </p:cNvSpPr>
            <p:nvPr/>
          </p:nvSpPr>
          <p:spPr bwMode="auto">
            <a:xfrm>
              <a:off x="3024" y="1920"/>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8</a:t>
              </a:r>
            </a:p>
          </p:txBody>
        </p:sp>
        <p:sp>
          <p:nvSpPr>
            <p:cNvPr id="17" name="Oval 13">
              <a:extLst>
                <a:ext uri="{FF2B5EF4-FFF2-40B4-BE49-F238E27FC236}">
                  <a16:creationId xmlns:a16="http://schemas.microsoft.com/office/drawing/2014/main" id="{A05EA484-A2AC-4547-BBED-8C31AD8FDDD8}"/>
                </a:ext>
              </a:extLst>
            </p:cNvPr>
            <p:cNvSpPr>
              <a:spLocks noChangeArrowheads="1"/>
            </p:cNvSpPr>
            <p:nvPr/>
          </p:nvSpPr>
          <p:spPr bwMode="auto">
            <a:xfrm>
              <a:off x="3648" y="2064"/>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11</a:t>
              </a:r>
            </a:p>
          </p:txBody>
        </p:sp>
        <p:sp>
          <p:nvSpPr>
            <p:cNvPr id="18" name="Oval 14">
              <a:extLst>
                <a:ext uri="{FF2B5EF4-FFF2-40B4-BE49-F238E27FC236}">
                  <a16:creationId xmlns:a16="http://schemas.microsoft.com/office/drawing/2014/main" id="{AFECE381-C230-4D52-A9FF-3540EA7C7C14}"/>
                </a:ext>
              </a:extLst>
            </p:cNvPr>
            <p:cNvSpPr>
              <a:spLocks noChangeArrowheads="1"/>
            </p:cNvSpPr>
            <p:nvPr/>
          </p:nvSpPr>
          <p:spPr bwMode="auto">
            <a:xfrm>
              <a:off x="4272" y="1632"/>
              <a:ext cx="288" cy="240"/>
            </a:xfrm>
            <a:prstGeom prst="ellipse">
              <a:avLst/>
            </a:prstGeom>
            <a:solidFill>
              <a:schemeClr val="bg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12</a:t>
              </a:r>
            </a:p>
          </p:txBody>
        </p:sp>
        <p:sp>
          <p:nvSpPr>
            <p:cNvPr id="19" name="Line 15">
              <a:extLst>
                <a:ext uri="{FF2B5EF4-FFF2-40B4-BE49-F238E27FC236}">
                  <a16:creationId xmlns:a16="http://schemas.microsoft.com/office/drawing/2014/main" id="{ACFC9A35-E3F4-4BFD-B042-A271E222CE49}"/>
                </a:ext>
              </a:extLst>
            </p:cNvPr>
            <p:cNvSpPr>
              <a:spLocks noChangeShapeType="1"/>
            </p:cNvSpPr>
            <p:nvPr/>
          </p:nvSpPr>
          <p:spPr bwMode="auto">
            <a:xfrm>
              <a:off x="1296" y="2208"/>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16">
              <a:extLst>
                <a:ext uri="{FF2B5EF4-FFF2-40B4-BE49-F238E27FC236}">
                  <a16:creationId xmlns:a16="http://schemas.microsoft.com/office/drawing/2014/main" id="{D57781C6-0B2B-44E4-9EB1-52837F224437}"/>
                </a:ext>
              </a:extLst>
            </p:cNvPr>
            <p:cNvSpPr>
              <a:spLocks noChangeShapeType="1"/>
            </p:cNvSpPr>
            <p:nvPr/>
          </p:nvSpPr>
          <p:spPr bwMode="auto">
            <a:xfrm>
              <a:off x="1440" y="2064"/>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17">
              <a:extLst>
                <a:ext uri="{FF2B5EF4-FFF2-40B4-BE49-F238E27FC236}">
                  <a16:creationId xmlns:a16="http://schemas.microsoft.com/office/drawing/2014/main" id="{BAE791B1-CCCF-4F83-A04B-D449985CA6CF}"/>
                </a:ext>
              </a:extLst>
            </p:cNvPr>
            <p:cNvSpPr>
              <a:spLocks noChangeShapeType="1"/>
            </p:cNvSpPr>
            <p:nvPr/>
          </p:nvSpPr>
          <p:spPr bwMode="auto">
            <a:xfrm flipV="1">
              <a:off x="1344" y="1872"/>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18">
              <a:extLst>
                <a:ext uri="{FF2B5EF4-FFF2-40B4-BE49-F238E27FC236}">
                  <a16:creationId xmlns:a16="http://schemas.microsoft.com/office/drawing/2014/main" id="{C0A4AD82-84C1-4A0D-BE31-7F4B66A6BAC7}"/>
                </a:ext>
              </a:extLst>
            </p:cNvPr>
            <p:cNvSpPr>
              <a:spLocks noChangeShapeType="1"/>
            </p:cNvSpPr>
            <p:nvPr/>
          </p:nvSpPr>
          <p:spPr bwMode="auto">
            <a:xfrm>
              <a:off x="1920" y="1872"/>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19">
              <a:extLst>
                <a:ext uri="{FF2B5EF4-FFF2-40B4-BE49-F238E27FC236}">
                  <a16:creationId xmlns:a16="http://schemas.microsoft.com/office/drawing/2014/main" id="{0FFA1303-5988-4713-92E7-9FD4C9CD18DB}"/>
                </a:ext>
              </a:extLst>
            </p:cNvPr>
            <p:cNvSpPr>
              <a:spLocks noChangeShapeType="1"/>
            </p:cNvSpPr>
            <p:nvPr/>
          </p:nvSpPr>
          <p:spPr bwMode="auto">
            <a:xfrm flipV="1">
              <a:off x="1776" y="2352"/>
              <a:ext cx="28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20">
              <a:extLst>
                <a:ext uri="{FF2B5EF4-FFF2-40B4-BE49-F238E27FC236}">
                  <a16:creationId xmlns:a16="http://schemas.microsoft.com/office/drawing/2014/main" id="{687575B6-97B3-4A6F-BE80-9970B1D75628}"/>
                </a:ext>
              </a:extLst>
            </p:cNvPr>
            <p:cNvSpPr>
              <a:spLocks noChangeShapeType="1"/>
            </p:cNvSpPr>
            <p:nvPr/>
          </p:nvSpPr>
          <p:spPr bwMode="auto">
            <a:xfrm>
              <a:off x="1728" y="2592"/>
              <a:ext cx="459" cy="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21">
              <a:extLst>
                <a:ext uri="{FF2B5EF4-FFF2-40B4-BE49-F238E27FC236}">
                  <a16:creationId xmlns:a16="http://schemas.microsoft.com/office/drawing/2014/main" id="{DF2361BF-157A-4FC9-B261-9DB68D142411}"/>
                </a:ext>
              </a:extLst>
            </p:cNvPr>
            <p:cNvSpPr>
              <a:spLocks noChangeShapeType="1"/>
            </p:cNvSpPr>
            <p:nvPr/>
          </p:nvSpPr>
          <p:spPr bwMode="auto">
            <a:xfrm flipV="1">
              <a:off x="2448" y="2784"/>
              <a:ext cx="33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22">
              <a:extLst>
                <a:ext uri="{FF2B5EF4-FFF2-40B4-BE49-F238E27FC236}">
                  <a16:creationId xmlns:a16="http://schemas.microsoft.com/office/drawing/2014/main" id="{2ADC6454-08A4-40C2-BA83-2D5A415B7650}"/>
                </a:ext>
              </a:extLst>
            </p:cNvPr>
            <p:cNvSpPr>
              <a:spLocks noChangeShapeType="1"/>
            </p:cNvSpPr>
            <p:nvPr/>
          </p:nvSpPr>
          <p:spPr bwMode="auto">
            <a:xfrm>
              <a:off x="2421" y="2982"/>
              <a:ext cx="145" cy="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23">
              <a:extLst>
                <a:ext uri="{FF2B5EF4-FFF2-40B4-BE49-F238E27FC236}">
                  <a16:creationId xmlns:a16="http://schemas.microsoft.com/office/drawing/2014/main" id="{83F654BB-00F6-4CAC-9ECF-31273AEDD7C9}"/>
                </a:ext>
              </a:extLst>
            </p:cNvPr>
            <p:cNvSpPr>
              <a:spLocks noChangeShapeType="1"/>
            </p:cNvSpPr>
            <p:nvPr/>
          </p:nvSpPr>
          <p:spPr bwMode="auto">
            <a:xfrm flipH="1">
              <a:off x="2804" y="2912"/>
              <a:ext cx="72" cy="1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24">
              <a:extLst>
                <a:ext uri="{FF2B5EF4-FFF2-40B4-BE49-F238E27FC236}">
                  <a16:creationId xmlns:a16="http://schemas.microsoft.com/office/drawing/2014/main" id="{DE6EA337-7B73-40CB-9B1E-7C84FB63C6A0}"/>
                </a:ext>
              </a:extLst>
            </p:cNvPr>
            <p:cNvSpPr>
              <a:spLocks noChangeShapeType="1"/>
            </p:cNvSpPr>
            <p:nvPr/>
          </p:nvSpPr>
          <p:spPr bwMode="auto">
            <a:xfrm>
              <a:off x="3308" y="2101"/>
              <a:ext cx="340" cy="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25">
              <a:extLst>
                <a:ext uri="{FF2B5EF4-FFF2-40B4-BE49-F238E27FC236}">
                  <a16:creationId xmlns:a16="http://schemas.microsoft.com/office/drawing/2014/main" id="{9979A8A2-D79A-40DB-83E3-9D588A273E9B}"/>
                </a:ext>
              </a:extLst>
            </p:cNvPr>
            <p:cNvSpPr>
              <a:spLocks noChangeShapeType="1"/>
            </p:cNvSpPr>
            <p:nvPr/>
          </p:nvSpPr>
          <p:spPr bwMode="auto">
            <a:xfrm flipV="1">
              <a:off x="3936" y="1872"/>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26">
              <a:extLst>
                <a:ext uri="{FF2B5EF4-FFF2-40B4-BE49-F238E27FC236}">
                  <a16:creationId xmlns:a16="http://schemas.microsoft.com/office/drawing/2014/main" id="{EAFBFEBE-6A48-44C9-B80A-3316B8CE468E}"/>
                </a:ext>
              </a:extLst>
            </p:cNvPr>
            <p:cNvSpPr>
              <a:spLocks noChangeShapeType="1"/>
            </p:cNvSpPr>
            <p:nvPr/>
          </p:nvSpPr>
          <p:spPr bwMode="auto">
            <a:xfrm>
              <a:off x="3936" y="1687"/>
              <a:ext cx="347"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27">
              <a:extLst>
                <a:ext uri="{FF2B5EF4-FFF2-40B4-BE49-F238E27FC236}">
                  <a16:creationId xmlns:a16="http://schemas.microsoft.com/office/drawing/2014/main" id="{979D6D8A-47CD-441D-BB5E-EA2A742B37E9}"/>
                </a:ext>
              </a:extLst>
            </p:cNvPr>
            <p:cNvSpPr>
              <a:spLocks noChangeShapeType="1"/>
            </p:cNvSpPr>
            <p:nvPr/>
          </p:nvSpPr>
          <p:spPr bwMode="auto">
            <a:xfrm>
              <a:off x="3471" y="1680"/>
              <a:ext cx="190" cy="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28">
              <a:extLst>
                <a:ext uri="{FF2B5EF4-FFF2-40B4-BE49-F238E27FC236}">
                  <a16:creationId xmlns:a16="http://schemas.microsoft.com/office/drawing/2014/main" id="{A936DD82-228A-4608-9817-EC50C4BF436D}"/>
                </a:ext>
              </a:extLst>
            </p:cNvPr>
            <p:cNvSpPr>
              <a:spLocks noChangeShapeType="1"/>
            </p:cNvSpPr>
            <p:nvPr/>
          </p:nvSpPr>
          <p:spPr bwMode="auto">
            <a:xfrm flipH="1">
              <a:off x="3182" y="1776"/>
              <a:ext cx="37" cy="14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29">
              <a:extLst>
                <a:ext uri="{FF2B5EF4-FFF2-40B4-BE49-F238E27FC236}">
                  <a16:creationId xmlns:a16="http://schemas.microsoft.com/office/drawing/2014/main" id="{1525051C-ADA9-4455-9DE3-BC2F6BA1934B}"/>
                </a:ext>
              </a:extLst>
            </p:cNvPr>
            <p:cNvSpPr>
              <a:spLocks noChangeShapeType="1"/>
            </p:cNvSpPr>
            <p:nvPr/>
          </p:nvSpPr>
          <p:spPr bwMode="auto">
            <a:xfrm flipH="1">
              <a:off x="3792" y="1828"/>
              <a:ext cx="3" cy="2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0">
              <a:extLst>
                <a:ext uri="{FF2B5EF4-FFF2-40B4-BE49-F238E27FC236}">
                  <a16:creationId xmlns:a16="http://schemas.microsoft.com/office/drawing/2014/main" id="{11BE2399-9138-4858-9FE1-49405585C3AF}"/>
                </a:ext>
              </a:extLst>
            </p:cNvPr>
            <p:cNvSpPr>
              <a:spLocks noChangeShapeType="1"/>
            </p:cNvSpPr>
            <p:nvPr/>
          </p:nvSpPr>
          <p:spPr bwMode="auto">
            <a:xfrm>
              <a:off x="1920" y="1824"/>
              <a:ext cx="110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1">
              <a:extLst>
                <a:ext uri="{FF2B5EF4-FFF2-40B4-BE49-F238E27FC236}">
                  <a16:creationId xmlns:a16="http://schemas.microsoft.com/office/drawing/2014/main" id="{D28509BE-FC3F-4B42-AAFF-D3FA1BA0C17C}"/>
                </a:ext>
              </a:extLst>
            </p:cNvPr>
            <p:cNvSpPr>
              <a:spLocks noChangeShapeType="1"/>
            </p:cNvSpPr>
            <p:nvPr/>
          </p:nvSpPr>
          <p:spPr bwMode="auto">
            <a:xfrm flipV="1">
              <a:off x="2304" y="2145"/>
              <a:ext cx="780" cy="6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6" name="AutoShape 39">
            <a:extLst>
              <a:ext uri="{FF2B5EF4-FFF2-40B4-BE49-F238E27FC236}">
                <a16:creationId xmlns:a16="http://schemas.microsoft.com/office/drawing/2014/main" id="{D9494356-8DB3-4FF9-BCFA-B864626B6972}"/>
              </a:ext>
            </a:extLst>
          </p:cNvPr>
          <p:cNvSpPr>
            <a:spLocks noChangeArrowheads="1"/>
          </p:cNvSpPr>
          <p:nvPr/>
        </p:nvSpPr>
        <p:spPr bwMode="auto">
          <a:xfrm>
            <a:off x="1676400" y="321149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37" name="Oval 5">
            <a:extLst>
              <a:ext uri="{FF2B5EF4-FFF2-40B4-BE49-F238E27FC236}">
                <a16:creationId xmlns:a16="http://schemas.microsoft.com/office/drawing/2014/main" id="{A76A7BAB-93A8-4F1E-B804-54052977551A}"/>
              </a:ext>
            </a:extLst>
          </p:cNvPr>
          <p:cNvSpPr>
            <a:spLocks noChangeArrowheads="1"/>
          </p:cNvSpPr>
          <p:nvPr/>
        </p:nvSpPr>
        <p:spPr bwMode="auto">
          <a:xfrm>
            <a:off x="2620963" y="2449494"/>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38" name="Oval 5">
            <a:extLst>
              <a:ext uri="{FF2B5EF4-FFF2-40B4-BE49-F238E27FC236}">
                <a16:creationId xmlns:a16="http://schemas.microsoft.com/office/drawing/2014/main" id="{C19732E9-0CB2-43CE-A382-8444409F2D11}"/>
              </a:ext>
            </a:extLst>
          </p:cNvPr>
          <p:cNvSpPr>
            <a:spLocks noChangeArrowheads="1"/>
          </p:cNvSpPr>
          <p:nvPr/>
        </p:nvSpPr>
        <p:spPr bwMode="auto">
          <a:xfrm>
            <a:off x="1925638" y="1495407"/>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39" name="Oval 5">
            <a:extLst>
              <a:ext uri="{FF2B5EF4-FFF2-40B4-BE49-F238E27FC236}">
                <a16:creationId xmlns:a16="http://schemas.microsoft.com/office/drawing/2014/main" id="{48105528-3D8F-4223-9DAB-7D40D3ED3F44}"/>
              </a:ext>
            </a:extLst>
          </p:cNvPr>
          <p:cNvSpPr>
            <a:spLocks noChangeArrowheads="1"/>
          </p:cNvSpPr>
          <p:nvPr/>
        </p:nvSpPr>
        <p:spPr bwMode="auto">
          <a:xfrm>
            <a:off x="4860925" y="198911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40" name="Oval 5">
            <a:extLst>
              <a:ext uri="{FF2B5EF4-FFF2-40B4-BE49-F238E27FC236}">
                <a16:creationId xmlns:a16="http://schemas.microsoft.com/office/drawing/2014/main" id="{7EE4D158-84DF-40AC-BF78-588068C054F4}"/>
              </a:ext>
            </a:extLst>
          </p:cNvPr>
          <p:cNvSpPr>
            <a:spLocks noChangeArrowheads="1"/>
          </p:cNvSpPr>
          <p:nvPr/>
        </p:nvSpPr>
        <p:spPr bwMode="auto">
          <a:xfrm>
            <a:off x="6159500" y="231296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41" name="AutoShape 39">
            <a:extLst>
              <a:ext uri="{FF2B5EF4-FFF2-40B4-BE49-F238E27FC236}">
                <a16:creationId xmlns:a16="http://schemas.microsoft.com/office/drawing/2014/main" id="{E271E33D-5ADD-4E81-8C41-5790F5FE5C2A}"/>
              </a:ext>
            </a:extLst>
          </p:cNvPr>
          <p:cNvSpPr>
            <a:spLocks noChangeArrowheads="1"/>
          </p:cNvSpPr>
          <p:nvPr/>
        </p:nvSpPr>
        <p:spPr bwMode="auto">
          <a:xfrm>
            <a:off x="6188075" y="239234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42" name="Oval 49">
            <a:extLst>
              <a:ext uri="{FF2B5EF4-FFF2-40B4-BE49-F238E27FC236}">
                <a16:creationId xmlns:a16="http://schemas.microsoft.com/office/drawing/2014/main" id="{3ADA71C4-ABEB-44DC-8FA6-CFF94A89A7E6}"/>
              </a:ext>
            </a:extLst>
          </p:cNvPr>
          <p:cNvSpPr/>
          <p:nvPr/>
        </p:nvSpPr>
        <p:spPr>
          <a:xfrm>
            <a:off x="5578475" y="2693969"/>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43" name="Oval 50">
            <a:extLst>
              <a:ext uri="{FF2B5EF4-FFF2-40B4-BE49-F238E27FC236}">
                <a16:creationId xmlns:a16="http://schemas.microsoft.com/office/drawing/2014/main" id="{7F99E74A-DDA8-430D-846E-E48C32DA24F3}"/>
              </a:ext>
            </a:extLst>
          </p:cNvPr>
          <p:cNvSpPr/>
          <p:nvPr/>
        </p:nvSpPr>
        <p:spPr>
          <a:xfrm>
            <a:off x="4892675" y="28304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44" name="Oval 51">
            <a:extLst>
              <a:ext uri="{FF2B5EF4-FFF2-40B4-BE49-F238E27FC236}">
                <a16:creationId xmlns:a16="http://schemas.microsoft.com/office/drawing/2014/main" id="{4A061AB1-3C58-4400-ABC5-A7A16AF81216}"/>
              </a:ext>
            </a:extLst>
          </p:cNvPr>
          <p:cNvSpPr/>
          <p:nvPr/>
        </p:nvSpPr>
        <p:spPr>
          <a:xfrm>
            <a:off x="4130675" y="29828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45" name="Oval 52">
            <a:extLst>
              <a:ext uri="{FF2B5EF4-FFF2-40B4-BE49-F238E27FC236}">
                <a16:creationId xmlns:a16="http://schemas.microsoft.com/office/drawing/2014/main" id="{D553F5DF-64AF-43E7-AA4B-22427C5829EE}"/>
              </a:ext>
            </a:extLst>
          </p:cNvPr>
          <p:cNvSpPr/>
          <p:nvPr/>
        </p:nvSpPr>
        <p:spPr>
          <a:xfrm>
            <a:off x="3368675" y="31352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46" name="Oval 5">
            <a:extLst>
              <a:ext uri="{FF2B5EF4-FFF2-40B4-BE49-F238E27FC236}">
                <a16:creationId xmlns:a16="http://schemas.microsoft.com/office/drawing/2014/main" id="{895386C4-6CF8-4285-85A9-2495890F19F7}"/>
              </a:ext>
            </a:extLst>
          </p:cNvPr>
          <p:cNvSpPr>
            <a:spLocks noChangeArrowheads="1"/>
          </p:cNvSpPr>
          <p:nvPr/>
        </p:nvSpPr>
        <p:spPr bwMode="auto">
          <a:xfrm>
            <a:off x="3032125" y="4119544"/>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47" name="AutoShape 39">
            <a:extLst>
              <a:ext uri="{FF2B5EF4-FFF2-40B4-BE49-F238E27FC236}">
                <a16:creationId xmlns:a16="http://schemas.microsoft.com/office/drawing/2014/main" id="{A48F1E03-6183-436E-A950-34544115AB16}"/>
              </a:ext>
            </a:extLst>
          </p:cNvPr>
          <p:cNvSpPr>
            <a:spLocks noChangeArrowheads="1"/>
          </p:cNvSpPr>
          <p:nvPr/>
        </p:nvSpPr>
        <p:spPr bwMode="auto">
          <a:xfrm>
            <a:off x="1676400" y="321149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48" name="Oval 5">
            <a:extLst>
              <a:ext uri="{FF2B5EF4-FFF2-40B4-BE49-F238E27FC236}">
                <a16:creationId xmlns:a16="http://schemas.microsoft.com/office/drawing/2014/main" id="{C4695989-83D1-4510-9E80-47191FFE2EE0}"/>
              </a:ext>
            </a:extLst>
          </p:cNvPr>
          <p:cNvSpPr>
            <a:spLocks noChangeArrowheads="1"/>
          </p:cNvSpPr>
          <p:nvPr/>
        </p:nvSpPr>
        <p:spPr bwMode="auto">
          <a:xfrm>
            <a:off x="4860925" y="1971657"/>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49" name="Oval 5">
            <a:extLst>
              <a:ext uri="{FF2B5EF4-FFF2-40B4-BE49-F238E27FC236}">
                <a16:creationId xmlns:a16="http://schemas.microsoft.com/office/drawing/2014/main" id="{CE82C949-8340-4EF2-BFF0-5FB5D335DC3C}"/>
              </a:ext>
            </a:extLst>
          </p:cNvPr>
          <p:cNvSpPr>
            <a:spLocks noChangeArrowheads="1"/>
          </p:cNvSpPr>
          <p:nvPr/>
        </p:nvSpPr>
        <p:spPr bwMode="auto">
          <a:xfrm>
            <a:off x="5133216" y="1086164"/>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50" name="Oval 5">
            <a:extLst>
              <a:ext uri="{FF2B5EF4-FFF2-40B4-BE49-F238E27FC236}">
                <a16:creationId xmlns:a16="http://schemas.microsoft.com/office/drawing/2014/main" id="{E15BB0CA-C27A-40A8-A71A-EF936E0EAC18}"/>
              </a:ext>
            </a:extLst>
          </p:cNvPr>
          <p:cNvSpPr>
            <a:spLocks noChangeArrowheads="1"/>
          </p:cNvSpPr>
          <p:nvPr/>
        </p:nvSpPr>
        <p:spPr bwMode="auto">
          <a:xfrm>
            <a:off x="6166564" y="1151362"/>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51" name="Oval 5">
            <a:extLst>
              <a:ext uri="{FF2B5EF4-FFF2-40B4-BE49-F238E27FC236}">
                <a16:creationId xmlns:a16="http://schemas.microsoft.com/office/drawing/2014/main" id="{A5C93CBD-F969-40C2-BB3F-9BDF978C15D9}"/>
              </a:ext>
            </a:extLst>
          </p:cNvPr>
          <p:cNvSpPr>
            <a:spLocks noChangeArrowheads="1"/>
          </p:cNvSpPr>
          <p:nvPr/>
        </p:nvSpPr>
        <p:spPr bwMode="auto">
          <a:xfrm>
            <a:off x="7470775" y="1246169"/>
            <a:ext cx="606425"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52" name="AutoShape 39">
            <a:extLst>
              <a:ext uri="{FF2B5EF4-FFF2-40B4-BE49-F238E27FC236}">
                <a16:creationId xmlns:a16="http://schemas.microsoft.com/office/drawing/2014/main" id="{0E90F338-2846-4B5C-A3BF-13CCE1FBC367}"/>
              </a:ext>
            </a:extLst>
          </p:cNvPr>
          <p:cNvSpPr>
            <a:spLocks noChangeArrowheads="1"/>
          </p:cNvSpPr>
          <p:nvPr/>
        </p:nvSpPr>
        <p:spPr bwMode="auto">
          <a:xfrm>
            <a:off x="7494588" y="1322369"/>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3" name="Oval 58">
            <a:extLst>
              <a:ext uri="{FF2B5EF4-FFF2-40B4-BE49-F238E27FC236}">
                <a16:creationId xmlns:a16="http://schemas.microsoft.com/office/drawing/2014/main" id="{365AFEBB-2C35-4DD0-9051-C45E5172448F}"/>
              </a:ext>
            </a:extLst>
          </p:cNvPr>
          <p:cNvSpPr/>
          <p:nvPr/>
        </p:nvSpPr>
        <p:spPr>
          <a:xfrm>
            <a:off x="6645275" y="18398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54" name="Oval 59">
            <a:extLst>
              <a:ext uri="{FF2B5EF4-FFF2-40B4-BE49-F238E27FC236}">
                <a16:creationId xmlns:a16="http://schemas.microsoft.com/office/drawing/2014/main" id="{58ED550F-9BF2-47B5-A4A7-B4F8D3BB6851}"/>
              </a:ext>
            </a:extLst>
          </p:cNvPr>
          <p:cNvSpPr/>
          <p:nvPr/>
        </p:nvSpPr>
        <p:spPr>
          <a:xfrm>
            <a:off x="5562600" y="2160569"/>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55" name="Oval 60">
            <a:extLst>
              <a:ext uri="{FF2B5EF4-FFF2-40B4-BE49-F238E27FC236}">
                <a16:creationId xmlns:a16="http://schemas.microsoft.com/office/drawing/2014/main" id="{822B97EE-CE9C-4298-8967-3AF3C4B87DF6}"/>
              </a:ext>
            </a:extLst>
          </p:cNvPr>
          <p:cNvSpPr/>
          <p:nvPr/>
        </p:nvSpPr>
        <p:spPr>
          <a:xfrm>
            <a:off x="4511675" y="25256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56" name="Oval 61">
            <a:extLst>
              <a:ext uri="{FF2B5EF4-FFF2-40B4-BE49-F238E27FC236}">
                <a16:creationId xmlns:a16="http://schemas.microsoft.com/office/drawing/2014/main" id="{8821A828-9D9E-4F06-89F4-5DDB53F9585A}"/>
              </a:ext>
            </a:extLst>
          </p:cNvPr>
          <p:cNvSpPr/>
          <p:nvPr/>
        </p:nvSpPr>
        <p:spPr>
          <a:xfrm>
            <a:off x="3810000" y="27542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57" name="Oval 62">
            <a:extLst>
              <a:ext uri="{FF2B5EF4-FFF2-40B4-BE49-F238E27FC236}">
                <a16:creationId xmlns:a16="http://schemas.microsoft.com/office/drawing/2014/main" id="{304BC554-6EEB-4D81-A5CB-791CCA8D522D}"/>
              </a:ext>
            </a:extLst>
          </p:cNvPr>
          <p:cNvSpPr/>
          <p:nvPr/>
        </p:nvSpPr>
        <p:spPr>
          <a:xfrm>
            <a:off x="3048000" y="2998769"/>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58" name="AutoShape 39">
            <a:extLst>
              <a:ext uri="{FF2B5EF4-FFF2-40B4-BE49-F238E27FC236}">
                <a16:creationId xmlns:a16="http://schemas.microsoft.com/office/drawing/2014/main" id="{214619D7-3E2E-4BF0-8D08-8A6C553F0C28}"/>
              </a:ext>
            </a:extLst>
          </p:cNvPr>
          <p:cNvSpPr>
            <a:spLocks noChangeArrowheads="1"/>
          </p:cNvSpPr>
          <p:nvPr/>
        </p:nvSpPr>
        <p:spPr bwMode="auto">
          <a:xfrm>
            <a:off x="1676400" y="321149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59" name="Oval 5">
            <a:extLst>
              <a:ext uri="{FF2B5EF4-FFF2-40B4-BE49-F238E27FC236}">
                <a16:creationId xmlns:a16="http://schemas.microsoft.com/office/drawing/2014/main" id="{06B30743-9A58-41E4-B0E1-DBCB09A65EF2}"/>
              </a:ext>
            </a:extLst>
          </p:cNvPr>
          <p:cNvSpPr>
            <a:spLocks noChangeArrowheads="1"/>
          </p:cNvSpPr>
          <p:nvPr/>
        </p:nvSpPr>
        <p:spPr bwMode="auto">
          <a:xfrm>
            <a:off x="920750" y="2081194"/>
            <a:ext cx="604838"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60" name="Oval 5">
            <a:extLst>
              <a:ext uri="{FF2B5EF4-FFF2-40B4-BE49-F238E27FC236}">
                <a16:creationId xmlns:a16="http://schemas.microsoft.com/office/drawing/2014/main" id="{4E04156D-5278-4A2F-AF79-8B0B40E3971F}"/>
              </a:ext>
            </a:extLst>
          </p:cNvPr>
          <p:cNvSpPr>
            <a:spLocks noChangeArrowheads="1"/>
          </p:cNvSpPr>
          <p:nvPr/>
        </p:nvSpPr>
        <p:spPr bwMode="auto">
          <a:xfrm>
            <a:off x="1925638" y="1495407"/>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61" name="Oval 5">
            <a:extLst>
              <a:ext uri="{FF2B5EF4-FFF2-40B4-BE49-F238E27FC236}">
                <a16:creationId xmlns:a16="http://schemas.microsoft.com/office/drawing/2014/main" id="{7974BE47-6FD9-417E-B795-B8B59948E5D6}"/>
              </a:ext>
            </a:extLst>
          </p:cNvPr>
          <p:cNvSpPr>
            <a:spLocks noChangeArrowheads="1"/>
          </p:cNvSpPr>
          <p:nvPr/>
        </p:nvSpPr>
        <p:spPr bwMode="auto">
          <a:xfrm>
            <a:off x="4860925" y="1971657"/>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62" name="Oval 5">
            <a:extLst>
              <a:ext uri="{FF2B5EF4-FFF2-40B4-BE49-F238E27FC236}">
                <a16:creationId xmlns:a16="http://schemas.microsoft.com/office/drawing/2014/main" id="{E74C27DC-00C1-4A6E-8366-03FFAE575B2C}"/>
              </a:ext>
            </a:extLst>
          </p:cNvPr>
          <p:cNvSpPr>
            <a:spLocks noChangeArrowheads="1"/>
          </p:cNvSpPr>
          <p:nvPr/>
        </p:nvSpPr>
        <p:spPr bwMode="auto">
          <a:xfrm>
            <a:off x="3032125" y="4110019"/>
            <a:ext cx="606425" cy="593725"/>
          </a:xfrm>
          <a:prstGeom prst="ellipse">
            <a:avLst/>
          </a:prstGeom>
          <a:solidFill>
            <a:srgbClr val="FF0000">
              <a:alpha val="39999"/>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63" name="Oval 5">
            <a:extLst>
              <a:ext uri="{FF2B5EF4-FFF2-40B4-BE49-F238E27FC236}">
                <a16:creationId xmlns:a16="http://schemas.microsoft.com/office/drawing/2014/main" id="{9C40605B-02B1-495E-8555-06816965E6ED}"/>
              </a:ext>
            </a:extLst>
          </p:cNvPr>
          <p:cNvSpPr>
            <a:spLocks noChangeArrowheads="1"/>
          </p:cNvSpPr>
          <p:nvPr/>
        </p:nvSpPr>
        <p:spPr bwMode="auto">
          <a:xfrm>
            <a:off x="4348163" y="3854432"/>
            <a:ext cx="604837" cy="593725"/>
          </a:xfrm>
          <a:prstGeom prst="ellipse">
            <a:avLst/>
          </a:prstGeom>
          <a:solidFill>
            <a:srgbClr val="FF0000">
              <a:alpha val="10196"/>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64" name="AutoShape 39">
            <a:extLst>
              <a:ext uri="{FF2B5EF4-FFF2-40B4-BE49-F238E27FC236}">
                <a16:creationId xmlns:a16="http://schemas.microsoft.com/office/drawing/2014/main" id="{C67169C3-8C05-4A36-89BC-62C83F4961DC}"/>
              </a:ext>
            </a:extLst>
          </p:cNvPr>
          <p:cNvSpPr>
            <a:spLocks noChangeArrowheads="1"/>
          </p:cNvSpPr>
          <p:nvPr/>
        </p:nvSpPr>
        <p:spPr bwMode="auto">
          <a:xfrm>
            <a:off x="4386263" y="3917932"/>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65" name="Oval 70">
            <a:extLst>
              <a:ext uri="{FF2B5EF4-FFF2-40B4-BE49-F238E27FC236}">
                <a16:creationId xmlns:a16="http://schemas.microsoft.com/office/drawing/2014/main" id="{E8AB63F2-65A2-456B-81F5-1561DA3A6FEF}"/>
              </a:ext>
            </a:extLst>
          </p:cNvPr>
          <p:cNvSpPr/>
          <p:nvPr/>
        </p:nvSpPr>
        <p:spPr>
          <a:xfrm>
            <a:off x="3962400" y="3913169"/>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66" name="Oval 71">
            <a:extLst>
              <a:ext uri="{FF2B5EF4-FFF2-40B4-BE49-F238E27FC236}">
                <a16:creationId xmlns:a16="http://schemas.microsoft.com/office/drawing/2014/main" id="{4918F466-DCFF-4231-816D-AAB6207D3E05}"/>
              </a:ext>
            </a:extLst>
          </p:cNvPr>
          <p:cNvSpPr/>
          <p:nvPr/>
        </p:nvSpPr>
        <p:spPr>
          <a:xfrm>
            <a:off x="3216275" y="37448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67" name="Oval 72">
            <a:extLst>
              <a:ext uri="{FF2B5EF4-FFF2-40B4-BE49-F238E27FC236}">
                <a16:creationId xmlns:a16="http://schemas.microsoft.com/office/drawing/2014/main" id="{CF75214E-0D0A-4043-A175-355FB7C6149A}"/>
              </a:ext>
            </a:extLst>
          </p:cNvPr>
          <p:cNvSpPr/>
          <p:nvPr/>
        </p:nvSpPr>
        <p:spPr>
          <a:xfrm>
            <a:off x="2438400" y="35162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68" name="AutoShape 39">
            <a:extLst>
              <a:ext uri="{FF2B5EF4-FFF2-40B4-BE49-F238E27FC236}">
                <a16:creationId xmlns:a16="http://schemas.microsoft.com/office/drawing/2014/main" id="{16F315E7-EA90-4725-8A1D-765ABF618755}"/>
              </a:ext>
            </a:extLst>
          </p:cNvPr>
          <p:cNvSpPr>
            <a:spLocks noChangeArrowheads="1"/>
          </p:cNvSpPr>
          <p:nvPr/>
        </p:nvSpPr>
        <p:spPr bwMode="auto">
          <a:xfrm>
            <a:off x="1676400" y="3211494"/>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69" name="Oval 5">
            <a:extLst>
              <a:ext uri="{FF2B5EF4-FFF2-40B4-BE49-F238E27FC236}">
                <a16:creationId xmlns:a16="http://schemas.microsoft.com/office/drawing/2014/main" id="{2BDFBA64-C009-40E8-9712-79E349CA0B56}"/>
              </a:ext>
            </a:extLst>
          </p:cNvPr>
          <p:cNvSpPr>
            <a:spLocks noChangeArrowheads="1"/>
          </p:cNvSpPr>
          <p:nvPr/>
        </p:nvSpPr>
        <p:spPr bwMode="auto">
          <a:xfrm>
            <a:off x="914400" y="2089132"/>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70" name="Oval 5">
            <a:extLst>
              <a:ext uri="{FF2B5EF4-FFF2-40B4-BE49-F238E27FC236}">
                <a16:creationId xmlns:a16="http://schemas.microsoft.com/office/drawing/2014/main" id="{CAA056A6-5FD8-4C72-A041-255AC6FBEC08}"/>
              </a:ext>
            </a:extLst>
          </p:cNvPr>
          <p:cNvSpPr>
            <a:spLocks noChangeArrowheads="1"/>
          </p:cNvSpPr>
          <p:nvPr/>
        </p:nvSpPr>
        <p:spPr bwMode="auto">
          <a:xfrm>
            <a:off x="2630488" y="2449494"/>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71" name="Oval 5">
            <a:extLst>
              <a:ext uri="{FF2B5EF4-FFF2-40B4-BE49-F238E27FC236}">
                <a16:creationId xmlns:a16="http://schemas.microsoft.com/office/drawing/2014/main" id="{1ED4E2E2-1B37-4C45-985B-A3210B94CA7A}"/>
              </a:ext>
            </a:extLst>
          </p:cNvPr>
          <p:cNvSpPr>
            <a:spLocks noChangeArrowheads="1"/>
          </p:cNvSpPr>
          <p:nvPr/>
        </p:nvSpPr>
        <p:spPr bwMode="auto">
          <a:xfrm>
            <a:off x="1917700" y="1495407"/>
            <a:ext cx="606425" cy="593725"/>
          </a:xfrm>
          <a:prstGeom prst="ellipse">
            <a:avLst/>
          </a:prstGeom>
          <a:solidFill>
            <a:srgbClr val="FF0000">
              <a:alpha val="70195"/>
            </a:srgbClr>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endParaRPr kumimoji="0" lang="zh-CN" altLang="zh-CN" sz="1800"/>
          </a:p>
        </p:txBody>
      </p:sp>
      <p:sp>
        <p:nvSpPr>
          <p:cNvPr id="72" name="AutoShape 39">
            <a:extLst>
              <a:ext uri="{FF2B5EF4-FFF2-40B4-BE49-F238E27FC236}">
                <a16:creationId xmlns:a16="http://schemas.microsoft.com/office/drawing/2014/main" id="{F30E57A2-FBE8-473B-AA11-BBF08FE42B4E}"/>
              </a:ext>
            </a:extLst>
          </p:cNvPr>
          <p:cNvSpPr>
            <a:spLocks noChangeArrowheads="1"/>
          </p:cNvSpPr>
          <p:nvPr/>
        </p:nvSpPr>
        <p:spPr bwMode="auto">
          <a:xfrm>
            <a:off x="1962150" y="1558907"/>
            <a:ext cx="533400" cy="457200"/>
          </a:xfrm>
          <a:prstGeom prst="smileyFace">
            <a:avLst>
              <a:gd name="adj" fmla="val 4653"/>
            </a:avLst>
          </a:prstGeom>
          <a:solidFill>
            <a:schemeClr val="accent1"/>
          </a:solidFill>
          <a:ln w="9525">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endParaRPr kumimoji="0" lang="zh-CN" altLang="zh-CN" sz="1800"/>
          </a:p>
        </p:txBody>
      </p:sp>
      <p:sp>
        <p:nvSpPr>
          <p:cNvPr id="73" name="Oval 79">
            <a:extLst>
              <a:ext uri="{FF2B5EF4-FFF2-40B4-BE49-F238E27FC236}">
                <a16:creationId xmlns:a16="http://schemas.microsoft.com/office/drawing/2014/main" id="{C5CAD1E1-1E18-42D6-8CED-1BD6173EEC7C}"/>
              </a:ext>
            </a:extLst>
          </p:cNvPr>
          <p:cNvSpPr/>
          <p:nvPr/>
        </p:nvSpPr>
        <p:spPr>
          <a:xfrm>
            <a:off x="2057400" y="2389169"/>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74" name="Oval 80">
            <a:extLst>
              <a:ext uri="{FF2B5EF4-FFF2-40B4-BE49-F238E27FC236}">
                <a16:creationId xmlns:a16="http://schemas.microsoft.com/office/drawing/2014/main" id="{064A9D9C-16C8-4AEF-9D3E-139064B3E2D6}"/>
              </a:ext>
            </a:extLst>
          </p:cNvPr>
          <p:cNvSpPr/>
          <p:nvPr/>
        </p:nvSpPr>
        <p:spPr>
          <a:xfrm>
            <a:off x="2008188" y="2678094"/>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75" name="Oval 81">
            <a:extLst>
              <a:ext uri="{FF2B5EF4-FFF2-40B4-BE49-F238E27FC236}">
                <a16:creationId xmlns:a16="http://schemas.microsoft.com/office/drawing/2014/main" id="{A9B736CD-C951-4EDB-99F1-3BBF8EED05F2}"/>
              </a:ext>
            </a:extLst>
          </p:cNvPr>
          <p:cNvSpPr/>
          <p:nvPr/>
        </p:nvSpPr>
        <p:spPr>
          <a:xfrm>
            <a:off x="1971675" y="2922569"/>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p:sp>
        <p:nvSpPr>
          <p:cNvPr id="76" name="Oval 82">
            <a:extLst>
              <a:ext uri="{FF2B5EF4-FFF2-40B4-BE49-F238E27FC236}">
                <a16:creationId xmlns:a16="http://schemas.microsoft.com/office/drawing/2014/main" id="{90AEFC28-5C1A-4E91-8688-355BDD87AD88}"/>
              </a:ext>
            </a:extLst>
          </p:cNvPr>
          <p:cNvSpPr/>
          <p:nvPr/>
        </p:nvSpPr>
        <p:spPr>
          <a:xfrm>
            <a:off x="2109788" y="2160569"/>
            <a:ext cx="136525" cy="136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kumimoji="0" lang="en-US" sz="1800"/>
          </a:p>
        </p:txBody>
      </p:sp>
      <mc:AlternateContent xmlns:mc="http://schemas.openxmlformats.org/markup-compatibility/2006" xmlns:a14="http://schemas.microsoft.com/office/drawing/2010/main">
        <mc:Choice Requires="a14">
          <p:sp>
            <p:nvSpPr>
              <p:cNvPr id="77" name="内容占位符 2">
                <a:extLst>
                  <a:ext uri="{FF2B5EF4-FFF2-40B4-BE49-F238E27FC236}">
                    <a16:creationId xmlns:a16="http://schemas.microsoft.com/office/drawing/2014/main" id="{6D080672-8CFE-4C7B-8EA5-5CD7BB8F30C3}"/>
                  </a:ext>
                </a:extLst>
              </p:cNvPr>
              <p:cNvSpPr>
                <a:spLocks noGrp="1"/>
              </p:cNvSpPr>
              <p:nvPr>
                <p:ph idx="1"/>
              </p:nvPr>
            </p:nvSpPr>
            <p:spPr>
              <a:xfrm>
                <a:off x="685800" y="5239774"/>
                <a:ext cx="8229600" cy="1606827"/>
              </a:xfrm>
            </p:spPr>
            <p:txBody>
              <a:bodyPr/>
              <a:lstStyle/>
              <a:p>
                <a:r>
                  <a:rPr lang="en-US" altLang="zh-CN" sz="2400" dirty="0">
                    <a:solidFill>
                      <a:srgbClr val="0D14FF"/>
                    </a:solidFill>
                  </a:rPr>
                  <a:t>R</a:t>
                </a:r>
                <a:r>
                  <a:rPr lang="en-US" altLang="zh-HK" sz="2400" dirty="0">
                    <a:solidFill>
                      <a:srgbClr val="0D14FF"/>
                    </a:solidFill>
                  </a:rPr>
                  <a:t>andom walk with restart </a:t>
                </a:r>
                <a:r>
                  <a:rPr lang="en-US" altLang="zh-HK" sz="2400" dirty="0">
                    <a:solidFill>
                      <a:schemeClr val="tx1"/>
                    </a:solidFill>
                  </a:rPr>
                  <a:t>from </a:t>
                </a:r>
                <a:r>
                  <a:rPr lang="en-US" altLang="zh-HK" sz="2400" i="1" dirty="0">
                    <a:solidFill>
                      <a:srgbClr val="C00000"/>
                    </a:solidFill>
                  </a:rPr>
                  <a:t>s</a:t>
                </a:r>
                <a:r>
                  <a:rPr lang="en-US" altLang="zh-HK" sz="2400" dirty="0"/>
                  <a:t>:</a:t>
                </a:r>
                <a:r>
                  <a:rPr lang="en-US" altLang="zh-HK" sz="2400" i="1" dirty="0"/>
                  <a:t> </a:t>
                </a:r>
                <a:r>
                  <a:rPr lang="en-US" altLang="zh-HK" sz="2400" dirty="0">
                    <a:solidFill>
                      <a:schemeClr val="tx1"/>
                    </a:solidFill>
                  </a:rPr>
                  <a:t>At each step</a:t>
                </a:r>
                <a:r>
                  <a:rPr lang="en-US" altLang="zh-HK" sz="2000" dirty="0">
                    <a:solidFill>
                      <a:schemeClr val="tx1"/>
                    </a:solidFill>
                  </a:rPr>
                  <a:t> </a:t>
                </a:r>
              </a:p>
              <a:p>
                <a:pPr lvl="2"/>
                <a:r>
                  <a:rPr lang="en-US" altLang="zh-HK" sz="2000" dirty="0">
                    <a:solidFill>
                      <a:schemeClr val="tx1"/>
                    </a:solidFill>
                  </a:rPr>
                  <a:t>With probability </a:t>
                </a:r>
                <a14:m>
                  <m:oMath xmlns:m="http://schemas.openxmlformats.org/officeDocument/2006/math">
                    <m:r>
                      <a:rPr lang="en-US" altLang="zh-HK" sz="2000" i="1" smtClean="0">
                        <a:solidFill>
                          <a:srgbClr val="C00000"/>
                        </a:solidFill>
                        <a:latin typeface="Cambria Math" panose="02040503050406030204" pitchFamily="18" charset="0"/>
                      </a:rPr>
                      <m:t>𝛼</m:t>
                    </m:r>
                  </m:oMath>
                </a14:m>
                <a:r>
                  <a:rPr lang="en-US" altLang="zh-HK" sz="2000" dirty="0">
                    <a:solidFill>
                      <a:schemeClr val="tx1"/>
                    </a:solidFill>
                  </a:rPr>
                  <a:t> (e.g. 0.2), return to </a:t>
                </a:r>
                <a:r>
                  <a:rPr lang="en-US" altLang="zh-HK" sz="2000" i="1" dirty="0">
                    <a:solidFill>
                      <a:srgbClr val="C00000"/>
                    </a:solidFill>
                  </a:rPr>
                  <a:t>s</a:t>
                </a:r>
                <a:endParaRPr lang="en-US" altLang="zh-HK" sz="2000" dirty="0">
                  <a:solidFill>
                    <a:schemeClr val="tx1"/>
                  </a:solidFill>
                </a:endParaRPr>
              </a:p>
              <a:p>
                <a:pPr lvl="2"/>
                <a:r>
                  <a:rPr lang="en-US" altLang="zh-HK" sz="2000" dirty="0">
                    <a:solidFill>
                      <a:schemeClr val="tx1"/>
                    </a:solidFill>
                  </a:rPr>
                  <a:t>With probability </a:t>
                </a:r>
                <a14:m>
                  <m:oMath xmlns:m="http://schemas.openxmlformats.org/officeDocument/2006/math">
                    <m:r>
                      <a:rPr lang="en-US" altLang="zh-HK" sz="2000" i="1">
                        <a:solidFill>
                          <a:srgbClr val="C00000"/>
                        </a:solidFill>
                        <a:latin typeface="Cambria Math" panose="02040503050406030204" pitchFamily="18" charset="0"/>
                      </a:rPr>
                      <m:t>1−</m:t>
                    </m:r>
                    <m:r>
                      <a:rPr lang="en-US" altLang="zh-HK" sz="2000" i="1">
                        <a:solidFill>
                          <a:srgbClr val="C00000"/>
                        </a:solidFill>
                        <a:latin typeface="Cambria Math" panose="02040503050406030204" pitchFamily="18" charset="0"/>
                      </a:rPr>
                      <m:t>𝛼</m:t>
                    </m:r>
                  </m:oMath>
                </a14:m>
                <a:r>
                  <a:rPr lang="en-US" altLang="zh-HK" sz="2000" dirty="0">
                    <a:solidFill>
                      <a:srgbClr val="C00000"/>
                    </a:solidFill>
                  </a:rPr>
                  <a:t> </a:t>
                </a:r>
                <a:r>
                  <a:rPr lang="en-US" altLang="zh-HK" sz="2000" dirty="0"/>
                  <a:t>(e.g. 0.8)</a:t>
                </a:r>
                <a:r>
                  <a:rPr lang="en-US" altLang="zh-HK" sz="2000" dirty="0">
                    <a:solidFill>
                      <a:schemeClr val="tx1"/>
                    </a:solidFill>
                  </a:rPr>
                  <a:t>, </a:t>
                </a:r>
                <a:r>
                  <a:rPr lang="en-US" altLang="zh-HK" sz="2000" dirty="0"/>
                  <a:t>move to a random </a:t>
                </a:r>
                <a:r>
                  <a:rPr lang="en-US" altLang="zh-HK" sz="2000" dirty="0">
                    <a:solidFill>
                      <a:schemeClr val="tx1"/>
                    </a:solidFill>
                  </a:rPr>
                  <a:t>out-neighbor</a:t>
                </a:r>
                <a:endParaRPr lang="en-US" altLang="zh-HK" sz="2400" dirty="0"/>
              </a:p>
              <a:p>
                <a:endParaRPr lang="en-US" altLang="zh-HK" sz="2400" dirty="0">
                  <a:solidFill>
                    <a:schemeClr val="tx1"/>
                  </a:solidFill>
                </a:endParaRPr>
              </a:p>
            </p:txBody>
          </p:sp>
        </mc:Choice>
        <mc:Fallback xmlns="">
          <p:sp>
            <p:nvSpPr>
              <p:cNvPr id="77" name="内容占位符 2">
                <a:extLst>
                  <a:ext uri="{FF2B5EF4-FFF2-40B4-BE49-F238E27FC236}">
                    <a16:creationId xmlns:a16="http://schemas.microsoft.com/office/drawing/2014/main" id="{6D080672-8CFE-4C7B-8EA5-5CD7BB8F30C3}"/>
                  </a:ext>
                </a:extLst>
              </p:cNvPr>
              <p:cNvSpPr>
                <a:spLocks noGrp="1" noRot="1" noChangeAspect="1" noMove="1" noResize="1" noEditPoints="1" noAdjustHandles="1" noChangeArrowheads="1" noChangeShapeType="1" noTextEdit="1"/>
              </p:cNvSpPr>
              <p:nvPr>
                <p:ph idx="1"/>
              </p:nvPr>
            </p:nvSpPr>
            <p:spPr>
              <a:xfrm>
                <a:off x="685800" y="5239774"/>
                <a:ext cx="8229600" cy="1606827"/>
              </a:xfrm>
              <a:blipFill>
                <a:blip r:embed="rId4"/>
                <a:stretch>
                  <a:fillRect t="-3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9103D2C7-F650-4C97-B176-AD51A1D7C107}"/>
                  </a:ext>
                </a:extLst>
              </p:cNvPr>
              <p:cNvSpPr/>
              <p:nvPr/>
            </p:nvSpPr>
            <p:spPr>
              <a:xfrm>
                <a:off x="5347099" y="3877120"/>
                <a:ext cx="3734099" cy="830997"/>
              </a:xfrm>
              <a:prstGeom prst="rect">
                <a:avLst/>
              </a:prstGeom>
            </p:spPr>
            <p:txBody>
              <a:bodyPr wrap="none">
                <a:spAutoFit/>
              </a:bodyPr>
              <a:lstStyle/>
              <a:p>
                <a14:m>
                  <m:oMath xmlns:m="http://schemas.openxmlformats.org/officeDocument/2006/math">
                    <m:r>
                      <a:rPr lang="zh-HK" altLang="en-US" sz="2400" i="1" smtClean="0">
                        <a:latin typeface="Cambria Math" panose="02040503050406030204" pitchFamily="18" charset="0"/>
                      </a:rPr>
                      <m:t>𝜋</m:t>
                    </m:r>
                    <m:r>
                      <a:rPr lang="en-US" altLang="zh-HK" sz="2400" b="0" i="1" baseline="-25000" smtClean="0">
                        <a:latin typeface="Cambria Math" panose="02040503050406030204" pitchFamily="18" charset="0"/>
                      </a:rPr>
                      <m:t>𝑠</m:t>
                    </m:r>
                    <m:r>
                      <a:rPr lang="en-US" altLang="zh-HK" sz="2400" i="1">
                        <a:latin typeface="Cambria Math" panose="02040503050406030204" pitchFamily="18" charset="0"/>
                      </a:rPr>
                      <m:t>=</m:t>
                    </m:r>
                    <m:r>
                      <a:rPr lang="en-US" altLang="zh-HK" sz="2400" b="0" i="1" smtClean="0">
                        <a:latin typeface="Cambria Math" panose="02040503050406030204" pitchFamily="18" charset="0"/>
                      </a:rPr>
                      <m:t> </m:t>
                    </m:r>
                  </m:oMath>
                </a14:m>
                <a:r>
                  <a:rPr lang="en-US" altLang="zh-HK" sz="2400" dirty="0"/>
                  <a:t>stationary distribution </a:t>
                </a:r>
              </a:p>
              <a:p>
                <a:r>
                  <a:rPr lang="en-US" altLang="zh-HK" sz="2400" dirty="0"/>
                  <a:t>           of the random walk</a:t>
                </a:r>
              </a:p>
            </p:txBody>
          </p:sp>
        </mc:Choice>
        <mc:Fallback xmlns="">
          <p:sp>
            <p:nvSpPr>
              <p:cNvPr id="4" name="矩形 3">
                <a:extLst>
                  <a:ext uri="{FF2B5EF4-FFF2-40B4-BE49-F238E27FC236}">
                    <a16:creationId xmlns:a16="http://schemas.microsoft.com/office/drawing/2014/main" id="{9103D2C7-F650-4C97-B176-AD51A1D7C107}"/>
                  </a:ext>
                </a:extLst>
              </p:cNvPr>
              <p:cNvSpPr>
                <a:spLocks noRot="1" noChangeAspect="1" noMove="1" noResize="1" noEditPoints="1" noAdjustHandles="1" noChangeArrowheads="1" noChangeShapeType="1" noTextEdit="1"/>
              </p:cNvSpPr>
              <p:nvPr/>
            </p:nvSpPr>
            <p:spPr>
              <a:xfrm>
                <a:off x="5347099" y="3877120"/>
                <a:ext cx="3734099" cy="830997"/>
              </a:xfrm>
              <a:prstGeom prst="rect">
                <a:avLst/>
              </a:prstGeom>
              <a:blipFill>
                <a:blip r:embed="rId5"/>
                <a:stretch>
                  <a:fillRect t="-5882" r="-1468" b="-16176"/>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28758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5E-6 -3.33333E-6 C 0.05435 -0.02777 0.10851 -0.05555 0.11303 -0.09722 C 0.11737 -0.13889 -0.01355 -0.2375 0.02674 -0.25 C 0.06719 -0.2625 0.27709 -0.19398 0.35521 -0.17222 C 0.43316 -0.15046 0.46389 -0.13495 0.4948 -0.11944 " pathEditMode="relative" rAng="0" ptsTypes="aaaaA">
                                      <p:cBhvr>
                                        <p:cTn id="11" dur="2000" fill="hold"/>
                                        <p:tgtEl>
                                          <p:spTgt spid="36"/>
                                        </p:tgtEl>
                                        <p:attrNameLst>
                                          <p:attrName>ppt_x</p:attrName>
                                          <p:attrName>ppt_y</p:attrName>
                                        </p:attrNameLst>
                                      </p:cBhvr>
                                      <p:rCtr x="24062" y="-13125"/>
                                    </p:animMotion>
                                  </p:childTnLst>
                                </p:cTn>
                              </p:par>
                              <p:par>
                                <p:cTn id="12" presetID="5" presetClass="entr" presetSubtype="10" fill="hold" grpId="0" nodeType="withEffect">
                                  <p:stCondLst>
                                    <p:cond delay="500"/>
                                  </p:stCondLst>
                                  <p:childTnLst>
                                    <p:set>
                                      <p:cBhvr>
                                        <p:cTn id="13" dur="1" fill="hold">
                                          <p:stCondLst>
                                            <p:cond delay="0"/>
                                          </p:stCondLst>
                                        </p:cTn>
                                        <p:tgtEl>
                                          <p:spTgt spid="37"/>
                                        </p:tgtEl>
                                        <p:attrNameLst>
                                          <p:attrName>style.visibility</p:attrName>
                                        </p:attrNameLst>
                                      </p:cBhvr>
                                      <p:to>
                                        <p:strVal val="visible"/>
                                      </p:to>
                                    </p:set>
                                    <p:animEffect transition="in" filter="checkerboard(across)">
                                      <p:cBhvr>
                                        <p:cTn id="14" dur="500"/>
                                        <p:tgtEl>
                                          <p:spTgt spid="37"/>
                                        </p:tgtEl>
                                      </p:cBhvr>
                                    </p:animEffect>
                                  </p:childTnLst>
                                </p:cTn>
                              </p:par>
                              <p:par>
                                <p:cTn id="15" presetID="5" presetClass="entr" presetSubtype="10" fill="hold" grpId="0" nodeType="withEffect">
                                  <p:stCondLst>
                                    <p:cond delay="900"/>
                                  </p:stCondLst>
                                  <p:childTnLst>
                                    <p:set>
                                      <p:cBhvr>
                                        <p:cTn id="16" dur="1" fill="hold">
                                          <p:stCondLst>
                                            <p:cond delay="0"/>
                                          </p:stCondLst>
                                        </p:cTn>
                                        <p:tgtEl>
                                          <p:spTgt spid="38"/>
                                        </p:tgtEl>
                                        <p:attrNameLst>
                                          <p:attrName>style.visibility</p:attrName>
                                        </p:attrNameLst>
                                      </p:cBhvr>
                                      <p:to>
                                        <p:strVal val="visible"/>
                                      </p:to>
                                    </p:set>
                                    <p:animEffect transition="in" filter="checkerboard(across)">
                                      <p:cBhvr>
                                        <p:cTn id="17" dur="500"/>
                                        <p:tgtEl>
                                          <p:spTgt spid="38"/>
                                        </p:tgtEl>
                                      </p:cBhvr>
                                    </p:animEffect>
                                  </p:childTnLst>
                                </p:cTn>
                              </p:par>
                              <p:par>
                                <p:cTn id="18" presetID="5" presetClass="entr" presetSubtype="10" fill="hold" grpId="0"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checkerboard(across)">
                                      <p:cBhvr>
                                        <p:cTn id="20" dur="500"/>
                                        <p:tgtEl>
                                          <p:spTgt spid="39"/>
                                        </p:tgtEl>
                                      </p:cBhvr>
                                    </p:animEffect>
                                  </p:childTnLst>
                                </p:cTn>
                              </p:par>
                              <p:par>
                                <p:cTn id="21" presetID="5" presetClass="entr" presetSubtype="10" fill="hold" grpId="0" nodeType="withEffect">
                                  <p:stCondLst>
                                    <p:cond delay="2000"/>
                                  </p:stCondLst>
                                  <p:childTnLst>
                                    <p:set>
                                      <p:cBhvr>
                                        <p:cTn id="22" dur="1" fill="hold">
                                          <p:stCondLst>
                                            <p:cond delay="0"/>
                                          </p:stCondLst>
                                        </p:cTn>
                                        <p:tgtEl>
                                          <p:spTgt spid="40"/>
                                        </p:tgtEl>
                                        <p:attrNameLst>
                                          <p:attrName>style.visibility</p:attrName>
                                        </p:attrNameLst>
                                      </p:cBhvr>
                                      <p:to>
                                        <p:strVal val="visible"/>
                                      </p:to>
                                    </p:set>
                                    <p:animEffect transition="in" filter="checkerboard(across)">
                                      <p:cBhvr>
                                        <p:cTn id="23" dur="500"/>
                                        <p:tgtEl>
                                          <p:spTgt spid="40"/>
                                        </p:tgtEl>
                                      </p:cBhvr>
                                    </p:animEffect>
                                  </p:childTnLst>
                                </p:cTn>
                              </p:par>
                            </p:childTnLst>
                          </p:cTn>
                        </p:par>
                        <p:par>
                          <p:cTn id="24" fill="hold">
                            <p:stCondLst>
                              <p:cond delay="2500"/>
                            </p:stCondLst>
                            <p:childTnLst>
                              <p:par>
                                <p:cTn id="25" presetID="10" presetClass="exit" presetSubtype="0" fill="hold" grpId="2" nodeType="afterEffect">
                                  <p:stCondLst>
                                    <p:cond delay="0"/>
                                  </p:stCondLst>
                                  <p:childTnLst>
                                    <p:animEffect transition="out" filter="fade">
                                      <p:cBhvr>
                                        <p:cTn id="26" dur="100"/>
                                        <p:tgtEl>
                                          <p:spTgt spid="36"/>
                                        </p:tgtEl>
                                      </p:cBhvr>
                                    </p:animEffect>
                                    <p:set>
                                      <p:cBhvr>
                                        <p:cTn id="27" dur="1" fill="hold">
                                          <p:stCondLst>
                                            <p:cond delay="99"/>
                                          </p:stCondLst>
                                        </p:cTn>
                                        <p:tgtEl>
                                          <p:spTgt spid="36"/>
                                        </p:tgtEl>
                                        <p:attrNameLst>
                                          <p:attrName>style.visibility</p:attrName>
                                        </p:attrNameLst>
                                      </p:cBhvr>
                                      <p:to>
                                        <p:strVal val="hidden"/>
                                      </p:to>
                                    </p:set>
                                  </p:childTnLst>
                                </p:cTn>
                              </p:par>
                              <p:par>
                                <p:cTn id="28" presetID="5" presetClass="entr" presetSubtype="1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checkerboard(across)">
                                      <p:cBhvr>
                                        <p:cTn id="30" dur="100"/>
                                        <p:tgtEl>
                                          <p:spTgt spid="41"/>
                                        </p:tgtEl>
                                      </p:cBhvr>
                                    </p:animEffect>
                                  </p:childTnLst>
                                </p:cTn>
                              </p:par>
                              <p:par>
                                <p:cTn id="31" presetID="0" presetClass="path" presetSubtype="0" accel="50000" decel="50000" fill="hold" grpId="1" nodeType="withEffect">
                                  <p:stCondLst>
                                    <p:cond delay="0"/>
                                  </p:stCondLst>
                                  <p:childTnLst>
                                    <p:animMotion origin="layout" path="M 0.00139 3.33333E-6 L -0.49028 0.12222 " pathEditMode="relative" rAng="0" ptsTypes="AA">
                                      <p:cBhvr>
                                        <p:cTn id="32" dur="500" fill="hold"/>
                                        <p:tgtEl>
                                          <p:spTgt spid="41"/>
                                        </p:tgtEl>
                                        <p:attrNameLst>
                                          <p:attrName>ppt_x</p:attrName>
                                          <p:attrName>ppt_y</p:attrName>
                                        </p:attrNameLst>
                                      </p:cBhvr>
                                      <p:rCtr x="-24583" y="6111"/>
                                    </p:animMotion>
                                  </p:childTnLst>
                                </p:cTn>
                              </p:par>
                              <p:par>
                                <p:cTn id="33" presetID="5" presetClass="entr" presetSubtype="10" fill="hold" grpId="0" nodeType="withEffect">
                                  <p:stCondLst>
                                    <p:cond delay="100"/>
                                  </p:stCondLst>
                                  <p:childTnLst>
                                    <p:set>
                                      <p:cBhvr>
                                        <p:cTn id="34" dur="1" fill="hold">
                                          <p:stCondLst>
                                            <p:cond delay="0"/>
                                          </p:stCondLst>
                                        </p:cTn>
                                        <p:tgtEl>
                                          <p:spTgt spid="42"/>
                                        </p:tgtEl>
                                        <p:attrNameLst>
                                          <p:attrName>style.visibility</p:attrName>
                                        </p:attrNameLst>
                                      </p:cBhvr>
                                      <p:to>
                                        <p:strVal val="visible"/>
                                      </p:to>
                                    </p:set>
                                    <p:animEffect transition="in" filter="checkerboard(across)">
                                      <p:cBhvr>
                                        <p:cTn id="35" dur="100"/>
                                        <p:tgtEl>
                                          <p:spTgt spid="42"/>
                                        </p:tgtEl>
                                      </p:cBhvr>
                                    </p:animEffect>
                                  </p:childTnLst>
                                </p:cTn>
                              </p:par>
                              <p:par>
                                <p:cTn id="36" presetID="5" presetClass="entr" presetSubtype="10" fill="hold" grpId="0" nodeType="withEffect">
                                  <p:stCondLst>
                                    <p:cond delay="200"/>
                                  </p:stCondLst>
                                  <p:childTnLst>
                                    <p:set>
                                      <p:cBhvr>
                                        <p:cTn id="37" dur="1" fill="hold">
                                          <p:stCondLst>
                                            <p:cond delay="0"/>
                                          </p:stCondLst>
                                        </p:cTn>
                                        <p:tgtEl>
                                          <p:spTgt spid="43"/>
                                        </p:tgtEl>
                                        <p:attrNameLst>
                                          <p:attrName>style.visibility</p:attrName>
                                        </p:attrNameLst>
                                      </p:cBhvr>
                                      <p:to>
                                        <p:strVal val="visible"/>
                                      </p:to>
                                    </p:set>
                                    <p:animEffect transition="in" filter="checkerboard(across)">
                                      <p:cBhvr>
                                        <p:cTn id="38" dur="100"/>
                                        <p:tgtEl>
                                          <p:spTgt spid="43"/>
                                        </p:tgtEl>
                                      </p:cBhvr>
                                    </p:animEffect>
                                  </p:childTnLst>
                                </p:cTn>
                              </p:par>
                              <p:par>
                                <p:cTn id="39" presetID="5" presetClass="entr" presetSubtype="10" fill="hold" grpId="0" nodeType="withEffect">
                                  <p:stCondLst>
                                    <p:cond delay="30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100"/>
                                        <p:tgtEl>
                                          <p:spTgt spid="44"/>
                                        </p:tgtEl>
                                      </p:cBhvr>
                                    </p:animEffect>
                                  </p:childTnLst>
                                </p:cTn>
                              </p:par>
                              <p:par>
                                <p:cTn id="42" presetID="5" presetClass="entr" presetSubtype="10" fill="hold" grpId="0" nodeType="withEffect">
                                  <p:stCondLst>
                                    <p:cond delay="400"/>
                                  </p:stCondLst>
                                  <p:childTnLst>
                                    <p:set>
                                      <p:cBhvr>
                                        <p:cTn id="43" dur="1" fill="hold">
                                          <p:stCondLst>
                                            <p:cond delay="0"/>
                                          </p:stCondLst>
                                        </p:cTn>
                                        <p:tgtEl>
                                          <p:spTgt spid="45"/>
                                        </p:tgtEl>
                                        <p:attrNameLst>
                                          <p:attrName>style.visibility</p:attrName>
                                        </p:attrNameLst>
                                      </p:cBhvr>
                                      <p:to>
                                        <p:strVal val="visible"/>
                                      </p:to>
                                    </p:set>
                                    <p:animEffect transition="in" filter="checkerboard(across)">
                                      <p:cBhvr>
                                        <p:cTn id="44" dur="100"/>
                                        <p:tgtEl>
                                          <p:spTgt spid="45"/>
                                        </p:tgtEl>
                                      </p:cBhvr>
                                    </p:animEffect>
                                  </p:childTnLst>
                                </p:cTn>
                              </p:par>
                            </p:childTnLst>
                          </p:cTn>
                        </p:par>
                        <p:par>
                          <p:cTn id="45" fill="hold">
                            <p:stCondLst>
                              <p:cond delay="3000"/>
                            </p:stCondLst>
                            <p:childTnLst>
                              <p:par>
                                <p:cTn id="46" presetID="10" presetClass="exit" presetSubtype="0" fill="hold" grpId="1" nodeType="afterEffect">
                                  <p:stCondLst>
                                    <p:cond delay="0"/>
                                  </p:stCondLst>
                                  <p:childTnLst>
                                    <p:animEffect transition="out" filter="fade">
                                      <p:cBhvr>
                                        <p:cTn id="47" dur="100"/>
                                        <p:tgtEl>
                                          <p:spTgt spid="42"/>
                                        </p:tgtEl>
                                      </p:cBhvr>
                                    </p:animEffect>
                                    <p:set>
                                      <p:cBhvr>
                                        <p:cTn id="48" dur="1" fill="hold">
                                          <p:stCondLst>
                                            <p:cond delay="99"/>
                                          </p:stCondLst>
                                        </p:cTn>
                                        <p:tgtEl>
                                          <p:spTgt spid="42"/>
                                        </p:tgtEl>
                                        <p:attrNameLst>
                                          <p:attrName>style.visibility</p:attrName>
                                        </p:attrNameLst>
                                      </p:cBhvr>
                                      <p:to>
                                        <p:strVal val="hidden"/>
                                      </p:to>
                                    </p:set>
                                  </p:childTnLst>
                                </p:cTn>
                              </p:par>
                            </p:childTnLst>
                          </p:cTn>
                        </p:par>
                        <p:par>
                          <p:cTn id="49" fill="hold">
                            <p:stCondLst>
                              <p:cond delay="3100"/>
                            </p:stCondLst>
                            <p:childTnLst>
                              <p:par>
                                <p:cTn id="50" presetID="10" presetClass="exit" presetSubtype="0" fill="hold" grpId="1" nodeType="afterEffect">
                                  <p:stCondLst>
                                    <p:cond delay="0"/>
                                  </p:stCondLst>
                                  <p:childTnLst>
                                    <p:animEffect transition="out" filter="fade">
                                      <p:cBhvr>
                                        <p:cTn id="51" dur="100"/>
                                        <p:tgtEl>
                                          <p:spTgt spid="43"/>
                                        </p:tgtEl>
                                      </p:cBhvr>
                                    </p:animEffect>
                                    <p:set>
                                      <p:cBhvr>
                                        <p:cTn id="52" dur="1" fill="hold">
                                          <p:stCondLst>
                                            <p:cond delay="99"/>
                                          </p:stCondLst>
                                        </p:cTn>
                                        <p:tgtEl>
                                          <p:spTgt spid="43"/>
                                        </p:tgtEl>
                                        <p:attrNameLst>
                                          <p:attrName>style.visibility</p:attrName>
                                        </p:attrNameLst>
                                      </p:cBhvr>
                                      <p:to>
                                        <p:strVal val="hidden"/>
                                      </p:to>
                                    </p:set>
                                  </p:childTnLst>
                                </p:cTn>
                              </p:par>
                            </p:childTnLst>
                          </p:cTn>
                        </p:par>
                        <p:par>
                          <p:cTn id="53" fill="hold">
                            <p:stCondLst>
                              <p:cond delay="3200"/>
                            </p:stCondLst>
                            <p:childTnLst>
                              <p:par>
                                <p:cTn id="54" presetID="10" presetClass="exit" presetSubtype="0" fill="hold" grpId="1" nodeType="afterEffect">
                                  <p:stCondLst>
                                    <p:cond delay="0"/>
                                  </p:stCondLst>
                                  <p:childTnLst>
                                    <p:animEffect transition="out" filter="fade">
                                      <p:cBhvr>
                                        <p:cTn id="55" dur="100"/>
                                        <p:tgtEl>
                                          <p:spTgt spid="44"/>
                                        </p:tgtEl>
                                      </p:cBhvr>
                                    </p:animEffect>
                                    <p:set>
                                      <p:cBhvr>
                                        <p:cTn id="56" dur="1" fill="hold">
                                          <p:stCondLst>
                                            <p:cond delay="99"/>
                                          </p:stCondLst>
                                        </p:cTn>
                                        <p:tgtEl>
                                          <p:spTgt spid="44"/>
                                        </p:tgtEl>
                                        <p:attrNameLst>
                                          <p:attrName>style.visibility</p:attrName>
                                        </p:attrNameLst>
                                      </p:cBhvr>
                                      <p:to>
                                        <p:strVal val="hidden"/>
                                      </p:to>
                                    </p:set>
                                  </p:childTnLst>
                                </p:cTn>
                              </p:par>
                            </p:childTnLst>
                          </p:cTn>
                        </p:par>
                        <p:par>
                          <p:cTn id="57" fill="hold">
                            <p:stCondLst>
                              <p:cond delay="3300"/>
                            </p:stCondLst>
                            <p:childTnLst>
                              <p:par>
                                <p:cTn id="58" presetID="10" presetClass="exit" presetSubtype="0" fill="hold" grpId="1" nodeType="afterEffect">
                                  <p:stCondLst>
                                    <p:cond delay="0"/>
                                  </p:stCondLst>
                                  <p:childTnLst>
                                    <p:animEffect transition="out" filter="fade">
                                      <p:cBhvr>
                                        <p:cTn id="59" dur="100"/>
                                        <p:tgtEl>
                                          <p:spTgt spid="45"/>
                                        </p:tgtEl>
                                      </p:cBhvr>
                                    </p:animEffect>
                                    <p:set>
                                      <p:cBhvr>
                                        <p:cTn id="60" dur="1" fill="hold">
                                          <p:stCondLst>
                                            <p:cond delay="99"/>
                                          </p:stCondLst>
                                        </p:cTn>
                                        <p:tgtEl>
                                          <p:spTgt spid="45"/>
                                        </p:tgtEl>
                                        <p:attrNameLst>
                                          <p:attrName>style.visibility</p:attrName>
                                        </p:attrNameLst>
                                      </p:cBhvr>
                                      <p:to>
                                        <p:strVal val="hidden"/>
                                      </p:to>
                                    </p:set>
                                  </p:childTnLst>
                                </p:cTn>
                              </p:par>
                            </p:childTnLst>
                          </p:cTn>
                        </p:par>
                        <p:par>
                          <p:cTn id="61" fill="hold">
                            <p:stCondLst>
                              <p:cond delay="3400"/>
                            </p:stCondLst>
                            <p:childTnLst>
                              <p:par>
                                <p:cTn id="62" presetID="10" presetClass="exit" presetSubtype="0" fill="hold" grpId="2" nodeType="afterEffect">
                                  <p:stCondLst>
                                    <p:cond delay="0"/>
                                  </p:stCondLst>
                                  <p:childTnLst>
                                    <p:animEffect transition="out" filter="fade">
                                      <p:cBhvr>
                                        <p:cTn id="63" dur="100"/>
                                        <p:tgtEl>
                                          <p:spTgt spid="41"/>
                                        </p:tgtEl>
                                      </p:cBhvr>
                                    </p:animEffect>
                                    <p:set>
                                      <p:cBhvr>
                                        <p:cTn id="64" dur="1" fill="hold">
                                          <p:stCondLst>
                                            <p:cond delay="99"/>
                                          </p:stCondLst>
                                        </p:cTn>
                                        <p:tgtEl>
                                          <p:spTgt spid="41"/>
                                        </p:tgtEl>
                                        <p:attrNameLst>
                                          <p:attrName>style.visibility</p:attrName>
                                        </p:attrNameLst>
                                      </p:cBhvr>
                                      <p:to>
                                        <p:strVal val="hidden"/>
                                      </p:to>
                                    </p:set>
                                  </p:childTnLst>
                                </p:cTn>
                              </p:par>
                              <p:par>
                                <p:cTn id="65" presetID="5" presetClass="entr" presetSubtype="1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checkerboard(across)">
                                      <p:cBhvr>
                                        <p:cTn id="67" dur="100"/>
                                        <p:tgtEl>
                                          <p:spTgt spid="47"/>
                                        </p:tgtEl>
                                      </p:cBhvr>
                                    </p:animEffect>
                                  </p:childTnLst>
                                </p:cTn>
                              </p:par>
                            </p:childTnLst>
                          </p:cTn>
                        </p:par>
                        <p:par>
                          <p:cTn id="68" fill="hold">
                            <p:stCondLst>
                              <p:cond delay="3500"/>
                            </p:stCondLst>
                            <p:childTnLst>
                              <p:par>
                                <p:cTn id="69" presetID="0" presetClass="path" presetSubtype="0" accel="50000" decel="50000" fill="hold" grpId="2" nodeType="afterEffect">
                                  <p:stCondLst>
                                    <p:cond delay="0"/>
                                  </p:stCondLst>
                                  <p:childTnLst>
                                    <p:animMotion origin="layout" path="M 5E-6 1.85185E-6 C 0.04914 0.08704 0.0981 0.17384 0.15591 0.14467 C 0.21424 0.11551 0.31268 -0.10232 0.34757 -0.17523 C 0.3823 -0.24792 0.34323 -0.28681 0.36528 -0.29283 C 0.40053 -0.30255 0.44723 -0.3081 0.49792 -0.29584 C 0.54931 -0.28334 0.61702 -0.29283 0.64167 -0.27523 " pathEditMode="relative" rAng="0" ptsTypes="AAAAAA">
                                      <p:cBhvr>
                                        <p:cTn id="70" dur="2500" fill="hold"/>
                                        <p:tgtEl>
                                          <p:spTgt spid="47"/>
                                        </p:tgtEl>
                                        <p:attrNameLst>
                                          <p:attrName>ppt_x</p:attrName>
                                          <p:attrName>ppt_y</p:attrName>
                                        </p:attrNameLst>
                                      </p:cBhvr>
                                      <p:rCtr x="32083" y="-7616"/>
                                    </p:animMotion>
                                  </p:childTnLst>
                                </p:cTn>
                              </p:par>
                              <p:par>
                                <p:cTn id="71" presetID="5" presetClass="entr" presetSubtype="10" fill="hold" grpId="0" nodeType="withEffect">
                                  <p:stCondLst>
                                    <p:cond delay="600"/>
                                  </p:stCondLst>
                                  <p:childTnLst>
                                    <p:set>
                                      <p:cBhvr>
                                        <p:cTn id="72" dur="1" fill="hold">
                                          <p:stCondLst>
                                            <p:cond delay="0"/>
                                          </p:stCondLst>
                                        </p:cTn>
                                        <p:tgtEl>
                                          <p:spTgt spid="46"/>
                                        </p:tgtEl>
                                        <p:attrNameLst>
                                          <p:attrName>style.visibility</p:attrName>
                                        </p:attrNameLst>
                                      </p:cBhvr>
                                      <p:to>
                                        <p:strVal val="visible"/>
                                      </p:to>
                                    </p:set>
                                    <p:animEffect transition="in" filter="checkerboard(across)">
                                      <p:cBhvr>
                                        <p:cTn id="73" dur="500"/>
                                        <p:tgtEl>
                                          <p:spTgt spid="46"/>
                                        </p:tgtEl>
                                      </p:cBhvr>
                                    </p:animEffect>
                                  </p:childTnLst>
                                </p:cTn>
                              </p:par>
                              <p:par>
                                <p:cTn id="74" presetID="5" presetClass="entr" presetSubtype="10" fill="hold" grpId="0" nodeType="withEffect">
                                  <p:stCondLst>
                                    <p:cond delay="1100"/>
                                  </p:stCondLst>
                                  <p:childTnLst>
                                    <p:set>
                                      <p:cBhvr>
                                        <p:cTn id="75" dur="1" fill="hold">
                                          <p:stCondLst>
                                            <p:cond delay="0"/>
                                          </p:stCondLst>
                                        </p:cTn>
                                        <p:tgtEl>
                                          <p:spTgt spid="48"/>
                                        </p:tgtEl>
                                        <p:attrNameLst>
                                          <p:attrName>style.visibility</p:attrName>
                                        </p:attrNameLst>
                                      </p:cBhvr>
                                      <p:to>
                                        <p:strVal val="visible"/>
                                      </p:to>
                                    </p:set>
                                    <p:animEffect transition="in" filter="checkerboard(across)">
                                      <p:cBhvr>
                                        <p:cTn id="76" dur="500"/>
                                        <p:tgtEl>
                                          <p:spTgt spid="48"/>
                                        </p:tgtEl>
                                      </p:cBhvr>
                                    </p:animEffect>
                                  </p:childTnLst>
                                </p:cTn>
                              </p:par>
                              <p:par>
                                <p:cTn id="77" presetID="5" presetClass="entr" presetSubtype="10" fill="hold" grpId="0" nodeType="withEffect">
                                  <p:stCondLst>
                                    <p:cond delay="1500"/>
                                  </p:stCondLst>
                                  <p:childTnLst>
                                    <p:set>
                                      <p:cBhvr>
                                        <p:cTn id="78" dur="1" fill="hold">
                                          <p:stCondLst>
                                            <p:cond delay="0"/>
                                          </p:stCondLst>
                                        </p:cTn>
                                        <p:tgtEl>
                                          <p:spTgt spid="49"/>
                                        </p:tgtEl>
                                        <p:attrNameLst>
                                          <p:attrName>style.visibility</p:attrName>
                                        </p:attrNameLst>
                                      </p:cBhvr>
                                      <p:to>
                                        <p:strVal val="visible"/>
                                      </p:to>
                                    </p:set>
                                    <p:animEffect transition="in" filter="checkerboard(across)">
                                      <p:cBhvr>
                                        <p:cTn id="79" dur="500"/>
                                        <p:tgtEl>
                                          <p:spTgt spid="49"/>
                                        </p:tgtEl>
                                      </p:cBhvr>
                                    </p:animEffect>
                                  </p:childTnLst>
                                </p:cTn>
                              </p:par>
                              <p:par>
                                <p:cTn id="80" presetID="5" presetClass="entr" presetSubtype="10" fill="hold" grpId="0" nodeType="withEffect">
                                  <p:stCondLst>
                                    <p:cond delay="1900"/>
                                  </p:stCondLst>
                                  <p:childTnLst>
                                    <p:set>
                                      <p:cBhvr>
                                        <p:cTn id="81" dur="1" fill="hold">
                                          <p:stCondLst>
                                            <p:cond delay="0"/>
                                          </p:stCondLst>
                                        </p:cTn>
                                        <p:tgtEl>
                                          <p:spTgt spid="50"/>
                                        </p:tgtEl>
                                        <p:attrNameLst>
                                          <p:attrName>style.visibility</p:attrName>
                                        </p:attrNameLst>
                                      </p:cBhvr>
                                      <p:to>
                                        <p:strVal val="visible"/>
                                      </p:to>
                                    </p:set>
                                    <p:animEffect transition="in" filter="checkerboard(across)">
                                      <p:cBhvr>
                                        <p:cTn id="82" dur="500"/>
                                        <p:tgtEl>
                                          <p:spTgt spid="50"/>
                                        </p:tgtEl>
                                      </p:cBhvr>
                                    </p:animEffect>
                                  </p:childTnLst>
                                </p:cTn>
                              </p:par>
                              <p:par>
                                <p:cTn id="83" presetID="5" presetClass="entr" presetSubtype="10" fill="hold" grpId="0" nodeType="withEffect">
                                  <p:stCondLst>
                                    <p:cond delay="2300"/>
                                  </p:stCondLst>
                                  <p:childTnLst>
                                    <p:set>
                                      <p:cBhvr>
                                        <p:cTn id="84" dur="1" fill="hold">
                                          <p:stCondLst>
                                            <p:cond delay="0"/>
                                          </p:stCondLst>
                                        </p:cTn>
                                        <p:tgtEl>
                                          <p:spTgt spid="51"/>
                                        </p:tgtEl>
                                        <p:attrNameLst>
                                          <p:attrName>style.visibility</p:attrName>
                                        </p:attrNameLst>
                                      </p:cBhvr>
                                      <p:to>
                                        <p:strVal val="visible"/>
                                      </p:to>
                                    </p:set>
                                    <p:animEffect transition="in" filter="checkerboard(across)">
                                      <p:cBhvr>
                                        <p:cTn id="85" dur="500"/>
                                        <p:tgtEl>
                                          <p:spTgt spid="51"/>
                                        </p:tgtEl>
                                      </p:cBhvr>
                                    </p:animEffect>
                                  </p:childTnLst>
                                </p:cTn>
                              </p:par>
                            </p:childTnLst>
                          </p:cTn>
                        </p:par>
                        <p:par>
                          <p:cTn id="86" fill="hold">
                            <p:stCondLst>
                              <p:cond delay="6300"/>
                            </p:stCondLst>
                            <p:childTnLst>
                              <p:par>
                                <p:cTn id="87" presetID="10" presetClass="exit" presetSubtype="0" fill="hold" grpId="1" nodeType="afterEffect">
                                  <p:stCondLst>
                                    <p:cond delay="0"/>
                                  </p:stCondLst>
                                  <p:childTnLst>
                                    <p:animEffect transition="out" filter="fade">
                                      <p:cBhvr>
                                        <p:cTn id="88" dur="100"/>
                                        <p:tgtEl>
                                          <p:spTgt spid="47"/>
                                        </p:tgtEl>
                                      </p:cBhvr>
                                    </p:animEffect>
                                    <p:set>
                                      <p:cBhvr>
                                        <p:cTn id="89" dur="1" fill="hold">
                                          <p:stCondLst>
                                            <p:cond delay="99"/>
                                          </p:stCondLst>
                                        </p:cTn>
                                        <p:tgtEl>
                                          <p:spTgt spid="47"/>
                                        </p:tgtEl>
                                        <p:attrNameLst>
                                          <p:attrName>style.visibility</p:attrName>
                                        </p:attrNameLst>
                                      </p:cBhvr>
                                      <p:to>
                                        <p:strVal val="hidden"/>
                                      </p:to>
                                    </p:set>
                                  </p:childTnLst>
                                </p:cTn>
                              </p:par>
                              <p:par>
                                <p:cTn id="90" presetID="5" presetClass="entr" presetSubtype="1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checkerboard(across)">
                                      <p:cBhvr>
                                        <p:cTn id="92" dur="100"/>
                                        <p:tgtEl>
                                          <p:spTgt spid="52"/>
                                        </p:tgtEl>
                                      </p:cBhvr>
                                    </p:animEffect>
                                  </p:childTnLst>
                                </p:cTn>
                              </p:par>
                              <p:par>
                                <p:cTn id="93" presetID="0" presetClass="path" presetSubtype="0" accel="50000" decel="50000" fill="hold" grpId="1" nodeType="withEffect">
                                  <p:stCondLst>
                                    <p:cond delay="0"/>
                                  </p:stCondLst>
                                  <p:childTnLst>
                                    <p:animMotion origin="layout" path="M 0.00538 0.00047 L -0.63507 0.27593 " pathEditMode="relative" rAng="0" ptsTypes="AA">
                                      <p:cBhvr>
                                        <p:cTn id="94" dur="600" fill="hold"/>
                                        <p:tgtEl>
                                          <p:spTgt spid="52"/>
                                        </p:tgtEl>
                                        <p:attrNameLst>
                                          <p:attrName>ppt_x</p:attrName>
                                          <p:attrName>ppt_y</p:attrName>
                                        </p:attrNameLst>
                                      </p:cBhvr>
                                      <p:rCtr x="-32031" y="13773"/>
                                    </p:animMotion>
                                  </p:childTnLst>
                                </p:cTn>
                              </p:par>
                              <p:par>
                                <p:cTn id="95" presetID="5" presetClass="entr" presetSubtype="10" fill="hold" grpId="0" nodeType="withEffect">
                                  <p:stCondLst>
                                    <p:cond delay="100"/>
                                  </p:stCondLst>
                                  <p:childTnLst>
                                    <p:set>
                                      <p:cBhvr>
                                        <p:cTn id="96" dur="1" fill="hold">
                                          <p:stCondLst>
                                            <p:cond delay="0"/>
                                          </p:stCondLst>
                                        </p:cTn>
                                        <p:tgtEl>
                                          <p:spTgt spid="53"/>
                                        </p:tgtEl>
                                        <p:attrNameLst>
                                          <p:attrName>style.visibility</p:attrName>
                                        </p:attrNameLst>
                                      </p:cBhvr>
                                      <p:to>
                                        <p:strVal val="visible"/>
                                      </p:to>
                                    </p:set>
                                    <p:animEffect transition="in" filter="checkerboard(across)">
                                      <p:cBhvr>
                                        <p:cTn id="97" dur="100"/>
                                        <p:tgtEl>
                                          <p:spTgt spid="53"/>
                                        </p:tgtEl>
                                      </p:cBhvr>
                                    </p:animEffect>
                                  </p:childTnLst>
                                </p:cTn>
                              </p:par>
                              <p:par>
                                <p:cTn id="98" presetID="5" presetClass="entr" presetSubtype="10" fill="hold" grpId="0" nodeType="withEffect">
                                  <p:stCondLst>
                                    <p:cond delay="200"/>
                                  </p:stCondLst>
                                  <p:childTnLst>
                                    <p:set>
                                      <p:cBhvr>
                                        <p:cTn id="99" dur="1" fill="hold">
                                          <p:stCondLst>
                                            <p:cond delay="0"/>
                                          </p:stCondLst>
                                        </p:cTn>
                                        <p:tgtEl>
                                          <p:spTgt spid="54"/>
                                        </p:tgtEl>
                                        <p:attrNameLst>
                                          <p:attrName>style.visibility</p:attrName>
                                        </p:attrNameLst>
                                      </p:cBhvr>
                                      <p:to>
                                        <p:strVal val="visible"/>
                                      </p:to>
                                    </p:set>
                                    <p:animEffect transition="in" filter="checkerboard(across)">
                                      <p:cBhvr>
                                        <p:cTn id="100" dur="100"/>
                                        <p:tgtEl>
                                          <p:spTgt spid="54"/>
                                        </p:tgtEl>
                                      </p:cBhvr>
                                    </p:animEffect>
                                  </p:childTnLst>
                                </p:cTn>
                              </p:par>
                              <p:par>
                                <p:cTn id="101" presetID="5" presetClass="entr" presetSubtype="10" fill="hold" grpId="0" nodeType="withEffect">
                                  <p:stCondLst>
                                    <p:cond delay="300"/>
                                  </p:stCondLst>
                                  <p:childTnLst>
                                    <p:set>
                                      <p:cBhvr>
                                        <p:cTn id="102" dur="1" fill="hold">
                                          <p:stCondLst>
                                            <p:cond delay="0"/>
                                          </p:stCondLst>
                                        </p:cTn>
                                        <p:tgtEl>
                                          <p:spTgt spid="55"/>
                                        </p:tgtEl>
                                        <p:attrNameLst>
                                          <p:attrName>style.visibility</p:attrName>
                                        </p:attrNameLst>
                                      </p:cBhvr>
                                      <p:to>
                                        <p:strVal val="visible"/>
                                      </p:to>
                                    </p:set>
                                    <p:animEffect transition="in" filter="checkerboard(across)">
                                      <p:cBhvr>
                                        <p:cTn id="103" dur="100"/>
                                        <p:tgtEl>
                                          <p:spTgt spid="55"/>
                                        </p:tgtEl>
                                      </p:cBhvr>
                                    </p:animEffect>
                                  </p:childTnLst>
                                </p:cTn>
                              </p:par>
                              <p:par>
                                <p:cTn id="104" presetID="5" presetClass="entr" presetSubtype="10" fill="hold" grpId="0" nodeType="withEffect">
                                  <p:stCondLst>
                                    <p:cond delay="400"/>
                                  </p:stCondLst>
                                  <p:childTnLst>
                                    <p:set>
                                      <p:cBhvr>
                                        <p:cTn id="105" dur="1" fill="hold">
                                          <p:stCondLst>
                                            <p:cond delay="0"/>
                                          </p:stCondLst>
                                        </p:cTn>
                                        <p:tgtEl>
                                          <p:spTgt spid="56"/>
                                        </p:tgtEl>
                                        <p:attrNameLst>
                                          <p:attrName>style.visibility</p:attrName>
                                        </p:attrNameLst>
                                      </p:cBhvr>
                                      <p:to>
                                        <p:strVal val="visible"/>
                                      </p:to>
                                    </p:set>
                                    <p:animEffect transition="in" filter="checkerboard(across)">
                                      <p:cBhvr>
                                        <p:cTn id="106" dur="100"/>
                                        <p:tgtEl>
                                          <p:spTgt spid="56"/>
                                        </p:tgtEl>
                                      </p:cBhvr>
                                    </p:animEffect>
                                  </p:childTnLst>
                                </p:cTn>
                              </p:par>
                              <p:par>
                                <p:cTn id="107" presetID="5" presetClass="entr" presetSubtype="10" fill="hold" grpId="0" nodeType="withEffect">
                                  <p:stCondLst>
                                    <p:cond delay="500"/>
                                  </p:stCondLst>
                                  <p:childTnLst>
                                    <p:set>
                                      <p:cBhvr>
                                        <p:cTn id="108" dur="1" fill="hold">
                                          <p:stCondLst>
                                            <p:cond delay="0"/>
                                          </p:stCondLst>
                                        </p:cTn>
                                        <p:tgtEl>
                                          <p:spTgt spid="57"/>
                                        </p:tgtEl>
                                        <p:attrNameLst>
                                          <p:attrName>style.visibility</p:attrName>
                                        </p:attrNameLst>
                                      </p:cBhvr>
                                      <p:to>
                                        <p:strVal val="visible"/>
                                      </p:to>
                                    </p:set>
                                    <p:animEffect transition="in" filter="checkerboard(across)">
                                      <p:cBhvr>
                                        <p:cTn id="109" dur="100"/>
                                        <p:tgtEl>
                                          <p:spTgt spid="57"/>
                                        </p:tgtEl>
                                      </p:cBhvr>
                                    </p:animEffect>
                                  </p:childTnLst>
                                </p:cTn>
                              </p:par>
                            </p:childTnLst>
                          </p:cTn>
                        </p:par>
                        <p:par>
                          <p:cTn id="110" fill="hold">
                            <p:stCondLst>
                              <p:cond delay="6900"/>
                            </p:stCondLst>
                            <p:childTnLst>
                              <p:par>
                                <p:cTn id="111" presetID="10" presetClass="exit" presetSubtype="0" fill="hold" grpId="1" nodeType="afterEffect">
                                  <p:stCondLst>
                                    <p:cond delay="0"/>
                                  </p:stCondLst>
                                  <p:childTnLst>
                                    <p:animEffect transition="out" filter="fade">
                                      <p:cBhvr>
                                        <p:cTn id="112" dur="100"/>
                                        <p:tgtEl>
                                          <p:spTgt spid="53"/>
                                        </p:tgtEl>
                                      </p:cBhvr>
                                    </p:animEffect>
                                    <p:set>
                                      <p:cBhvr>
                                        <p:cTn id="113" dur="1" fill="hold">
                                          <p:stCondLst>
                                            <p:cond delay="99"/>
                                          </p:stCondLst>
                                        </p:cTn>
                                        <p:tgtEl>
                                          <p:spTgt spid="53"/>
                                        </p:tgtEl>
                                        <p:attrNameLst>
                                          <p:attrName>style.visibility</p:attrName>
                                        </p:attrNameLst>
                                      </p:cBhvr>
                                      <p:to>
                                        <p:strVal val="hidden"/>
                                      </p:to>
                                    </p:set>
                                  </p:childTnLst>
                                </p:cTn>
                              </p:par>
                            </p:childTnLst>
                          </p:cTn>
                        </p:par>
                        <p:par>
                          <p:cTn id="114" fill="hold">
                            <p:stCondLst>
                              <p:cond delay="7000"/>
                            </p:stCondLst>
                            <p:childTnLst>
                              <p:par>
                                <p:cTn id="115" presetID="10" presetClass="exit" presetSubtype="0" fill="hold" grpId="1" nodeType="afterEffect">
                                  <p:stCondLst>
                                    <p:cond delay="0"/>
                                  </p:stCondLst>
                                  <p:childTnLst>
                                    <p:animEffect transition="out" filter="fade">
                                      <p:cBhvr>
                                        <p:cTn id="116" dur="100"/>
                                        <p:tgtEl>
                                          <p:spTgt spid="54"/>
                                        </p:tgtEl>
                                      </p:cBhvr>
                                    </p:animEffect>
                                    <p:set>
                                      <p:cBhvr>
                                        <p:cTn id="117" dur="1" fill="hold">
                                          <p:stCondLst>
                                            <p:cond delay="99"/>
                                          </p:stCondLst>
                                        </p:cTn>
                                        <p:tgtEl>
                                          <p:spTgt spid="54"/>
                                        </p:tgtEl>
                                        <p:attrNameLst>
                                          <p:attrName>style.visibility</p:attrName>
                                        </p:attrNameLst>
                                      </p:cBhvr>
                                      <p:to>
                                        <p:strVal val="hidden"/>
                                      </p:to>
                                    </p:set>
                                  </p:childTnLst>
                                </p:cTn>
                              </p:par>
                            </p:childTnLst>
                          </p:cTn>
                        </p:par>
                        <p:par>
                          <p:cTn id="118" fill="hold">
                            <p:stCondLst>
                              <p:cond delay="7100"/>
                            </p:stCondLst>
                            <p:childTnLst>
                              <p:par>
                                <p:cTn id="119" presetID="10" presetClass="exit" presetSubtype="0" fill="hold" grpId="1" nodeType="afterEffect">
                                  <p:stCondLst>
                                    <p:cond delay="0"/>
                                  </p:stCondLst>
                                  <p:childTnLst>
                                    <p:animEffect transition="out" filter="fade">
                                      <p:cBhvr>
                                        <p:cTn id="120" dur="100"/>
                                        <p:tgtEl>
                                          <p:spTgt spid="55"/>
                                        </p:tgtEl>
                                      </p:cBhvr>
                                    </p:animEffect>
                                    <p:set>
                                      <p:cBhvr>
                                        <p:cTn id="121" dur="1" fill="hold">
                                          <p:stCondLst>
                                            <p:cond delay="99"/>
                                          </p:stCondLst>
                                        </p:cTn>
                                        <p:tgtEl>
                                          <p:spTgt spid="55"/>
                                        </p:tgtEl>
                                        <p:attrNameLst>
                                          <p:attrName>style.visibility</p:attrName>
                                        </p:attrNameLst>
                                      </p:cBhvr>
                                      <p:to>
                                        <p:strVal val="hidden"/>
                                      </p:to>
                                    </p:set>
                                  </p:childTnLst>
                                </p:cTn>
                              </p:par>
                            </p:childTnLst>
                          </p:cTn>
                        </p:par>
                        <p:par>
                          <p:cTn id="122" fill="hold">
                            <p:stCondLst>
                              <p:cond delay="7200"/>
                            </p:stCondLst>
                            <p:childTnLst>
                              <p:par>
                                <p:cTn id="123" presetID="10" presetClass="exit" presetSubtype="0" fill="hold" grpId="1" nodeType="afterEffect">
                                  <p:stCondLst>
                                    <p:cond delay="0"/>
                                  </p:stCondLst>
                                  <p:childTnLst>
                                    <p:animEffect transition="out" filter="fade">
                                      <p:cBhvr>
                                        <p:cTn id="124" dur="100"/>
                                        <p:tgtEl>
                                          <p:spTgt spid="56"/>
                                        </p:tgtEl>
                                      </p:cBhvr>
                                    </p:animEffect>
                                    <p:set>
                                      <p:cBhvr>
                                        <p:cTn id="125" dur="1" fill="hold">
                                          <p:stCondLst>
                                            <p:cond delay="99"/>
                                          </p:stCondLst>
                                        </p:cTn>
                                        <p:tgtEl>
                                          <p:spTgt spid="56"/>
                                        </p:tgtEl>
                                        <p:attrNameLst>
                                          <p:attrName>style.visibility</p:attrName>
                                        </p:attrNameLst>
                                      </p:cBhvr>
                                      <p:to>
                                        <p:strVal val="hidden"/>
                                      </p:to>
                                    </p:set>
                                  </p:childTnLst>
                                </p:cTn>
                              </p:par>
                            </p:childTnLst>
                          </p:cTn>
                        </p:par>
                        <p:par>
                          <p:cTn id="126" fill="hold">
                            <p:stCondLst>
                              <p:cond delay="7300"/>
                            </p:stCondLst>
                            <p:childTnLst>
                              <p:par>
                                <p:cTn id="127" presetID="10" presetClass="exit" presetSubtype="0" fill="hold" grpId="1" nodeType="afterEffect">
                                  <p:stCondLst>
                                    <p:cond delay="0"/>
                                  </p:stCondLst>
                                  <p:childTnLst>
                                    <p:animEffect transition="out" filter="fade">
                                      <p:cBhvr>
                                        <p:cTn id="128" dur="100"/>
                                        <p:tgtEl>
                                          <p:spTgt spid="57"/>
                                        </p:tgtEl>
                                      </p:cBhvr>
                                    </p:animEffect>
                                    <p:set>
                                      <p:cBhvr>
                                        <p:cTn id="129" dur="1" fill="hold">
                                          <p:stCondLst>
                                            <p:cond delay="99"/>
                                          </p:stCondLst>
                                        </p:cTn>
                                        <p:tgtEl>
                                          <p:spTgt spid="57"/>
                                        </p:tgtEl>
                                        <p:attrNameLst>
                                          <p:attrName>style.visibility</p:attrName>
                                        </p:attrNameLst>
                                      </p:cBhvr>
                                      <p:to>
                                        <p:strVal val="hidden"/>
                                      </p:to>
                                    </p:set>
                                  </p:childTnLst>
                                </p:cTn>
                              </p:par>
                            </p:childTnLst>
                          </p:cTn>
                        </p:par>
                        <p:par>
                          <p:cTn id="130" fill="hold">
                            <p:stCondLst>
                              <p:cond delay="7400"/>
                            </p:stCondLst>
                            <p:childTnLst>
                              <p:par>
                                <p:cTn id="131" presetID="10" presetClass="exit" presetSubtype="0" fill="hold" grpId="2" nodeType="afterEffect">
                                  <p:stCondLst>
                                    <p:cond delay="0"/>
                                  </p:stCondLst>
                                  <p:childTnLst>
                                    <p:animEffect transition="out" filter="fade">
                                      <p:cBhvr>
                                        <p:cTn id="132" dur="100"/>
                                        <p:tgtEl>
                                          <p:spTgt spid="52"/>
                                        </p:tgtEl>
                                      </p:cBhvr>
                                    </p:animEffect>
                                    <p:set>
                                      <p:cBhvr>
                                        <p:cTn id="133" dur="1" fill="hold">
                                          <p:stCondLst>
                                            <p:cond delay="99"/>
                                          </p:stCondLst>
                                        </p:cTn>
                                        <p:tgtEl>
                                          <p:spTgt spid="52"/>
                                        </p:tgtEl>
                                        <p:attrNameLst>
                                          <p:attrName>style.visibility</p:attrName>
                                        </p:attrNameLst>
                                      </p:cBhvr>
                                      <p:to>
                                        <p:strVal val="hidden"/>
                                      </p:to>
                                    </p:set>
                                  </p:childTnLst>
                                </p:cTn>
                              </p:par>
                              <p:par>
                                <p:cTn id="134" presetID="5" presetClass="entr" presetSubtype="1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checkerboard(across)">
                                      <p:cBhvr>
                                        <p:cTn id="136" dur="100"/>
                                        <p:tgtEl>
                                          <p:spTgt spid="58"/>
                                        </p:tgtEl>
                                      </p:cBhvr>
                                    </p:animEffect>
                                  </p:childTnLst>
                                </p:cTn>
                              </p:par>
                            </p:childTnLst>
                          </p:cTn>
                        </p:par>
                        <p:par>
                          <p:cTn id="137" fill="hold">
                            <p:stCondLst>
                              <p:cond delay="7500"/>
                            </p:stCondLst>
                            <p:childTnLst>
                              <p:par>
                                <p:cTn id="138" presetID="0" presetClass="path" presetSubtype="0" accel="50000" decel="50000" fill="hold" grpId="2" nodeType="afterEffect">
                                  <p:stCondLst>
                                    <p:cond delay="0"/>
                                  </p:stCondLst>
                                  <p:childTnLst>
                                    <p:animMotion origin="layout" path="M 0 0 C -0.04392 -0.05416 -0.08767 -0.1081 -0.08333 -0.14884 C -0.07899 -0.18958 -0.04566 -0.24097 0.02656 -0.24444 C 0.09879 -0.24791 0.32934 -0.23611 0.35 -0.1699 C 0.37066 -0.1037 0.15938 0.10649 0.15 0.15232 C 0.14063 0.19815 0.21736 0.15139 0.2941 0.10463 " pathEditMode="relative" ptsTypes="aaaaaA">
                                      <p:cBhvr>
                                        <p:cTn id="139" dur="2500" fill="hold"/>
                                        <p:tgtEl>
                                          <p:spTgt spid="58"/>
                                        </p:tgtEl>
                                        <p:attrNameLst>
                                          <p:attrName>ppt_x</p:attrName>
                                          <p:attrName>ppt_y</p:attrName>
                                        </p:attrNameLst>
                                      </p:cBhvr>
                                    </p:animMotion>
                                  </p:childTnLst>
                                </p:cTn>
                              </p:par>
                              <p:par>
                                <p:cTn id="140" presetID="5" presetClass="entr" presetSubtype="10" fill="hold" grpId="0" nodeType="withEffect">
                                  <p:stCondLst>
                                    <p:cond delay="400"/>
                                  </p:stCondLst>
                                  <p:childTnLst>
                                    <p:set>
                                      <p:cBhvr>
                                        <p:cTn id="141" dur="1" fill="hold">
                                          <p:stCondLst>
                                            <p:cond delay="0"/>
                                          </p:stCondLst>
                                        </p:cTn>
                                        <p:tgtEl>
                                          <p:spTgt spid="59"/>
                                        </p:tgtEl>
                                        <p:attrNameLst>
                                          <p:attrName>style.visibility</p:attrName>
                                        </p:attrNameLst>
                                      </p:cBhvr>
                                      <p:to>
                                        <p:strVal val="visible"/>
                                      </p:to>
                                    </p:set>
                                    <p:animEffect transition="in" filter="checkerboard(across)">
                                      <p:cBhvr>
                                        <p:cTn id="142" dur="500"/>
                                        <p:tgtEl>
                                          <p:spTgt spid="59"/>
                                        </p:tgtEl>
                                      </p:cBhvr>
                                    </p:animEffect>
                                  </p:childTnLst>
                                </p:cTn>
                              </p:par>
                              <p:par>
                                <p:cTn id="143" presetID="5" presetClass="entr" presetSubtype="10" fill="hold" grpId="0" nodeType="withEffect">
                                  <p:stCondLst>
                                    <p:cond delay="800"/>
                                  </p:stCondLst>
                                  <p:childTnLst>
                                    <p:set>
                                      <p:cBhvr>
                                        <p:cTn id="144" dur="1" fill="hold">
                                          <p:stCondLst>
                                            <p:cond delay="0"/>
                                          </p:stCondLst>
                                        </p:cTn>
                                        <p:tgtEl>
                                          <p:spTgt spid="60"/>
                                        </p:tgtEl>
                                        <p:attrNameLst>
                                          <p:attrName>style.visibility</p:attrName>
                                        </p:attrNameLst>
                                      </p:cBhvr>
                                      <p:to>
                                        <p:strVal val="visible"/>
                                      </p:to>
                                    </p:set>
                                    <p:animEffect transition="in" filter="checkerboard(across)">
                                      <p:cBhvr>
                                        <p:cTn id="145" dur="500"/>
                                        <p:tgtEl>
                                          <p:spTgt spid="60"/>
                                        </p:tgtEl>
                                      </p:cBhvr>
                                    </p:animEffect>
                                  </p:childTnLst>
                                </p:cTn>
                              </p:par>
                              <p:par>
                                <p:cTn id="146" presetID="5" presetClass="entr" presetSubtype="10" fill="hold" grpId="0" nodeType="withEffect">
                                  <p:stCondLst>
                                    <p:cond delay="1500"/>
                                  </p:stCondLst>
                                  <p:childTnLst>
                                    <p:set>
                                      <p:cBhvr>
                                        <p:cTn id="147" dur="1" fill="hold">
                                          <p:stCondLst>
                                            <p:cond delay="0"/>
                                          </p:stCondLst>
                                        </p:cTn>
                                        <p:tgtEl>
                                          <p:spTgt spid="61"/>
                                        </p:tgtEl>
                                        <p:attrNameLst>
                                          <p:attrName>style.visibility</p:attrName>
                                        </p:attrNameLst>
                                      </p:cBhvr>
                                      <p:to>
                                        <p:strVal val="visible"/>
                                      </p:to>
                                    </p:set>
                                    <p:animEffect transition="in" filter="checkerboard(across)">
                                      <p:cBhvr>
                                        <p:cTn id="148" dur="500"/>
                                        <p:tgtEl>
                                          <p:spTgt spid="61"/>
                                        </p:tgtEl>
                                      </p:cBhvr>
                                    </p:animEffect>
                                  </p:childTnLst>
                                </p:cTn>
                              </p:par>
                              <p:par>
                                <p:cTn id="149" presetID="5" presetClass="entr" presetSubtype="10" fill="hold" grpId="0" nodeType="withEffect">
                                  <p:stCondLst>
                                    <p:cond delay="2100"/>
                                  </p:stCondLst>
                                  <p:childTnLst>
                                    <p:set>
                                      <p:cBhvr>
                                        <p:cTn id="150" dur="1" fill="hold">
                                          <p:stCondLst>
                                            <p:cond delay="0"/>
                                          </p:stCondLst>
                                        </p:cTn>
                                        <p:tgtEl>
                                          <p:spTgt spid="62"/>
                                        </p:tgtEl>
                                        <p:attrNameLst>
                                          <p:attrName>style.visibility</p:attrName>
                                        </p:attrNameLst>
                                      </p:cBhvr>
                                      <p:to>
                                        <p:strVal val="visible"/>
                                      </p:to>
                                    </p:set>
                                    <p:animEffect transition="in" filter="checkerboard(across)">
                                      <p:cBhvr>
                                        <p:cTn id="151" dur="500"/>
                                        <p:tgtEl>
                                          <p:spTgt spid="62"/>
                                        </p:tgtEl>
                                      </p:cBhvr>
                                    </p:animEffect>
                                  </p:childTnLst>
                                </p:cTn>
                              </p:par>
                              <p:par>
                                <p:cTn id="152" presetID="5" presetClass="entr" presetSubtype="10" fill="hold" grpId="0" nodeType="withEffect">
                                  <p:stCondLst>
                                    <p:cond delay="2400"/>
                                  </p:stCondLst>
                                  <p:childTnLst>
                                    <p:set>
                                      <p:cBhvr>
                                        <p:cTn id="153" dur="1" fill="hold">
                                          <p:stCondLst>
                                            <p:cond delay="0"/>
                                          </p:stCondLst>
                                        </p:cTn>
                                        <p:tgtEl>
                                          <p:spTgt spid="63"/>
                                        </p:tgtEl>
                                        <p:attrNameLst>
                                          <p:attrName>style.visibility</p:attrName>
                                        </p:attrNameLst>
                                      </p:cBhvr>
                                      <p:to>
                                        <p:strVal val="visible"/>
                                      </p:to>
                                    </p:set>
                                    <p:animEffect transition="in" filter="checkerboard(across)">
                                      <p:cBhvr>
                                        <p:cTn id="154" dur="500"/>
                                        <p:tgtEl>
                                          <p:spTgt spid="63"/>
                                        </p:tgtEl>
                                      </p:cBhvr>
                                    </p:animEffect>
                                  </p:childTnLst>
                                </p:cTn>
                              </p:par>
                            </p:childTnLst>
                          </p:cTn>
                        </p:par>
                        <p:par>
                          <p:cTn id="155" fill="hold">
                            <p:stCondLst>
                              <p:cond delay="10400"/>
                            </p:stCondLst>
                            <p:childTnLst>
                              <p:par>
                                <p:cTn id="156" presetID="10" presetClass="exit" presetSubtype="0" fill="hold" grpId="1" nodeType="afterEffect">
                                  <p:stCondLst>
                                    <p:cond delay="0"/>
                                  </p:stCondLst>
                                  <p:childTnLst>
                                    <p:animEffect transition="out" filter="fade">
                                      <p:cBhvr>
                                        <p:cTn id="157" dur="100"/>
                                        <p:tgtEl>
                                          <p:spTgt spid="58"/>
                                        </p:tgtEl>
                                      </p:cBhvr>
                                    </p:animEffect>
                                    <p:set>
                                      <p:cBhvr>
                                        <p:cTn id="158" dur="1" fill="hold">
                                          <p:stCondLst>
                                            <p:cond delay="99"/>
                                          </p:stCondLst>
                                        </p:cTn>
                                        <p:tgtEl>
                                          <p:spTgt spid="58"/>
                                        </p:tgtEl>
                                        <p:attrNameLst>
                                          <p:attrName>style.visibility</p:attrName>
                                        </p:attrNameLst>
                                      </p:cBhvr>
                                      <p:to>
                                        <p:strVal val="hidden"/>
                                      </p:to>
                                    </p:set>
                                  </p:childTnLst>
                                </p:cTn>
                              </p:par>
                              <p:par>
                                <p:cTn id="159" presetID="5" presetClass="entr" presetSubtype="10" fill="hold" grpId="0" nodeType="with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checkerboard(across)">
                                      <p:cBhvr>
                                        <p:cTn id="161" dur="100"/>
                                        <p:tgtEl>
                                          <p:spTgt spid="64"/>
                                        </p:tgtEl>
                                      </p:cBhvr>
                                    </p:animEffect>
                                  </p:childTnLst>
                                </p:cTn>
                              </p:par>
                              <p:par>
                                <p:cTn id="162" presetID="0" presetClass="path" presetSubtype="0" accel="50000" decel="50000" fill="hold" grpId="1" nodeType="withEffect">
                                  <p:stCondLst>
                                    <p:cond delay="0"/>
                                  </p:stCondLst>
                                  <p:childTnLst>
                                    <p:animMotion origin="layout" path="M -0.00225 0.00162 L -0.30277 -0.10139 " pathEditMode="relative" rAng="0" ptsTypes="AA">
                                      <p:cBhvr>
                                        <p:cTn id="163" dur="400" fill="hold"/>
                                        <p:tgtEl>
                                          <p:spTgt spid="64"/>
                                        </p:tgtEl>
                                        <p:attrNameLst>
                                          <p:attrName>ppt_x</p:attrName>
                                          <p:attrName>ppt_y</p:attrName>
                                        </p:attrNameLst>
                                      </p:cBhvr>
                                      <p:rCtr x="-15035" y="-5162"/>
                                    </p:animMotion>
                                  </p:childTnLst>
                                </p:cTn>
                              </p:par>
                              <p:par>
                                <p:cTn id="164" presetID="5" presetClass="entr" presetSubtype="10" fill="hold" grpId="0" nodeType="withEffect">
                                  <p:stCondLst>
                                    <p:cond delay="100"/>
                                  </p:stCondLst>
                                  <p:childTnLst>
                                    <p:set>
                                      <p:cBhvr>
                                        <p:cTn id="165" dur="1" fill="hold">
                                          <p:stCondLst>
                                            <p:cond delay="0"/>
                                          </p:stCondLst>
                                        </p:cTn>
                                        <p:tgtEl>
                                          <p:spTgt spid="65"/>
                                        </p:tgtEl>
                                        <p:attrNameLst>
                                          <p:attrName>style.visibility</p:attrName>
                                        </p:attrNameLst>
                                      </p:cBhvr>
                                      <p:to>
                                        <p:strVal val="visible"/>
                                      </p:to>
                                    </p:set>
                                    <p:animEffect transition="in" filter="checkerboard(across)">
                                      <p:cBhvr>
                                        <p:cTn id="166" dur="100"/>
                                        <p:tgtEl>
                                          <p:spTgt spid="65"/>
                                        </p:tgtEl>
                                      </p:cBhvr>
                                    </p:animEffect>
                                  </p:childTnLst>
                                </p:cTn>
                              </p:par>
                              <p:par>
                                <p:cTn id="167" presetID="5" presetClass="entr" presetSubtype="10" fill="hold" grpId="0" nodeType="withEffect">
                                  <p:stCondLst>
                                    <p:cond delay="200"/>
                                  </p:stCondLst>
                                  <p:childTnLst>
                                    <p:set>
                                      <p:cBhvr>
                                        <p:cTn id="168" dur="1" fill="hold">
                                          <p:stCondLst>
                                            <p:cond delay="0"/>
                                          </p:stCondLst>
                                        </p:cTn>
                                        <p:tgtEl>
                                          <p:spTgt spid="66"/>
                                        </p:tgtEl>
                                        <p:attrNameLst>
                                          <p:attrName>style.visibility</p:attrName>
                                        </p:attrNameLst>
                                      </p:cBhvr>
                                      <p:to>
                                        <p:strVal val="visible"/>
                                      </p:to>
                                    </p:set>
                                    <p:animEffect transition="in" filter="checkerboard(across)">
                                      <p:cBhvr>
                                        <p:cTn id="169" dur="100"/>
                                        <p:tgtEl>
                                          <p:spTgt spid="66"/>
                                        </p:tgtEl>
                                      </p:cBhvr>
                                    </p:animEffect>
                                  </p:childTnLst>
                                </p:cTn>
                              </p:par>
                              <p:par>
                                <p:cTn id="170" presetID="5" presetClass="entr" presetSubtype="10" fill="hold" grpId="0" nodeType="withEffect">
                                  <p:stCondLst>
                                    <p:cond delay="300"/>
                                  </p:stCondLst>
                                  <p:childTnLst>
                                    <p:set>
                                      <p:cBhvr>
                                        <p:cTn id="171" dur="1" fill="hold">
                                          <p:stCondLst>
                                            <p:cond delay="0"/>
                                          </p:stCondLst>
                                        </p:cTn>
                                        <p:tgtEl>
                                          <p:spTgt spid="67"/>
                                        </p:tgtEl>
                                        <p:attrNameLst>
                                          <p:attrName>style.visibility</p:attrName>
                                        </p:attrNameLst>
                                      </p:cBhvr>
                                      <p:to>
                                        <p:strVal val="visible"/>
                                      </p:to>
                                    </p:set>
                                    <p:animEffect transition="in" filter="checkerboard(across)">
                                      <p:cBhvr>
                                        <p:cTn id="172" dur="100"/>
                                        <p:tgtEl>
                                          <p:spTgt spid="67"/>
                                        </p:tgtEl>
                                      </p:cBhvr>
                                    </p:animEffect>
                                  </p:childTnLst>
                                </p:cTn>
                              </p:par>
                            </p:childTnLst>
                          </p:cTn>
                        </p:par>
                        <p:par>
                          <p:cTn id="173" fill="hold">
                            <p:stCondLst>
                              <p:cond delay="10800"/>
                            </p:stCondLst>
                            <p:childTnLst>
                              <p:par>
                                <p:cTn id="174" presetID="10" presetClass="exit" presetSubtype="0" fill="hold" grpId="1" nodeType="afterEffect">
                                  <p:stCondLst>
                                    <p:cond delay="0"/>
                                  </p:stCondLst>
                                  <p:childTnLst>
                                    <p:animEffect transition="out" filter="fade">
                                      <p:cBhvr>
                                        <p:cTn id="175" dur="100"/>
                                        <p:tgtEl>
                                          <p:spTgt spid="65"/>
                                        </p:tgtEl>
                                      </p:cBhvr>
                                    </p:animEffect>
                                    <p:set>
                                      <p:cBhvr>
                                        <p:cTn id="176" dur="1" fill="hold">
                                          <p:stCondLst>
                                            <p:cond delay="99"/>
                                          </p:stCondLst>
                                        </p:cTn>
                                        <p:tgtEl>
                                          <p:spTgt spid="65"/>
                                        </p:tgtEl>
                                        <p:attrNameLst>
                                          <p:attrName>style.visibility</p:attrName>
                                        </p:attrNameLst>
                                      </p:cBhvr>
                                      <p:to>
                                        <p:strVal val="hidden"/>
                                      </p:to>
                                    </p:set>
                                  </p:childTnLst>
                                </p:cTn>
                              </p:par>
                            </p:childTnLst>
                          </p:cTn>
                        </p:par>
                        <p:par>
                          <p:cTn id="177" fill="hold">
                            <p:stCondLst>
                              <p:cond delay="10900"/>
                            </p:stCondLst>
                            <p:childTnLst>
                              <p:par>
                                <p:cTn id="178" presetID="10" presetClass="exit" presetSubtype="0" fill="hold" grpId="1" nodeType="afterEffect">
                                  <p:stCondLst>
                                    <p:cond delay="0"/>
                                  </p:stCondLst>
                                  <p:childTnLst>
                                    <p:animEffect transition="out" filter="fade">
                                      <p:cBhvr>
                                        <p:cTn id="179" dur="100"/>
                                        <p:tgtEl>
                                          <p:spTgt spid="66"/>
                                        </p:tgtEl>
                                      </p:cBhvr>
                                    </p:animEffect>
                                    <p:set>
                                      <p:cBhvr>
                                        <p:cTn id="180" dur="1" fill="hold">
                                          <p:stCondLst>
                                            <p:cond delay="99"/>
                                          </p:stCondLst>
                                        </p:cTn>
                                        <p:tgtEl>
                                          <p:spTgt spid="66"/>
                                        </p:tgtEl>
                                        <p:attrNameLst>
                                          <p:attrName>style.visibility</p:attrName>
                                        </p:attrNameLst>
                                      </p:cBhvr>
                                      <p:to>
                                        <p:strVal val="hidden"/>
                                      </p:to>
                                    </p:set>
                                  </p:childTnLst>
                                </p:cTn>
                              </p:par>
                            </p:childTnLst>
                          </p:cTn>
                        </p:par>
                        <p:par>
                          <p:cTn id="181" fill="hold">
                            <p:stCondLst>
                              <p:cond delay="11000"/>
                            </p:stCondLst>
                            <p:childTnLst>
                              <p:par>
                                <p:cTn id="182" presetID="10" presetClass="exit" presetSubtype="0" fill="hold" grpId="1" nodeType="afterEffect">
                                  <p:stCondLst>
                                    <p:cond delay="0"/>
                                  </p:stCondLst>
                                  <p:childTnLst>
                                    <p:animEffect transition="out" filter="fade">
                                      <p:cBhvr>
                                        <p:cTn id="183" dur="100"/>
                                        <p:tgtEl>
                                          <p:spTgt spid="67"/>
                                        </p:tgtEl>
                                      </p:cBhvr>
                                    </p:animEffect>
                                    <p:set>
                                      <p:cBhvr>
                                        <p:cTn id="184" dur="1" fill="hold">
                                          <p:stCondLst>
                                            <p:cond delay="99"/>
                                          </p:stCondLst>
                                        </p:cTn>
                                        <p:tgtEl>
                                          <p:spTgt spid="67"/>
                                        </p:tgtEl>
                                        <p:attrNameLst>
                                          <p:attrName>style.visibility</p:attrName>
                                        </p:attrNameLst>
                                      </p:cBhvr>
                                      <p:to>
                                        <p:strVal val="hidden"/>
                                      </p:to>
                                    </p:set>
                                  </p:childTnLst>
                                </p:cTn>
                              </p:par>
                            </p:childTnLst>
                          </p:cTn>
                        </p:par>
                        <p:par>
                          <p:cTn id="185" fill="hold">
                            <p:stCondLst>
                              <p:cond delay="11100"/>
                            </p:stCondLst>
                            <p:childTnLst>
                              <p:par>
                                <p:cTn id="186" presetID="10" presetClass="exit" presetSubtype="0" fill="hold" grpId="2" nodeType="afterEffect">
                                  <p:stCondLst>
                                    <p:cond delay="0"/>
                                  </p:stCondLst>
                                  <p:childTnLst>
                                    <p:animEffect transition="out" filter="fade">
                                      <p:cBhvr>
                                        <p:cTn id="187" dur="100"/>
                                        <p:tgtEl>
                                          <p:spTgt spid="64"/>
                                        </p:tgtEl>
                                      </p:cBhvr>
                                    </p:animEffect>
                                    <p:set>
                                      <p:cBhvr>
                                        <p:cTn id="188" dur="1" fill="hold">
                                          <p:stCondLst>
                                            <p:cond delay="99"/>
                                          </p:stCondLst>
                                        </p:cTn>
                                        <p:tgtEl>
                                          <p:spTgt spid="64"/>
                                        </p:tgtEl>
                                        <p:attrNameLst>
                                          <p:attrName>style.visibility</p:attrName>
                                        </p:attrNameLst>
                                      </p:cBhvr>
                                      <p:to>
                                        <p:strVal val="hidden"/>
                                      </p:to>
                                    </p:set>
                                  </p:childTnLst>
                                </p:cTn>
                              </p:par>
                              <p:par>
                                <p:cTn id="189" presetID="5" presetClass="entr" presetSubtype="10" fill="hold" grpId="0" nodeType="withEffect">
                                  <p:stCondLst>
                                    <p:cond delay="0"/>
                                  </p:stCondLst>
                                  <p:childTnLst>
                                    <p:set>
                                      <p:cBhvr>
                                        <p:cTn id="190" dur="1" fill="hold">
                                          <p:stCondLst>
                                            <p:cond delay="0"/>
                                          </p:stCondLst>
                                        </p:cTn>
                                        <p:tgtEl>
                                          <p:spTgt spid="68"/>
                                        </p:tgtEl>
                                        <p:attrNameLst>
                                          <p:attrName>style.visibility</p:attrName>
                                        </p:attrNameLst>
                                      </p:cBhvr>
                                      <p:to>
                                        <p:strVal val="visible"/>
                                      </p:to>
                                    </p:set>
                                    <p:animEffect transition="in" filter="checkerboard(across)">
                                      <p:cBhvr>
                                        <p:cTn id="191" dur="100"/>
                                        <p:tgtEl>
                                          <p:spTgt spid="68"/>
                                        </p:tgtEl>
                                      </p:cBhvr>
                                    </p:animEffect>
                                  </p:childTnLst>
                                </p:cTn>
                              </p:par>
                            </p:childTnLst>
                          </p:cTn>
                        </p:par>
                        <p:par>
                          <p:cTn id="192" fill="hold">
                            <p:stCondLst>
                              <p:cond delay="11200"/>
                            </p:stCondLst>
                            <p:childTnLst>
                              <p:par>
                                <p:cTn id="193" presetID="0" presetClass="path" presetSubtype="0" accel="50000" decel="50000" fill="hold" grpId="2" nodeType="afterEffect">
                                  <p:stCondLst>
                                    <p:cond delay="0"/>
                                  </p:stCondLst>
                                  <p:childTnLst>
                                    <p:animMotion origin="layout" path="M -0.00347 0.00301 C 0.06094 -0.02685 0.12552 -0.05625 0.11302 -0.08356 C 0.10052 -0.11111 -0.06528 -0.13518 -0.07847 -0.16134 C -0.09167 -0.18773 -0.02917 -0.21481 0.03333 -0.24097 " pathEditMode="relative" rAng="300000" ptsTypes="AAAA">
                                      <p:cBhvr>
                                        <p:cTn id="194" dur="1300" fill="hold"/>
                                        <p:tgtEl>
                                          <p:spTgt spid="68"/>
                                        </p:tgtEl>
                                        <p:attrNameLst>
                                          <p:attrName>ppt_x</p:attrName>
                                          <p:attrName>ppt_y</p:attrName>
                                        </p:attrNameLst>
                                      </p:cBhvr>
                                      <p:rCtr x="2014" y="-12176"/>
                                    </p:animMotion>
                                  </p:childTnLst>
                                </p:cTn>
                              </p:par>
                              <p:par>
                                <p:cTn id="195" presetID="5" presetClass="entr" presetSubtype="10" fill="hold" grpId="0" nodeType="withEffect">
                                  <p:stCondLst>
                                    <p:cond delay="800"/>
                                  </p:stCondLst>
                                  <p:childTnLst>
                                    <p:set>
                                      <p:cBhvr>
                                        <p:cTn id="196" dur="1" fill="hold">
                                          <p:stCondLst>
                                            <p:cond delay="0"/>
                                          </p:stCondLst>
                                        </p:cTn>
                                        <p:tgtEl>
                                          <p:spTgt spid="69"/>
                                        </p:tgtEl>
                                        <p:attrNameLst>
                                          <p:attrName>style.visibility</p:attrName>
                                        </p:attrNameLst>
                                      </p:cBhvr>
                                      <p:to>
                                        <p:strVal val="visible"/>
                                      </p:to>
                                    </p:set>
                                    <p:animEffect transition="in" filter="checkerboard(across)">
                                      <p:cBhvr>
                                        <p:cTn id="197" dur="500"/>
                                        <p:tgtEl>
                                          <p:spTgt spid="69"/>
                                        </p:tgtEl>
                                      </p:cBhvr>
                                    </p:animEffect>
                                  </p:childTnLst>
                                </p:cTn>
                              </p:par>
                              <p:par>
                                <p:cTn id="198" presetID="5" presetClass="entr" presetSubtype="10" fill="hold" grpId="0" nodeType="withEffect">
                                  <p:stCondLst>
                                    <p:cond delay="400"/>
                                  </p:stCondLst>
                                  <p:childTnLst>
                                    <p:set>
                                      <p:cBhvr>
                                        <p:cTn id="199" dur="1" fill="hold">
                                          <p:stCondLst>
                                            <p:cond delay="0"/>
                                          </p:stCondLst>
                                        </p:cTn>
                                        <p:tgtEl>
                                          <p:spTgt spid="70"/>
                                        </p:tgtEl>
                                        <p:attrNameLst>
                                          <p:attrName>style.visibility</p:attrName>
                                        </p:attrNameLst>
                                      </p:cBhvr>
                                      <p:to>
                                        <p:strVal val="visible"/>
                                      </p:to>
                                    </p:set>
                                    <p:animEffect transition="in" filter="checkerboard(across)">
                                      <p:cBhvr>
                                        <p:cTn id="200" dur="500"/>
                                        <p:tgtEl>
                                          <p:spTgt spid="70"/>
                                        </p:tgtEl>
                                      </p:cBhvr>
                                    </p:animEffect>
                                  </p:childTnLst>
                                </p:cTn>
                              </p:par>
                              <p:par>
                                <p:cTn id="201" presetID="5" presetClass="entr" presetSubtype="10" fill="hold" grpId="0" nodeType="withEffect">
                                  <p:stCondLst>
                                    <p:cond delay="1200"/>
                                  </p:stCondLst>
                                  <p:childTnLst>
                                    <p:set>
                                      <p:cBhvr>
                                        <p:cTn id="202" dur="1" fill="hold">
                                          <p:stCondLst>
                                            <p:cond delay="0"/>
                                          </p:stCondLst>
                                        </p:cTn>
                                        <p:tgtEl>
                                          <p:spTgt spid="71"/>
                                        </p:tgtEl>
                                        <p:attrNameLst>
                                          <p:attrName>style.visibility</p:attrName>
                                        </p:attrNameLst>
                                      </p:cBhvr>
                                      <p:to>
                                        <p:strVal val="visible"/>
                                      </p:to>
                                    </p:set>
                                    <p:animEffect transition="in" filter="checkerboard(across)">
                                      <p:cBhvr>
                                        <p:cTn id="203" dur="500"/>
                                        <p:tgtEl>
                                          <p:spTgt spid="71"/>
                                        </p:tgtEl>
                                      </p:cBhvr>
                                    </p:animEffect>
                                  </p:childTnLst>
                                </p:cTn>
                              </p:par>
                            </p:childTnLst>
                          </p:cTn>
                        </p:par>
                        <p:par>
                          <p:cTn id="204" fill="hold">
                            <p:stCondLst>
                              <p:cond delay="12900"/>
                            </p:stCondLst>
                            <p:childTnLst>
                              <p:par>
                                <p:cTn id="205" presetID="10" presetClass="exit" presetSubtype="0" fill="hold" grpId="1" nodeType="afterEffect">
                                  <p:stCondLst>
                                    <p:cond delay="0"/>
                                  </p:stCondLst>
                                  <p:childTnLst>
                                    <p:animEffect transition="out" filter="fade">
                                      <p:cBhvr>
                                        <p:cTn id="206" dur="100"/>
                                        <p:tgtEl>
                                          <p:spTgt spid="68"/>
                                        </p:tgtEl>
                                      </p:cBhvr>
                                    </p:animEffect>
                                    <p:set>
                                      <p:cBhvr>
                                        <p:cTn id="207" dur="1" fill="hold">
                                          <p:stCondLst>
                                            <p:cond delay="99"/>
                                          </p:stCondLst>
                                        </p:cTn>
                                        <p:tgtEl>
                                          <p:spTgt spid="68"/>
                                        </p:tgtEl>
                                        <p:attrNameLst>
                                          <p:attrName>style.visibility</p:attrName>
                                        </p:attrNameLst>
                                      </p:cBhvr>
                                      <p:to>
                                        <p:strVal val="hidden"/>
                                      </p:to>
                                    </p:set>
                                  </p:childTnLst>
                                </p:cTn>
                              </p:par>
                              <p:par>
                                <p:cTn id="208" presetID="5" presetClass="entr" presetSubtype="10" fill="hold" grpId="0" nodeType="withEffect">
                                  <p:stCondLst>
                                    <p:cond delay="0"/>
                                  </p:stCondLst>
                                  <p:childTnLst>
                                    <p:set>
                                      <p:cBhvr>
                                        <p:cTn id="209" dur="1" fill="hold">
                                          <p:stCondLst>
                                            <p:cond delay="0"/>
                                          </p:stCondLst>
                                        </p:cTn>
                                        <p:tgtEl>
                                          <p:spTgt spid="72"/>
                                        </p:tgtEl>
                                        <p:attrNameLst>
                                          <p:attrName>style.visibility</p:attrName>
                                        </p:attrNameLst>
                                      </p:cBhvr>
                                      <p:to>
                                        <p:strVal val="visible"/>
                                      </p:to>
                                    </p:set>
                                    <p:animEffect transition="in" filter="checkerboard(across)">
                                      <p:cBhvr>
                                        <p:cTn id="210" dur="100"/>
                                        <p:tgtEl>
                                          <p:spTgt spid="72"/>
                                        </p:tgtEl>
                                      </p:cBhvr>
                                    </p:animEffect>
                                  </p:childTnLst>
                                </p:cTn>
                              </p:par>
                              <p:par>
                                <p:cTn id="211" presetID="0" presetClass="path" presetSubtype="0" accel="50000" decel="50000" fill="hold" grpId="1" nodeType="withEffect">
                                  <p:stCondLst>
                                    <p:cond delay="0"/>
                                  </p:stCondLst>
                                  <p:childTnLst>
                                    <p:animMotion origin="layout" path="M 0.0026 0.00023 L -0.03281 0.25231 " pathEditMode="relative" rAng="0" ptsTypes="AA">
                                      <p:cBhvr>
                                        <p:cTn id="212" dur="400" fill="hold"/>
                                        <p:tgtEl>
                                          <p:spTgt spid="72"/>
                                        </p:tgtEl>
                                        <p:attrNameLst>
                                          <p:attrName>ppt_x</p:attrName>
                                          <p:attrName>ppt_y</p:attrName>
                                        </p:attrNameLst>
                                      </p:cBhvr>
                                      <p:rCtr x="-1771" y="12593"/>
                                    </p:animMotion>
                                  </p:childTnLst>
                                </p:cTn>
                              </p:par>
                              <p:par>
                                <p:cTn id="213" presetID="5" presetClass="entr" presetSubtype="10" fill="hold" grpId="0" nodeType="withEffect">
                                  <p:stCondLst>
                                    <p:cond delay="100"/>
                                  </p:stCondLst>
                                  <p:childTnLst>
                                    <p:set>
                                      <p:cBhvr>
                                        <p:cTn id="214" dur="1" fill="hold">
                                          <p:stCondLst>
                                            <p:cond delay="0"/>
                                          </p:stCondLst>
                                        </p:cTn>
                                        <p:tgtEl>
                                          <p:spTgt spid="73"/>
                                        </p:tgtEl>
                                        <p:attrNameLst>
                                          <p:attrName>style.visibility</p:attrName>
                                        </p:attrNameLst>
                                      </p:cBhvr>
                                      <p:to>
                                        <p:strVal val="visible"/>
                                      </p:to>
                                    </p:set>
                                    <p:animEffect transition="in" filter="checkerboard(across)">
                                      <p:cBhvr>
                                        <p:cTn id="215" dur="100"/>
                                        <p:tgtEl>
                                          <p:spTgt spid="73"/>
                                        </p:tgtEl>
                                      </p:cBhvr>
                                    </p:animEffect>
                                  </p:childTnLst>
                                </p:cTn>
                              </p:par>
                              <p:par>
                                <p:cTn id="216" presetID="5" presetClass="entr" presetSubtype="10" fill="hold" grpId="0" nodeType="withEffect">
                                  <p:stCondLst>
                                    <p:cond delay="100"/>
                                  </p:stCondLst>
                                  <p:childTnLst>
                                    <p:set>
                                      <p:cBhvr>
                                        <p:cTn id="217" dur="1" fill="hold">
                                          <p:stCondLst>
                                            <p:cond delay="0"/>
                                          </p:stCondLst>
                                        </p:cTn>
                                        <p:tgtEl>
                                          <p:spTgt spid="74"/>
                                        </p:tgtEl>
                                        <p:attrNameLst>
                                          <p:attrName>style.visibility</p:attrName>
                                        </p:attrNameLst>
                                      </p:cBhvr>
                                      <p:to>
                                        <p:strVal val="visible"/>
                                      </p:to>
                                    </p:set>
                                    <p:animEffect transition="in" filter="checkerboard(across)">
                                      <p:cBhvr>
                                        <p:cTn id="218" dur="100"/>
                                        <p:tgtEl>
                                          <p:spTgt spid="74"/>
                                        </p:tgtEl>
                                      </p:cBhvr>
                                    </p:animEffect>
                                  </p:childTnLst>
                                </p:cTn>
                              </p:par>
                              <p:par>
                                <p:cTn id="219" presetID="5" presetClass="entr" presetSubtype="10" fill="hold" grpId="0" nodeType="withEffect">
                                  <p:stCondLst>
                                    <p:cond delay="200"/>
                                  </p:stCondLst>
                                  <p:childTnLst>
                                    <p:set>
                                      <p:cBhvr>
                                        <p:cTn id="220" dur="1" fill="hold">
                                          <p:stCondLst>
                                            <p:cond delay="0"/>
                                          </p:stCondLst>
                                        </p:cTn>
                                        <p:tgtEl>
                                          <p:spTgt spid="75"/>
                                        </p:tgtEl>
                                        <p:attrNameLst>
                                          <p:attrName>style.visibility</p:attrName>
                                        </p:attrNameLst>
                                      </p:cBhvr>
                                      <p:to>
                                        <p:strVal val="visible"/>
                                      </p:to>
                                    </p:set>
                                    <p:animEffect transition="in" filter="checkerboard(across)">
                                      <p:cBhvr>
                                        <p:cTn id="221" dur="100"/>
                                        <p:tgtEl>
                                          <p:spTgt spid="75"/>
                                        </p:tgtEl>
                                      </p:cBhvr>
                                    </p:animEffect>
                                  </p:childTnLst>
                                </p:cTn>
                              </p:par>
                              <p:par>
                                <p:cTn id="222" presetID="5" presetClass="entr" presetSubtype="10" fill="hold" grpId="0" nodeType="withEffect">
                                  <p:stCondLst>
                                    <p:cond delay="200"/>
                                  </p:stCondLst>
                                  <p:childTnLst>
                                    <p:set>
                                      <p:cBhvr>
                                        <p:cTn id="223" dur="1" fill="hold">
                                          <p:stCondLst>
                                            <p:cond delay="0"/>
                                          </p:stCondLst>
                                        </p:cTn>
                                        <p:tgtEl>
                                          <p:spTgt spid="76"/>
                                        </p:tgtEl>
                                        <p:attrNameLst>
                                          <p:attrName>style.visibility</p:attrName>
                                        </p:attrNameLst>
                                      </p:cBhvr>
                                      <p:to>
                                        <p:strVal val="visible"/>
                                      </p:to>
                                    </p:set>
                                    <p:animEffect transition="in" filter="checkerboard(across)">
                                      <p:cBhvr>
                                        <p:cTn id="224" dur="100"/>
                                        <p:tgtEl>
                                          <p:spTgt spid="76"/>
                                        </p:tgtEl>
                                      </p:cBhvr>
                                    </p:animEffect>
                                  </p:childTnLst>
                                </p:cTn>
                              </p:par>
                            </p:childTnLst>
                          </p:cTn>
                        </p:par>
                        <p:par>
                          <p:cTn id="225" fill="hold">
                            <p:stCondLst>
                              <p:cond delay="13300"/>
                            </p:stCondLst>
                            <p:childTnLst>
                              <p:par>
                                <p:cTn id="226" presetID="10" presetClass="exit" presetSubtype="0" fill="hold" grpId="1" nodeType="afterEffect">
                                  <p:stCondLst>
                                    <p:cond delay="0"/>
                                  </p:stCondLst>
                                  <p:childTnLst>
                                    <p:animEffect transition="out" filter="fade">
                                      <p:cBhvr>
                                        <p:cTn id="227" dur="100"/>
                                        <p:tgtEl>
                                          <p:spTgt spid="73"/>
                                        </p:tgtEl>
                                      </p:cBhvr>
                                    </p:animEffect>
                                    <p:set>
                                      <p:cBhvr>
                                        <p:cTn id="228" dur="1" fill="hold">
                                          <p:stCondLst>
                                            <p:cond delay="99"/>
                                          </p:stCondLst>
                                        </p:cTn>
                                        <p:tgtEl>
                                          <p:spTgt spid="73"/>
                                        </p:tgtEl>
                                        <p:attrNameLst>
                                          <p:attrName>style.visibility</p:attrName>
                                        </p:attrNameLst>
                                      </p:cBhvr>
                                      <p:to>
                                        <p:strVal val="hidden"/>
                                      </p:to>
                                    </p:set>
                                  </p:childTnLst>
                                </p:cTn>
                              </p:par>
                            </p:childTnLst>
                          </p:cTn>
                        </p:par>
                        <p:par>
                          <p:cTn id="229" fill="hold">
                            <p:stCondLst>
                              <p:cond delay="13400"/>
                            </p:stCondLst>
                            <p:childTnLst>
                              <p:par>
                                <p:cTn id="230" presetID="10" presetClass="exit" presetSubtype="0" fill="hold" grpId="1" nodeType="afterEffect">
                                  <p:stCondLst>
                                    <p:cond delay="0"/>
                                  </p:stCondLst>
                                  <p:childTnLst>
                                    <p:animEffect transition="out" filter="fade">
                                      <p:cBhvr>
                                        <p:cTn id="231" dur="100"/>
                                        <p:tgtEl>
                                          <p:spTgt spid="74"/>
                                        </p:tgtEl>
                                      </p:cBhvr>
                                    </p:animEffect>
                                    <p:set>
                                      <p:cBhvr>
                                        <p:cTn id="232" dur="1" fill="hold">
                                          <p:stCondLst>
                                            <p:cond delay="99"/>
                                          </p:stCondLst>
                                        </p:cTn>
                                        <p:tgtEl>
                                          <p:spTgt spid="74"/>
                                        </p:tgtEl>
                                        <p:attrNameLst>
                                          <p:attrName>style.visibility</p:attrName>
                                        </p:attrNameLst>
                                      </p:cBhvr>
                                      <p:to>
                                        <p:strVal val="hidden"/>
                                      </p:to>
                                    </p:set>
                                  </p:childTnLst>
                                </p:cTn>
                              </p:par>
                            </p:childTnLst>
                          </p:cTn>
                        </p:par>
                        <p:par>
                          <p:cTn id="233" fill="hold">
                            <p:stCondLst>
                              <p:cond delay="13500"/>
                            </p:stCondLst>
                            <p:childTnLst>
                              <p:par>
                                <p:cTn id="234" presetID="10" presetClass="exit" presetSubtype="0" fill="hold" grpId="1" nodeType="afterEffect">
                                  <p:stCondLst>
                                    <p:cond delay="0"/>
                                  </p:stCondLst>
                                  <p:childTnLst>
                                    <p:animEffect transition="out" filter="fade">
                                      <p:cBhvr>
                                        <p:cTn id="235" dur="100"/>
                                        <p:tgtEl>
                                          <p:spTgt spid="75"/>
                                        </p:tgtEl>
                                      </p:cBhvr>
                                    </p:animEffect>
                                    <p:set>
                                      <p:cBhvr>
                                        <p:cTn id="236" dur="1" fill="hold">
                                          <p:stCondLst>
                                            <p:cond delay="99"/>
                                          </p:stCondLst>
                                        </p:cTn>
                                        <p:tgtEl>
                                          <p:spTgt spid="75"/>
                                        </p:tgtEl>
                                        <p:attrNameLst>
                                          <p:attrName>style.visibility</p:attrName>
                                        </p:attrNameLst>
                                      </p:cBhvr>
                                      <p:to>
                                        <p:strVal val="hidden"/>
                                      </p:to>
                                    </p:set>
                                  </p:childTnLst>
                                </p:cTn>
                              </p:par>
                            </p:childTnLst>
                          </p:cTn>
                        </p:par>
                        <p:par>
                          <p:cTn id="237" fill="hold">
                            <p:stCondLst>
                              <p:cond delay="13600"/>
                            </p:stCondLst>
                            <p:childTnLst>
                              <p:par>
                                <p:cTn id="238" presetID="10" presetClass="exit" presetSubtype="0" fill="hold" grpId="1" nodeType="afterEffect">
                                  <p:stCondLst>
                                    <p:cond delay="0"/>
                                  </p:stCondLst>
                                  <p:childTnLst>
                                    <p:animEffect transition="out" filter="fade">
                                      <p:cBhvr>
                                        <p:cTn id="239" dur="100"/>
                                        <p:tgtEl>
                                          <p:spTgt spid="76"/>
                                        </p:tgtEl>
                                      </p:cBhvr>
                                    </p:animEffect>
                                    <p:set>
                                      <p:cBhvr>
                                        <p:cTn id="240" dur="1" fill="hold">
                                          <p:stCondLst>
                                            <p:cond delay="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7" grpId="0" animBg="1"/>
      <p:bldP spid="38" grpId="0" animBg="1"/>
      <p:bldP spid="39" grpId="0" animBg="1"/>
      <p:bldP spid="40" grpId="0" animBg="1"/>
      <p:bldP spid="41" grpId="0" animBg="1"/>
      <p:bldP spid="41" grpId="1" animBg="1"/>
      <p:bldP spid="41" grpId="2"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7" grpId="2" animBg="1"/>
      <p:bldP spid="48" grpId="0" animBg="1"/>
      <p:bldP spid="49" grpId="0" animBg="1"/>
      <p:bldP spid="50" grpId="0" animBg="1"/>
      <p:bldP spid="51" grpId="0" animBg="1"/>
      <p:bldP spid="52" grpId="0" animBg="1"/>
      <p:bldP spid="52" grpId="1" animBg="1"/>
      <p:bldP spid="52" grpId="2"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8" grpId="2" animBg="1"/>
      <p:bldP spid="59" grpId="0" animBg="1"/>
      <p:bldP spid="60" grpId="0" animBg="1"/>
      <p:bldP spid="61" grpId="0" animBg="1"/>
      <p:bldP spid="62" grpId="0" animBg="1"/>
      <p:bldP spid="63" grpId="0" animBg="1"/>
      <p:bldP spid="64" grpId="0" animBg="1"/>
      <p:bldP spid="64" grpId="1" animBg="1"/>
      <p:bldP spid="64" grpId="2" animBg="1"/>
      <p:bldP spid="65" grpId="0" animBg="1"/>
      <p:bldP spid="65" grpId="1" animBg="1"/>
      <p:bldP spid="66" grpId="0" animBg="1"/>
      <p:bldP spid="66" grpId="1" animBg="1"/>
      <p:bldP spid="67" grpId="0" animBg="1"/>
      <p:bldP spid="67" grpId="1" animBg="1"/>
      <p:bldP spid="68" grpId="0" animBg="1"/>
      <p:bldP spid="68" grpId="1" animBg="1"/>
      <p:bldP spid="68" grpId="2" animBg="1"/>
      <p:bldP spid="69" grpId="0" animBg="1"/>
      <p:bldP spid="70" grpId="0" animBg="1"/>
      <p:bldP spid="71" grpId="0"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a:t>Top-k PPR queries</a:t>
            </a:r>
            <a:endParaRPr lang="zh-HK" altLang="en-US" sz="3600" dirty="0"/>
          </a:p>
        </p:txBody>
      </p:sp>
      <p:graphicFrame>
        <p:nvGraphicFramePr>
          <p:cNvPr id="6" name="Group 62">
            <a:extLst>
              <a:ext uri="{FF2B5EF4-FFF2-40B4-BE49-F238E27FC236}">
                <a16:creationId xmlns:a16="http://schemas.microsoft.com/office/drawing/2014/main" id="{25CF0165-9085-420C-BBE9-A1E4EE37475D}"/>
              </a:ext>
            </a:extLst>
          </p:cNvPr>
          <p:cNvGraphicFramePr>
            <a:graphicFrameLocks/>
          </p:cNvGraphicFramePr>
          <p:nvPr>
            <p:extLst>
              <p:ext uri="{D42A27DB-BD31-4B8C-83A1-F6EECF244321}">
                <p14:modId xmlns:p14="http://schemas.microsoft.com/office/powerpoint/2010/main" val="3086733055"/>
              </p:ext>
            </p:extLst>
          </p:nvPr>
        </p:nvGraphicFramePr>
        <p:xfrm>
          <a:off x="6659563" y="1447800"/>
          <a:ext cx="1798637" cy="3515043"/>
        </p:xfrm>
        <a:graphic>
          <a:graphicData uri="http://schemas.openxmlformats.org/drawingml/2006/table">
            <a:tbl>
              <a:tblPr/>
              <a:tblGrid>
                <a:gridCol w="1060450">
                  <a:extLst>
                    <a:ext uri="{9D8B030D-6E8A-4147-A177-3AD203B41FA5}">
                      <a16:colId xmlns:a16="http://schemas.microsoft.com/office/drawing/2014/main" val="2724650485"/>
                    </a:ext>
                  </a:extLst>
                </a:gridCol>
                <a:gridCol w="738187">
                  <a:extLst>
                    <a:ext uri="{9D8B030D-6E8A-4147-A177-3AD203B41FA5}">
                      <a16:colId xmlns:a16="http://schemas.microsoft.com/office/drawing/2014/main" val="1521244688"/>
                    </a:ext>
                  </a:extLst>
                </a:gridCol>
              </a:tblGrid>
              <a:tr h="325438">
                <a:tc>
                  <a:txBody>
                    <a:bodyPr/>
                    <a:lstStyle>
                      <a:lvl1pPr algn="l" eaLnBrk="0" hangingPunct="0">
                        <a:spcBef>
                          <a:spcPct val="20000"/>
                        </a:spcBef>
                        <a:defRPr sz="2800">
                          <a:solidFill>
                            <a:schemeClr val="tx1"/>
                          </a:solidFill>
                          <a:latin typeface="Times New Roman" panose="02020603050405020304" pitchFamily="18" charset="0"/>
                        </a:defRPr>
                      </a:lvl1pPr>
                      <a:lvl2pPr marL="742950" indent="-285750" algn="l" eaLnBrk="0" hangingPunct="0">
                        <a:spcBef>
                          <a:spcPct val="20000"/>
                        </a:spcBef>
                        <a:defRPr sz="2400">
                          <a:solidFill>
                            <a:schemeClr val="tx1"/>
                          </a:solidFill>
                          <a:latin typeface="Times New Roman" panose="02020603050405020304" pitchFamily="18" charset="0"/>
                        </a:defRPr>
                      </a:lvl2pPr>
                      <a:lvl3pPr marL="1143000" indent="-228600" algn="l" eaLnBrk="0" hangingPunct="0">
                        <a:spcBef>
                          <a:spcPct val="20000"/>
                        </a:spcBef>
                        <a:defRPr sz="2000">
                          <a:solidFill>
                            <a:schemeClr val="tx1"/>
                          </a:solidFill>
                          <a:latin typeface="Times New Roman" panose="02020603050405020304" pitchFamily="18" charset="0"/>
                        </a:defRPr>
                      </a:lvl3pPr>
                      <a:lvl4pPr marL="1600200" indent="-228600" algn="l" eaLnBrk="0" hangingPunct="0">
                        <a:spcBef>
                          <a:spcPct val="20000"/>
                        </a:spcBef>
                        <a:defRPr>
                          <a:solidFill>
                            <a:schemeClr val="tx1"/>
                          </a:solidFill>
                          <a:latin typeface="Times New Roman" panose="02020603050405020304" pitchFamily="18" charset="0"/>
                        </a:defRPr>
                      </a:lvl4pPr>
                      <a:lvl5pPr marL="2057400" indent="-228600" algn="l"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6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anose="02020603050405020304" pitchFamily="18" charset="0"/>
                        </a:defRPr>
                      </a:lvl1pPr>
                      <a:lvl2pPr marL="742950" indent="-285750" algn="l" eaLnBrk="0" hangingPunct="0">
                        <a:spcBef>
                          <a:spcPct val="20000"/>
                        </a:spcBef>
                        <a:defRPr sz="2400">
                          <a:solidFill>
                            <a:schemeClr val="tx1"/>
                          </a:solidFill>
                          <a:latin typeface="Times New Roman" panose="02020603050405020304" pitchFamily="18" charset="0"/>
                        </a:defRPr>
                      </a:lvl2pPr>
                      <a:lvl3pPr marL="1143000" indent="-228600" algn="l" eaLnBrk="0" hangingPunct="0">
                        <a:spcBef>
                          <a:spcPct val="20000"/>
                        </a:spcBef>
                        <a:defRPr sz="2000">
                          <a:solidFill>
                            <a:schemeClr val="tx1"/>
                          </a:solidFill>
                          <a:latin typeface="Times New Roman" panose="02020603050405020304" pitchFamily="18" charset="0"/>
                        </a:defRPr>
                      </a:lvl3pPr>
                      <a:lvl4pPr marL="1600200" indent="-228600" algn="l" eaLnBrk="0" hangingPunct="0">
                        <a:spcBef>
                          <a:spcPct val="20000"/>
                        </a:spcBef>
                        <a:defRPr>
                          <a:solidFill>
                            <a:schemeClr val="tx1"/>
                          </a:solidFill>
                          <a:latin typeface="Times New Roman" panose="02020603050405020304" pitchFamily="18" charset="0"/>
                        </a:defRPr>
                      </a:lvl4pPr>
                      <a:lvl5pPr marL="2057400" indent="-228600" algn="l"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a:t>
                      </a:r>
                      <a:r>
                        <a:rPr kumimoji="0"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72770537"/>
                  </a:ext>
                </a:extLst>
              </a:tr>
              <a:tr h="3179763">
                <a:tc>
                  <a:txBody>
                    <a:bodyPr/>
                    <a:lstStyle>
                      <a:lvl1pPr algn="l" eaLnBrk="0" hangingPunct="0">
                        <a:spcBef>
                          <a:spcPct val="20000"/>
                        </a:spcBef>
                        <a:defRPr sz="2800">
                          <a:solidFill>
                            <a:schemeClr val="tx1"/>
                          </a:solidFill>
                          <a:latin typeface="Times New Roman" panose="02020603050405020304" pitchFamily="18" charset="0"/>
                        </a:defRPr>
                      </a:lvl1pPr>
                      <a:lvl2pPr marL="742950" indent="-285750" algn="l" eaLnBrk="0" hangingPunct="0">
                        <a:spcBef>
                          <a:spcPct val="20000"/>
                        </a:spcBef>
                        <a:defRPr sz="2400">
                          <a:solidFill>
                            <a:schemeClr val="tx1"/>
                          </a:solidFill>
                          <a:latin typeface="Times New Roman" panose="02020603050405020304" pitchFamily="18" charset="0"/>
                        </a:defRPr>
                      </a:lvl2pPr>
                      <a:lvl3pPr marL="1143000" indent="-228600" algn="l" eaLnBrk="0" hangingPunct="0">
                        <a:spcBef>
                          <a:spcPct val="20000"/>
                        </a:spcBef>
                        <a:defRPr sz="2000">
                          <a:solidFill>
                            <a:schemeClr val="tx1"/>
                          </a:solidFill>
                          <a:latin typeface="Times New Roman" panose="02020603050405020304" pitchFamily="18" charset="0"/>
                        </a:defRPr>
                      </a:lvl3pPr>
                      <a:lvl4pPr marL="1600200" indent="-228600" algn="l" eaLnBrk="0" hangingPunct="0">
                        <a:spcBef>
                          <a:spcPct val="20000"/>
                        </a:spcBef>
                        <a:defRPr>
                          <a:solidFill>
                            <a:schemeClr val="tx1"/>
                          </a:solidFill>
                          <a:latin typeface="Times New Roman" panose="02020603050405020304" pitchFamily="18" charset="0"/>
                        </a:defRPr>
                      </a:lvl4pPr>
                      <a:lvl5pPr marL="2057400" indent="-228600" algn="l"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a:t>
                      </a:r>
                      <a:r>
                        <a:rPr kumimoji="0" lang="en-US" altLang="zh-CN" sz="1600" b="0"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8</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10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11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Node 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eaLnBrk="0" hangingPunct="0">
                        <a:spcBef>
                          <a:spcPct val="20000"/>
                        </a:spcBef>
                        <a:defRPr sz="2800">
                          <a:solidFill>
                            <a:schemeClr val="tx1"/>
                          </a:solidFill>
                          <a:latin typeface="Times New Roman" panose="02020603050405020304" pitchFamily="18" charset="0"/>
                        </a:defRPr>
                      </a:lvl1pPr>
                      <a:lvl2pPr marL="742950" indent="-285750" algn="l" eaLnBrk="0" hangingPunct="0">
                        <a:spcBef>
                          <a:spcPct val="20000"/>
                        </a:spcBef>
                        <a:defRPr sz="2400">
                          <a:solidFill>
                            <a:schemeClr val="tx1"/>
                          </a:solidFill>
                          <a:latin typeface="Times New Roman" panose="02020603050405020304" pitchFamily="18" charset="0"/>
                        </a:defRPr>
                      </a:lvl2pPr>
                      <a:lvl3pPr marL="1143000" indent="-228600" algn="l" eaLnBrk="0" hangingPunct="0">
                        <a:spcBef>
                          <a:spcPct val="20000"/>
                        </a:spcBef>
                        <a:defRPr sz="2000">
                          <a:solidFill>
                            <a:schemeClr val="tx1"/>
                          </a:solidFill>
                          <a:latin typeface="Times New Roman" panose="02020603050405020304" pitchFamily="18" charset="0"/>
                        </a:defRPr>
                      </a:lvl3pPr>
                      <a:lvl4pPr marL="1600200" indent="-228600" algn="l" eaLnBrk="0" hangingPunct="0">
                        <a:spcBef>
                          <a:spcPct val="20000"/>
                        </a:spcBef>
                        <a:defRPr>
                          <a:solidFill>
                            <a:schemeClr val="tx1"/>
                          </a:solidFill>
                          <a:latin typeface="Times New Roman" panose="02020603050405020304" pitchFamily="18" charset="0"/>
                        </a:defRPr>
                      </a:lvl4pPr>
                      <a:lvl5pPr marL="2057400" indent="-228600" algn="l" eaLnBrk="0" hangingPunct="0">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0.13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0.10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0.13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0.13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0.08</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1792928"/>
                  </a:ext>
                </a:extLst>
              </a:tr>
            </a:tbl>
          </a:graphicData>
        </a:graphic>
      </p:graphicFrame>
      <p:grpSp>
        <p:nvGrpSpPr>
          <p:cNvPr id="7" name="Group 14">
            <a:extLst>
              <a:ext uri="{FF2B5EF4-FFF2-40B4-BE49-F238E27FC236}">
                <a16:creationId xmlns:a16="http://schemas.microsoft.com/office/drawing/2014/main" id="{E934FADD-585E-4817-A07A-D01D41B379A3}"/>
              </a:ext>
            </a:extLst>
          </p:cNvPr>
          <p:cNvGrpSpPr>
            <a:grpSpLocks/>
          </p:cNvGrpSpPr>
          <p:nvPr/>
        </p:nvGrpSpPr>
        <p:grpSpPr bwMode="auto">
          <a:xfrm>
            <a:off x="381000" y="1538288"/>
            <a:ext cx="6191250" cy="3643312"/>
            <a:chOff x="288" y="1392"/>
            <a:chExt cx="3900" cy="2295"/>
          </a:xfrm>
        </p:grpSpPr>
        <p:sp>
          <p:nvSpPr>
            <p:cNvPr id="8" name="Oval 15">
              <a:extLst>
                <a:ext uri="{FF2B5EF4-FFF2-40B4-BE49-F238E27FC236}">
                  <a16:creationId xmlns:a16="http://schemas.microsoft.com/office/drawing/2014/main" id="{42C3AD70-F629-45EA-A6CF-83A6D51887D6}"/>
                </a:ext>
              </a:extLst>
            </p:cNvPr>
            <p:cNvSpPr>
              <a:spLocks noChangeArrowheads="1"/>
            </p:cNvSpPr>
            <p:nvPr/>
          </p:nvSpPr>
          <p:spPr bwMode="auto">
            <a:xfrm>
              <a:off x="480" y="2160"/>
              <a:ext cx="288" cy="240"/>
            </a:xfrm>
            <a:prstGeom prst="ellipse">
              <a:avLst/>
            </a:prstGeom>
            <a:solidFill>
              <a:srgbClr val="D6000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a:t>
              </a:r>
            </a:p>
          </p:txBody>
        </p:sp>
        <p:sp>
          <p:nvSpPr>
            <p:cNvPr id="9" name="Oval 16">
              <a:extLst>
                <a:ext uri="{FF2B5EF4-FFF2-40B4-BE49-F238E27FC236}">
                  <a16:creationId xmlns:a16="http://schemas.microsoft.com/office/drawing/2014/main" id="{D02B7236-2F3D-4E07-8EA9-B5EF0543D6AD}"/>
                </a:ext>
              </a:extLst>
            </p:cNvPr>
            <p:cNvSpPr>
              <a:spLocks noChangeArrowheads="1"/>
            </p:cNvSpPr>
            <p:nvPr/>
          </p:nvSpPr>
          <p:spPr bwMode="auto">
            <a:xfrm>
              <a:off x="816" y="2592"/>
              <a:ext cx="288" cy="240"/>
            </a:xfrm>
            <a:prstGeom prst="ellipse">
              <a:avLst/>
            </a:prstGeom>
            <a:solidFill>
              <a:schemeClr val="tx1"/>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i="1" dirty="0">
                  <a:solidFill>
                    <a:schemeClr val="bg1"/>
                  </a:solidFill>
                  <a:ea typeface="宋体" panose="02010600030101010101" pitchFamily="2" charset="-122"/>
                </a:rPr>
                <a:t>s</a:t>
              </a:r>
            </a:p>
          </p:txBody>
        </p:sp>
        <p:sp>
          <p:nvSpPr>
            <p:cNvPr id="10" name="Oval 17">
              <a:extLst>
                <a:ext uri="{FF2B5EF4-FFF2-40B4-BE49-F238E27FC236}">
                  <a16:creationId xmlns:a16="http://schemas.microsoft.com/office/drawing/2014/main" id="{04F236E9-E070-4C3F-ADBE-780ACE94AC07}"/>
                </a:ext>
              </a:extLst>
            </p:cNvPr>
            <p:cNvSpPr>
              <a:spLocks noChangeArrowheads="1"/>
            </p:cNvSpPr>
            <p:nvPr/>
          </p:nvSpPr>
          <p:spPr bwMode="auto">
            <a:xfrm>
              <a:off x="1296" y="2304"/>
              <a:ext cx="288" cy="240"/>
            </a:xfrm>
            <a:prstGeom prst="ellipse">
              <a:avLst/>
            </a:prstGeom>
            <a:solidFill>
              <a:srgbClr val="D6000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3</a:t>
              </a:r>
            </a:p>
          </p:txBody>
        </p:sp>
        <p:sp>
          <p:nvSpPr>
            <p:cNvPr id="11" name="Oval 18">
              <a:extLst>
                <a:ext uri="{FF2B5EF4-FFF2-40B4-BE49-F238E27FC236}">
                  <a16:creationId xmlns:a16="http://schemas.microsoft.com/office/drawing/2014/main" id="{A79C339D-A539-41AF-AA20-2D1BDCB6E27E}"/>
                </a:ext>
              </a:extLst>
            </p:cNvPr>
            <p:cNvSpPr>
              <a:spLocks noChangeArrowheads="1"/>
            </p:cNvSpPr>
            <p:nvPr/>
          </p:nvSpPr>
          <p:spPr bwMode="auto">
            <a:xfrm>
              <a:off x="960" y="1920"/>
              <a:ext cx="288" cy="240"/>
            </a:xfrm>
            <a:prstGeom prst="ellipse">
              <a:avLst/>
            </a:prstGeom>
            <a:solidFill>
              <a:srgbClr val="FE5144"/>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2</a:t>
              </a:r>
            </a:p>
          </p:txBody>
        </p:sp>
        <p:sp>
          <p:nvSpPr>
            <p:cNvPr id="12" name="Oval 19">
              <a:extLst>
                <a:ext uri="{FF2B5EF4-FFF2-40B4-BE49-F238E27FC236}">
                  <a16:creationId xmlns:a16="http://schemas.microsoft.com/office/drawing/2014/main" id="{15792768-0F19-4F06-9E32-2481E65A3657}"/>
                </a:ext>
              </a:extLst>
            </p:cNvPr>
            <p:cNvSpPr>
              <a:spLocks noChangeArrowheads="1"/>
            </p:cNvSpPr>
            <p:nvPr/>
          </p:nvSpPr>
          <p:spPr bwMode="auto">
            <a:xfrm>
              <a:off x="1488" y="2976"/>
              <a:ext cx="288" cy="240"/>
            </a:xfrm>
            <a:prstGeom prst="ellipse">
              <a:avLst/>
            </a:prstGeom>
            <a:solidFill>
              <a:srgbClr val="D6000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5</a:t>
              </a:r>
            </a:p>
          </p:txBody>
        </p:sp>
        <p:sp>
          <p:nvSpPr>
            <p:cNvPr id="13" name="Oval 20">
              <a:extLst>
                <a:ext uri="{FF2B5EF4-FFF2-40B4-BE49-F238E27FC236}">
                  <a16:creationId xmlns:a16="http://schemas.microsoft.com/office/drawing/2014/main" id="{5088156E-1491-4881-9B57-3B5FAAE5F73D}"/>
                </a:ext>
              </a:extLst>
            </p:cNvPr>
            <p:cNvSpPr>
              <a:spLocks noChangeArrowheads="1"/>
            </p:cNvSpPr>
            <p:nvPr/>
          </p:nvSpPr>
          <p:spPr bwMode="auto">
            <a:xfrm>
              <a:off x="2112" y="2880"/>
              <a:ext cx="288" cy="240"/>
            </a:xfrm>
            <a:prstGeom prst="ellipse">
              <a:avLst/>
            </a:prstGeom>
            <a:solidFill>
              <a:srgbClr val="FDD4D3"/>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6</a:t>
              </a:r>
            </a:p>
          </p:txBody>
        </p:sp>
        <p:sp>
          <p:nvSpPr>
            <p:cNvPr id="14" name="Oval 21">
              <a:extLst>
                <a:ext uri="{FF2B5EF4-FFF2-40B4-BE49-F238E27FC236}">
                  <a16:creationId xmlns:a16="http://schemas.microsoft.com/office/drawing/2014/main" id="{16465E59-FC53-4BE1-BB67-EB4AE0E4DCE6}"/>
                </a:ext>
              </a:extLst>
            </p:cNvPr>
            <p:cNvSpPr>
              <a:spLocks noChangeArrowheads="1"/>
            </p:cNvSpPr>
            <p:nvPr/>
          </p:nvSpPr>
          <p:spPr bwMode="auto">
            <a:xfrm>
              <a:off x="1968" y="3360"/>
              <a:ext cx="288" cy="240"/>
            </a:xfrm>
            <a:prstGeom prst="ellipse">
              <a:avLst/>
            </a:prstGeom>
            <a:solidFill>
              <a:srgbClr val="FDD4D3"/>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7</a:t>
              </a:r>
            </a:p>
          </p:txBody>
        </p:sp>
        <p:sp>
          <p:nvSpPr>
            <p:cNvPr id="15" name="Oval 22">
              <a:extLst>
                <a:ext uri="{FF2B5EF4-FFF2-40B4-BE49-F238E27FC236}">
                  <a16:creationId xmlns:a16="http://schemas.microsoft.com/office/drawing/2014/main" id="{41A915A4-5E2E-4EE9-B00E-067004B004EE}"/>
                </a:ext>
              </a:extLst>
            </p:cNvPr>
            <p:cNvSpPr>
              <a:spLocks noChangeArrowheads="1"/>
            </p:cNvSpPr>
            <p:nvPr/>
          </p:nvSpPr>
          <p:spPr bwMode="auto">
            <a:xfrm>
              <a:off x="2304" y="1632"/>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9</a:t>
              </a:r>
            </a:p>
          </p:txBody>
        </p:sp>
        <p:sp>
          <p:nvSpPr>
            <p:cNvPr id="16" name="Oval 23">
              <a:extLst>
                <a:ext uri="{FF2B5EF4-FFF2-40B4-BE49-F238E27FC236}">
                  <a16:creationId xmlns:a16="http://schemas.microsoft.com/office/drawing/2014/main" id="{3D4C3968-EAF2-4C0C-86F6-BB99C0561BD9}"/>
                </a:ext>
              </a:extLst>
            </p:cNvPr>
            <p:cNvSpPr>
              <a:spLocks noChangeArrowheads="1"/>
            </p:cNvSpPr>
            <p:nvPr/>
          </p:nvSpPr>
          <p:spPr bwMode="auto">
            <a:xfrm>
              <a:off x="2976" y="1536"/>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10</a:t>
              </a:r>
            </a:p>
          </p:txBody>
        </p:sp>
        <p:sp>
          <p:nvSpPr>
            <p:cNvPr id="17" name="Oval 24">
              <a:extLst>
                <a:ext uri="{FF2B5EF4-FFF2-40B4-BE49-F238E27FC236}">
                  <a16:creationId xmlns:a16="http://schemas.microsoft.com/office/drawing/2014/main" id="{D3ACC39C-2DAC-4460-9833-74AC69BD0823}"/>
                </a:ext>
              </a:extLst>
            </p:cNvPr>
            <p:cNvSpPr>
              <a:spLocks noChangeArrowheads="1"/>
            </p:cNvSpPr>
            <p:nvPr/>
          </p:nvSpPr>
          <p:spPr bwMode="auto">
            <a:xfrm>
              <a:off x="2352" y="2112"/>
              <a:ext cx="288" cy="240"/>
            </a:xfrm>
            <a:prstGeom prst="ellipse">
              <a:avLst/>
            </a:prstGeom>
            <a:solidFill>
              <a:srgbClr val="FE9890"/>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8</a:t>
              </a:r>
            </a:p>
          </p:txBody>
        </p:sp>
        <p:sp>
          <p:nvSpPr>
            <p:cNvPr id="18" name="Oval 25">
              <a:extLst>
                <a:ext uri="{FF2B5EF4-FFF2-40B4-BE49-F238E27FC236}">
                  <a16:creationId xmlns:a16="http://schemas.microsoft.com/office/drawing/2014/main" id="{1BEC9E68-A5A1-4A1D-B4F3-CADFCEB57318}"/>
                </a:ext>
              </a:extLst>
            </p:cNvPr>
            <p:cNvSpPr>
              <a:spLocks noChangeArrowheads="1"/>
            </p:cNvSpPr>
            <p:nvPr/>
          </p:nvSpPr>
          <p:spPr bwMode="auto">
            <a:xfrm>
              <a:off x="2976" y="2256"/>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11</a:t>
              </a:r>
            </a:p>
          </p:txBody>
        </p:sp>
        <p:sp>
          <p:nvSpPr>
            <p:cNvPr id="19" name="Oval 26">
              <a:extLst>
                <a:ext uri="{FF2B5EF4-FFF2-40B4-BE49-F238E27FC236}">
                  <a16:creationId xmlns:a16="http://schemas.microsoft.com/office/drawing/2014/main" id="{B8C18C8B-84C2-4BD7-B97E-1470842BA885}"/>
                </a:ext>
              </a:extLst>
            </p:cNvPr>
            <p:cNvSpPr>
              <a:spLocks noChangeArrowheads="1"/>
            </p:cNvSpPr>
            <p:nvPr/>
          </p:nvSpPr>
          <p:spPr bwMode="auto">
            <a:xfrm>
              <a:off x="3600" y="1824"/>
              <a:ext cx="288" cy="240"/>
            </a:xfrm>
            <a:prstGeom prst="ellipse">
              <a:avLst/>
            </a:prstGeom>
            <a:solidFill>
              <a:srgbClr val="FEEFE8"/>
            </a:solidFill>
            <a:ln w="19050">
              <a:solidFill>
                <a:schemeClr val="tx1"/>
              </a:solidFill>
              <a:round/>
              <a:headEnd/>
              <a:tailEnd/>
            </a:ln>
          </p:spPr>
          <p:txBody>
            <a:bodyPr wrap="none" anchor="ct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eaLnBrk="1" hangingPunct="1"/>
              <a:r>
                <a:rPr kumimoji="0" lang="en-US" altLang="zh-CN" sz="1800">
                  <a:ea typeface="宋体" panose="02010600030101010101" pitchFamily="2" charset="-122"/>
                </a:rPr>
                <a:t>12</a:t>
              </a:r>
            </a:p>
          </p:txBody>
        </p:sp>
        <p:sp>
          <p:nvSpPr>
            <p:cNvPr id="20" name="Line 27">
              <a:extLst>
                <a:ext uri="{FF2B5EF4-FFF2-40B4-BE49-F238E27FC236}">
                  <a16:creationId xmlns:a16="http://schemas.microsoft.com/office/drawing/2014/main" id="{F1F97E81-1F16-4DE9-90B4-E96BD34B5030}"/>
                </a:ext>
              </a:extLst>
            </p:cNvPr>
            <p:cNvSpPr>
              <a:spLocks noChangeShapeType="1"/>
            </p:cNvSpPr>
            <p:nvPr/>
          </p:nvSpPr>
          <p:spPr bwMode="auto">
            <a:xfrm>
              <a:off x="624" y="2400"/>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28">
              <a:extLst>
                <a:ext uri="{FF2B5EF4-FFF2-40B4-BE49-F238E27FC236}">
                  <a16:creationId xmlns:a16="http://schemas.microsoft.com/office/drawing/2014/main" id="{50819461-EB38-4413-B7B9-F455DDD4D483}"/>
                </a:ext>
              </a:extLst>
            </p:cNvPr>
            <p:cNvSpPr>
              <a:spLocks noChangeShapeType="1"/>
            </p:cNvSpPr>
            <p:nvPr/>
          </p:nvSpPr>
          <p:spPr bwMode="auto">
            <a:xfrm>
              <a:off x="768" y="2256"/>
              <a:ext cx="528"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29">
              <a:extLst>
                <a:ext uri="{FF2B5EF4-FFF2-40B4-BE49-F238E27FC236}">
                  <a16:creationId xmlns:a16="http://schemas.microsoft.com/office/drawing/2014/main" id="{73A9428A-A606-4D1C-A0D7-09FDD35E92BE}"/>
                </a:ext>
              </a:extLst>
            </p:cNvPr>
            <p:cNvSpPr>
              <a:spLocks noChangeShapeType="1"/>
            </p:cNvSpPr>
            <p:nvPr/>
          </p:nvSpPr>
          <p:spPr bwMode="auto">
            <a:xfrm flipV="1">
              <a:off x="672" y="2064"/>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30">
              <a:extLst>
                <a:ext uri="{FF2B5EF4-FFF2-40B4-BE49-F238E27FC236}">
                  <a16:creationId xmlns:a16="http://schemas.microsoft.com/office/drawing/2014/main" id="{99255CC4-79A8-426A-93F7-57963D538BD1}"/>
                </a:ext>
              </a:extLst>
            </p:cNvPr>
            <p:cNvSpPr>
              <a:spLocks noChangeShapeType="1"/>
            </p:cNvSpPr>
            <p:nvPr/>
          </p:nvSpPr>
          <p:spPr bwMode="auto">
            <a:xfrm>
              <a:off x="1248" y="206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31">
              <a:extLst>
                <a:ext uri="{FF2B5EF4-FFF2-40B4-BE49-F238E27FC236}">
                  <a16:creationId xmlns:a16="http://schemas.microsoft.com/office/drawing/2014/main" id="{71529076-01D9-498A-A2B6-E2FF9CE84235}"/>
                </a:ext>
              </a:extLst>
            </p:cNvPr>
            <p:cNvSpPr>
              <a:spLocks noChangeShapeType="1"/>
            </p:cNvSpPr>
            <p:nvPr/>
          </p:nvSpPr>
          <p:spPr bwMode="auto">
            <a:xfrm flipV="1">
              <a:off x="1104" y="2544"/>
              <a:ext cx="24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32">
              <a:extLst>
                <a:ext uri="{FF2B5EF4-FFF2-40B4-BE49-F238E27FC236}">
                  <a16:creationId xmlns:a16="http://schemas.microsoft.com/office/drawing/2014/main" id="{D7D05890-5AD4-4C3B-BE77-B1DA3DB7E799}"/>
                </a:ext>
              </a:extLst>
            </p:cNvPr>
            <p:cNvSpPr>
              <a:spLocks noChangeShapeType="1"/>
            </p:cNvSpPr>
            <p:nvPr/>
          </p:nvSpPr>
          <p:spPr bwMode="auto">
            <a:xfrm>
              <a:off x="1056" y="2784"/>
              <a:ext cx="48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33">
              <a:extLst>
                <a:ext uri="{FF2B5EF4-FFF2-40B4-BE49-F238E27FC236}">
                  <a16:creationId xmlns:a16="http://schemas.microsoft.com/office/drawing/2014/main" id="{1E8EE12C-2EC0-4685-8C58-21333FBEB61E}"/>
                </a:ext>
              </a:extLst>
            </p:cNvPr>
            <p:cNvSpPr>
              <a:spLocks noChangeShapeType="1"/>
            </p:cNvSpPr>
            <p:nvPr/>
          </p:nvSpPr>
          <p:spPr bwMode="auto">
            <a:xfrm flipV="1">
              <a:off x="1776" y="2976"/>
              <a:ext cx="336"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34">
              <a:extLst>
                <a:ext uri="{FF2B5EF4-FFF2-40B4-BE49-F238E27FC236}">
                  <a16:creationId xmlns:a16="http://schemas.microsoft.com/office/drawing/2014/main" id="{4C44A1CB-D333-493F-BBBE-3AD4DDB67D27}"/>
                </a:ext>
              </a:extLst>
            </p:cNvPr>
            <p:cNvSpPr>
              <a:spLocks noChangeShapeType="1"/>
            </p:cNvSpPr>
            <p:nvPr/>
          </p:nvSpPr>
          <p:spPr bwMode="auto">
            <a:xfrm>
              <a:off x="1728" y="3216"/>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35">
              <a:extLst>
                <a:ext uri="{FF2B5EF4-FFF2-40B4-BE49-F238E27FC236}">
                  <a16:creationId xmlns:a16="http://schemas.microsoft.com/office/drawing/2014/main" id="{9622F5D3-71AF-46AA-B11B-08A498DAA6D4}"/>
                </a:ext>
              </a:extLst>
            </p:cNvPr>
            <p:cNvSpPr>
              <a:spLocks noChangeShapeType="1"/>
            </p:cNvSpPr>
            <p:nvPr/>
          </p:nvSpPr>
          <p:spPr bwMode="auto">
            <a:xfrm flipH="1">
              <a:off x="2160" y="3120"/>
              <a:ext cx="9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36">
              <a:extLst>
                <a:ext uri="{FF2B5EF4-FFF2-40B4-BE49-F238E27FC236}">
                  <a16:creationId xmlns:a16="http://schemas.microsoft.com/office/drawing/2014/main" id="{3BCD8BF4-F24C-4E82-A217-B8AC943F170F}"/>
                </a:ext>
              </a:extLst>
            </p:cNvPr>
            <p:cNvSpPr>
              <a:spLocks noChangeShapeType="1"/>
            </p:cNvSpPr>
            <p:nvPr/>
          </p:nvSpPr>
          <p:spPr bwMode="auto">
            <a:xfrm>
              <a:off x="2640" y="2304"/>
              <a:ext cx="336"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37">
              <a:extLst>
                <a:ext uri="{FF2B5EF4-FFF2-40B4-BE49-F238E27FC236}">
                  <a16:creationId xmlns:a16="http://schemas.microsoft.com/office/drawing/2014/main" id="{20BABB0C-9946-43B3-BFF0-9B61978AF90B}"/>
                </a:ext>
              </a:extLst>
            </p:cNvPr>
            <p:cNvSpPr>
              <a:spLocks noChangeShapeType="1"/>
            </p:cNvSpPr>
            <p:nvPr/>
          </p:nvSpPr>
          <p:spPr bwMode="auto">
            <a:xfrm flipV="1">
              <a:off x="3264" y="2064"/>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38">
              <a:extLst>
                <a:ext uri="{FF2B5EF4-FFF2-40B4-BE49-F238E27FC236}">
                  <a16:creationId xmlns:a16="http://schemas.microsoft.com/office/drawing/2014/main" id="{892BFA6E-C6C8-4716-8C54-AE63A34D38DF}"/>
                </a:ext>
              </a:extLst>
            </p:cNvPr>
            <p:cNvSpPr>
              <a:spLocks noChangeShapeType="1"/>
            </p:cNvSpPr>
            <p:nvPr/>
          </p:nvSpPr>
          <p:spPr bwMode="auto">
            <a:xfrm>
              <a:off x="3264" y="1680"/>
              <a:ext cx="38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39">
              <a:extLst>
                <a:ext uri="{FF2B5EF4-FFF2-40B4-BE49-F238E27FC236}">
                  <a16:creationId xmlns:a16="http://schemas.microsoft.com/office/drawing/2014/main" id="{07120B0B-1246-4E24-BFCB-FC48496892BC}"/>
                </a:ext>
              </a:extLst>
            </p:cNvPr>
            <p:cNvSpPr>
              <a:spLocks noChangeShapeType="1"/>
            </p:cNvSpPr>
            <p:nvPr/>
          </p:nvSpPr>
          <p:spPr bwMode="auto">
            <a:xfrm flipV="1">
              <a:off x="2592" y="1632"/>
              <a:ext cx="38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40">
              <a:extLst>
                <a:ext uri="{FF2B5EF4-FFF2-40B4-BE49-F238E27FC236}">
                  <a16:creationId xmlns:a16="http://schemas.microsoft.com/office/drawing/2014/main" id="{C605594C-18AE-4081-A56E-BEAE68F3360B}"/>
                </a:ext>
              </a:extLst>
            </p:cNvPr>
            <p:cNvSpPr>
              <a:spLocks noChangeShapeType="1"/>
            </p:cNvSpPr>
            <p:nvPr/>
          </p:nvSpPr>
          <p:spPr bwMode="auto">
            <a:xfrm>
              <a:off x="2448" y="187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41">
              <a:extLst>
                <a:ext uri="{FF2B5EF4-FFF2-40B4-BE49-F238E27FC236}">
                  <a16:creationId xmlns:a16="http://schemas.microsoft.com/office/drawing/2014/main" id="{E7FC529D-970D-4C91-8F16-B14AEA10628D}"/>
                </a:ext>
              </a:extLst>
            </p:cNvPr>
            <p:cNvSpPr>
              <a:spLocks noChangeShapeType="1"/>
            </p:cNvSpPr>
            <p:nvPr/>
          </p:nvSpPr>
          <p:spPr bwMode="auto">
            <a:xfrm>
              <a:off x="3120" y="1776"/>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42">
              <a:extLst>
                <a:ext uri="{FF2B5EF4-FFF2-40B4-BE49-F238E27FC236}">
                  <a16:creationId xmlns:a16="http://schemas.microsoft.com/office/drawing/2014/main" id="{6BE37051-E326-45CF-8AE2-C5D9D2C20EB9}"/>
                </a:ext>
              </a:extLst>
            </p:cNvPr>
            <p:cNvSpPr>
              <a:spLocks noChangeShapeType="1"/>
            </p:cNvSpPr>
            <p:nvPr/>
          </p:nvSpPr>
          <p:spPr bwMode="auto">
            <a:xfrm>
              <a:off x="1248" y="2016"/>
              <a:ext cx="110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43">
              <a:extLst>
                <a:ext uri="{FF2B5EF4-FFF2-40B4-BE49-F238E27FC236}">
                  <a16:creationId xmlns:a16="http://schemas.microsoft.com/office/drawing/2014/main" id="{3FFE7433-CAEA-4B77-B78B-844CDD2C1010}"/>
                </a:ext>
              </a:extLst>
            </p:cNvPr>
            <p:cNvSpPr>
              <a:spLocks noChangeShapeType="1"/>
            </p:cNvSpPr>
            <p:nvPr/>
          </p:nvSpPr>
          <p:spPr bwMode="auto">
            <a:xfrm flipV="1">
              <a:off x="1632" y="2352"/>
              <a:ext cx="768"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Text Box 44">
              <a:extLst>
                <a:ext uri="{FF2B5EF4-FFF2-40B4-BE49-F238E27FC236}">
                  <a16:creationId xmlns:a16="http://schemas.microsoft.com/office/drawing/2014/main" id="{BB3BA0C6-FA28-487F-8C7D-0772F77BEC6C}"/>
                </a:ext>
              </a:extLst>
            </p:cNvPr>
            <p:cNvSpPr txBox="1">
              <a:spLocks noChangeArrowheads="1"/>
            </p:cNvSpPr>
            <p:nvPr/>
          </p:nvSpPr>
          <p:spPr bwMode="auto">
            <a:xfrm>
              <a:off x="288" y="1977"/>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0.13</a:t>
              </a:r>
            </a:p>
          </p:txBody>
        </p:sp>
        <p:sp>
          <p:nvSpPr>
            <p:cNvPr id="38" name="Text Box 45">
              <a:extLst>
                <a:ext uri="{FF2B5EF4-FFF2-40B4-BE49-F238E27FC236}">
                  <a16:creationId xmlns:a16="http://schemas.microsoft.com/office/drawing/2014/main" id="{7664D131-FB2A-4F50-898A-8D8917B459EE}"/>
                </a:ext>
              </a:extLst>
            </p:cNvPr>
            <p:cNvSpPr txBox="1">
              <a:spLocks noChangeArrowheads="1"/>
            </p:cNvSpPr>
            <p:nvPr/>
          </p:nvSpPr>
          <p:spPr bwMode="auto">
            <a:xfrm>
              <a:off x="902" y="1703"/>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0.10</a:t>
              </a:r>
            </a:p>
          </p:txBody>
        </p:sp>
        <p:sp>
          <p:nvSpPr>
            <p:cNvPr id="39" name="Text Box 46">
              <a:extLst>
                <a:ext uri="{FF2B5EF4-FFF2-40B4-BE49-F238E27FC236}">
                  <a16:creationId xmlns:a16="http://schemas.microsoft.com/office/drawing/2014/main" id="{7B249AB5-A134-4C6E-9060-25D2999F2841}"/>
                </a:ext>
              </a:extLst>
            </p:cNvPr>
            <p:cNvSpPr txBox="1">
              <a:spLocks noChangeArrowheads="1"/>
            </p:cNvSpPr>
            <p:nvPr/>
          </p:nvSpPr>
          <p:spPr bwMode="auto">
            <a:xfrm>
              <a:off x="1524" y="2217"/>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0.13</a:t>
              </a:r>
            </a:p>
          </p:txBody>
        </p:sp>
        <p:sp>
          <p:nvSpPr>
            <p:cNvPr id="40" name="Text Box 47">
              <a:extLst>
                <a:ext uri="{FF2B5EF4-FFF2-40B4-BE49-F238E27FC236}">
                  <a16:creationId xmlns:a16="http://schemas.microsoft.com/office/drawing/2014/main" id="{C6021078-1FC4-4924-950D-1D7E7793CD26}"/>
                </a:ext>
              </a:extLst>
            </p:cNvPr>
            <p:cNvSpPr txBox="1">
              <a:spLocks noChangeArrowheads="1"/>
            </p:cNvSpPr>
            <p:nvPr/>
          </p:nvSpPr>
          <p:spPr bwMode="auto">
            <a:xfrm>
              <a:off x="1152" y="3072"/>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0.13</a:t>
              </a:r>
            </a:p>
          </p:txBody>
        </p:sp>
        <p:sp>
          <p:nvSpPr>
            <p:cNvPr id="41" name="Text Box 48">
              <a:extLst>
                <a:ext uri="{FF2B5EF4-FFF2-40B4-BE49-F238E27FC236}">
                  <a16:creationId xmlns:a16="http://schemas.microsoft.com/office/drawing/2014/main" id="{B7B81FE9-0089-4C62-88F1-006C7484B8CB}"/>
                </a:ext>
              </a:extLst>
            </p:cNvPr>
            <p:cNvSpPr txBox="1">
              <a:spLocks noChangeArrowheads="1"/>
            </p:cNvSpPr>
            <p:nvPr/>
          </p:nvSpPr>
          <p:spPr bwMode="auto">
            <a:xfrm>
              <a:off x="2352" y="2784"/>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0.05</a:t>
              </a:r>
            </a:p>
          </p:txBody>
        </p:sp>
        <p:sp>
          <p:nvSpPr>
            <p:cNvPr id="42" name="Text Box 49">
              <a:extLst>
                <a:ext uri="{FF2B5EF4-FFF2-40B4-BE49-F238E27FC236}">
                  <a16:creationId xmlns:a16="http://schemas.microsoft.com/office/drawing/2014/main" id="{0879BEBC-BBC2-4C94-AE98-3F43974655A6}"/>
                </a:ext>
              </a:extLst>
            </p:cNvPr>
            <p:cNvSpPr txBox="1">
              <a:spLocks noChangeArrowheads="1"/>
            </p:cNvSpPr>
            <p:nvPr/>
          </p:nvSpPr>
          <p:spPr bwMode="auto">
            <a:xfrm>
              <a:off x="2208" y="3456"/>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0.05</a:t>
              </a:r>
            </a:p>
          </p:txBody>
        </p:sp>
        <p:sp>
          <p:nvSpPr>
            <p:cNvPr id="43" name="Text Box 50">
              <a:extLst>
                <a:ext uri="{FF2B5EF4-FFF2-40B4-BE49-F238E27FC236}">
                  <a16:creationId xmlns:a16="http://schemas.microsoft.com/office/drawing/2014/main" id="{3E7B9F14-2169-4182-9662-3B5A568E4E7B}"/>
                </a:ext>
              </a:extLst>
            </p:cNvPr>
            <p:cNvSpPr txBox="1">
              <a:spLocks noChangeArrowheads="1"/>
            </p:cNvSpPr>
            <p:nvPr/>
          </p:nvSpPr>
          <p:spPr bwMode="auto">
            <a:xfrm>
              <a:off x="2496" y="1968"/>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0.08</a:t>
              </a:r>
            </a:p>
          </p:txBody>
        </p:sp>
        <p:sp>
          <p:nvSpPr>
            <p:cNvPr id="44" name="Text Box 51">
              <a:extLst>
                <a:ext uri="{FF2B5EF4-FFF2-40B4-BE49-F238E27FC236}">
                  <a16:creationId xmlns:a16="http://schemas.microsoft.com/office/drawing/2014/main" id="{1D997A64-2E65-4C48-B22D-550ACB42F493}"/>
                </a:ext>
              </a:extLst>
            </p:cNvPr>
            <p:cNvSpPr txBox="1">
              <a:spLocks noChangeArrowheads="1"/>
            </p:cNvSpPr>
            <p:nvPr/>
          </p:nvSpPr>
          <p:spPr bwMode="auto">
            <a:xfrm>
              <a:off x="2304" y="1440"/>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0.04</a:t>
              </a:r>
            </a:p>
          </p:txBody>
        </p:sp>
        <p:sp>
          <p:nvSpPr>
            <p:cNvPr id="45" name="Text Box 52">
              <a:extLst>
                <a:ext uri="{FF2B5EF4-FFF2-40B4-BE49-F238E27FC236}">
                  <a16:creationId xmlns:a16="http://schemas.microsoft.com/office/drawing/2014/main" id="{D14A0738-B426-4295-9576-C33DC30ED9D8}"/>
                </a:ext>
              </a:extLst>
            </p:cNvPr>
            <p:cNvSpPr txBox="1">
              <a:spLocks noChangeArrowheads="1"/>
            </p:cNvSpPr>
            <p:nvPr/>
          </p:nvSpPr>
          <p:spPr bwMode="auto">
            <a:xfrm>
              <a:off x="3792" y="1968"/>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0.02</a:t>
              </a:r>
            </a:p>
          </p:txBody>
        </p:sp>
        <p:sp>
          <p:nvSpPr>
            <p:cNvPr id="46" name="Text Box 53">
              <a:extLst>
                <a:ext uri="{FF2B5EF4-FFF2-40B4-BE49-F238E27FC236}">
                  <a16:creationId xmlns:a16="http://schemas.microsoft.com/office/drawing/2014/main" id="{1FA0BC64-F318-41DB-8439-D03A7B748A15}"/>
                </a:ext>
              </a:extLst>
            </p:cNvPr>
            <p:cNvSpPr txBox="1">
              <a:spLocks noChangeArrowheads="1"/>
            </p:cNvSpPr>
            <p:nvPr/>
          </p:nvSpPr>
          <p:spPr bwMode="auto">
            <a:xfrm>
              <a:off x="3216" y="2352"/>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0.04</a:t>
              </a:r>
            </a:p>
          </p:txBody>
        </p:sp>
        <p:sp>
          <p:nvSpPr>
            <p:cNvPr id="47" name="Text Box 54">
              <a:extLst>
                <a:ext uri="{FF2B5EF4-FFF2-40B4-BE49-F238E27FC236}">
                  <a16:creationId xmlns:a16="http://schemas.microsoft.com/office/drawing/2014/main" id="{1E10B733-DD85-4406-B9BC-3C2A36A5244B}"/>
                </a:ext>
              </a:extLst>
            </p:cNvPr>
            <p:cNvSpPr txBox="1">
              <a:spLocks noChangeArrowheads="1"/>
            </p:cNvSpPr>
            <p:nvPr/>
          </p:nvSpPr>
          <p:spPr bwMode="auto">
            <a:xfrm>
              <a:off x="3024" y="1392"/>
              <a:ext cx="3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600">
                  <a:solidFill>
                    <a:schemeClr val="tx1"/>
                  </a:solidFill>
                  <a:latin typeface="Arial" panose="020B0604020202020204" pitchFamily="34" charset="0"/>
                </a:defRPr>
              </a:lvl1pPr>
              <a:lvl2pPr marL="742950" indent="-285750" eaLnBrk="0" hangingPunct="0">
                <a:defRPr kumimoji="1" sz="2600">
                  <a:solidFill>
                    <a:schemeClr val="tx1"/>
                  </a:solidFill>
                  <a:latin typeface="Arial" panose="020B0604020202020204" pitchFamily="34" charset="0"/>
                </a:defRPr>
              </a:lvl2pPr>
              <a:lvl3pPr marL="1143000" indent="-228600" eaLnBrk="0" hangingPunct="0">
                <a:defRPr kumimoji="1" sz="2600">
                  <a:solidFill>
                    <a:schemeClr val="tx1"/>
                  </a:solidFill>
                  <a:latin typeface="Arial" panose="020B0604020202020204" pitchFamily="34" charset="0"/>
                </a:defRPr>
              </a:lvl3pPr>
              <a:lvl4pPr marL="1600200" indent="-228600" eaLnBrk="0" hangingPunct="0">
                <a:defRPr kumimoji="1" sz="2600">
                  <a:solidFill>
                    <a:schemeClr val="tx1"/>
                  </a:solidFill>
                  <a:latin typeface="Arial" panose="020B0604020202020204" pitchFamily="34" charset="0"/>
                </a:defRPr>
              </a:lvl4pPr>
              <a:lvl5pPr marL="2057400" indent="-228600" eaLnBrk="0" hangingPunct="0">
                <a:defRPr kumimoji="1" sz="2600">
                  <a:solidFill>
                    <a:schemeClr val="tx1"/>
                  </a:solidFill>
                  <a:latin typeface="Arial" panose="020B0604020202020204" pitchFamily="34" charset="0"/>
                </a:defRPr>
              </a:lvl5pPr>
              <a:lvl6pPr marL="2514600" indent="-228600" algn="ctr" eaLnBrk="0" fontAlgn="base" hangingPunct="0">
                <a:spcBef>
                  <a:spcPct val="0"/>
                </a:spcBef>
                <a:spcAft>
                  <a:spcPct val="0"/>
                </a:spcAft>
                <a:defRPr kumimoji="1" sz="2600">
                  <a:solidFill>
                    <a:schemeClr val="tx1"/>
                  </a:solidFill>
                  <a:latin typeface="Arial" panose="020B0604020202020204" pitchFamily="34" charset="0"/>
                </a:defRPr>
              </a:lvl6pPr>
              <a:lvl7pPr marL="2971800" indent="-228600" algn="ctr" eaLnBrk="0" fontAlgn="base" hangingPunct="0">
                <a:spcBef>
                  <a:spcPct val="0"/>
                </a:spcBef>
                <a:spcAft>
                  <a:spcPct val="0"/>
                </a:spcAft>
                <a:defRPr kumimoji="1" sz="2600">
                  <a:solidFill>
                    <a:schemeClr val="tx1"/>
                  </a:solidFill>
                  <a:latin typeface="Arial" panose="020B0604020202020204" pitchFamily="34" charset="0"/>
                </a:defRPr>
              </a:lvl7pPr>
              <a:lvl8pPr marL="3429000" indent="-228600" algn="ctr" eaLnBrk="0" fontAlgn="base" hangingPunct="0">
                <a:spcBef>
                  <a:spcPct val="0"/>
                </a:spcBef>
                <a:spcAft>
                  <a:spcPct val="0"/>
                </a:spcAft>
                <a:defRPr kumimoji="1" sz="2600">
                  <a:solidFill>
                    <a:schemeClr val="tx1"/>
                  </a:solidFill>
                  <a:latin typeface="Arial" panose="020B0604020202020204" pitchFamily="34" charset="0"/>
                </a:defRPr>
              </a:lvl8pPr>
              <a:lvl9pPr marL="3886200" indent="-228600" algn="ctr" eaLnBrk="0" fontAlgn="base" hangingPunct="0">
                <a:spcBef>
                  <a:spcPct val="0"/>
                </a:spcBef>
                <a:spcAft>
                  <a:spcPct val="0"/>
                </a:spcAft>
                <a:defRPr kumimoji="1" sz="2600">
                  <a:solidFill>
                    <a:schemeClr val="tx1"/>
                  </a:solidFill>
                  <a:latin typeface="Arial" panose="020B0604020202020204" pitchFamily="34" charset="0"/>
                </a:defRPr>
              </a:lvl9pPr>
            </a:lstStyle>
            <a:p>
              <a:pPr algn="l" eaLnBrk="1" hangingPunct="1"/>
              <a:r>
                <a:rPr kumimoji="0" lang="en-US" altLang="zh-CN" sz="1800">
                  <a:ea typeface="宋体" panose="02010600030101010101" pitchFamily="2" charset="-122"/>
                </a:rPr>
                <a:t>0.03</a:t>
              </a:r>
            </a:p>
          </p:txBody>
        </p:sp>
      </p:grpSp>
      <mc:AlternateContent xmlns:mc="http://schemas.openxmlformats.org/markup-compatibility/2006" xmlns:a14="http://schemas.microsoft.com/office/drawing/2010/main">
        <mc:Choice Requires="a14">
          <p:sp>
            <p:nvSpPr>
              <p:cNvPr id="51" name="内容占位符 2">
                <a:extLst>
                  <a:ext uri="{FF2B5EF4-FFF2-40B4-BE49-F238E27FC236}">
                    <a16:creationId xmlns:a16="http://schemas.microsoft.com/office/drawing/2014/main" id="{D1BC0750-29BC-40D0-912A-0AC29DA554EC}"/>
                  </a:ext>
                </a:extLst>
              </p:cNvPr>
              <p:cNvSpPr>
                <a:spLocks noGrp="1"/>
              </p:cNvSpPr>
              <p:nvPr>
                <p:ph idx="1"/>
              </p:nvPr>
            </p:nvSpPr>
            <p:spPr>
              <a:xfrm>
                <a:off x="259976" y="5239908"/>
                <a:ext cx="8229600" cy="1541892"/>
              </a:xfrm>
            </p:spPr>
            <p:txBody>
              <a:bodyPr/>
              <a:lstStyle/>
              <a:p>
                <a:r>
                  <a:rPr lang="en-US" altLang="zh-CN" sz="2800" dirty="0"/>
                  <a:t>Top-</a:t>
                </a:r>
                <a14:m>
                  <m:oMath xmlns:m="http://schemas.openxmlformats.org/officeDocument/2006/math">
                    <m:r>
                      <a:rPr lang="en-US" altLang="zh-CN" sz="2800" i="1" dirty="0">
                        <a:solidFill>
                          <a:srgbClr val="C00000"/>
                        </a:solidFill>
                        <a:latin typeface="Cambria Math" charset="0"/>
                      </a:rPr>
                      <m:t>𝑘</m:t>
                    </m:r>
                  </m:oMath>
                </a14:m>
                <a:r>
                  <a:rPr lang="en-US" altLang="zh-CN" sz="2800" dirty="0"/>
                  <a:t> PPR queries</a:t>
                </a:r>
              </a:p>
              <a:p>
                <a:pPr lvl="1"/>
                <a:r>
                  <a:rPr lang="en-US" altLang="zh-CN" sz="2400" dirty="0"/>
                  <a:t>Given a source </a:t>
                </a:r>
                <a:r>
                  <a:rPr lang="en-US" altLang="zh-CN" sz="2400" i="1" dirty="0">
                    <a:solidFill>
                      <a:srgbClr val="C00000"/>
                    </a:solidFill>
                  </a:rPr>
                  <a:t>s</a:t>
                </a:r>
                <a:r>
                  <a:rPr lang="en-US" altLang="zh-CN" sz="2400" dirty="0"/>
                  <a:t>, return the top-</a:t>
                </a:r>
                <a:r>
                  <a:rPr lang="en-US" altLang="zh-CN" sz="2400" i="1" dirty="0">
                    <a:solidFill>
                      <a:srgbClr val="C00000"/>
                    </a:solidFill>
                  </a:rPr>
                  <a:t>k</a:t>
                </a:r>
                <a:r>
                  <a:rPr lang="en-US" altLang="zh-CN" sz="2400" dirty="0"/>
                  <a:t> node set with the highest PPR values</a:t>
                </a:r>
                <a:endParaRPr lang="en-US" altLang="zh-HK" sz="2400" dirty="0"/>
              </a:p>
              <a:p>
                <a:endParaRPr lang="en-US" altLang="zh-HK" sz="2400" dirty="0">
                  <a:solidFill>
                    <a:schemeClr val="tx1"/>
                  </a:solidFill>
                </a:endParaRPr>
              </a:p>
            </p:txBody>
          </p:sp>
        </mc:Choice>
        <mc:Fallback xmlns="">
          <p:sp>
            <p:nvSpPr>
              <p:cNvPr id="51" name="内容占位符 2">
                <a:extLst>
                  <a:ext uri="{FF2B5EF4-FFF2-40B4-BE49-F238E27FC236}">
                    <a16:creationId xmlns:a16="http://schemas.microsoft.com/office/drawing/2014/main" id="{D1BC0750-29BC-40D0-912A-0AC29DA554EC}"/>
                  </a:ext>
                </a:extLst>
              </p:cNvPr>
              <p:cNvSpPr>
                <a:spLocks noGrp="1" noRot="1" noChangeAspect="1" noMove="1" noResize="1" noEditPoints="1" noAdjustHandles="1" noChangeArrowheads="1" noChangeShapeType="1" noTextEdit="1"/>
              </p:cNvSpPr>
              <p:nvPr>
                <p:ph idx="1"/>
              </p:nvPr>
            </p:nvSpPr>
            <p:spPr>
              <a:xfrm>
                <a:off x="259976" y="5239908"/>
                <a:ext cx="8229600" cy="1541892"/>
              </a:xfrm>
              <a:blipFill>
                <a:blip r:embed="rId3"/>
                <a:stretch>
                  <a:fillRect t="-791" r="-1852"/>
                </a:stretch>
              </a:blipFill>
            </p:spPr>
            <p:txBody>
              <a:bodyPr/>
              <a:lstStyle/>
              <a:p>
                <a:r>
                  <a:rPr lang="zh-CN" altLang="en-US">
                    <a:noFill/>
                  </a:rPr>
                  <a:t> </a:t>
                </a:r>
              </a:p>
            </p:txBody>
          </p:sp>
        </mc:Fallback>
      </mc:AlternateContent>
      <p:sp>
        <p:nvSpPr>
          <p:cNvPr id="49" name="文本框 48">
            <a:extLst>
              <a:ext uri="{FF2B5EF4-FFF2-40B4-BE49-F238E27FC236}">
                <a16:creationId xmlns:a16="http://schemas.microsoft.com/office/drawing/2014/main" id="{E8225C37-8CA2-479F-9D32-1A0EBFC86DBF}"/>
              </a:ext>
            </a:extLst>
          </p:cNvPr>
          <p:cNvSpPr txBox="1"/>
          <p:nvPr/>
        </p:nvSpPr>
        <p:spPr>
          <a:xfrm>
            <a:off x="8412351" y="2706466"/>
            <a:ext cx="761812" cy="369332"/>
          </a:xfrm>
          <a:prstGeom prst="rect">
            <a:avLst/>
          </a:prstGeom>
          <a:noFill/>
        </p:spPr>
        <p:txBody>
          <a:bodyPr wrap="none" rtlCol="0">
            <a:spAutoFit/>
          </a:bodyPr>
          <a:lstStyle/>
          <a:p>
            <a:r>
              <a:rPr lang="en-US" altLang="zh-CN" dirty="0">
                <a:solidFill>
                  <a:srgbClr val="C00000"/>
                </a:solidFill>
                <a:latin typeface="Arial" pitchFamily="34" charset="0"/>
                <a:cs typeface="Arial" pitchFamily="34" charset="0"/>
              </a:rPr>
              <a:t>Top-5</a:t>
            </a:r>
            <a:endParaRPr lang="zh-CN" altLang="en-US" baseline="-25000" dirty="0">
              <a:solidFill>
                <a:srgbClr val="C000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396C51EF-BEF4-4305-ACB6-FB00A6216A09}"/>
                  </a:ext>
                </a:extLst>
              </p:cNvPr>
              <p:cNvSpPr txBox="1"/>
              <p:nvPr/>
            </p:nvSpPr>
            <p:spPr>
              <a:xfrm>
                <a:off x="7772400" y="4955031"/>
                <a:ext cx="525978"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HK" altLang="en-US" sz="2400" i="1">
                          <a:latin typeface="Cambria Math" panose="02040503050406030204" pitchFamily="18" charset="0"/>
                        </a:rPr>
                        <m:t>𝜋</m:t>
                      </m:r>
                      <m:r>
                        <a:rPr lang="en-US" altLang="zh-HK" sz="2400" i="1" baseline="-25000">
                          <a:latin typeface="Cambria Math" panose="02040503050406030204" pitchFamily="18" charset="0"/>
                        </a:rPr>
                        <m:t>𝑠</m:t>
                      </m:r>
                    </m:oMath>
                  </m:oMathPara>
                </a14:m>
                <a:endParaRPr lang="zh-CN" altLang="en-US" sz="2400" baseline="-25000" dirty="0">
                  <a:solidFill>
                    <a:srgbClr val="C00000"/>
                  </a:solidFill>
                  <a:latin typeface="Arial" pitchFamily="34" charset="0"/>
                  <a:cs typeface="Arial" pitchFamily="34" charset="0"/>
                </a:endParaRPr>
              </a:p>
            </p:txBody>
          </p:sp>
        </mc:Choice>
        <mc:Fallback xmlns="">
          <p:sp>
            <p:nvSpPr>
              <p:cNvPr id="48" name="文本框 47">
                <a:extLst>
                  <a:ext uri="{FF2B5EF4-FFF2-40B4-BE49-F238E27FC236}">
                    <a16:creationId xmlns:a16="http://schemas.microsoft.com/office/drawing/2014/main" id="{396C51EF-BEF4-4305-ACB6-FB00A6216A09}"/>
                  </a:ext>
                </a:extLst>
              </p:cNvPr>
              <p:cNvSpPr txBox="1">
                <a:spLocks noRot="1" noChangeAspect="1" noMove="1" noResize="1" noEditPoints="1" noAdjustHandles="1" noChangeArrowheads="1" noChangeShapeType="1" noTextEdit="1"/>
              </p:cNvSpPr>
              <p:nvPr/>
            </p:nvSpPr>
            <p:spPr>
              <a:xfrm>
                <a:off x="7772400" y="4955031"/>
                <a:ext cx="525978" cy="453137"/>
              </a:xfrm>
              <a:prstGeom prst="rect">
                <a:avLst/>
              </a:prstGeom>
              <a:blipFill>
                <a:blip r:embed="rId4"/>
                <a:stretch>
                  <a:fillRect b="-27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0517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832"/>
            <a:ext cx="8229600" cy="1143000"/>
          </a:xfrm>
        </p:spPr>
        <p:txBody>
          <a:bodyPr/>
          <a:lstStyle/>
          <a:p>
            <a:r>
              <a:rPr lang="en-US" altLang="zh-CN" dirty="0"/>
              <a:t>Applications</a:t>
            </a:r>
            <a:endParaRPr lang="zh-CN" altLang="en-US" dirty="0"/>
          </a:p>
        </p:txBody>
      </p:sp>
      <p:sp>
        <p:nvSpPr>
          <p:cNvPr id="3" name="Text Placeholder 2"/>
          <p:cNvSpPr>
            <a:spLocks noGrp="1"/>
          </p:cNvSpPr>
          <p:nvPr>
            <p:ph type="body" idx="1"/>
          </p:nvPr>
        </p:nvSpPr>
        <p:spPr>
          <a:xfrm>
            <a:off x="457200" y="1456956"/>
            <a:ext cx="8229600" cy="5301212"/>
          </a:xfrm>
        </p:spPr>
        <p:txBody>
          <a:bodyPr>
            <a:normAutofit fontScale="85000" lnSpcReduction="20000"/>
          </a:bodyPr>
          <a:lstStyle/>
          <a:p>
            <a:r>
              <a:rPr lang="en-US" altLang="zh-CN" dirty="0"/>
              <a:t>Personalized Web Search</a:t>
            </a:r>
          </a:p>
          <a:p>
            <a:pPr lvl="1"/>
            <a:r>
              <a:rPr lang="en-US" altLang="zh-CN" dirty="0"/>
              <a:t>[</a:t>
            </a:r>
            <a:r>
              <a:rPr lang="en-US" altLang="zh-CN" dirty="0" err="1"/>
              <a:t>Haveliwala</a:t>
            </a:r>
            <a:r>
              <a:rPr lang="en-US" altLang="zh-CN" dirty="0"/>
              <a:t> et al. WWW’2002]</a:t>
            </a:r>
          </a:p>
          <a:p>
            <a:pPr lvl="1"/>
            <a:endParaRPr lang="en-US" altLang="zh-CN" dirty="0"/>
          </a:p>
          <a:p>
            <a:r>
              <a:rPr lang="en-US" altLang="zh-CN" dirty="0"/>
              <a:t>Graph Clustering</a:t>
            </a:r>
          </a:p>
          <a:p>
            <a:pPr lvl="1"/>
            <a:r>
              <a:rPr lang="en-US" altLang="zh-CN" dirty="0"/>
              <a:t>[FOCS’2006]</a:t>
            </a:r>
          </a:p>
          <a:p>
            <a:pPr lvl="1"/>
            <a:r>
              <a:rPr lang="en-US" altLang="zh-CN" dirty="0"/>
              <a:t>[Hao et al. KDD’2017]</a:t>
            </a:r>
            <a:endParaRPr lang="zh-CN" altLang="en-US" dirty="0"/>
          </a:p>
          <a:p>
            <a:pPr lvl="1"/>
            <a:endParaRPr lang="en-US" altLang="zh-CN" dirty="0"/>
          </a:p>
          <a:p>
            <a:r>
              <a:rPr lang="en-US" altLang="zh-CN" dirty="0"/>
              <a:t>Recommendation </a:t>
            </a:r>
          </a:p>
          <a:p>
            <a:pPr lvl="1"/>
            <a:r>
              <a:rPr lang="en-US" altLang="zh-CN" dirty="0"/>
              <a:t>Twitter “Who-to-Follow”</a:t>
            </a:r>
          </a:p>
          <a:p>
            <a:pPr lvl="2"/>
            <a:r>
              <a:rPr lang="en-US" altLang="zh-CN" dirty="0"/>
              <a:t>[Gupta et a., KDD’2013]</a:t>
            </a:r>
          </a:p>
          <a:p>
            <a:pPr lvl="1"/>
            <a:r>
              <a:rPr lang="en-US" altLang="zh-CN" dirty="0"/>
              <a:t>LinkedIn “People You May Know”</a:t>
            </a:r>
          </a:p>
          <a:p>
            <a:pPr lvl="1"/>
            <a:r>
              <a:rPr lang="en-US" altLang="zh-CN" dirty="0"/>
              <a:t>Pinterest “Related Pins”</a:t>
            </a:r>
          </a:p>
          <a:p>
            <a:pPr lvl="2"/>
            <a:r>
              <a:rPr lang="en-US" altLang="zh-CN" dirty="0"/>
              <a:t>[David C et al.WWW2017]</a:t>
            </a:r>
          </a:p>
          <a:p>
            <a:pPr lvl="1"/>
            <a:r>
              <a:rPr lang="en-US" altLang="zh-CN" dirty="0"/>
              <a:t>Tencent: “King of Glory”</a:t>
            </a:r>
          </a:p>
          <a:p>
            <a:pPr lvl="1"/>
            <a:endParaRPr lang="en-US" altLang="zh-CN" dirty="0"/>
          </a:p>
          <a:p>
            <a:pPr marL="635000" lvl="1" indent="0">
              <a:buNone/>
            </a:pPr>
            <a:endParaRPr lang="en-US" altLang="zh-CN" dirty="0"/>
          </a:p>
          <a:p>
            <a:endParaRPr lang="zh-CN" altLang="en-US" dirty="0"/>
          </a:p>
        </p:txBody>
      </p:sp>
      <p:pic>
        <p:nvPicPr>
          <p:cNvPr id="2050" name="Picture 2" descr="Image result for goog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7826" y="1560558"/>
            <a:ext cx="2017470" cy="681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629400" y="2437077"/>
            <a:ext cx="2261616" cy="1830123"/>
          </a:xfrm>
          <a:prstGeom prst="rect">
            <a:avLst/>
          </a:prstGeom>
        </p:spPr>
      </p:pic>
      <p:pic>
        <p:nvPicPr>
          <p:cNvPr id="9" name="图片 8"/>
          <p:cNvPicPr>
            <a:picLocks noChangeAspect="1"/>
          </p:cNvPicPr>
          <p:nvPr/>
        </p:nvPicPr>
        <p:blipFill>
          <a:blip r:embed="rId5"/>
          <a:stretch>
            <a:fillRect/>
          </a:stretch>
        </p:blipFill>
        <p:spPr>
          <a:xfrm>
            <a:off x="5317683" y="4114800"/>
            <a:ext cx="772221" cy="772221"/>
          </a:xfrm>
          <a:prstGeom prst="rect">
            <a:avLst/>
          </a:prstGeom>
        </p:spPr>
      </p:pic>
      <p:pic>
        <p:nvPicPr>
          <p:cNvPr id="10" name="图片 9"/>
          <p:cNvPicPr>
            <a:picLocks noChangeAspect="1"/>
          </p:cNvPicPr>
          <p:nvPr/>
        </p:nvPicPr>
        <p:blipFill>
          <a:blip r:embed="rId6"/>
          <a:stretch>
            <a:fillRect/>
          </a:stretch>
        </p:blipFill>
        <p:spPr>
          <a:xfrm>
            <a:off x="6251996" y="4500910"/>
            <a:ext cx="2272712" cy="1430967"/>
          </a:xfrm>
          <a:prstGeom prst="rect">
            <a:avLst/>
          </a:prstGeom>
        </p:spPr>
      </p:pic>
    </p:spTree>
    <p:extLst>
      <p:ext uri="{BB962C8B-B14F-4D97-AF65-F5344CB8AC3E}">
        <p14:creationId xmlns:p14="http://schemas.microsoft.com/office/powerpoint/2010/main" val="1921324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4000" dirty="0"/>
              <a:t>Existing works on Top-k PPR Queries</a:t>
            </a:r>
            <a:endParaRPr lang="zh-CN" altLang="en-US" sz="4000" dirty="0"/>
          </a:p>
        </p:txBody>
      </p:sp>
      <p:sp>
        <p:nvSpPr>
          <p:cNvPr id="3" name="Text Placeholder 2"/>
          <p:cNvSpPr>
            <a:spLocks noGrp="1"/>
          </p:cNvSpPr>
          <p:nvPr>
            <p:ph type="body" idx="1"/>
          </p:nvPr>
        </p:nvSpPr>
        <p:spPr/>
        <p:txBody>
          <a:bodyPr>
            <a:normAutofit/>
          </a:bodyPr>
          <a:lstStyle/>
          <a:p>
            <a:r>
              <a:rPr lang="en-US" altLang="zh-CN" sz="2800" dirty="0"/>
              <a:t>Drawbacks</a:t>
            </a:r>
          </a:p>
          <a:p>
            <a:pPr lvl="1"/>
            <a:r>
              <a:rPr lang="en-US" altLang="zh-CN" sz="2400" dirty="0"/>
              <a:t>Requires preprocessing and large index </a:t>
            </a:r>
          </a:p>
          <a:p>
            <a:pPr lvl="2"/>
            <a:r>
              <a:rPr lang="en-US" altLang="zh-CN" sz="2000" dirty="0"/>
              <a:t>Unable to run on dynamic graphs</a:t>
            </a:r>
          </a:p>
          <a:p>
            <a:pPr lvl="1"/>
            <a:r>
              <a:rPr lang="en-US" altLang="zh-CN" sz="2400" dirty="0"/>
              <a:t>or unable to return exact top-k node set</a:t>
            </a:r>
          </a:p>
          <a:p>
            <a:pPr lvl="1"/>
            <a:r>
              <a:rPr lang="en-US" altLang="zh-CN" sz="2400" dirty="0"/>
              <a:t>or offers slow query time on large graphs</a:t>
            </a:r>
          </a:p>
        </p:txBody>
      </p:sp>
      <p:pic>
        <p:nvPicPr>
          <p:cNvPr id="4" name="图片 3">
            <a:extLst>
              <a:ext uri="{FF2B5EF4-FFF2-40B4-BE49-F238E27FC236}">
                <a16:creationId xmlns:a16="http://schemas.microsoft.com/office/drawing/2014/main" id="{39286900-A02E-4EEF-9522-27FC45019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3733800"/>
            <a:ext cx="5904302" cy="2586111"/>
          </a:xfrm>
          <a:prstGeom prst="rect">
            <a:avLst/>
          </a:prstGeom>
        </p:spPr>
      </p:pic>
    </p:spTree>
    <p:extLst>
      <p:ext uri="{BB962C8B-B14F-4D97-AF65-F5344CB8AC3E}">
        <p14:creationId xmlns:p14="http://schemas.microsoft.com/office/powerpoint/2010/main" val="273190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zh-CN" sz="4000" dirty="0"/>
              <a:t>Our Method: </a:t>
            </a:r>
            <a:r>
              <a:rPr lang="en-US" altLang="zh-CN" sz="4000" dirty="0" err="1"/>
              <a:t>TopPPR</a:t>
            </a:r>
            <a:endParaRPr lang="zh-CN" altLang="en-US" sz="4000" dirty="0"/>
          </a:p>
        </p:txBody>
      </p:sp>
      <mc:AlternateContent xmlns:mc="http://schemas.openxmlformats.org/markup-compatibility/2006" xmlns:a14="http://schemas.microsoft.com/office/drawing/2010/main">
        <mc:Choice Requires="a14">
          <p:sp>
            <p:nvSpPr>
              <p:cNvPr id="3" name="Text Placeholder 2"/>
              <p:cNvSpPr>
                <a:spLocks noGrp="1"/>
              </p:cNvSpPr>
              <p:nvPr>
                <p:ph type="body" idx="1"/>
              </p:nvPr>
            </p:nvSpPr>
            <p:spPr/>
            <p:txBody>
              <a:bodyPr>
                <a:normAutofit fontScale="92500" lnSpcReduction="20000"/>
              </a:bodyPr>
              <a:lstStyle/>
              <a:p>
                <a:r>
                  <a:rPr lang="en-US" altLang="zh-CN" sz="2800" dirty="0">
                    <a:solidFill>
                      <a:prstClr val="black"/>
                    </a:solidFill>
                  </a:rPr>
                  <a:t>Given source node </a:t>
                </a:r>
                <a:r>
                  <a:rPr lang="en-US" altLang="zh-CN" sz="2800" i="1" dirty="0">
                    <a:solidFill>
                      <a:prstClr val="black"/>
                    </a:solidFill>
                  </a:rPr>
                  <a:t>s</a:t>
                </a:r>
                <a:r>
                  <a:rPr lang="en-US" altLang="zh-CN" sz="2800" dirty="0">
                    <a:solidFill>
                      <a:prstClr val="black"/>
                    </a:solidFill>
                  </a:rPr>
                  <a:t>, and a precision parameter</a:t>
                </a:r>
                <a14:m>
                  <m:oMath xmlns:m="http://schemas.openxmlformats.org/officeDocument/2006/math">
                    <m:r>
                      <a:rPr lang="en-US" altLang="zh-CN" sz="2800">
                        <a:solidFill>
                          <a:prstClr val="black"/>
                        </a:solidFill>
                        <a:latin typeface="Cambria Math" panose="02040503050406030204" pitchFamily="18" charset="0"/>
                      </a:rPr>
                      <m:t> </m:t>
                    </m:r>
                    <m:r>
                      <a:rPr lang="zh-CN" altLang="en-US" sz="2800" i="1">
                        <a:solidFill>
                          <a:srgbClr val="C00000"/>
                        </a:solidFill>
                        <a:latin typeface="Cambria Math" panose="02040503050406030204" pitchFamily="18" charset="0"/>
                      </a:rPr>
                      <m:t>𝜌</m:t>
                    </m:r>
                    <m:r>
                      <a:rPr lang="zh-CN" altLang="en-US" sz="2800" i="1">
                        <a:solidFill>
                          <a:prstClr val="black"/>
                        </a:solidFill>
                        <a:latin typeface="Cambria Math" panose="02040503050406030204" pitchFamily="18" charset="0"/>
                      </a:rPr>
                      <m:t>∈</m:t>
                    </m:r>
                    <m:r>
                      <a:rPr lang="en-US" altLang="zh-CN" sz="2800" i="1">
                        <a:solidFill>
                          <a:prstClr val="black"/>
                        </a:solidFill>
                        <a:latin typeface="Cambria Math" panose="02040503050406030204" pitchFamily="18" charset="0"/>
                      </a:rPr>
                      <m:t>[0,1]</m:t>
                    </m:r>
                  </m:oMath>
                </a14:m>
                <a:r>
                  <a:rPr lang="en-US" altLang="zh-CN" sz="2800" dirty="0">
                    <a:solidFill>
                      <a:prstClr val="black"/>
                    </a:solidFill>
                    <a:ea typeface="宋体" panose="02010600030101010101" pitchFamily="2" charset="-122"/>
                  </a:rPr>
                  <a:t>, answer top-k PPR queries with precision </a:t>
                </a:r>
                <a14:m>
                  <m:oMath xmlns:m="http://schemas.openxmlformats.org/officeDocument/2006/math">
                    <m:r>
                      <a:rPr lang="zh-CN" altLang="en-US" sz="2800" i="1">
                        <a:solidFill>
                          <a:prstClr val="black"/>
                        </a:solidFill>
                        <a:latin typeface="Cambria Math" panose="02040503050406030204" pitchFamily="18" charset="0"/>
                        <a:ea typeface="宋体" panose="02010600030101010101" pitchFamily="2" charset="-122"/>
                      </a:rPr>
                      <m:t>≥</m:t>
                    </m:r>
                    <m:r>
                      <a:rPr lang="zh-CN" altLang="en-US" sz="2800" i="1">
                        <a:solidFill>
                          <a:srgbClr val="C00000"/>
                        </a:solidFill>
                        <a:latin typeface="Cambria Math" panose="02040503050406030204" pitchFamily="18" charset="0"/>
                        <a:ea typeface="宋体" panose="02010600030101010101" pitchFamily="2" charset="-122"/>
                      </a:rPr>
                      <m:t>𝜌</m:t>
                    </m:r>
                  </m:oMath>
                </a14:m>
                <a:r>
                  <a:rPr lang="en-US" altLang="zh-CN" sz="2800" dirty="0">
                    <a:solidFill>
                      <a:schemeClr val="tx1"/>
                    </a:solidFill>
                  </a:rPr>
                  <a:t> (with </a:t>
                </a:r>
                <a14:m>
                  <m:oMath xmlns:m="http://schemas.openxmlformats.org/officeDocument/2006/math">
                    <m:r>
                      <a:rPr lang="en-US" altLang="zh-CN" sz="2800" b="0" i="1" smtClean="0">
                        <a:solidFill>
                          <a:schemeClr val="tx1"/>
                        </a:solidFill>
                        <a:latin typeface="Cambria Math" panose="02040503050406030204" pitchFamily="18" charset="0"/>
                      </a:rPr>
                      <m:t>1−1/</m:t>
                    </m:r>
                    <m:r>
                      <a:rPr lang="en-US" altLang="zh-CN" sz="2800" b="0" i="1" smtClean="0">
                        <a:solidFill>
                          <a:schemeClr val="tx1"/>
                        </a:solidFill>
                        <a:latin typeface="Cambria Math" panose="02040503050406030204" pitchFamily="18" charset="0"/>
                      </a:rPr>
                      <m:t>𝑛</m:t>
                    </m:r>
                  </m:oMath>
                </a14:m>
                <a:r>
                  <a:rPr lang="en-US" altLang="zh-CN" sz="2800" dirty="0">
                    <a:solidFill>
                      <a:schemeClr val="tx1"/>
                    </a:solidFill>
                  </a:rPr>
                  <a:t> probability)</a:t>
                </a:r>
              </a:p>
              <a:p>
                <a:pPr lvl="1"/>
                <a:r>
                  <a:rPr lang="en-US" altLang="zh-CN" sz="2400" dirty="0">
                    <a:solidFill>
                      <a:schemeClr val="tx1"/>
                    </a:solidFill>
                  </a:rPr>
                  <a:t>Precision = (# of </a:t>
                </a:r>
                <a:r>
                  <a:rPr lang="en-US" altLang="zh-CN" sz="2400" dirty="0">
                    <a:solidFill>
                      <a:srgbClr val="0000FF"/>
                    </a:solidFill>
                  </a:rPr>
                  <a:t>true</a:t>
                </a:r>
                <a:r>
                  <a:rPr lang="en-US" altLang="zh-CN" sz="2400" dirty="0">
                    <a:solidFill>
                      <a:schemeClr val="tx1"/>
                    </a:solidFill>
                  </a:rPr>
                  <a:t> top-k nodes </a:t>
                </a:r>
                <a:r>
                  <a:rPr lang="en-US" altLang="zh-CN" sz="2400" dirty="0"/>
                  <a:t>in the answer</a:t>
                </a:r>
                <a:r>
                  <a:rPr lang="en-US" altLang="zh-CN" sz="2400" dirty="0">
                    <a:solidFill>
                      <a:schemeClr val="tx1"/>
                    </a:solidFill>
                  </a:rPr>
                  <a:t>)/k</a:t>
                </a:r>
              </a:p>
              <a:p>
                <a:endParaRPr lang="en-US" altLang="zh-CN" sz="2800" dirty="0"/>
              </a:p>
              <a:p>
                <a14:m>
                  <m:oMath xmlns:m="http://schemas.openxmlformats.org/officeDocument/2006/math">
                    <m:r>
                      <a:rPr lang="zh-CN" altLang="en-US" sz="2800" i="1" dirty="0" smtClean="0">
                        <a:solidFill>
                          <a:srgbClr val="C00000"/>
                        </a:solidFill>
                        <a:latin typeface="Cambria Math" panose="02040503050406030204" pitchFamily="18" charset="0"/>
                      </a:rPr>
                      <m:t>𝜌</m:t>
                    </m:r>
                    <m:r>
                      <a:rPr lang="en-US" altLang="zh-CN" sz="2800" i="1" dirty="0">
                        <a:solidFill>
                          <a:srgbClr val="C00000"/>
                        </a:solidFill>
                        <a:latin typeface="Cambria Math" panose="02040503050406030204" pitchFamily="18" charset="0"/>
                      </a:rPr>
                      <m:t>=1 </m:t>
                    </m:r>
                  </m:oMath>
                </a14:m>
                <a:r>
                  <a:rPr lang="en-US" altLang="zh-CN" sz="2800" dirty="0"/>
                  <a:t>means returning the </a:t>
                </a:r>
                <a:r>
                  <a:rPr lang="en-US" altLang="zh-CN" sz="2800" dirty="0">
                    <a:solidFill>
                      <a:srgbClr val="0000FF"/>
                    </a:solidFill>
                  </a:rPr>
                  <a:t>EXACT</a:t>
                </a:r>
                <a:r>
                  <a:rPr lang="en-US" altLang="zh-CN" sz="2800" dirty="0"/>
                  <a:t> top-k node set</a:t>
                </a:r>
              </a:p>
              <a:p>
                <a:endParaRPr lang="en-US" altLang="zh-CN" sz="2800" dirty="0"/>
              </a:p>
              <a:p>
                <a:r>
                  <a:rPr lang="en-US" altLang="zh-CN" sz="2800" dirty="0"/>
                  <a:t>Achieve fast query time for both exact and approximate PPR queries</a:t>
                </a:r>
              </a:p>
              <a:p>
                <a:pPr lvl="1"/>
                <a:r>
                  <a:rPr lang="en-US" altLang="zh-CN" sz="2400" dirty="0">
                    <a:solidFill>
                      <a:srgbClr val="C00000"/>
                    </a:solidFill>
                  </a:rPr>
                  <a:t>Without</a:t>
                </a:r>
                <a:r>
                  <a:rPr lang="en-US" altLang="zh-CN" sz="2400" dirty="0"/>
                  <a:t> preprocessing or indexing</a:t>
                </a:r>
              </a:p>
              <a:p>
                <a:endParaRPr lang="en-US" altLang="zh-CN" sz="2800" dirty="0">
                  <a:solidFill>
                    <a:schemeClr val="tx1"/>
                  </a:solidFill>
                </a:endParaRPr>
              </a:p>
              <a:p>
                <a:r>
                  <a:rPr lang="en-US" altLang="zh-CN" sz="2800" dirty="0"/>
                  <a:t>Theoretical query bounds: </a:t>
                </a:r>
                <a14:m>
                  <m:oMath xmlns:m="http://schemas.openxmlformats.org/officeDocument/2006/math">
                    <m:r>
                      <a:rPr lang="en-US" altLang="zh-CN" sz="2800" i="1">
                        <a:solidFill>
                          <a:srgbClr val="C00000"/>
                        </a:solidFill>
                        <a:latin typeface="Cambria Math" panose="02040503050406030204" pitchFamily="18" charset="0"/>
                      </a:rPr>
                      <m:t>𝑂</m:t>
                    </m:r>
                    <m:d>
                      <m:dPr>
                        <m:ctrlPr>
                          <a:rPr lang="en-US" altLang="zh-CN" sz="2800" i="1">
                            <a:solidFill>
                              <a:srgbClr val="C00000"/>
                            </a:solidFill>
                            <a:latin typeface="Cambria Math" panose="02040503050406030204" pitchFamily="18" charset="0"/>
                          </a:rPr>
                        </m:ctrlPr>
                      </m:dPr>
                      <m:e>
                        <m:f>
                          <m:fPr>
                            <m:ctrlPr>
                              <a:rPr lang="en-US" altLang="zh-CN" sz="2800" i="1">
                                <a:solidFill>
                                  <a:srgbClr val="C00000"/>
                                </a:solidFill>
                                <a:latin typeface="Cambria Math" panose="02040503050406030204" pitchFamily="18" charset="0"/>
                              </a:rPr>
                            </m:ctrlPr>
                          </m:fPr>
                          <m:num>
                            <m:r>
                              <a:rPr lang="en-US" altLang="zh-CN" sz="2800" i="1">
                                <a:solidFill>
                                  <a:srgbClr val="C00000"/>
                                </a:solidFill>
                                <a:latin typeface="Cambria Math" panose="02040503050406030204" pitchFamily="18" charset="0"/>
                              </a:rPr>
                              <m:t>𝑚</m:t>
                            </m:r>
                            <m:r>
                              <a:rPr lang="en-US" altLang="zh-CN" sz="2800" i="1">
                                <a:solidFill>
                                  <a:srgbClr val="C00000"/>
                                </a:solidFill>
                                <a:latin typeface="Cambria Math" panose="02040503050406030204" pitchFamily="18" charset="0"/>
                              </a:rPr>
                              <m:t>+</m:t>
                            </m:r>
                            <m:r>
                              <a:rPr lang="en-US" altLang="zh-CN" sz="2800" i="1">
                                <a:solidFill>
                                  <a:srgbClr val="C00000"/>
                                </a:solidFill>
                                <a:latin typeface="Cambria Math" panose="02040503050406030204" pitchFamily="18" charset="0"/>
                              </a:rPr>
                              <m:t>𝑛𝑙𝑜𝑔𝑛</m:t>
                            </m:r>
                          </m:num>
                          <m:den>
                            <m:rad>
                              <m:radPr>
                                <m:degHide m:val="on"/>
                                <m:ctrlPr>
                                  <a:rPr lang="en-US" altLang="zh-CN" sz="2800" i="1">
                                    <a:solidFill>
                                      <a:srgbClr val="C00000"/>
                                    </a:solidFill>
                                    <a:latin typeface="Cambria Math" panose="02040503050406030204" pitchFamily="18" charset="0"/>
                                  </a:rPr>
                                </m:ctrlPr>
                              </m:radPr>
                              <m:deg/>
                              <m:e>
                                <m:r>
                                  <a:rPr lang="en-US" altLang="zh-CN" sz="2800" i="1">
                                    <a:solidFill>
                                      <a:srgbClr val="C00000"/>
                                    </a:solidFill>
                                    <a:latin typeface="Cambria Math" panose="02040503050406030204" pitchFamily="18" charset="0"/>
                                  </a:rPr>
                                  <m:t>𝑔𝑎</m:t>
                                </m:r>
                                <m:sSub>
                                  <m:sSubPr>
                                    <m:ctrlPr>
                                      <a:rPr lang="en-US" altLang="zh-CN" sz="2800" i="1">
                                        <a:solidFill>
                                          <a:srgbClr val="C00000"/>
                                        </a:solidFill>
                                        <a:latin typeface="Cambria Math" panose="02040503050406030204" pitchFamily="18" charset="0"/>
                                      </a:rPr>
                                    </m:ctrlPr>
                                  </m:sSubPr>
                                  <m:e>
                                    <m:r>
                                      <a:rPr lang="en-US" altLang="zh-CN" sz="2800" i="1">
                                        <a:solidFill>
                                          <a:srgbClr val="C00000"/>
                                        </a:solidFill>
                                        <a:latin typeface="Cambria Math" panose="02040503050406030204" pitchFamily="18" charset="0"/>
                                      </a:rPr>
                                      <m:t>𝑝</m:t>
                                    </m:r>
                                  </m:e>
                                  <m:sub>
                                    <m:r>
                                      <a:rPr lang="zh-CN" altLang="en-US" sz="2800" i="1">
                                        <a:solidFill>
                                          <a:srgbClr val="C00000"/>
                                        </a:solidFill>
                                        <a:latin typeface="Cambria Math" panose="02040503050406030204" pitchFamily="18" charset="0"/>
                                      </a:rPr>
                                      <m:t>𝜌</m:t>
                                    </m:r>
                                  </m:sub>
                                </m:sSub>
                              </m:e>
                            </m:rad>
                          </m:den>
                        </m:f>
                      </m:e>
                    </m:d>
                  </m:oMath>
                </a14:m>
                <a:r>
                  <a:rPr lang="en-US" altLang="zh-CN" sz="2800" dirty="0">
                    <a:solidFill>
                      <a:srgbClr val="C00000"/>
                    </a:solidFill>
                  </a:rPr>
                  <a:t> </a:t>
                </a:r>
                <a:endParaRPr lang="en-US" altLang="zh-CN" sz="2800" dirty="0"/>
              </a:p>
              <a:p>
                <a:pPr lvl="1"/>
                <a:r>
                  <a:rPr lang="en-US" altLang="zh-CN" sz="2400" dirty="0"/>
                  <a:t>Where </a:t>
                </a:r>
                <a14:m>
                  <m:oMath xmlns:m="http://schemas.openxmlformats.org/officeDocument/2006/math">
                    <m:r>
                      <a:rPr lang="en-US" altLang="zh-CN" sz="2400" i="1">
                        <a:solidFill>
                          <a:srgbClr val="C00000"/>
                        </a:solidFill>
                        <a:latin typeface="Cambria Math" panose="02040503050406030204" pitchFamily="18" charset="0"/>
                      </a:rPr>
                      <m:t>𝑔𝑎</m:t>
                    </m:r>
                    <m:sSub>
                      <m:sSubPr>
                        <m:ctrlPr>
                          <a:rPr lang="en-US" altLang="zh-CN" sz="2400" i="1">
                            <a:solidFill>
                              <a:srgbClr val="C00000"/>
                            </a:solidFill>
                            <a:latin typeface="Cambria Math" panose="02040503050406030204" pitchFamily="18" charset="0"/>
                          </a:rPr>
                        </m:ctrlPr>
                      </m:sSubPr>
                      <m:e>
                        <m:r>
                          <a:rPr lang="en-US" altLang="zh-CN" sz="2400" i="1">
                            <a:solidFill>
                              <a:srgbClr val="C00000"/>
                            </a:solidFill>
                            <a:latin typeface="Cambria Math" panose="02040503050406030204" pitchFamily="18" charset="0"/>
                          </a:rPr>
                          <m:t>𝑝</m:t>
                        </m:r>
                      </m:e>
                      <m:sub>
                        <m:r>
                          <a:rPr lang="en-US" altLang="zh-CN" sz="2400" i="1">
                            <a:solidFill>
                              <a:srgbClr val="C00000"/>
                            </a:solidFill>
                            <a:latin typeface="Cambria Math" panose="02040503050406030204" pitchFamily="18" charset="0"/>
                          </a:rPr>
                          <m:t>𝑝</m:t>
                        </m:r>
                      </m:sub>
                    </m:sSub>
                    <m:r>
                      <a:rPr lang="en-US" altLang="zh-CN" sz="2400" i="1">
                        <a:solidFill>
                          <a:srgbClr val="C00000"/>
                        </a:solidFill>
                        <a:latin typeface="Cambria Math" panose="02040503050406030204" pitchFamily="18" charset="0"/>
                      </a:rPr>
                      <m:t>=</m:t>
                    </m:r>
                    <m:r>
                      <a:rPr lang="el-GR" altLang="zh-CN" sz="2400" i="1">
                        <a:solidFill>
                          <a:srgbClr val="C00000"/>
                        </a:solidFill>
                        <a:latin typeface="Cambria Math" panose="02040503050406030204" pitchFamily="18" charset="0"/>
                      </a:rPr>
                      <m:t>𝜋</m:t>
                    </m:r>
                    <m:d>
                      <m:dPr>
                        <m:ctrlPr>
                          <a:rPr lang="en-US" altLang="zh-CN" sz="2400" i="1">
                            <a:solidFill>
                              <a:srgbClr val="C00000"/>
                            </a:solidFill>
                            <a:latin typeface="Cambria Math" panose="02040503050406030204" pitchFamily="18" charset="0"/>
                          </a:rPr>
                        </m:ctrlPr>
                      </m:dPr>
                      <m:e>
                        <m:r>
                          <a:rPr lang="en-US" altLang="zh-CN" sz="2400" i="1">
                            <a:solidFill>
                              <a:srgbClr val="C00000"/>
                            </a:solidFill>
                            <a:latin typeface="Cambria Math" panose="02040503050406030204" pitchFamily="18" charset="0"/>
                          </a:rPr>
                          <m:t>𝑠</m:t>
                        </m:r>
                        <m:r>
                          <a:rPr lang="en-US" altLang="zh-CN" sz="2400" i="1">
                            <a:solidFill>
                              <a:srgbClr val="C00000"/>
                            </a:solidFill>
                            <a:latin typeface="Cambria Math" panose="02040503050406030204" pitchFamily="18" charset="0"/>
                          </a:rPr>
                          <m:t>, </m:t>
                        </m:r>
                        <m:sSub>
                          <m:sSubPr>
                            <m:ctrlPr>
                              <a:rPr lang="en-US" altLang="zh-CN" sz="2400" i="1">
                                <a:solidFill>
                                  <a:srgbClr val="C00000"/>
                                </a:solidFill>
                                <a:latin typeface="Cambria Math" panose="02040503050406030204" pitchFamily="18" charset="0"/>
                              </a:rPr>
                            </m:ctrlPr>
                          </m:sSubPr>
                          <m:e>
                            <m:r>
                              <a:rPr lang="en-US" altLang="zh-CN" sz="2400" i="1">
                                <a:solidFill>
                                  <a:srgbClr val="C00000"/>
                                </a:solidFill>
                                <a:latin typeface="Cambria Math" panose="02040503050406030204" pitchFamily="18" charset="0"/>
                              </a:rPr>
                              <m:t>𝑡</m:t>
                            </m:r>
                          </m:e>
                          <m:sub>
                            <m:d>
                              <m:dPr>
                                <m:begChr m:val="⌈"/>
                                <m:endChr m:val="⌉"/>
                                <m:ctrlPr>
                                  <a:rPr lang="en-US" altLang="zh-CN" sz="2400" i="1">
                                    <a:solidFill>
                                      <a:srgbClr val="C00000"/>
                                    </a:solidFill>
                                    <a:latin typeface="Cambria Math" panose="02040503050406030204" pitchFamily="18" charset="0"/>
                                  </a:rPr>
                                </m:ctrlPr>
                              </m:dPr>
                              <m:e>
                                <m:r>
                                  <a:rPr lang="zh-CN" altLang="en-US" sz="2400" i="1">
                                    <a:solidFill>
                                      <a:srgbClr val="C00000"/>
                                    </a:solidFill>
                                    <a:latin typeface="Cambria Math" panose="02040503050406030204" pitchFamily="18" charset="0"/>
                                  </a:rPr>
                                  <m:t>𝜌</m:t>
                                </m:r>
                                <m:r>
                                  <a:rPr lang="en-US" altLang="zh-CN" sz="2400" i="1">
                                    <a:solidFill>
                                      <a:srgbClr val="C00000"/>
                                    </a:solidFill>
                                    <a:latin typeface="Cambria Math" panose="02040503050406030204" pitchFamily="18" charset="0"/>
                                  </a:rPr>
                                  <m:t>𝑘</m:t>
                                </m:r>
                              </m:e>
                            </m:d>
                          </m:sub>
                        </m:sSub>
                      </m:e>
                    </m:d>
                    <m:r>
                      <a:rPr lang="en-US" altLang="zh-CN" sz="2400" i="1">
                        <a:solidFill>
                          <a:srgbClr val="C00000"/>
                        </a:solidFill>
                        <a:latin typeface="Cambria Math" panose="02040503050406030204" pitchFamily="18" charset="0"/>
                      </a:rPr>
                      <m:t>− </m:t>
                    </m:r>
                    <m:r>
                      <a:rPr lang="el-GR" altLang="zh-CN" sz="2400" i="1">
                        <a:solidFill>
                          <a:srgbClr val="C00000"/>
                        </a:solidFill>
                        <a:latin typeface="Cambria Math" panose="02040503050406030204" pitchFamily="18" charset="0"/>
                      </a:rPr>
                      <m:t>𝜋</m:t>
                    </m:r>
                    <m:d>
                      <m:dPr>
                        <m:ctrlPr>
                          <a:rPr lang="en-US" altLang="zh-CN" sz="2400" i="1">
                            <a:solidFill>
                              <a:srgbClr val="C00000"/>
                            </a:solidFill>
                            <a:latin typeface="Cambria Math" panose="02040503050406030204" pitchFamily="18" charset="0"/>
                          </a:rPr>
                        </m:ctrlPr>
                      </m:dPr>
                      <m:e>
                        <m:r>
                          <a:rPr lang="en-US" altLang="zh-CN" sz="2400" i="1">
                            <a:solidFill>
                              <a:srgbClr val="C00000"/>
                            </a:solidFill>
                            <a:latin typeface="Cambria Math" panose="02040503050406030204" pitchFamily="18" charset="0"/>
                          </a:rPr>
                          <m:t>𝑠</m:t>
                        </m:r>
                        <m:r>
                          <a:rPr lang="en-US" altLang="zh-CN" sz="2400" i="1">
                            <a:solidFill>
                              <a:srgbClr val="C00000"/>
                            </a:solidFill>
                            <a:latin typeface="Cambria Math" panose="02040503050406030204" pitchFamily="18" charset="0"/>
                          </a:rPr>
                          <m:t>, </m:t>
                        </m:r>
                        <m:sSub>
                          <m:sSubPr>
                            <m:ctrlPr>
                              <a:rPr lang="en-US" altLang="zh-CN" sz="2400" i="1">
                                <a:solidFill>
                                  <a:srgbClr val="C00000"/>
                                </a:solidFill>
                                <a:latin typeface="Cambria Math" panose="02040503050406030204" pitchFamily="18" charset="0"/>
                              </a:rPr>
                            </m:ctrlPr>
                          </m:sSubPr>
                          <m:e>
                            <m:r>
                              <a:rPr lang="en-US" altLang="zh-CN" sz="2400" i="1">
                                <a:solidFill>
                                  <a:srgbClr val="C00000"/>
                                </a:solidFill>
                                <a:latin typeface="Cambria Math" panose="02040503050406030204" pitchFamily="18" charset="0"/>
                              </a:rPr>
                              <m:t>𝑡</m:t>
                            </m:r>
                          </m:e>
                          <m:sub>
                            <m:r>
                              <a:rPr lang="en-US" altLang="zh-CN" sz="2400" i="1">
                                <a:solidFill>
                                  <a:srgbClr val="C00000"/>
                                </a:solidFill>
                                <a:latin typeface="Cambria Math" panose="02040503050406030204" pitchFamily="18" charset="0"/>
                              </a:rPr>
                              <m:t>𝑘</m:t>
                            </m:r>
                            <m:r>
                              <a:rPr lang="en-US" altLang="zh-CN" sz="2400" i="1">
                                <a:solidFill>
                                  <a:srgbClr val="C00000"/>
                                </a:solidFill>
                                <a:latin typeface="Cambria Math" panose="02040503050406030204" pitchFamily="18" charset="0"/>
                              </a:rPr>
                              <m:t>+1</m:t>
                            </m:r>
                          </m:sub>
                        </m:sSub>
                      </m:e>
                    </m:d>
                    <m:r>
                      <a:rPr lang="en-US" altLang="zh-CN" sz="2400" i="1">
                        <a:solidFill>
                          <a:srgbClr val="C00000"/>
                        </a:solidFill>
                        <a:latin typeface="Cambria Math" panose="02040503050406030204" pitchFamily="18" charset="0"/>
                      </a:rPr>
                      <m:t> </m:t>
                    </m:r>
                  </m:oMath>
                </a14:m>
                <a:r>
                  <a:rPr lang="en-US" altLang="zh-CN" sz="2400" dirty="0">
                    <a:solidFill>
                      <a:schemeClr val="tx1"/>
                    </a:solidFill>
                  </a:rPr>
                  <a:t> is </a:t>
                </a:r>
                <a:r>
                  <a:rPr lang="en-US" altLang="zh-CN" sz="2400" dirty="0"/>
                  <a:t>the gap between the </a:t>
                </a:r>
                <a14:m>
                  <m:oMath xmlns:m="http://schemas.openxmlformats.org/officeDocument/2006/math">
                    <m:d>
                      <m:dPr>
                        <m:begChr m:val="⌈"/>
                        <m:endChr m:val="⌉"/>
                        <m:ctrlPr>
                          <a:rPr lang="en-US" altLang="zh-CN" sz="2400" i="1" smtClean="0">
                            <a:solidFill>
                              <a:schemeClr val="tx1"/>
                            </a:solidFill>
                            <a:latin typeface="Cambria Math" panose="02040503050406030204" pitchFamily="18" charset="0"/>
                          </a:rPr>
                        </m:ctrlPr>
                      </m:dPr>
                      <m:e>
                        <m:r>
                          <a:rPr lang="zh-CN" altLang="en-US" sz="2400" i="1">
                            <a:solidFill>
                              <a:schemeClr val="tx1"/>
                            </a:solidFill>
                            <a:latin typeface="Cambria Math" panose="02040503050406030204" pitchFamily="18" charset="0"/>
                          </a:rPr>
                          <m:t>𝜌</m:t>
                        </m:r>
                        <m:r>
                          <a:rPr lang="en-US" altLang="zh-CN" sz="2400" i="1">
                            <a:solidFill>
                              <a:schemeClr val="tx1"/>
                            </a:solidFill>
                            <a:latin typeface="Cambria Math" panose="02040503050406030204" pitchFamily="18" charset="0"/>
                          </a:rPr>
                          <m:t>𝑘</m:t>
                        </m:r>
                      </m:e>
                    </m:d>
                    <m:r>
                      <a:rPr lang="en-US" altLang="zh-CN" sz="2400" i="1">
                        <a:solidFill>
                          <a:schemeClr val="tx1"/>
                        </a:solidFill>
                        <a:latin typeface="Cambria Math" panose="02040503050406030204" pitchFamily="18" charset="0"/>
                      </a:rPr>
                      <m:t> </m:t>
                    </m:r>
                  </m:oMath>
                </a14:m>
                <a:r>
                  <a:rPr lang="en-US" altLang="zh-CN" sz="2400" dirty="0"/>
                  <a:t>-</a:t>
                </a:r>
                <a:r>
                  <a:rPr lang="en-US" altLang="zh-CN" sz="2400" dirty="0" err="1"/>
                  <a:t>th</a:t>
                </a:r>
                <a:r>
                  <a:rPr lang="en-US" altLang="zh-CN" sz="2400" dirty="0"/>
                  <a:t> and (k + 1)-</a:t>
                </a:r>
                <a:r>
                  <a:rPr lang="en-US" altLang="zh-CN" sz="2400" dirty="0" err="1"/>
                  <a:t>th</a:t>
                </a:r>
                <a:r>
                  <a:rPr lang="en-US" altLang="zh-CN" sz="2400" dirty="0"/>
                  <a:t> PPR values</a:t>
                </a:r>
                <a:endParaRPr lang="en-US" altLang="zh-CN" sz="2400" dirty="0">
                  <a:solidFill>
                    <a:schemeClr val="tx1"/>
                  </a:solidFill>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blipFill>
                <a:blip r:embed="rId4"/>
                <a:stretch>
                  <a:fillRect t="-1508" r="-1407"/>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33505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标题 1">
            <a:extLst>
              <a:ext uri="{FF2B5EF4-FFF2-40B4-BE49-F238E27FC236}">
                <a16:creationId xmlns:a16="http://schemas.microsoft.com/office/drawing/2014/main" id="{2C09B62A-D285-41F1-8B58-3C6FE7CC044B}"/>
              </a:ext>
            </a:extLst>
          </p:cNvPr>
          <p:cNvSpPr txBox="1">
            <a:spLocks/>
          </p:cNvSpPr>
          <p:nvPr/>
        </p:nvSpPr>
        <p:spPr>
          <a:xfrm>
            <a:off x="457200" y="76200"/>
            <a:ext cx="8229600" cy="9875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altLang="zh-CN" dirty="0" err="1"/>
              <a:t>TopPPR</a:t>
            </a:r>
            <a:r>
              <a:rPr lang="en-US" altLang="zh-CN" dirty="0"/>
              <a:t> algorithm</a:t>
            </a:r>
            <a:endParaRPr lang="zh-CN" altLang="en-US" dirty="0"/>
          </a:p>
        </p:txBody>
      </p:sp>
      <p:sp>
        <p:nvSpPr>
          <p:cNvPr id="175" name="Freeform 18">
            <a:extLst>
              <a:ext uri="{FF2B5EF4-FFF2-40B4-BE49-F238E27FC236}">
                <a16:creationId xmlns:a16="http://schemas.microsoft.com/office/drawing/2014/main" id="{8B269964-A0C5-4926-B7D5-2559622A9FEA}"/>
              </a:ext>
            </a:extLst>
          </p:cNvPr>
          <p:cNvSpPr>
            <a:spLocks/>
          </p:cNvSpPr>
          <p:nvPr/>
        </p:nvSpPr>
        <p:spPr bwMode="auto">
          <a:xfrm>
            <a:off x="6636456" y="311209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80" name="直接箭头连接符 179">
            <a:extLst>
              <a:ext uri="{FF2B5EF4-FFF2-40B4-BE49-F238E27FC236}">
                <a16:creationId xmlns:a16="http://schemas.microsoft.com/office/drawing/2014/main" id="{441E977E-1F7A-4EEC-889E-906900DBB65A}"/>
              </a:ext>
            </a:extLst>
          </p:cNvPr>
          <p:cNvCxnSpPr>
            <a:cxnSpLocks/>
            <a:stCxn id="204" idx="24"/>
            <a:endCxn id="175" idx="0"/>
          </p:cNvCxnSpPr>
          <p:nvPr/>
        </p:nvCxnSpPr>
        <p:spPr>
          <a:xfrm>
            <a:off x="6367867" y="3041666"/>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83" name="直接箭头连接符 182">
            <a:extLst>
              <a:ext uri="{FF2B5EF4-FFF2-40B4-BE49-F238E27FC236}">
                <a16:creationId xmlns:a16="http://schemas.microsoft.com/office/drawing/2014/main" id="{D0719E18-00FC-47C5-8CBF-C189F5243184}"/>
              </a:ext>
            </a:extLst>
          </p:cNvPr>
          <p:cNvCxnSpPr>
            <a:cxnSpLocks/>
            <a:stCxn id="203" idx="19"/>
            <a:endCxn id="175" idx="41"/>
          </p:cNvCxnSpPr>
          <p:nvPr/>
        </p:nvCxnSpPr>
        <p:spPr>
          <a:xfrm flipV="1">
            <a:off x="6393745" y="3219208"/>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03" name="Freeform 18">
            <a:extLst>
              <a:ext uri="{FF2B5EF4-FFF2-40B4-BE49-F238E27FC236}">
                <a16:creationId xmlns:a16="http://schemas.microsoft.com/office/drawing/2014/main" id="{0CA77F26-DE2C-40BD-9AFB-B6768B4E411B}"/>
              </a:ext>
            </a:extLst>
          </p:cNvPr>
          <p:cNvSpPr>
            <a:spLocks/>
          </p:cNvSpPr>
          <p:nvPr/>
        </p:nvSpPr>
        <p:spPr bwMode="auto">
          <a:xfrm>
            <a:off x="6215967" y="325822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8">
            <a:extLst>
              <a:ext uri="{FF2B5EF4-FFF2-40B4-BE49-F238E27FC236}">
                <a16:creationId xmlns:a16="http://schemas.microsoft.com/office/drawing/2014/main" id="{98F173D3-D731-4DE6-965A-E749B6B70C87}"/>
              </a:ext>
            </a:extLst>
          </p:cNvPr>
          <p:cNvSpPr>
            <a:spLocks/>
          </p:cNvSpPr>
          <p:nvPr/>
        </p:nvSpPr>
        <p:spPr bwMode="auto">
          <a:xfrm>
            <a:off x="6196756" y="291356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05" name="直接箭头连接符 204">
            <a:extLst>
              <a:ext uri="{FF2B5EF4-FFF2-40B4-BE49-F238E27FC236}">
                <a16:creationId xmlns:a16="http://schemas.microsoft.com/office/drawing/2014/main" id="{4DA9F810-B6B9-49C7-B8D1-59608CB47ED1}"/>
              </a:ext>
            </a:extLst>
          </p:cNvPr>
          <p:cNvCxnSpPr>
            <a:cxnSpLocks/>
            <a:stCxn id="208" idx="25"/>
            <a:endCxn id="203" idx="1"/>
          </p:cNvCxnSpPr>
          <p:nvPr/>
        </p:nvCxnSpPr>
        <p:spPr>
          <a:xfrm>
            <a:off x="5945372" y="3199457"/>
            <a:ext cx="272817" cy="125022"/>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206" name="直接箭头连接符 205">
            <a:extLst>
              <a:ext uri="{FF2B5EF4-FFF2-40B4-BE49-F238E27FC236}">
                <a16:creationId xmlns:a16="http://schemas.microsoft.com/office/drawing/2014/main" id="{CF41A5CB-02AF-423D-8A83-D7544DDAD495}"/>
              </a:ext>
            </a:extLst>
          </p:cNvPr>
          <p:cNvCxnSpPr>
            <a:cxnSpLocks/>
            <a:stCxn id="207" idx="20"/>
            <a:endCxn id="203" idx="41"/>
          </p:cNvCxnSpPr>
          <p:nvPr/>
        </p:nvCxnSpPr>
        <p:spPr>
          <a:xfrm flipV="1">
            <a:off x="5960928" y="3365338"/>
            <a:ext cx="256150" cy="119140"/>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07" name="Freeform 18">
            <a:extLst>
              <a:ext uri="{FF2B5EF4-FFF2-40B4-BE49-F238E27FC236}">
                <a16:creationId xmlns:a16="http://schemas.microsoft.com/office/drawing/2014/main" id="{C893AC5A-3A7D-4ED2-8CA2-BCF1DEA164DF}"/>
              </a:ext>
            </a:extLst>
          </p:cNvPr>
          <p:cNvSpPr>
            <a:spLocks/>
          </p:cNvSpPr>
          <p:nvPr/>
        </p:nvSpPr>
        <p:spPr bwMode="auto">
          <a:xfrm>
            <a:off x="5780928" y="3404969"/>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8">
            <a:extLst>
              <a:ext uri="{FF2B5EF4-FFF2-40B4-BE49-F238E27FC236}">
                <a16:creationId xmlns:a16="http://schemas.microsoft.com/office/drawing/2014/main" id="{CC59446B-B475-4E3C-B70A-0F76D1294B1F}"/>
              </a:ext>
            </a:extLst>
          </p:cNvPr>
          <p:cNvSpPr>
            <a:spLocks/>
          </p:cNvSpPr>
          <p:nvPr/>
        </p:nvSpPr>
        <p:spPr bwMode="auto">
          <a:xfrm>
            <a:off x="5780928" y="3060316"/>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09" name="直接箭头连接符 208">
            <a:extLst>
              <a:ext uri="{FF2B5EF4-FFF2-40B4-BE49-F238E27FC236}">
                <a16:creationId xmlns:a16="http://schemas.microsoft.com/office/drawing/2014/main" id="{3E0DB71A-C65A-48C7-BDDE-373D5BE288E0}"/>
              </a:ext>
            </a:extLst>
          </p:cNvPr>
          <p:cNvCxnSpPr>
            <a:cxnSpLocks/>
            <a:stCxn id="212" idx="23"/>
            <a:endCxn id="204" idx="3"/>
          </p:cNvCxnSpPr>
          <p:nvPr/>
        </p:nvCxnSpPr>
        <p:spPr>
          <a:xfrm>
            <a:off x="5957595" y="2819251"/>
            <a:ext cx="251383" cy="13738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210" name="直接箭头连接符 209">
            <a:extLst>
              <a:ext uri="{FF2B5EF4-FFF2-40B4-BE49-F238E27FC236}">
                <a16:creationId xmlns:a16="http://schemas.microsoft.com/office/drawing/2014/main" id="{EAA2AB3D-0746-4EF9-B1CD-DDCF48D3E6AB}"/>
              </a:ext>
            </a:extLst>
          </p:cNvPr>
          <p:cNvCxnSpPr>
            <a:cxnSpLocks/>
            <a:stCxn id="208" idx="19"/>
            <a:endCxn id="204" idx="41"/>
          </p:cNvCxnSpPr>
          <p:nvPr/>
        </p:nvCxnSpPr>
        <p:spPr>
          <a:xfrm flipV="1">
            <a:off x="5958706" y="3020685"/>
            <a:ext cx="239161" cy="105889"/>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12" name="Freeform 18">
            <a:extLst>
              <a:ext uri="{FF2B5EF4-FFF2-40B4-BE49-F238E27FC236}">
                <a16:creationId xmlns:a16="http://schemas.microsoft.com/office/drawing/2014/main" id="{D888E610-6405-4819-9D00-252B68645ACB}"/>
              </a:ext>
            </a:extLst>
          </p:cNvPr>
          <p:cNvSpPr>
            <a:spLocks/>
          </p:cNvSpPr>
          <p:nvPr/>
        </p:nvSpPr>
        <p:spPr bwMode="auto">
          <a:xfrm>
            <a:off x="5780928" y="2703300"/>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18">
            <a:extLst>
              <a:ext uri="{FF2B5EF4-FFF2-40B4-BE49-F238E27FC236}">
                <a16:creationId xmlns:a16="http://schemas.microsoft.com/office/drawing/2014/main" id="{4C8CD2B5-DAA9-4478-B9C1-DC2DB35A6E15}"/>
              </a:ext>
            </a:extLst>
          </p:cNvPr>
          <p:cNvSpPr>
            <a:spLocks/>
          </p:cNvSpPr>
          <p:nvPr/>
        </p:nvSpPr>
        <p:spPr bwMode="auto">
          <a:xfrm flipH="1">
            <a:off x="2387313" y="3117500"/>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18">
            <a:extLst>
              <a:ext uri="{FF2B5EF4-FFF2-40B4-BE49-F238E27FC236}">
                <a16:creationId xmlns:a16="http://schemas.microsoft.com/office/drawing/2014/main" id="{7B1A2F28-6C4D-4783-96DF-C0F967ADCE05}"/>
              </a:ext>
            </a:extLst>
          </p:cNvPr>
          <p:cNvSpPr>
            <a:spLocks/>
          </p:cNvSpPr>
          <p:nvPr/>
        </p:nvSpPr>
        <p:spPr bwMode="auto">
          <a:xfrm flipH="1">
            <a:off x="3055703" y="3715082"/>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18">
            <a:extLst>
              <a:ext uri="{FF2B5EF4-FFF2-40B4-BE49-F238E27FC236}">
                <a16:creationId xmlns:a16="http://schemas.microsoft.com/office/drawing/2014/main" id="{2FC9AA29-A020-4792-A5B0-560D5333D19A}"/>
              </a:ext>
            </a:extLst>
          </p:cNvPr>
          <p:cNvSpPr>
            <a:spLocks/>
          </p:cNvSpPr>
          <p:nvPr/>
        </p:nvSpPr>
        <p:spPr bwMode="auto">
          <a:xfrm flipH="1">
            <a:off x="2977925" y="2795405"/>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8">
            <a:extLst>
              <a:ext uri="{FF2B5EF4-FFF2-40B4-BE49-F238E27FC236}">
                <a16:creationId xmlns:a16="http://schemas.microsoft.com/office/drawing/2014/main" id="{693156C9-1663-4133-ADC4-0DAB568E38F0}"/>
              </a:ext>
            </a:extLst>
          </p:cNvPr>
          <p:cNvSpPr>
            <a:spLocks/>
          </p:cNvSpPr>
          <p:nvPr/>
        </p:nvSpPr>
        <p:spPr bwMode="auto">
          <a:xfrm flipH="1">
            <a:off x="3697777" y="407601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18">
            <a:extLst>
              <a:ext uri="{FF2B5EF4-FFF2-40B4-BE49-F238E27FC236}">
                <a16:creationId xmlns:a16="http://schemas.microsoft.com/office/drawing/2014/main" id="{23AE894F-DEA4-435E-8A2B-F0C91D6DCB93}"/>
              </a:ext>
            </a:extLst>
          </p:cNvPr>
          <p:cNvSpPr>
            <a:spLocks/>
          </p:cNvSpPr>
          <p:nvPr/>
        </p:nvSpPr>
        <p:spPr bwMode="auto">
          <a:xfrm flipH="1">
            <a:off x="3697777" y="3286204"/>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03" name="直接箭头连接符 102">
            <a:extLst>
              <a:ext uri="{FF2B5EF4-FFF2-40B4-BE49-F238E27FC236}">
                <a16:creationId xmlns:a16="http://schemas.microsoft.com/office/drawing/2014/main" id="{D8904F99-2066-44F9-8589-DD633C785C43}"/>
              </a:ext>
            </a:extLst>
          </p:cNvPr>
          <p:cNvCxnSpPr>
            <a:cxnSpLocks/>
            <a:stCxn id="83" idx="3"/>
            <a:endCxn id="97" idx="23"/>
          </p:cNvCxnSpPr>
          <p:nvPr/>
        </p:nvCxnSpPr>
        <p:spPr>
          <a:xfrm flipV="1">
            <a:off x="2555091" y="2911356"/>
            <a:ext cx="426167" cy="24921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04" name="Freeform 18">
            <a:extLst>
              <a:ext uri="{FF2B5EF4-FFF2-40B4-BE49-F238E27FC236}">
                <a16:creationId xmlns:a16="http://schemas.microsoft.com/office/drawing/2014/main" id="{CAFDA240-DB11-4A74-8DB0-8950FC9B7700}"/>
              </a:ext>
            </a:extLst>
          </p:cNvPr>
          <p:cNvSpPr>
            <a:spLocks/>
          </p:cNvSpPr>
          <p:nvPr/>
        </p:nvSpPr>
        <p:spPr bwMode="auto">
          <a:xfrm flipH="1">
            <a:off x="3697777" y="2656335"/>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29" name="直接箭头连接符 128">
            <a:extLst>
              <a:ext uri="{FF2B5EF4-FFF2-40B4-BE49-F238E27FC236}">
                <a16:creationId xmlns:a16="http://schemas.microsoft.com/office/drawing/2014/main" id="{B5B017FF-8391-41C4-8C16-DD780BCD9976}"/>
              </a:ext>
            </a:extLst>
          </p:cNvPr>
          <p:cNvCxnSpPr>
            <a:cxnSpLocks/>
            <a:stCxn id="104" idx="1"/>
          </p:cNvCxnSpPr>
          <p:nvPr/>
        </p:nvCxnSpPr>
        <p:spPr>
          <a:xfrm>
            <a:off x="3875555" y="2722593"/>
            <a:ext cx="580204" cy="234042"/>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0" name="直接箭头连接符 129">
            <a:extLst>
              <a:ext uri="{FF2B5EF4-FFF2-40B4-BE49-F238E27FC236}">
                <a16:creationId xmlns:a16="http://schemas.microsoft.com/office/drawing/2014/main" id="{952BE630-884F-4FF3-A588-4E5D2DA2ABF7}"/>
              </a:ext>
            </a:extLst>
          </p:cNvPr>
          <p:cNvCxnSpPr>
            <a:cxnSpLocks/>
          </p:cNvCxnSpPr>
          <p:nvPr/>
        </p:nvCxnSpPr>
        <p:spPr>
          <a:xfrm flipV="1">
            <a:off x="4455759" y="2526284"/>
            <a:ext cx="570520" cy="43244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1" name="直接箭头连接符 130">
            <a:extLst>
              <a:ext uri="{FF2B5EF4-FFF2-40B4-BE49-F238E27FC236}">
                <a16:creationId xmlns:a16="http://schemas.microsoft.com/office/drawing/2014/main" id="{F62F15B3-B80C-432E-88DC-9DB959C366D9}"/>
              </a:ext>
            </a:extLst>
          </p:cNvPr>
          <p:cNvCxnSpPr>
            <a:cxnSpLocks/>
            <a:endCxn id="212" idx="1"/>
          </p:cNvCxnSpPr>
          <p:nvPr/>
        </p:nvCxnSpPr>
        <p:spPr>
          <a:xfrm>
            <a:off x="5043264" y="2526284"/>
            <a:ext cx="739886" cy="24327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ABEA11F9-3763-4587-A2A4-A0DDF48B9B5D}"/>
              </a:ext>
            </a:extLst>
          </p:cNvPr>
          <p:cNvCxnSpPr>
            <a:cxnSpLocks/>
          </p:cNvCxnSpPr>
          <p:nvPr/>
        </p:nvCxnSpPr>
        <p:spPr>
          <a:xfrm>
            <a:off x="3900659" y="3424726"/>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a:extLst>
              <a:ext uri="{FF2B5EF4-FFF2-40B4-BE49-F238E27FC236}">
                <a16:creationId xmlns:a16="http://schemas.microsoft.com/office/drawing/2014/main" id="{A4372E2F-5BF0-4952-BCF8-94B4F82336F9}"/>
              </a:ext>
            </a:extLst>
          </p:cNvPr>
          <p:cNvCxnSpPr>
            <a:cxnSpLocks/>
          </p:cNvCxnSpPr>
          <p:nvPr/>
        </p:nvCxnSpPr>
        <p:spPr>
          <a:xfrm flipV="1">
            <a:off x="5105400" y="3471691"/>
            <a:ext cx="702854" cy="193768"/>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2" name="直接箭头连接符 141">
            <a:extLst>
              <a:ext uri="{FF2B5EF4-FFF2-40B4-BE49-F238E27FC236}">
                <a16:creationId xmlns:a16="http://schemas.microsoft.com/office/drawing/2014/main" id="{6168F1D3-77B7-487D-A4DC-B80CCFA319EB}"/>
              </a:ext>
            </a:extLst>
          </p:cNvPr>
          <p:cNvCxnSpPr>
            <a:cxnSpLocks/>
          </p:cNvCxnSpPr>
          <p:nvPr/>
        </p:nvCxnSpPr>
        <p:spPr>
          <a:xfrm flipV="1">
            <a:off x="4322033" y="3293206"/>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5" name="直接箭头连接符 144">
            <a:extLst>
              <a:ext uri="{FF2B5EF4-FFF2-40B4-BE49-F238E27FC236}">
                <a16:creationId xmlns:a16="http://schemas.microsoft.com/office/drawing/2014/main" id="{E04FB111-7203-48E3-B479-E26870641928}"/>
              </a:ext>
            </a:extLst>
          </p:cNvPr>
          <p:cNvCxnSpPr>
            <a:cxnSpLocks/>
          </p:cNvCxnSpPr>
          <p:nvPr/>
        </p:nvCxnSpPr>
        <p:spPr>
          <a:xfrm>
            <a:off x="4645174" y="3324479"/>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2" name="直接箭头连接符 151">
            <a:extLst>
              <a:ext uri="{FF2B5EF4-FFF2-40B4-BE49-F238E27FC236}">
                <a16:creationId xmlns:a16="http://schemas.microsoft.com/office/drawing/2014/main" id="{259FD950-8F72-411F-B013-0C65580A4E82}"/>
              </a:ext>
            </a:extLst>
          </p:cNvPr>
          <p:cNvCxnSpPr>
            <a:cxnSpLocks/>
          </p:cNvCxnSpPr>
          <p:nvPr/>
        </p:nvCxnSpPr>
        <p:spPr>
          <a:xfrm>
            <a:off x="3899497" y="4216083"/>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3" name="直接箭头连接符 152">
            <a:extLst>
              <a:ext uri="{FF2B5EF4-FFF2-40B4-BE49-F238E27FC236}">
                <a16:creationId xmlns:a16="http://schemas.microsoft.com/office/drawing/2014/main" id="{3B951CE6-CBD7-45A5-95F8-645ECB24AA59}"/>
              </a:ext>
            </a:extLst>
          </p:cNvPr>
          <p:cNvCxnSpPr>
            <a:cxnSpLocks/>
            <a:endCxn id="207" idx="39"/>
          </p:cNvCxnSpPr>
          <p:nvPr/>
        </p:nvCxnSpPr>
        <p:spPr>
          <a:xfrm flipV="1">
            <a:off x="5510155" y="3537484"/>
            <a:ext cx="280773" cy="578352"/>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4" name="直接箭头连接符 153">
            <a:extLst>
              <a:ext uri="{FF2B5EF4-FFF2-40B4-BE49-F238E27FC236}">
                <a16:creationId xmlns:a16="http://schemas.microsoft.com/office/drawing/2014/main" id="{163F9CA6-6ACD-4D78-81C7-5AA9544DBBDB}"/>
              </a:ext>
            </a:extLst>
          </p:cNvPr>
          <p:cNvCxnSpPr>
            <a:cxnSpLocks/>
          </p:cNvCxnSpPr>
          <p:nvPr/>
        </p:nvCxnSpPr>
        <p:spPr>
          <a:xfrm flipV="1">
            <a:off x="4320871" y="4084563"/>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5" name="直接箭头连接符 154">
            <a:extLst>
              <a:ext uri="{FF2B5EF4-FFF2-40B4-BE49-F238E27FC236}">
                <a16:creationId xmlns:a16="http://schemas.microsoft.com/office/drawing/2014/main" id="{DEB53894-567A-40B1-B0A7-336F4C98229A}"/>
              </a:ext>
            </a:extLst>
          </p:cNvPr>
          <p:cNvCxnSpPr>
            <a:cxnSpLocks/>
          </p:cNvCxnSpPr>
          <p:nvPr/>
        </p:nvCxnSpPr>
        <p:spPr>
          <a:xfrm>
            <a:off x="4644012" y="4115836"/>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2" name="直接箭头连接符 161">
            <a:extLst>
              <a:ext uri="{FF2B5EF4-FFF2-40B4-BE49-F238E27FC236}">
                <a16:creationId xmlns:a16="http://schemas.microsoft.com/office/drawing/2014/main" id="{B31FE515-8F48-483A-BE80-29F0C58ED1E9}"/>
              </a:ext>
            </a:extLst>
          </p:cNvPr>
          <p:cNvCxnSpPr>
            <a:cxnSpLocks/>
          </p:cNvCxnSpPr>
          <p:nvPr/>
        </p:nvCxnSpPr>
        <p:spPr>
          <a:xfrm flipV="1">
            <a:off x="5136171" y="4139807"/>
            <a:ext cx="373984" cy="30671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167" name="Freeform 18">
            <a:extLst>
              <a:ext uri="{FF2B5EF4-FFF2-40B4-BE49-F238E27FC236}">
                <a16:creationId xmlns:a16="http://schemas.microsoft.com/office/drawing/2014/main" id="{2B7EE886-27F5-4BC7-B7F3-9CA34E9374CD}"/>
              </a:ext>
            </a:extLst>
          </p:cNvPr>
          <p:cNvSpPr>
            <a:spLocks/>
          </p:cNvSpPr>
          <p:nvPr/>
        </p:nvSpPr>
        <p:spPr bwMode="auto">
          <a:xfrm flipH="1">
            <a:off x="3692686" y="2060716"/>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74" name="直接箭头连接符 173">
            <a:extLst>
              <a:ext uri="{FF2B5EF4-FFF2-40B4-BE49-F238E27FC236}">
                <a16:creationId xmlns:a16="http://schemas.microsoft.com/office/drawing/2014/main" id="{49B5FE6F-E95B-496E-B6CA-EA0EB4E2CD47}"/>
              </a:ext>
            </a:extLst>
          </p:cNvPr>
          <p:cNvCxnSpPr>
            <a:cxnSpLocks/>
          </p:cNvCxnSpPr>
          <p:nvPr/>
        </p:nvCxnSpPr>
        <p:spPr>
          <a:xfrm>
            <a:off x="3899497" y="2148040"/>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6" name="直接箭头连接符 175">
            <a:extLst>
              <a:ext uri="{FF2B5EF4-FFF2-40B4-BE49-F238E27FC236}">
                <a16:creationId xmlns:a16="http://schemas.microsoft.com/office/drawing/2014/main" id="{28547D92-5FC6-4FED-B52B-6B370C9FE0BA}"/>
              </a:ext>
            </a:extLst>
          </p:cNvPr>
          <p:cNvCxnSpPr>
            <a:cxnSpLocks/>
            <a:endCxn id="212" idx="9"/>
          </p:cNvCxnSpPr>
          <p:nvPr/>
        </p:nvCxnSpPr>
        <p:spPr>
          <a:xfrm>
            <a:off x="5510155" y="2079007"/>
            <a:ext cx="347440" cy="624293"/>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7" name="直接箭头连接符 176">
            <a:extLst>
              <a:ext uri="{FF2B5EF4-FFF2-40B4-BE49-F238E27FC236}">
                <a16:creationId xmlns:a16="http://schemas.microsoft.com/office/drawing/2014/main" id="{9D0F4648-AC90-470E-9B32-D4261657B057}"/>
              </a:ext>
            </a:extLst>
          </p:cNvPr>
          <p:cNvCxnSpPr>
            <a:cxnSpLocks/>
          </p:cNvCxnSpPr>
          <p:nvPr/>
        </p:nvCxnSpPr>
        <p:spPr>
          <a:xfrm flipV="1">
            <a:off x="4320871" y="2016520"/>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8" name="直接箭头连接符 177">
            <a:extLst>
              <a:ext uri="{FF2B5EF4-FFF2-40B4-BE49-F238E27FC236}">
                <a16:creationId xmlns:a16="http://schemas.microsoft.com/office/drawing/2014/main" id="{1F034D97-6B9E-432E-AE7A-8993605349F0}"/>
              </a:ext>
            </a:extLst>
          </p:cNvPr>
          <p:cNvCxnSpPr>
            <a:cxnSpLocks/>
          </p:cNvCxnSpPr>
          <p:nvPr/>
        </p:nvCxnSpPr>
        <p:spPr>
          <a:xfrm>
            <a:off x="4644012" y="2047793"/>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9" name="直接箭头连接符 178">
            <a:extLst>
              <a:ext uri="{FF2B5EF4-FFF2-40B4-BE49-F238E27FC236}">
                <a16:creationId xmlns:a16="http://schemas.microsoft.com/office/drawing/2014/main" id="{9EEB4A8C-1384-410B-BB65-D93FA86CE433}"/>
              </a:ext>
            </a:extLst>
          </p:cNvPr>
          <p:cNvCxnSpPr>
            <a:cxnSpLocks/>
          </p:cNvCxnSpPr>
          <p:nvPr/>
        </p:nvCxnSpPr>
        <p:spPr>
          <a:xfrm flipV="1">
            <a:off x="5136171" y="2071764"/>
            <a:ext cx="373984" cy="30671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264" name="文本框 263">
            <a:extLst>
              <a:ext uri="{FF2B5EF4-FFF2-40B4-BE49-F238E27FC236}">
                <a16:creationId xmlns:a16="http://schemas.microsoft.com/office/drawing/2014/main" id="{006ADA66-7716-4C8D-A6AC-C6CAA9E0B375}"/>
              </a:ext>
            </a:extLst>
          </p:cNvPr>
          <p:cNvSpPr txBox="1"/>
          <p:nvPr/>
        </p:nvSpPr>
        <p:spPr>
          <a:xfrm>
            <a:off x="2065914" y="3022834"/>
            <a:ext cx="300082" cy="369332"/>
          </a:xfrm>
          <a:prstGeom prst="rect">
            <a:avLst/>
          </a:prstGeom>
          <a:noFill/>
        </p:spPr>
        <p:txBody>
          <a:bodyPr wrap="none" rtlCol="0">
            <a:spAutoFit/>
          </a:bodyPr>
          <a:lstStyle/>
          <a:p>
            <a:r>
              <a:rPr lang="en-US" altLang="zh-CN" dirty="0">
                <a:latin typeface="Arial" pitchFamily="34" charset="0"/>
                <a:cs typeface="Arial" pitchFamily="34" charset="0"/>
              </a:rPr>
              <a:t>s</a:t>
            </a:r>
            <a:endParaRPr lang="zh-CN" altLang="en-US" dirty="0">
              <a:latin typeface="Arial" pitchFamily="34" charset="0"/>
              <a:cs typeface="Arial" pitchFamily="34" charset="0"/>
            </a:endParaRPr>
          </a:p>
        </p:txBody>
      </p:sp>
      <p:sp>
        <p:nvSpPr>
          <p:cNvPr id="87" name="文本框 86">
            <a:extLst>
              <a:ext uri="{FF2B5EF4-FFF2-40B4-BE49-F238E27FC236}">
                <a16:creationId xmlns:a16="http://schemas.microsoft.com/office/drawing/2014/main" id="{21066407-3964-48B2-9D98-5BB8D98A40EE}"/>
              </a:ext>
            </a:extLst>
          </p:cNvPr>
          <p:cNvSpPr txBox="1"/>
          <p:nvPr/>
        </p:nvSpPr>
        <p:spPr>
          <a:xfrm>
            <a:off x="6902243" y="2997760"/>
            <a:ext cx="248786" cy="369332"/>
          </a:xfrm>
          <a:prstGeom prst="rect">
            <a:avLst/>
          </a:prstGeom>
          <a:noFill/>
        </p:spPr>
        <p:txBody>
          <a:bodyPr wrap="none" rtlCol="0">
            <a:spAutoFit/>
          </a:bodyPr>
          <a:lstStyle/>
          <a:p>
            <a:r>
              <a:rPr lang="en-US" altLang="zh-CN" dirty="0">
                <a:latin typeface="Arial" pitchFamily="34" charset="0"/>
                <a:cs typeface="Arial" pitchFamily="34" charset="0"/>
              </a:rPr>
              <a:t>t</a:t>
            </a:r>
            <a:endParaRPr lang="zh-CN" altLang="en-US" dirty="0">
              <a:latin typeface="Arial" pitchFamily="34" charset="0"/>
              <a:cs typeface="Arial" pitchFamily="34" charset="0"/>
            </a:endParaRPr>
          </a:p>
        </p:txBody>
      </p:sp>
      <p:cxnSp>
        <p:nvCxnSpPr>
          <p:cNvPr id="61" name="直接箭头连接符 60">
            <a:extLst>
              <a:ext uri="{FF2B5EF4-FFF2-40B4-BE49-F238E27FC236}">
                <a16:creationId xmlns:a16="http://schemas.microsoft.com/office/drawing/2014/main" id="{1758632B-67A3-4655-BAD0-068E11003DA6}"/>
              </a:ext>
            </a:extLst>
          </p:cNvPr>
          <p:cNvCxnSpPr>
            <a:cxnSpLocks/>
            <a:stCxn id="83" idx="36"/>
            <a:endCxn id="96" idx="19"/>
          </p:cNvCxnSpPr>
          <p:nvPr/>
        </p:nvCxnSpPr>
        <p:spPr>
          <a:xfrm>
            <a:off x="2531757" y="3278727"/>
            <a:ext cx="526168" cy="50261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2" name="直接箭头连接符 61">
            <a:extLst>
              <a:ext uri="{FF2B5EF4-FFF2-40B4-BE49-F238E27FC236}">
                <a16:creationId xmlns:a16="http://schemas.microsoft.com/office/drawing/2014/main" id="{16313274-C537-4536-B62C-24C2C4935CFC}"/>
              </a:ext>
            </a:extLst>
          </p:cNvPr>
          <p:cNvCxnSpPr>
            <a:cxnSpLocks/>
            <a:stCxn id="97" idx="5"/>
            <a:endCxn id="167" idx="22"/>
          </p:cNvCxnSpPr>
          <p:nvPr/>
        </p:nvCxnSpPr>
        <p:spPr>
          <a:xfrm flipV="1">
            <a:off x="3129036" y="2163415"/>
            <a:ext cx="564761" cy="6551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5" name="直接箭头连接符 64">
            <a:extLst>
              <a:ext uri="{FF2B5EF4-FFF2-40B4-BE49-F238E27FC236}">
                <a16:creationId xmlns:a16="http://schemas.microsoft.com/office/drawing/2014/main" id="{3F9AE165-ADAB-4542-B7D7-AC64EDC7B2BB}"/>
              </a:ext>
            </a:extLst>
          </p:cNvPr>
          <p:cNvCxnSpPr>
            <a:cxnSpLocks/>
            <a:stCxn id="97" idx="0"/>
            <a:endCxn id="104" idx="22"/>
          </p:cNvCxnSpPr>
          <p:nvPr/>
        </p:nvCxnSpPr>
        <p:spPr>
          <a:xfrm flipV="1">
            <a:off x="3157925" y="2759034"/>
            <a:ext cx="540963" cy="1158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68" name="直接箭头连接符 67">
            <a:extLst>
              <a:ext uri="{FF2B5EF4-FFF2-40B4-BE49-F238E27FC236}">
                <a16:creationId xmlns:a16="http://schemas.microsoft.com/office/drawing/2014/main" id="{C8C95363-2B15-4712-8A53-7523B005E6F6}"/>
              </a:ext>
            </a:extLst>
          </p:cNvPr>
          <p:cNvCxnSpPr>
            <a:cxnSpLocks/>
            <a:stCxn id="97" idx="38"/>
            <a:endCxn id="101" idx="22"/>
          </p:cNvCxnSpPr>
          <p:nvPr/>
        </p:nvCxnSpPr>
        <p:spPr>
          <a:xfrm>
            <a:off x="3140147" y="2938963"/>
            <a:ext cx="558741" cy="44994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id="{332940BB-A995-4C6A-AB9A-DA243234786C}"/>
              </a:ext>
            </a:extLst>
          </p:cNvPr>
          <p:cNvCxnSpPr>
            <a:cxnSpLocks/>
            <a:stCxn id="96" idx="39"/>
            <a:endCxn id="100" idx="19"/>
          </p:cNvCxnSpPr>
          <p:nvPr/>
        </p:nvCxnSpPr>
        <p:spPr>
          <a:xfrm>
            <a:off x="3225703" y="3847597"/>
            <a:ext cx="474296" cy="29467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6" name="直接箭头连接符 75">
            <a:extLst>
              <a:ext uri="{FF2B5EF4-FFF2-40B4-BE49-F238E27FC236}">
                <a16:creationId xmlns:a16="http://schemas.microsoft.com/office/drawing/2014/main" id="{0F8B617A-D99F-40F7-8967-38E3DFE6D6C9}"/>
              </a:ext>
            </a:extLst>
          </p:cNvPr>
          <p:cNvCxnSpPr>
            <a:cxnSpLocks/>
            <a:stCxn id="96" idx="2"/>
          </p:cNvCxnSpPr>
          <p:nvPr/>
        </p:nvCxnSpPr>
        <p:spPr>
          <a:xfrm flipV="1">
            <a:off x="3229036" y="3446150"/>
            <a:ext cx="496811" cy="32304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63" name="Text Placeholder 2">
            <a:extLst>
              <a:ext uri="{FF2B5EF4-FFF2-40B4-BE49-F238E27FC236}">
                <a16:creationId xmlns:a16="http://schemas.microsoft.com/office/drawing/2014/main" id="{63E09CBB-92EB-437D-94E9-AC1FADB89BFD}"/>
              </a:ext>
            </a:extLst>
          </p:cNvPr>
          <p:cNvSpPr txBox="1">
            <a:spLocks/>
          </p:cNvSpPr>
          <p:nvPr/>
        </p:nvSpPr>
        <p:spPr>
          <a:xfrm>
            <a:off x="457200" y="1295400"/>
            <a:ext cx="8229600" cy="5257801"/>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zh-CN" sz="2800" dirty="0"/>
              <a:t>Combining three existing techniques in a nontrivial way.</a:t>
            </a:r>
            <a:endParaRPr lang="en-US" altLang="zh-CN" sz="2800" dirty="0">
              <a:solidFill>
                <a:srgbClr val="008000"/>
              </a:solidFill>
            </a:endParaRPr>
          </a:p>
        </p:txBody>
      </p:sp>
      <p:sp>
        <p:nvSpPr>
          <p:cNvPr id="2" name="矩形 1">
            <a:extLst>
              <a:ext uri="{FF2B5EF4-FFF2-40B4-BE49-F238E27FC236}">
                <a16:creationId xmlns:a16="http://schemas.microsoft.com/office/drawing/2014/main" id="{064F32F0-87AA-4428-BE38-0E0EF158957F}"/>
              </a:ext>
            </a:extLst>
          </p:cNvPr>
          <p:cNvSpPr/>
          <p:nvPr/>
        </p:nvSpPr>
        <p:spPr>
          <a:xfrm>
            <a:off x="852367" y="4521017"/>
            <a:ext cx="2593980" cy="646331"/>
          </a:xfrm>
          <a:prstGeom prst="rect">
            <a:avLst/>
          </a:prstGeom>
        </p:spPr>
        <p:txBody>
          <a:bodyPr wrap="none">
            <a:spAutoFit/>
          </a:bodyPr>
          <a:lstStyle/>
          <a:p>
            <a:r>
              <a:rPr lang="en-US" altLang="zh-CN" dirty="0">
                <a:solidFill>
                  <a:srgbClr val="FF0000"/>
                </a:solidFill>
              </a:rPr>
              <a:t>Forward search</a:t>
            </a:r>
          </a:p>
          <a:p>
            <a:r>
              <a:rPr lang="en-US" altLang="zh-CN" dirty="0">
                <a:solidFill>
                  <a:srgbClr val="FF0000"/>
                </a:solidFill>
              </a:rPr>
              <a:t>[Andersen et al. FOCS06]</a:t>
            </a:r>
            <a:endParaRPr lang="zh-CN" altLang="en-US" dirty="0">
              <a:solidFill>
                <a:srgbClr val="FF0000"/>
              </a:solidFill>
            </a:endParaRPr>
          </a:p>
        </p:txBody>
      </p:sp>
      <p:sp>
        <p:nvSpPr>
          <p:cNvPr id="3" name="矩形 2">
            <a:extLst>
              <a:ext uri="{FF2B5EF4-FFF2-40B4-BE49-F238E27FC236}">
                <a16:creationId xmlns:a16="http://schemas.microsoft.com/office/drawing/2014/main" id="{54E1FEB7-8583-450A-AABB-B9686750DAB2}"/>
              </a:ext>
            </a:extLst>
          </p:cNvPr>
          <p:cNvSpPr/>
          <p:nvPr/>
        </p:nvSpPr>
        <p:spPr>
          <a:xfrm>
            <a:off x="5808254" y="4519866"/>
            <a:ext cx="2591350" cy="646331"/>
          </a:xfrm>
          <a:prstGeom prst="rect">
            <a:avLst/>
          </a:prstGeom>
        </p:spPr>
        <p:txBody>
          <a:bodyPr wrap="none">
            <a:spAutoFit/>
          </a:bodyPr>
          <a:lstStyle/>
          <a:p>
            <a:r>
              <a:rPr lang="en-US" altLang="zh-CN" dirty="0">
                <a:solidFill>
                  <a:srgbClr val="008000"/>
                </a:solidFill>
              </a:rPr>
              <a:t>Backward Search</a:t>
            </a:r>
          </a:p>
          <a:p>
            <a:r>
              <a:rPr lang="en-US" altLang="zh-CN" dirty="0">
                <a:solidFill>
                  <a:srgbClr val="008000"/>
                </a:solidFill>
              </a:rPr>
              <a:t>[Andersen et al. WAW07] </a:t>
            </a:r>
            <a:endParaRPr lang="zh-CN" altLang="en-US" dirty="0">
              <a:solidFill>
                <a:srgbClr val="008000"/>
              </a:solidFill>
            </a:endParaRPr>
          </a:p>
        </p:txBody>
      </p:sp>
      <p:sp>
        <p:nvSpPr>
          <p:cNvPr id="52" name="矩形 51">
            <a:extLst>
              <a:ext uri="{FF2B5EF4-FFF2-40B4-BE49-F238E27FC236}">
                <a16:creationId xmlns:a16="http://schemas.microsoft.com/office/drawing/2014/main" id="{BF4488E6-7053-4F83-B914-98FB75D55822}"/>
              </a:ext>
            </a:extLst>
          </p:cNvPr>
          <p:cNvSpPr/>
          <p:nvPr/>
        </p:nvSpPr>
        <p:spPr>
          <a:xfrm>
            <a:off x="3446347" y="4534940"/>
            <a:ext cx="2400016" cy="646331"/>
          </a:xfrm>
          <a:prstGeom prst="rect">
            <a:avLst/>
          </a:prstGeom>
        </p:spPr>
        <p:txBody>
          <a:bodyPr wrap="none">
            <a:spAutoFit/>
          </a:bodyPr>
          <a:lstStyle/>
          <a:p>
            <a:r>
              <a:rPr lang="en-US" altLang="zh-CN" dirty="0">
                <a:solidFill>
                  <a:srgbClr val="0000FF"/>
                </a:solidFill>
              </a:rPr>
              <a:t>Random walk sampling</a:t>
            </a:r>
          </a:p>
          <a:p>
            <a:r>
              <a:rPr lang="en-US" altLang="zh-CN" dirty="0">
                <a:solidFill>
                  <a:srgbClr val="0000FF"/>
                </a:solidFill>
              </a:rPr>
              <a:t>[</a:t>
            </a:r>
            <a:r>
              <a:rPr lang="en-US" altLang="zh-CN" dirty="0" err="1">
                <a:solidFill>
                  <a:srgbClr val="0000FF"/>
                </a:solidFill>
              </a:rPr>
              <a:t>Fogaras</a:t>
            </a:r>
            <a:r>
              <a:rPr lang="en-US" altLang="zh-CN" dirty="0">
                <a:solidFill>
                  <a:srgbClr val="0000FF"/>
                </a:solidFill>
              </a:rPr>
              <a:t> et al. IM05]</a:t>
            </a:r>
          </a:p>
        </p:txBody>
      </p:sp>
      <mc:AlternateContent xmlns:mc="http://schemas.openxmlformats.org/markup-compatibility/2006" xmlns:a14="http://schemas.microsoft.com/office/drawing/2010/main">
        <mc:Choice Requires="a14">
          <p:sp>
            <p:nvSpPr>
              <p:cNvPr id="53" name="矩形 52">
                <a:extLst>
                  <a:ext uri="{FF2B5EF4-FFF2-40B4-BE49-F238E27FC236}">
                    <a16:creationId xmlns:a16="http://schemas.microsoft.com/office/drawing/2014/main" id="{71E9AA76-D40A-4C5B-8FA2-0A3D1F6B8A7A}"/>
                  </a:ext>
                </a:extLst>
              </p:cNvPr>
              <p:cNvSpPr/>
              <p:nvPr/>
            </p:nvSpPr>
            <p:spPr>
              <a:xfrm>
                <a:off x="-294966" y="5549364"/>
                <a:ext cx="9877956" cy="9398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200" i="1" smtClean="0">
                          <a:solidFill>
                            <a:schemeClr val="tx1"/>
                          </a:solidFill>
                          <a:latin typeface="Cambria Math" panose="02040503050406030204" pitchFamily="18" charset="0"/>
                        </a:rPr>
                        <m:t>𝜋</m:t>
                      </m:r>
                      <m:d>
                        <m:dPr>
                          <m:ctrlPr>
                            <a:rPr lang="en-US" altLang="zh-CN" sz="2200" i="1">
                              <a:solidFill>
                                <a:schemeClr val="tx1"/>
                              </a:solidFill>
                              <a:latin typeface="Cambria Math" panose="02040503050406030204" pitchFamily="18" charset="0"/>
                            </a:rPr>
                          </m:ctrlPr>
                        </m:dPr>
                        <m:e>
                          <m:r>
                            <a:rPr lang="en-US" altLang="zh-CN" sz="2200" i="1">
                              <a:solidFill>
                                <a:schemeClr val="tx1"/>
                              </a:solidFill>
                              <a:latin typeface="Cambria Math" panose="02040503050406030204" pitchFamily="18" charset="0"/>
                            </a:rPr>
                            <m:t>𝑠</m:t>
                          </m:r>
                          <m:r>
                            <a:rPr lang="en-US" altLang="zh-CN" sz="2200" i="1">
                              <a:solidFill>
                                <a:schemeClr val="tx1"/>
                              </a:solidFill>
                              <a:latin typeface="Cambria Math" panose="02040503050406030204" pitchFamily="18" charset="0"/>
                            </a:rPr>
                            <m:t>,</m:t>
                          </m:r>
                          <m:r>
                            <a:rPr lang="en-US" altLang="zh-CN" sz="2200" i="1">
                              <a:solidFill>
                                <a:schemeClr val="tx1"/>
                              </a:solidFill>
                              <a:latin typeface="Cambria Math" panose="02040503050406030204" pitchFamily="18" charset="0"/>
                            </a:rPr>
                            <m:t>𝑡</m:t>
                          </m:r>
                        </m:e>
                      </m:d>
                      <m:r>
                        <a:rPr lang="en-US" altLang="zh-CN" sz="2200" i="1">
                          <a:solidFill>
                            <a:schemeClr val="tx1"/>
                          </a:solidFill>
                          <a:latin typeface="Cambria Math" panose="02040503050406030204" pitchFamily="18" charset="0"/>
                        </a:rPr>
                        <m:t>=</m:t>
                      </m:r>
                      <m:sSup>
                        <m:sSupPr>
                          <m:ctrlPr>
                            <a:rPr lang="en-US" altLang="zh-CN" sz="2200" i="1" smtClean="0">
                              <a:solidFill>
                                <a:srgbClr val="FF0000"/>
                              </a:solidFill>
                              <a:latin typeface="Cambria Math" panose="02040503050406030204" pitchFamily="18" charset="0"/>
                            </a:rPr>
                          </m:ctrlPr>
                        </m:sSupPr>
                        <m:e>
                          <m:r>
                            <a:rPr lang="zh-CN" altLang="en-US" sz="2200" i="1">
                              <a:solidFill>
                                <a:srgbClr val="FF0000"/>
                              </a:solidFill>
                              <a:latin typeface="Cambria Math" panose="02040503050406030204" pitchFamily="18" charset="0"/>
                            </a:rPr>
                            <m:t>𝜋</m:t>
                          </m:r>
                        </m:e>
                        <m:sup>
                          <m:r>
                            <a:rPr lang="en-US" altLang="zh-CN" sz="2200" i="1">
                              <a:solidFill>
                                <a:srgbClr val="FF0000"/>
                              </a:solidFill>
                              <a:latin typeface="Cambria Math" panose="02040503050406030204" pitchFamily="18" charset="0"/>
                            </a:rPr>
                            <m:t>𝑓</m:t>
                          </m:r>
                        </m:sup>
                      </m:sSup>
                      <m:d>
                        <m:dPr>
                          <m:ctrlPr>
                            <a:rPr lang="en-US" altLang="zh-CN" sz="2200" i="1">
                              <a:solidFill>
                                <a:srgbClr val="FF0000"/>
                              </a:solidFill>
                              <a:latin typeface="Cambria Math" panose="02040503050406030204" pitchFamily="18" charset="0"/>
                            </a:rPr>
                          </m:ctrlPr>
                        </m:dPr>
                        <m:e>
                          <m:r>
                            <a:rPr lang="en-US" altLang="zh-CN" sz="2200" i="1">
                              <a:solidFill>
                                <a:srgbClr val="FF0000"/>
                              </a:solidFill>
                              <a:latin typeface="Cambria Math" panose="02040503050406030204" pitchFamily="18" charset="0"/>
                            </a:rPr>
                            <m:t>𝑠</m:t>
                          </m:r>
                          <m:r>
                            <a:rPr lang="en-US" altLang="zh-CN" sz="2200" i="1">
                              <a:solidFill>
                                <a:srgbClr val="FF0000"/>
                              </a:solidFill>
                              <a:latin typeface="Cambria Math" panose="02040503050406030204" pitchFamily="18" charset="0"/>
                            </a:rPr>
                            <m:t>,</m:t>
                          </m:r>
                          <m:r>
                            <a:rPr lang="en-US" altLang="zh-CN" sz="2200" i="1">
                              <a:solidFill>
                                <a:srgbClr val="FF0000"/>
                              </a:solidFill>
                              <a:latin typeface="Cambria Math" panose="02040503050406030204" pitchFamily="18" charset="0"/>
                            </a:rPr>
                            <m:t>𝑡</m:t>
                          </m:r>
                        </m:e>
                      </m:d>
                      <m:r>
                        <a:rPr lang="en-US" altLang="zh-CN" sz="2200" i="1">
                          <a:solidFill>
                            <a:schemeClr val="tx1"/>
                          </a:solidFill>
                          <a:latin typeface="Cambria Math" panose="02040503050406030204" pitchFamily="18" charset="0"/>
                        </a:rPr>
                        <m:t>+</m:t>
                      </m:r>
                      <m:nary>
                        <m:naryPr>
                          <m:chr m:val="∑"/>
                          <m:supHide m:val="on"/>
                          <m:ctrlPr>
                            <a:rPr lang="en-US" altLang="zh-CN" sz="2200" i="1">
                              <a:solidFill>
                                <a:schemeClr val="tx1"/>
                              </a:solidFill>
                              <a:latin typeface="Cambria Math" panose="02040503050406030204" pitchFamily="18" charset="0"/>
                            </a:rPr>
                          </m:ctrlPr>
                        </m:naryPr>
                        <m:sub>
                          <m:r>
                            <a:rPr lang="en-US" altLang="zh-CN" sz="2200" b="0" i="1" smtClean="0">
                              <a:solidFill>
                                <a:schemeClr val="tx1"/>
                              </a:solidFill>
                              <a:latin typeface="Cambria Math" panose="02040503050406030204" pitchFamily="18" charset="0"/>
                            </a:rPr>
                            <m:t>𝑢</m:t>
                          </m:r>
                          <m:r>
                            <a:rPr lang="en-US" altLang="zh-CN" sz="2200" i="1">
                              <a:solidFill>
                                <a:schemeClr val="tx1"/>
                              </a:solidFill>
                              <a:latin typeface="Cambria Math" panose="02040503050406030204" pitchFamily="18" charset="0"/>
                            </a:rPr>
                            <m:t>∈</m:t>
                          </m:r>
                          <m:r>
                            <a:rPr lang="en-US" altLang="zh-CN" sz="2200" i="1">
                              <a:solidFill>
                                <a:schemeClr val="tx1"/>
                              </a:solidFill>
                              <a:latin typeface="Cambria Math" panose="02040503050406030204" pitchFamily="18" charset="0"/>
                            </a:rPr>
                            <m:t>𝑉</m:t>
                          </m:r>
                        </m:sub>
                        <m:sup/>
                        <m:e>
                          <m:sSup>
                            <m:sSupPr>
                              <m:ctrlPr>
                                <a:rPr lang="en-US" altLang="zh-CN" sz="2200" i="1" smtClean="0">
                                  <a:solidFill>
                                    <a:srgbClr val="FF0000"/>
                                  </a:solidFill>
                                  <a:latin typeface="Cambria Math" panose="02040503050406030204" pitchFamily="18" charset="0"/>
                                </a:rPr>
                              </m:ctrlPr>
                            </m:sSupPr>
                            <m:e>
                              <m:r>
                                <a:rPr lang="en-US" altLang="zh-CN" sz="2200" i="1">
                                  <a:solidFill>
                                    <a:srgbClr val="FF0000"/>
                                  </a:solidFill>
                                  <a:latin typeface="Cambria Math" panose="02040503050406030204" pitchFamily="18" charset="0"/>
                                </a:rPr>
                                <m:t>𝑟</m:t>
                              </m:r>
                            </m:e>
                            <m:sup>
                              <m:r>
                                <a:rPr lang="en-US" altLang="zh-CN" sz="2200" i="1">
                                  <a:solidFill>
                                    <a:srgbClr val="FF0000"/>
                                  </a:solidFill>
                                  <a:latin typeface="Cambria Math" panose="02040503050406030204" pitchFamily="18" charset="0"/>
                                </a:rPr>
                                <m:t>𝑓</m:t>
                              </m:r>
                            </m:sup>
                          </m:sSup>
                          <m:d>
                            <m:dPr>
                              <m:ctrlPr>
                                <a:rPr lang="en-US" altLang="zh-CN" sz="2200" i="1">
                                  <a:solidFill>
                                    <a:srgbClr val="FF0000"/>
                                  </a:solidFill>
                                  <a:latin typeface="Cambria Math" panose="02040503050406030204" pitchFamily="18" charset="0"/>
                                </a:rPr>
                              </m:ctrlPr>
                            </m:dPr>
                            <m:e>
                              <m:r>
                                <a:rPr lang="en-US" altLang="zh-CN" sz="2200" b="0" i="1" smtClean="0">
                                  <a:solidFill>
                                    <a:srgbClr val="FF0000"/>
                                  </a:solidFill>
                                  <a:latin typeface="Cambria Math" panose="02040503050406030204" pitchFamily="18" charset="0"/>
                                </a:rPr>
                                <m:t>𝑠</m:t>
                              </m:r>
                              <m:r>
                                <a:rPr lang="en-US" altLang="zh-CN" sz="2200" i="1">
                                  <a:solidFill>
                                    <a:srgbClr val="FF0000"/>
                                  </a:solidFill>
                                  <a:latin typeface="Cambria Math" panose="02040503050406030204" pitchFamily="18" charset="0"/>
                                </a:rPr>
                                <m:t>,</m:t>
                              </m:r>
                              <m:r>
                                <a:rPr lang="en-US" altLang="zh-CN" sz="2200" b="0" i="1" smtClean="0">
                                  <a:solidFill>
                                    <a:srgbClr val="FF0000"/>
                                  </a:solidFill>
                                  <a:latin typeface="Cambria Math" panose="02040503050406030204" pitchFamily="18" charset="0"/>
                                </a:rPr>
                                <m:t>𝑢</m:t>
                              </m:r>
                            </m:e>
                          </m:d>
                          <m:r>
                            <a:rPr lang="en-US" altLang="zh-CN" sz="2200" i="1">
                              <a:solidFill>
                                <a:schemeClr val="tx1"/>
                              </a:solidFill>
                              <a:latin typeface="Cambria Math" panose="02040503050406030204" pitchFamily="18" charset="0"/>
                            </a:rPr>
                            <m:t>⋅</m:t>
                          </m:r>
                          <m:r>
                            <a:rPr lang="en-US" altLang="zh-CN" sz="2200" i="1" smtClean="0">
                              <a:solidFill>
                                <a:srgbClr val="008000"/>
                              </a:solidFill>
                              <a:latin typeface="Cambria Math" panose="02040503050406030204" pitchFamily="18" charset="0"/>
                            </a:rPr>
                            <m:t>𝜋</m:t>
                          </m:r>
                          <m:r>
                            <a:rPr lang="en-US" altLang="zh-CN" sz="2200" i="1" baseline="30000">
                              <a:solidFill>
                                <a:srgbClr val="008000"/>
                              </a:solidFill>
                              <a:latin typeface="Cambria Math" panose="02040503050406030204" pitchFamily="18" charset="0"/>
                            </a:rPr>
                            <m:t>𝑏</m:t>
                          </m:r>
                          <m:d>
                            <m:dPr>
                              <m:ctrlPr>
                                <a:rPr lang="en-US" altLang="zh-CN" sz="2200" i="1">
                                  <a:solidFill>
                                    <a:srgbClr val="008000"/>
                                  </a:solidFill>
                                  <a:latin typeface="Cambria Math" panose="02040503050406030204" pitchFamily="18" charset="0"/>
                                </a:rPr>
                              </m:ctrlPr>
                            </m:dPr>
                            <m:e>
                              <m:r>
                                <a:rPr lang="en-US" altLang="zh-CN" sz="2200" b="0" i="1" smtClean="0">
                                  <a:solidFill>
                                    <a:srgbClr val="008000"/>
                                  </a:solidFill>
                                  <a:latin typeface="Cambria Math" panose="02040503050406030204" pitchFamily="18" charset="0"/>
                                </a:rPr>
                                <m:t>𝑢</m:t>
                              </m:r>
                              <m:r>
                                <a:rPr lang="en-US" altLang="zh-CN" sz="2200" i="1">
                                  <a:solidFill>
                                    <a:srgbClr val="008000"/>
                                  </a:solidFill>
                                  <a:latin typeface="Cambria Math" panose="02040503050406030204" pitchFamily="18" charset="0"/>
                                </a:rPr>
                                <m:t>,</m:t>
                              </m:r>
                              <m:r>
                                <a:rPr lang="en-US" altLang="zh-CN" sz="2200" b="0" i="1" smtClean="0">
                                  <a:solidFill>
                                    <a:srgbClr val="008000"/>
                                  </a:solidFill>
                                  <a:latin typeface="Cambria Math" panose="02040503050406030204" pitchFamily="18" charset="0"/>
                                </a:rPr>
                                <m:t>𝑡</m:t>
                              </m:r>
                            </m:e>
                          </m:d>
                        </m:e>
                      </m:nary>
                      <m:r>
                        <a:rPr lang="en-US" altLang="zh-CN" sz="2200" i="1">
                          <a:solidFill>
                            <a:schemeClr val="tx1"/>
                          </a:solidFill>
                          <a:latin typeface="Cambria Math" panose="02040503050406030204" pitchFamily="18" charset="0"/>
                        </a:rPr>
                        <m:t>+</m:t>
                      </m:r>
                      <m:nary>
                        <m:naryPr>
                          <m:chr m:val="∑"/>
                          <m:supHide m:val="on"/>
                          <m:ctrlPr>
                            <a:rPr lang="en-US" altLang="zh-CN" sz="2200" i="1">
                              <a:solidFill>
                                <a:schemeClr val="tx1"/>
                              </a:solidFill>
                              <a:latin typeface="Cambria Math" panose="02040503050406030204" pitchFamily="18" charset="0"/>
                            </a:rPr>
                          </m:ctrlPr>
                        </m:naryPr>
                        <m:sub>
                          <m:r>
                            <a:rPr lang="en-US" altLang="zh-CN" sz="2200" i="1">
                              <a:solidFill>
                                <a:schemeClr val="tx1"/>
                              </a:solidFill>
                              <a:latin typeface="Cambria Math" panose="02040503050406030204" pitchFamily="18" charset="0"/>
                            </a:rPr>
                            <m:t>𝑢</m:t>
                          </m:r>
                          <m:r>
                            <a:rPr lang="en-US" altLang="zh-CN" sz="2200" i="1">
                              <a:solidFill>
                                <a:schemeClr val="tx1"/>
                              </a:solidFill>
                              <a:latin typeface="Cambria Math" panose="02040503050406030204" pitchFamily="18" charset="0"/>
                            </a:rPr>
                            <m:t>,</m:t>
                          </m:r>
                          <m:r>
                            <a:rPr lang="en-US" altLang="zh-CN" sz="2200" i="1">
                              <a:solidFill>
                                <a:schemeClr val="tx1"/>
                              </a:solidFill>
                              <a:latin typeface="Cambria Math" panose="02040503050406030204" pitchFamily="18" charset="0"/>
                            </a:rPr>
                            <m:t>𝑣</m:t>
                          </m:r>
                          <m:r>
                            <a:rPr lang="en-US" altLang="zh-CN" sz="2200" i="1">
                              <a:solidFill>
                                <a:schemeClr val="tx1"/>
                              </a:solidFill>
                              <a:latin typeface="Cambria Math" panose="02040503050406030204" pitchFamily="18" charset="0"/>
                            </a:rPr>
                            <m:t>∈</m:t>
                          </m:r>
                          <m:r>
                            <a:rPr lang="en-US" altLang="zh-CN" sz="2200" i="1">
                              <a:solidFill>
                                <a:schemeClr val="tx1"/>
                              </a:solidFill>
                              <a:latin typeface="Cambria Math" panose="02040503050406030204" pitchFamily="18" charset="0"/>
                            </a:rPr>
                            <m:t>𝑉</m:t>
                          </m:r>
                        </m:sub>
                        <m:sup/>
                        <m:e>
                          <m:sSup>
                            <m:sSupPr>
                              <m:ctrlPr>
                                <a:rPr lang="en-US" altLang="zh-CN" sz="2200" i="1" smtClean="0">
                                  <a:solidFill>
                                    <a:srgbClr val="FF0000"/>
                                  </a:solidFill>
                                  <a:latin typeface="Cambria Math" panose="02040503050406030204" pitchFamily="18" charset="0"/>
                                </a:rPr>
                              </m:ctrlPr>
                            </m:sSupPr>
                            <m:e>
                              <m:r>
                                <a:rPr lang="en-US" altLang="zh-CN" sz="2200" i="1">
                                  <a:solidFill>
                                    <a:srgbClr val="FF0000"/>
                                  </a:solidFill>
                                  <a:latin typeface="Cambria Math" panose="02040503050406030204" pitchFamily="18" charset="0"/>
                                </a:rPr>
                                <m:t>𝑟</m:t>
                              </m:r>
                            </m:e>
                            <m:sup>
                              <m:r>
                                <a:rPr lang="en-US" altLang="zh-CN" sz="2200" i="1">
                                  <a:solidFill>
                                    <a:srgbClr val="FF0000"/>
                                  </a:solidFill>
                                  <a:latin typeface="Cambria Math" panose="02040503050406030204" pitchFamily="18" charset="0"/>
                                </a:rPr>
                                <m:t>𝑓</m:t>
                              </m:r>
                            </m:sup>
                          </m:sSup>
                          <m:d>
                            <m:dPr>
                              <m:ctrlPr>
                                <a:rPr lang="en-US" altLang="zh-CN" sz="2200" i="1">
                                  <a:solidFill>
                                    <a:srgbClr val="FF0000"/>
                                  </a:solidFill>
                                  <a:latin typeface="Cambria Math" panose="02040503050406030204" pitchFamily="18" charset="0"/>
                                </a:rPr>
                              </m:ctrlPr>
                            </m:dPr>
                            <m:e>
                              <m:r>
                                <a:rPr lang="en-US" altLang="zh-CN" sz="2200" i="1">
                                  <a:solidFill>
                                    <a:srgbClr val="FF0000"/>
                                  </a:solidFill>
                                  <a:latin typeface="Cambria Math" panose="02040503050406030204" pitchFamily="18" charset="0"/>
                                </a:rPr>
                                <m:t>𝑠</m:t>
                              </m:r>
                              <m:r>
                                <a:rPr lang="en-US" altLang="zh-CN" sz="2200" i="1">
                                  <a:solidFill>
                                    <a:srgbClr val="FF0000"/>
                                  </a:solidFill>
                                  <a:latin typeface="Cambria Math" panose="02040503050406030204" pitchFamily="18" charset="0"/>
                                </a:rPr>
                                <m:t>,</m:t>
                              </m:r>
                              <m:r>
                                <a:rPr lang="en-US" altLang="zh-CN" sz="2200" i="1">
                                  <a:solidFill>
                                    <a:srgbClr val="FF0000"/>
                                  </a:solidFill>
                                  <a:latin typeface="Cambria Math" panose="02040503050406030204" pitchFamily="18" charset="0"/>
                                </a:rPr>
                                <m:t>𝑢</m:t>
                              </m:r>
                            </m:e>
                          </m:d>
                          <m:r>
                            <a:rPr lang="en-US" altLang="zh-CN" sz="2200" i="1">
                              <a:solidFill>
                                <a:schemeClr val="tx1"/>
                              </a:solidFill>
                              <a:latin typeface="Cambria Math" panose="02040503050406030204" pitchFamily="18" charset="0"/>
                            </a:rPr>
                            <m:t>⋅</m:t>
                          </m:r>
                          <m:r>
                            <a:rPr lang="en-US" altLang="zh-CN" sz="2200" i="1" smtClean="0">
                              <a:solidFill>
                                <a:srgbClr val="0000FF"/>
                              </a:solidFill>
                              <a:latin typeface="Cambria Math" panose="02040503050406030204" pitchFamily="18" charset="0"/>
                            </a:rPr>
                            <m:t>𝜋</m:t>
                          </m:r>
                          <m:d>
                            <m:dPr>
                              <m:ctrlPr>
                                <a:rPr lang="en-US" altLang="zh-CN" sz="2200" i="1">
                                  <a:solidFill>
                                    <a:srgbClr val="0000FF"/>
                                  </a:solidFill>
                                  <a:latin typeface="Cambria Math" panose="02040503050406030204" pitchFamily="18" charset="0"/>
                                </a:rPr>
                              </m:ctrlPr>
                            </m:dPr>
                            <m:e>
                              <m:r>
                                <a:rPr lang="en-US" altLang="zh-CN" sz="2200" i="1">
                                  <a:solidFill>
                                    <a:srgbClr val="0000FF"/>
                                  </a:solidFill>
                                  <a:latin typeface="Cambria Math" panose="02040503050406030204" pitchFamily="18" charset="0"/>
                                </a:rPr>
                                <m:t>𝑢</m:t>
                              </m:r>
                              <m:r>
                                <a:rPr lang="en-US" altLang="zh-CN" sz="2200" i="1">
                                  <a:solidFill>
                                    <a:srgbClr val="0000FF"/>
                                  </a:solidFill>
                                  <a:latin typeface="Cambria Math" panose="02040503050406030204" pitchFamily="18" charset="0"/>
                                </a:rPr>
                                <m:t>,</m:t>
                              </m:r>
                              <m:r>
                                <a:rPr lang="en-US" altLang="zh-CN" sz="2200" i="1">
                                  <a:solidFill>
                                    <a:srgbClr val="0000FF"/>
                                  </a:solidFill>
                                  <a:latin typeface="Cambria Math" panose="02040503050406030204" pitchFamily="18" charset="0"/>
                                </a:rPr>
                                <m:t>𝑣</m:t>
                              </m:r>
                            </m:e>
                          </m:d>
                          <m:r>
                            <a:rPr lang="en-US" altLang="zh-CN" sz="2200" i="1">
                              <a:solidFill>
                                <a:schemeClr val="tx1"/>
                              </a:solidFill>
                              <a:latin typeface="Cambria Math" panose="02040503050406030204" pitchFamily="18" charset="0"/>
                            </a:rPr>
                            <m:t>⋅</m:t>
                          </m:r>
                          <m:r>
                            <a:rPr lang="en-US" altLang="zh-CN" sz="2200" i="1" smtClean="0">
                              <a:solidFill>
                                <a:srgbClr val="008000"/>
                              </a:solidFill>
                              <a:latin typeface="Cambria Math" panose="02040503050406030204" pitchFamily="18" charset="0"/>
                            </a:rPr>
                            <m:t>𝑟</m:t>
                          </m:r>
                          <m:r>
                            <a:rPr lang="en-US" altLang="zh-CN" sz="2200" i="1" baseline="30000">
                              <a:solidFill>
                                <a:srgbClr val="008000"/>
                              </a:solidFill>
                              <a:latin typeface="Cambria Math" panose="02040503050406030204" pitchFamily="18" charset="0"/>
                            </a:rPr>
                            <m:t>𝑏</m:t>
                          </m:r>
                          <m:d>
                            <m:dPr>
                              <m:ctrlPr>
                                <a:rPr lang="en-US" altLang="zh-CN" sz="2200" i="1">
                                  <a:solidFill>
                                    <a:srgbClr val="008000"/>
                                  </a:solidFill>
                                  <a:latin typeface="Cambria Math" panose="02040503050406030204" pitchFamily="18" charset="0"/>
                                </a:rPr>
                              </m:ctrlPr>
                            </m:dPr>
                            <m:e>
                              <m:r>
                                <a:rPr lang="en-US" altLang="zh-CN" sz="2200" i="1">
                                  <a:solidFill>
                                    <a:srgbClr val="008000"/>
                                  </a:solidFill>
                                  <a:latin typeface="Cambria Math" panose="02040503050406030204" pitchFamily="18" charset="0"/>
                                </a:rPr>
                                <m:t>𝑣</m:t>
                              </m:r>
                              <m:r>
                                <a:rPr lang="en-US" altLang="zh-CN" sz="2200" i="1">
                                  <a:solidFill>
                                    <a:srgbClr val="008000"/>
                                  </a:solidFill>
                                  <a:latin typeface="Cambria Math" panose="02040503050406030204" pitchFamily="18" charset="0"/>
                                </a:rPr>
                                <m:t>,</m:t>
                              </m:r>
                              <m:r>
                                <a:rPr lang="en-US" altLang="zh-CN" sz="2200" i="1">
                                  <a:solidFill>
                                    <a:srgbClr val="008000"/>
                                  </a:solidFill>
                                  <a:latin typeface="Cambria Math" panose="02040503050406030204" pitchFamily="18" charset="0"/>
                                </a:rPr>
                                <m:t>𝑡</m:t>
                              </m:r>
                            </m:e>
                          </m:d>
                        </m:e>
                      </m:nary>
                    </m:oMath>
                  </m:oMathPara>
                </a14:m>
                <a:endParaRPr lang="zh-CN" altLang="en-US" sz="2200" dirty="0">
                  <a:solidFill>
                    <a:schemeClr val="tx1"/>
                  </a:solidFill>
                </a:endParaRPr>
              </a:p>
            </p:txBody>
          </p:sp>
        </mc:Choice>
        <mc:Fallback xmlns="">
          <p:sp>
            <p:nvSpPr>
              <p:cNvPr id="53" name="矩形 52">
                <a:extLst>
                  <a:ext uri="{FF2B5EF4-FFF2-40B4-BE49-F238E27FC236}">
                    <a16:creationId xmlns:a16="http://schemas.microsoft.com/office/drawing/2014/main" id="{71E9AA76-D40A-4C5B-8FA2-0A3D1F6B8A7A}"/>
                  </a:ext>
                </a:extLst>
              </p:cNvPr>
              <p:cNvSpPr>
                <a:spLocks noRot="1" noChangeAspect="1" noMove="1" noResize="1" noEditPoints="1" noAdjustHandles="1" noChangeArrowheads="1" noChangeShapeType="1" noTextEdit="1"/>
              </p:cNvSpPr>
              <p:nvPr/>
            </p:nvSpPr>
            <p:spPr>
              <a:xfrm>
                <a:off x="-294966" y="5549364"/>
                <a:ext cx="9877956" cy="939809"/>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2908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标题 1">
            <a:extLst>
              <a:ext uri="{FF2B5EF4-FFF2-40B4-BE49-F238E27FC236}">
                <a16:creationId xmlns:a16="http://schemas.microsoft.com/office/drawing/2014/main" id="{2C09B62A-D285-41F1-8B58-3C6FE7CC044B}"/>
              </a:ext>
            </a:extLst>
          </p:cNvPr>
          <p:cNvSpPr txBox="1">
            <a:spLocks/>
          </p:cNvSpPr>
          <p:nvPr/>
        </p:nvSpPr>
        <p:spPr>
          <a:xfrm>
            <a:off x="457200" y="76200"/>
            <a:ext cx="8229600" cy="9875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altLang="zh-CN" dirty="0" err="1"/>
              <a:t>TopPPR</a:t>
            </a:r>
            <a:r>
              <a:rPr lang="en-US" altLang="zh-CN" dirty="0"/>
              <a:t> algorithm</a:t>
            </a:r>
            <a:endParaRPr lang="zh-CN" altLang="en-US" dirty="0"/>
          </a:p>
        </p:txBody>
      </p:sp>
      <p:sp>
        <p:nvSpPr>
          <p:cNvPr id="175" name="Freeform 18">
            <a:extLst>
              <a:ext uri="{FF2B5EF4-FFF2-40B4-BE49-F238E27FC236}">
                <a16:creationId xmlns:a16="http://schemas.microsoft.com/office/drawing/2014/main" id="{8B269964-A0C5-4926-B7D5-2559622A9FEA}"/>
              </a:ext>
            </a:extLst>
          </p:cNvPr>
          <p:cNvSpPr>
            <a:spLocks/>
          </p:cNvSpPr>
          <p:nvPr/>
        </p:nvSpPr>
        <p:spPr bwMode="auto">
          <a:xfrm>
            <a:off x="6093137" y="379976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80" name="直接箭头连接符 179">
            <a:extLst>
              <a:ext uri="{FF2B5EF4-FFF2-40B4-BE49-F238E27FC236}">
                <a16:creationId xmlns:a16="http://schemas.microsoft.com/office/drawing/2014/main" id="{441E977E-1F7A-4EEC-889E-906900DBB65A}"/>
              </a:ext>
            </a:extLst>
          </p:cNvPr>
          <p:cNvCxnSpPr>
            <a:cxnSpLocks/>
            <a:stCxn id="204" idx="24"/>
            <a:endCxn id="175" idx="0"/>
          </p:cNvCxnSpPr>
          <p:nvPr/>
        </p:nvCxnSpPr>
        <p:spPr>
          <a:xfrm>
            <a:off x="5824548" y="3729338"/>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83" name="直接箭头连接符 182">
            <a:extLst>
              <a:ext uri="{FF2B5EF4-FFF2-40B4-BE49-F238E27FC236}">
                <a16:creationId xmlns:a16="http://schemas.microsoft.com/office/drawing/2014/main" id="{D0719E18-00FC-47C5-8CBF-C189F5243184}"/>
              </a:ext>
            </a:extLst>
          </p:cNvPr>
          <p:cNvCxnSpPr>
            <a:cxnSpLocks/>
            <a:stCxn id="203" idx="19"/>
            <a:endCxn id="175" idx="41"/>
          </p:cNvCxnSpPr>
          <p:nvPr/>
        </p:nvCxnSpPr>
        <p:spPr>
          <a:xfrm flipV="1">
            <a:off x="5850426" y="3906880"/>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03" name="Freeform 18">
            <a:extLst>
              <a:ext uri="{FF2B5EF4-FFF2-40B4-BE49-F238E27FC236}">
                <a16:creationId xmlns:a16="http://schemas.microsoft.com/office/drawing/2014/main" id="{0CA77F26-DE2C-40BD-9AFB-B6768B4E411B}"/>
              </a:ext>
            </a:extLst>
          </p:cNvPr>
          <p:cNvSpPr>
            <a:spLocks/>
          </p:cNvSpPr>
          <p:nvPr/>
        </p:nvSpPr>
        <p:spPr bwMode="auto">
          <a:xfrm>
            <a:off x="5672648" y="394589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8">
            <a:extLst>
              <a:ext uri="{FF2B5EF4-FFF2-40B4-BE49-F238E27FC236}">
                <a16:creationId xmlns:a16="http://schemas.microsoft.com/office/drawing/2014/main" id="{98F173D3-D731-4DE6-965A-E749B6B70C87}"/>
              </a:ext>
            </a:extLst>
          </p:cNvPr>
          <p:cNvSpPr>
            <a:spLocks/>
          </p:cNvSpPr>
          <p:nvPr/>
        </p:nvSpPr>
        <p:spPr bwMode="auto">
          <a:xfrm>
            <a:off x="5653437" y="3601240"/>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05" name="直接箭头连接符 204">
            <a:extLst>
              <a:ext uri="{FF2B5EF4-FFF2-40B4-BE49-F238E27FC236}">
                <a16:creationId xmlns:a16="http://schemas.microsoft.com/office/drawing/2014/main" id="{4DA9F810-B6B9-49C7-B8D1-59608CB47ED1}"/>
              </a:ext>
            </a:extLst>
          </p:cNvPr>
          <p:cNvCxnSpPr>
            <a:cxnSpLocks/>
            <a:stCxn id="208" idx="25"/>
            <a:endCxn id="203" idx="1"/>
          </p:cNvCxnSpPr>
          <p:nvPr/>
        </p:nvCxnSpPr>
        <p:spPr>
          <a:xfrm>
            <a:off x="5402053" y="3887129"/>
            <a:ext cx="272817" cy="125022"/>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206" name="直接箭头连接符 205">
            <a:extLst>
              <a:ext uri="{FF2B5EF4-FFF2-40B4-BE49-F238E27FC236}">
                <a16:creationId xmlns:a16="http://schemas.microsoft.com/office/drawing/2014/main" id="{CF41A5CB-02AF-423D-8A83-D7544DDAD495}"/>
              </a:ext>
            </a:extLst>
          </p:cNvPr>
          <p:cNvCxnSpPr>
            <a:cxnSpLocks/>
            <a:stCxn id="207" idx="20"/>
            <a:endCxn id="203" idx="41"/>
          </p:cNvCxnSpPr>
          <p:nvPr/>
        </p:nvCxnSpPr>
        <p:spPr>
          <a:xfrm flipV="1">
            <a:off x="5417609" y="4053010"/>
            <a:ext cx="256150" cy="119140"/>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07" name="Freeform 18">
            <a:extLst>
              <a:ext uri="{FF2B5EF4-FFF2-40B4-BE49-F238E27FC236}">
                <a16:creationId xmlns:a16="http://schemas.microsoft.com/office/drawing/2014/main" id="{C893AC5A-3A7D-4ED2-8CA2-BCF1DEA164DF}"/>
              </a:ext>
            </a:extLst>
          </p:cNvPr>
          <p:cNvSpPr>
            <a:spLocks/>
          </p:cNvSpPr>
          <p:nvPr/>
        </p:nvSpPr>
        <p:spPr bwMode="auto">
          <a:xfrm>
            <a:off x="5237609" y="409264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8">
            <a:extLst>
              <a:ext uri="{FF2B5EF4-FFF2-40B4-BE49-F238E27FC236}">
                <a16:creationId xmlns:a16="http://schemas.microsoft.com/office/drawing/2014/main" id="{CC59446B-B475-4E3C-B70A-0F76D1294B1F}"/>
              </a:ext>
            </a:extLst>
          </p:cNvPr>
          <p:cNvSpPr>
            <a:spLocks/>
          </p:cNvSpPr>
          <p:nvPr/>
        </p:nvSpPr>
        <p:spPr bwMode="auto">
          <a:xfrm>
            <a:off x="5237609" y="374798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09" name="直接箭头连接符 208">
            <a:extLst>
              <a:ext uri="{FF2B5EF4-FFF2-40B4-BE49-F238E27FC236}">
                <a16:creationId xmlns:a16="http://schemas.microsoft.com/office/drawing/2014/main" id="{3E0DB71A-C65A-48C7-BDDE-373D5BE288E0}"/>
              </a:ext>
            </a:extLst>
          </p:cNvPr>
          <p:cNvCxnSpPr>
            <a:cxnSpLocks/>
            <a:stCxn id="212" idx="23"/>
            <a:endCxn id="204" idx="3"/>
          </p:cNvCxnSpPr>
          <p:nvPr/>
        </p:nvCxnSpPr>
        <p:spPr>
          <a:xfrm>
            <a:off x="5414276" y="3506923"/>
            <a:ext cx="251383" cy="13738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210" name="直接箭头连接符 209">
            <a:extLst>
              <a:ext uri="{FF2B5EF4-FFF2-40B4-BE49-F238E27FC236}">
                <a16:creationId xmlns:a16="http://schemas.microsoft.com/office/drawing/2014/main" id="{EAA2AB3D-0746-4EF9-B1CD-DDCF48D3E6AB}"/>
              </a:ext>
            </a:extLst>
          </p:cNvPr>
          <p:cNvCxnSpPr>
            <a:cxnSpLocks/>
            <a:stCxn id="208" idx="19"/>
            <a:endCxn id="204" idx="41"/>
          </p:cNvCxnSpPr>
          <p:nvPr/>
        </p:nvCxnSpPr>
        <p:spPr>
          <a:xfrm flipV="1">
            <a:off x="5415387" y="3708357"/>
            <a:ext cx="239161" cy="105889"/>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12" name="Freeform 18">
            <a:extLst>
              <a:ext uri="{FF2B5EF4-FFF2-40B4-BE49-F238E27FC236}">
                <a16:creationId xmlns:a16="http://schemas.microsoft.com/office/drawing/2014/main" id="{D888E610-6405-4819-9D00-252B68645ACB}"/>
              </a:ext>
            </a:extLst>
          </p:cNvPr>
          <p:cNvSpPr>
            <a:spLocks/>
          </p:cNvSpPr>
          <p:nvPr/>
        </p:nvSpPr>
        <p:spPr bwMode="auto">
          <a:xfrm>
            <a:off x="5237609" y="3390972"/>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29" name="直接箭头连接符 128">
            <a:extLst>
              <a:ext uri="{FF2B5EF4-FFF2-40B4-BE49-F238E27FC236}">
                <a16:creationId xmlns:a16="http://schemas.microsoft.com/office/drawing/2014/main" id="{B5B017FF-8391-41C4-8C16-DD780BCD9976}"/>
              </a:ext>
            </a:extLst>
          </p:cNvPr>
          <p:cNvCxnSpPr>
            <a:cxnSpLocks/>
          </p:cNvCxnSpPr>
          <p:nvPr/>
        </p:nvCxnSpPr>
        <p:spPr>
          <a:xfrm>
            <a:off x="3332236" y="3410265"/>
            <a:ext cx="580204" cy="234042"/>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0" name="直接箭头连接符 129">
            <a:extLst>
              <a:ext uri="{FF2B5EF4-FFF2-40B4-BE49-F238E27FC236}">
                <a16:creationId xmlns:a16="http://schemas.microsoft.com/office/drawing/2014/main" id="{952BE630-884F-4FF3-A588-4E5D2DA2ABF7}"/>
              </a:ext>
            </a:extLst>
          </p:cNvPr>
          <p:cNvCxnSpPr>
            <a:cxnSpLocks/>
          </p:cNvCxnSpPr>
          <p:nvPr/>
        </p:nvCxnSpPr>
        <p:spPr>
          <a:xfrm flipV="1">
            <a:off x="3912440" y="3213956"/>
            <a:ext cx="570520" cy="43244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1" name="直接箭头连接符 130">
            <a:extLst>
              <a:ext uri="{FF2B5EF4-FFF2-40B4-BE49-F238E27FC236}">
                <a16:creationId xmlns:a16="http://schemas.microsoft.com/office/drawing/2014/main" id="{F62F15B3-B80C-432E-88DC-9DB959C366D9}"/>
              </a:ext>
            </a:extLst>
          </p:cNvPr>
          <p:cNvCxnSpPr>
            <a:cxnSpLocks/>
            <a:endCxn id="212" idx="1"/>
          </p:cNvCxnSpPr>
          <p:nvPr/>
        </p:nvCxnSpPr>
        <p:spPr>
          <a:xfrm>
            <a:off x="4499945" y="3213956"/>
            <a:ext cx="739886" cy="24327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ABEA11F9-3763-4587-A2A4-A0DDF48B9B5D}"/>
              </a:ext>
            </a:extLst>
          </p:cNvPr>
          <p:cNvCxnSpPr>
            <a:cxnSpLocks/>
          </p:cNvCxnSpPr>
          <p:nvPr/>
        </p:nvCxnSpPr>
        <p:spPr>
          <a:xfrm>
            <a:off x="3357340" y="4112398"/>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a:extLst>
              <a:ext uri="{FF2B5EF4-FFF2-40B4-BE49-F238E27FC236}">
                <a16:creationId xmlns:a16="http://schemas.microsoft.com/office/drawing/2014/main" id="{A4372E2F-5BF0-4952-BCF8-94B4F82336F9}"/>
              </a:ext>
            </a:extLst>
          </p:cNvPr>
          <p:cNvCxnSpPr>
            <a:cxnSpLocks/>
          </p:cNvCxnSpPr>
          <p:nvPr/>
        </p:nvCxnSpPr>
        <p:spPr>
          <a:xfrm flipV="1">
            <a:off x="4562081" y="4159363"/>
            <a:ext cx="702854" cy="193768"/>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2" name="直接箭头连接符 141">
            <a:extLst>
              <a:ext uri="{FF2B5EF4-FFF2-40B4-BE49-F238E27FC236}">
                <a16:creationId xmlns:a16="http://schemas.microsoft.com/office/drawing/2014/main" id="{6168F1D3-77B7-487D-A4DC-B80CCFA319EB}"/>
              </a:ext>
            </a:extLst>
          </p:cNvPr>
          <p:cNvCxnSpPr>
            <a:cxnSpLocks/>
          </p:cNvCxnSpPr>
          <p:nvPr/>
        </p:nvCxnSpPr>
        <p:spPr>
          <a:xfrm flipV="1">
            <a:off x="3778714" y="3980878"/>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5" name="直接箭头连接符 144">
            <a:extLst>
              <a:ext uri="{FF2B5EF4-FFF2-40B4-BE49-F238E27FC236}">
                <a16:creationId xmlns:a16="http://schemas.microsoft.com/office/drawing/2014/main" id="{E04FB111-7203-48E3-B479-E26870641928}"/>
              </a:ext>
            </a:extLst>
          </p:cNvPr>
          <p:cNvCxnSpPr>
            <a:cxnSpLocks/>
          </p:cNvCxnSpPr>
          <p:nvPr/>
        </p:nvCxnSpPr>
        <p:spPr>
          <a:xfrm>
            <a:off x="4101855" y="4012151"/>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2" name="直接箭头连接符 151">
            <a:extLst>
              <a:ext uri="{FF2B5EF4-FFF2-40B4-BE49-F238E27FC236}">
                <a16:creationId xmlns:a16="http://schemas.microsoft.com/office/drawing/2014/main" id="{259FD950-8F72-411F-B013-0C65580A4E82}"/>
              </a:ext>
            </a:extLst>
          </p:cNvPr>
          <p:cNvCxnSpPr>
            <a:cxnSpLocks/>
          </p:cNvCxnSpPr>
          <p:nvPr/>
        </p:nvCxnSpPr>
        <p:spPr>
          <a:xfrm>
            <a:off x="3356178" y="4903755"/>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3" name="直接箭头连接符 152">
            <a:extLst>
              <a:ext uri="{FF2B5EF4-FFF2-40B4-BE49-F238E27FC236}">
                <a16:creationId xmlns:a16="http://schemas.microsoft.com/office/drawing/2014/main" id="{3B951CE6-CBD7-45A5-95F8-645ECB24AA59}"/>
              </a:ext>
            </a:extLst>
          </p:cNvPr>
          <p:cNvCxnSpPr>
            <a:cxnSpLocks/>
            <a:endCxn id="207" idx="39"/>
          </p:cNvCxnSpPr>
          <p:nvPr/>
        </p:nvCxnSpPr>
        <p:spPr>
          <a:xfrm flipV="1">
            <a:off x="4966836" y="4225156"/>
            <a:ext cx="280773" cy="578352"/>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4" name="直接箭头连接符 153">
            <a:extLst>
              <a:ext uri="{FF2B5EF4-FFF2-40B4-BE49-F238E27FC236}">
                <a16:creationId xmlns:a16="http://schemas.microsoft.com/office/drawing/2014/main" id="{163F9CA6-6ACD-4D78-81C7-5AA9544DBBDB}"/>
              </a:ext>
            </a:extLst>
          </p:cNvPr>
          <p:cNvCxnSpPr>
            <a:cxnSpLocks/>
          </p:cNvCxnSpPr>
          <p:nvPr/>
        </p:nvCxnSpPr>
        <p:spPr>
          <a:xfrm flipV="1">
            <a:off x="3777552" y="4772235"/>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5" name="直接箭头连接符 154">
            <a:extLst>
              <a:ext uri="{FF2B5EF4-FFF2-40B4-BE49-F238E27FC236}">
                <a16:creationId xmlns:a16="http://schemas.microsoft.com/office/drawing/2014/main" id="{DEB53894-567A-40B1-B0A7-336F4C98229A}"/>
              </a:ext>
            </a:extLst>
          </p:cNvPr>
          <p:cNvCxnSpPr>
            <a:cxnSpLocks/>
          </p:cNvCxnSpPr>
          <p:nvPr/>
        </p:nvCxnSpPr>
        <p:spPr>
          <a:xfrm>
            <a:off x="4100693" y="4803508"/>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2" name="直接箭头连接符 161">
            <a:extLst>
              <a:ext uri="{FF2B5EF4-FFF2-40B4-BE49-F238E27FC236}">
                <a16:creationId xmlns:a16="http://schemas.microsoft.com/office/drawing/2014/main" id="{B31FE515-8F48-483A-BE80-29F0C58ED1E9}"/>
              </a:ext>
            </a:extLst>
          </p:cNvPr>
          <p:cNvCxnSpPr>
            <a:cxnSpLocks/>
          </p:cNvCxnSpPr>
          <p:nvPr/>
        </p:nvCxnSpPr>
        <p:spPr>
          <a:xfrm flipV="1">
            <a:off x="4592852" y="4827479"/>
            <a:ext cx="373984" cy="30671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4" name="直接箭头连接符 173">
            <a:extLst>
              <a:ext uri="{FF2B5EF4-FFF2-40B4-BE49-F238E27FC236}">
                <a16:creationId xmlns:a16="http://schemas.microsoft.com/office/drawing/2014/main" id="{49B5FE6F-E95B-496E-B6CA-EA0EB4E2CD47}"/>
              </a:ext>
            </a:extLst>
          </p:cNvPr>
          <p:cNvCxnSpPr>
            <a:cxnSpLocks/>
          </p:cNvCxnSpPr>
          <p:nvPr/>
        </p:nvCxnSpPr>
        <p:spPr>
          <a:xfrm>
            <a:off x="3356178" y="2835712"/>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6" name="直接箭头连接符 175">
            <a:extLst>
              <a:ext uri="{FF2B5EF4-FFF2-40B4-BE49-F238E27FC236}">
                <a16:creationId xmlns:a16="http://schemas.microsoft.com/office/drawing/2014/main" id="{28547D92-5FC6-4FED-B52B-6B370C9FE0BA}"/>
              </a:ext>
            </a:extLst>
          </p:cNvPr>
          <p:cNvCxnSpPr>
            <a:cxnSpLocks/>
            <a:endCxn id="212" idx="9"/>
          </p:cNvCxnSpPr>
          <p:nvPr/>
        </p:nvCxnSpPr>
        <p:spPr>
          <a:xfrm>
            <a:off x="4966836" y="2766679"/>
            <a:ext cx="347440" cy="624293"/>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7" name="直接箭头连接符 176">
            <a:extLst>
              <a:ext uri="{FF2B5EF4-FFF2-40B4-BE49-F238E27FC236}">
                <a16:creationId xmlns:a16="http://schemas.microsoft.com/office/drawing/2014/main" id="{9D0F4648-AC90-470E-9B32-D4261657B057}"/>
              </a:ext>
            </a:extLst>
          </p:cNvPr>
          <p:cNvCxnSpPr>
            <a:cxnSpLocks/>
          </p:cNvCxnSpPr>
          <p:nvPr/>
        </p:nvCxnSpPr>
        <p:spPr>
          <a:xfrm flipV="1">
            <a:off x="3777552" y="2704192"/>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8" name="直接箭头连接符 177">
            <a:extLst>
              <a:ext uri="{FF2B5EF4-FFF2-40B4-BE49-F238E27FC236}">
                <a16:creationId xmlns:a16="http://schemas.microsoft.com/office/drawing/2014/main" id="{1F034D97-6B9E-432E-AE7A-8993605349F0}"/>
              </a:ext>
            </a:extLst>
          </p:cNvPr>
          <p:cNvCxnSpPr>
            <a:cxnSpLocks/>
          </p:cNvCxnSpPr>
          <p:nvPr/>
        </p:nvCxnSpPr>
        <p:spPr>
          <a:xfrm>
            <a:off x="4100693" y="2735465"/>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9" name="直接箭头连接符 178">
            <a:extLst>
              <a:ext uri="{FF2B5EF4-FFF2-40B4-BE49-F238E27FC236}">
                <a16:creationId xmlns:a16="http://schemas.microsoft.com/office/drawing/2014/main" id="{9EEB4A8C-1384-410B-BB65-D93FA86CE433}"/>
              </a:ext>
            </a:extLst>
          </p:cNvPr>
          <p:cNvCxnSpPr>
            <a:cxnSpLocks/>
          </p:cNvCxnSpPr>
          <p:nvPr/>
        </p:nvCxnSpPr>
        <p:spPr>
          <a:xfrm flipV="1">
            <a:off x="4592852" y="2759436"/>
            <a:ext cx="373984" cy="30671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sp>
        <p:nvSpPr>
          <p:cNvPr id="82" name="Freeform 18">
            <a:extLst>
              <a:ext uri="{FF2B5EF4-FFF2-40B4-BE49-F238E27FC236}">
                <a16:creationId xmlns:a16="http://schemas.microsoft.com/office/drawing/2014/main" id="{5367E282-45C2-428D-9A07-44374DCBD454}"/>
              </a:ext>
            </a:extLst>
          </p:cNvPr>
          <p:cNvSpPr>
            <a:spLocks/>
          </p:cNvSpPr>
          <p:nvPr/>
        </p:nvSpPr>
        <p:spPr bwMode="auto">
          <a:xfrm>
            <a:off x="6121072" y="482515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85" name="直接箭头连接符 84">
            <a:extLst>
              <a:ext uri="{FF2B5EF4-FFF2-40B4-BE49-F238E27FC236}">
                <a16:creationId xmlns:a16="http://schemas.microsoft.com/office/drawing/2014/main" id="{796913E0-AF4C-418E-B68D-7F9E619ED68A}"/>
              </a:ext>
            </a:extLst>
          </p:cNvPr>
          <p:cNvCxnSpPr>
            <a:cxnSpLocks/>
            <a:stCxn id="90" idx="24"/>
            <a:endCxn id="82" idx="0"/>
          </p:cNvCxnSpPr>
          <p:nvPr/>
        </p:nvCxnSpPr>
        <p:spPr>
          <a:xfrm>
            <a:off x="5852483" y="4754726"/>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86" name="直接箭头连接符 85">
            <a:extLst>
              <a:ext uri="{FF2B5EF4-FFF2-40B4-BE49-F238E27FC236}">
                <a16:creationId xmlns:a16="http://schemas.microsoft.com/office/drawing/2014/main" id="{7975EA70-5940-4F52-801E-E4649EECAADB}"/>
              </a:ext>
            </a:extLst>
          </p:cNvPr>
          <p:cNvCxnSpPr>
            <a:cxnSpLocks/>
            <a:stCxn id="88" idx="19"/>
            <a:endCxn id="82" idx="41"/>
          </p:cNvCxnSpPr>
          <p:nvPr/>
        </p:nvCxnSpPr>
        <p:spPr>
          <a:xfrm flipV="1">
            <a:off x="5878361" y="4932268"/>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88" name="Freeform 18">
            <a:extLst>
              <a:ext uri="{FF2B5EF4-FFF2-40B4-BE49-F238E27FC236}">
                <a16:creationId xmlns:a16="http://schemas.microsoft.com/office/drawing/2014/main" id="{7DD15DBA-557A-49C3-8C6A-7C5723005026}"/>
              </a:ext>
            </a:extLst>
          </p:cNvPr>
          <p:cNvSpPr>
            <a:spLocks/>
          </p:cNvSpPr>
          <p:nvPr/>
        </p:nvSpPr>
        <p:spPr bwMode="auto">
          <a:xfrm>
            <a:off x="5700583" y="497128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18">
            <a:extLst>
              <a:ext uri="{FF2B5EF4-FFF2-40B4-BE49-F238E27FC236}">
                <a16:creationId xmlns:a16="http://schemas.microsoft.com/office/drawing/2014/main" id="{5429675C-A171-40BB-92E3-873DA5D9F760}"/>
              </a:ext>
            </a:extLst>
          </p:cNvPr>
          <p:cNvSpPr>
            <a:spLocks/>
          </p:cNvSpPr>
          <p:nvPr/>
        </p:nvSpPr>
        <p:spPr bwMode="auto">
          <a:xfrm>
            <a:off x="5681372" y="462662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91" name="直接箭头连接符 90">
            <a:extLst>
              <a:ext uri="{FF2B5EF4-FFF2-40B4-BE49-F238E27FC236}">
                <a16:creationId xmlns:a16="http://schemas.microsoft.com/office/drawing/2014/main" id="{ABAC6B63-B148-4B59-B3AB-4E53EE975623}"/>
              </a:ext>
            </a:extLst>
          </p:cNvPr>
          <p:cNvCxnSpPr>
            <a:cxnSpLocks/>
            <a:stCxn id="105" idx="25"/>
            <a:endCxn id="88" idx="1"/>
          </p:cNvCxnSpPr>
          <p:nvPr/>
        </p:nvCxnSpPr>
        <p:spPr>
          <a:xfrm>
            <a:off x="5429988" y="4912517"/>
            <a:ext cx="272817" cy="125022"/>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93" name="直接箭头连接符 92">
            <a:extLst>
              <a:ext uri="{FF2B5EF4-FFF2-40B4-BE49-F238E27FC236}">
                <a16:creationId xmlns:a16="http://schemas.microsoft.com/office/drawing/2014/main" id="{224B315A-D5EB-4952-B791-F889E9730DBC}"/>
              </a:ext>
            </a:extLst>
          </p:cNvPr>
          <p:cNvCxnSpPr>
            <a:cxnSpLocks/>
            <a:stCxn id="94" idx="20"/>
            <a:endCxn id="88" idx="41"/>
          </p:cNvCxnSpPr>
          <p:nvPr/>
        </p:nvCxnSpPr>
        <p:spPr>
          <a:xfrm flipV="1">
            <a:off x="5445544" y="5078398"/>
            <a:ext cx="256150" cy="119140"/>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94" name="Freeform 18">
            <a:extLst>
              <a:ext uri="{FF2B5EF4-FFF2-40B4-BE49-F238E27FC236}">
                <a16:creationId xmlns:a16="http://schemas.microsoft.com/office/drawing/2014/main" id="{3B41F0BB-EFB8-45D3-B360-472FF2B182AE}"/>
              </a:ext>
            </a:extLst>
          </p:cNvPr>
          <p:cNvSpPr>
            <a:spLocks/>
          </p:cNvSpPr>
          <p:nvPr/>
        </p:nvSpPr>
        <p:spPr bwMode="auto">
          <a:xfrm>
            <a:off x="5265544" y="5118029"/>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18">
            <a:extLst>
              <a:ext uri="{FF2B5EF4-FFF2-40B4-BE49-F238E27FC236}">
                <a16:creationId xmlns:a16="http://schemas.microsoft.com/office/drawing/2014/main" id="{5D045ED3-07AD-4A0F-8B0E-A1768012FAB2}"/>
              </a:ext>
            </a:extLst>
          </p:cNvPr>
          <p:cNvSpPr>
            <a:spLocks/>
          </p:cNvSpPr>
          <p:nvPr/>
        </p:nvSpPr>
        <p:spPr bwMode="auto">
          <a:xfrm>
            <a:off x="5265544" y="4773376"/>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06" name="直接箭头连接符 105">
            <a:extLst>
              <a:ext uri="{FF2B5EF4-FFF2-40B4-BE49-F238E27FC236}">
                <a16:creationId xmlns:a16="http://schemas.microsoft.com/office/drawing/2014/main" id="{0A029E81-04C2-4714-BB1E-73140458C12E}"/>
              </a:ext>
            </a:extLst>
          </p:cNvPr>
          <p:cNvCxnSpPr>
            <a:cxnSpLocks/>
            <a:stCxn id="108" idx="23"/>
            <a:endCxn id="90" idx="3"/>
          </p:cNvCxnSpPr>
          <p:nvPr/>
        </p:nvCxnSpPr>
        <p:spPr>
          <a:xfrm>
            <a:off x="5442211" y="4532311"/>
            <a:ext cx="251383" cy="13738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07" name="直接箭头连接符 106">
            <a:extLst>
              <a:ext uri="{FF2B5EF4-FFF2-40B4-BE49-F238E27FC236}">
                <a16:creationId xmlns:a16="http://schemas.microsoft.com/office/drawing/2014/main" id="{8CC4C2C8-2A89-4559-AD5E-1E86D4A71D2A}"/>
              </a:ext>
            </a:extLst>
          </p:cNvPr>
          <p:cNvCxnSpPr>
            <a:cxnSpLocks/>
            <a:stCxn id="105" idx="19"/>
            <a:endCxn id="90" idx="41"/>
          </p:cNvCxnSpPr>
          <p:nvPr/>
        </p:nvCxnSpPr>
        <p:spPr>
          <a:xfrm flipV="1">
            <a:off x="5443322" y="4733745"/>
            <a:ext cx="239161" cy="105889"/>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08" name="Freeform 18">
            <a:extLst>
              <a:ext uri="{FF2B5EF4-FFF2-40B4-BE49-F238E27FC236}">
                <a16:creationId xmlns:a16="http://schemas.microsoft.com/office/drawing/2014/main" id="{8DFE2248-4834-4C5B-8324-961965745ABB}"/>
              </a:ext>
            </a:extLst>
          </p:cNvPr>
          <p:cNvSpPr>
            <a:spLocks/>
          </p:cNvSpPr>
          <p:nvPr/>
        </p:nvSpPr>
        <p:spPr bwMode="auto">
          <a:xfrm>
            <a:off x="5265544" y="4416360"/>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8">
            <a:extLst>
              <a:ext uri="{FF2B5EF4-FFF2-40B4-BE49-F238E27FC236}">
                <a16:creationId xmlns:a16="http://schemas.microsoft.com/office/drawing/2014/main" id="{67F8B587-2EDD-4BC2-AADD-6952CE37F69E}"/>
              </a:ext>
            </a:extLst>
          </p:cNvPr>
          <p:cNvSpPr>
            <a:spLocks/>
          </p:cNvSpPr>
          <p:nvPr/>
        </p:nvSpPr>
        <p:spPr bwMode="auto">
          <a:xfrm>
            <a:off x="6120289" y="5850539"/>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10" name="直接箭头连接符 109">
            <a:extLst>
              <a:ext uri="{FF2B5EF4-FFF2-40B4-BE49-F238E27FC236}">
                <a16:creationId xmlns:a16="http://schemas.microsoft.com/office/drawing/2014/main" id="{F6A111FE-576E-4287-9863-53F51CB5A235}"/>
              </a:ext>
            </a:extLst>
          </p:cNvPr>
          <p:cNvCxnSpPr>
            <a:cxnSpLocks/>
            <a:stCxn id="113" idx="24"/>
            <a:endCxn id="109" idx="0"/>
          </p:cNvCxnSpPr>
          <p:nvPr/>
        </p:nvCxnSpPr>
        <p:spPr>
          <a:xfrm>
            <a:off x="5851700" y="5780114"/>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11" name="直接箭头连接符 110">
            <a:extLst>
              <a:ext uri="{FF2B5EF4-FFF2-40B4-BE49-F238E27FC236}">
                <a16:creationId xmlns:a16="http://schemas.microsoft.com/office/drawing/2014/main" id="{9CEB37ED-2C3F-48CB-A895-6CC73923C8A2}"/>
              </a:ext>
            </a:extLst>
          </p:cNvPr>
          <p:cNvCxnSpPr>
            <a:cxnSpLocks/>
            <a:stCxn id="112" idx="19"/>
            <a:endCxn id="109" idx="41"/>
          </p:cNvCxnSpPr>
          <p:nvPr/>
        </p:nvCxnSpPr>
        <p:spPr>
          <a:xfrm flipV="1">
            <a:off x="5877578" y="5957656"/>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12" name="Freeform 18">
            <a:extLst>
              <a:ext uri="{FF2B5EF4-FFF2-40B4-BE49-F238E27FC236}">
                <a16:creationId xmlns:a16="http://schemas.microsoft.com/office/drawing/2014/main" id="{3FD75338-F86B-4BED-B60A-06174FECC9B2}"/>
              </a:ext>
            </a:extLst>
          </p:cNvPr>
          <p:cNvSpPr>
            <a:spLocks/>
          </p:cNvSpPr>
          <p:nvPr/>
        </p:nvSpPr>
        <p:spPr bwMode="auto">
          <a:xfrm>
            <a:off x="5699800" y="5996669"/>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8">
            <a:extLst>
              <a:ext uri="{FF2B5EF4-FFF2-40B4-BE49-F238E27FC236}">
                <a16:creationId xmlns:a16="http://schemas.microsoft.com/office/drawing/2014/main" id="{CD0CE628-BDF5-4B41-B320-E39BA41100D5}"/>
              </a:ext>
            </a:extLst>
          </p:cNvPr>
          <p:cNvSpPr>
            <a:spLocks/>
          </p:cNvSpPr>
          <p:nvPr/>
        </p:nvSpPr>
        <p:spPr bwMode="auto">
          <a:xfrm>
            <a:off x="5680589" y="5652016"/>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14" name="直接箭头连接符 113">
            <a:extLst>
              <a:ext uri="{FF2B5EF4-FFF2-40B4-BE49-F238E27FC236}">
                <a16:creationId xmlns:a16="http://schemas.microsoft.com/office/drawing/2014/main" id="{B1C63622-1F64-4D71-967A-84164A8B1394}"/>
              </a:ext>
            </a:extLst>
          </p:cNvPr>
          <p:cNvCxnSpPr>
            <a:cxnSpLocks/>
            <a:stCxn id="117" idx="25"/>
            <a:endCxn id="112" idx="1"/>
          </p:cNvCxnSpPr>
          <p:nvPr/>
        </p:nvCxnSpPr>
        <p:spPr>
          <a:xfrm>
            <a:off x="5429205" y="5937905"/>
            <a:ext cx="272817" cy="125022"/>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15" name="直接箭头连接符 114">
            <a:extLst>
              <a:ext uri="{FF2B5EF4-FFF2-40B4-BE49-F238E27FC236}">
                <a16:creationId xmlns:a16="http://schemas.microsoft.com/office/drawing/2014/main" id="{B400EDFA-014D-4511-ABFB-D0D570E4B1EE}"/>
              </a:ext>
            </a:extLst>
          </p:cNvPr>
          <p:cNvCxnSpPr>
            <a:cxnSpLocks/>
            <a:stCxn id="116" idx="20"/>
            <a:endCxn id="112" idx="41"/>
          </p:cNvCxnSpPr>
          <p:nvPr/>
        </p:nvCxnSpPr>
        <p:spPr>
          <a:xfrm flipV="1">
            <a:off x="5444761" y="6103786"/>
            <a:ext cx="256150" cy="119140"/>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16" name="Freeform 18">
            <a:extLst>
              <a:ext uri="{FF2B5EF4-FFF2-40B4-BE49-F238E27FC236}">
                <a16:creationId xmlns:a16="http://schemas.microsoft.com/office/drawing/2014/main" id="{768F4422-CC06-4B76-B67B-CD10741D5960}"/>
              </a:ext>
            </a:extLst>
          </p:cNvPr>
          <p:cNvSpPr>
            <a:spLocks/>
          </p:cNvSpPr>
          <p:nvPr/>
        </p:nvSpPr>
        <p:spPr bwMode="auto">
          <a:xfrm>
            <a:off x="5264761" y="6143417"/>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8">
            <a:extLst>
              <a:ext uri="{FF2B5EF4-FFF2-40B4-BE49-F238E27FC236}">
                <a16:creationId xmlns:a16="http://schemas.microsoft.com/office/drawing/2014/main" id="{F21E981B-360A-4E19-A52D-09E522BD7B57}"/>
              </a:ext>
            </a:extLst>
          </p:cNvPr>
          <p:cNvSpPr>
            <a:spLocks/>
          </p:cNvSpPr>
          <p:nvPr/>
        </p:nvSpPr>
        <p:spPr bwMode="auto">
          <a:xfrm>
            <a:off x="5264761" y="5798764"/>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18" name="直接箭头连接符 117">
            <a:extLst>
              <a:ext uri="{FF2B5EF4-FFF2-40B4-BE49-F238E27FC236}">
                <a16:creationId xmlns:a16="http://schemas.microsoft.com/office/drawing/2014/main" id="{44006D5D-23BE-4F1E-B83D-A96BB3DA4BF8}"/>
              </a:ext>
            </a:extLst>
          </p:cNvPr>
          <p:cNvCxnSpPr>
            <a:cxnSpLocks/>
            <a:stCxn id="120" idx="23"/>
            <a:endCxn id="113" idx="3"/>
          </p:cNvCxnSpPr>
          <p:nvPr/>
        </p:nvCxnSpPr>
        <p:spPr>
          <a:xfrm>
            <a:off x="5441428" y="5557699"/>
            <a:ext cx="251383" cy="13738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19" name="直接箭头连接符 118">
            <a:extLst>
              <a:ext uri="{FF2B5EF4-FFF2-40B4-BE49-F238E27FC236}">
                <a16:creationId xmlns:a16="http://schemas.microsoft.com/office/drawing/2014/main" id="{6F6E41AB-725B-41AD-807E-68764C683E13}"/>
              </a:ext>
            </a:extLst>
          </p:cNvPr>
          <p:cNvCxnSpPr>
            <a:cxnSpLocks/>
            <a:stCxn id="117" idx="19"/>
            <a:endCxn id="113" idx="41"/>
          </p:cNvCxnSpPr>
          <p:nvPr/>
        </p:nvCxnSpPr>
        <p:spPr>
          <a:xfrm flipV="1">
            <a:off x="5442539" y="5759133"/>
            <a:ext cx="239161" cy="105889"/>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20" name="Freeform 18">
            <a:extLst>
              <a:ext uri="{FF2B5EF4-FFF2-40B4-BE49-F238E27FC236}">
                <a16:creationId xmlns:a16="http://schemas.microsoft.com/office/drawing/2014/main" id="{FDA50F93-5D2F-4A20-B554-592653F30860}"/>
              </a:ext>
            </a:extLst>
          </p:cNvPr>
          <p:cNvSpPr>
            <a:spLocks/>
          </p:cNvSpPr>
          <p:nvPr/>
        </p:nvSpPr>
        <p:spPr bwMode="auto">
          <a:xfrm>
            <a:off x="5264761" y="544174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8">
            <a:extLst>
              <a:ext uri="{FF2B5EF4-FFF2-40B4-BE49-F238E27FC236}">
                <a16:creationId xmlns:a16="http://schemas.microsoft.com/office/drawing/2014/main" id="{953DEA4E-5337-4B23-B04F-A43718EA7EDB}"/>
              </a:ext>
            </a:extLst>
          </p:cNvPr>
          <p:cNvSpPr>
            <a:spLocks/>
          </p:cNvSpPr>
          <p:nvPr/>
        </p:nvSpPr>
        <p:spPr bwMode="auto">
          <a:xfrm>
            <a:off x="6145265" y="265976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22" name="直接箭头连接符 121">
            <a:extLst>
              <a:ext uri="{FF2B5EF4-FFF2-40B4-BE49-F238E27FC236}">
                <a16:creationId xmlns:a16="http://schemas.microsoft.com/office/drawing/2014/main" id="{EA0C1069-A174-43EA-BF3B-2F574C20F017}"/>
              </a:ext>
            </a:extLst>
          </p:cNvPr>
          <p:cNvCxnSpPr>
            <a:cxnSpLocks/>
            <a:stCxn id="125" idx="24"/>
            <a:endCxn id="121" idx="0"/>
          </p:cNvCxnSpPr>
          <p:nvPr/>
        </p:nvCxnSpPr>
        <p:spPr>
          <a:xfrm>
            <a:off x="5876676" y="2589343"/>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23" name="直接箭头连接符 122">
            <a:extLst>
              <a:ext uri="{FF2B5EF4-FFF2-40B4-BE49-F238E27FC236}">
                <a16:creationId xmlns:a16="http://schemas.microsoft.com/office/drawing/2014/main" id="{0E106212-2DEA-482C-A6D9-9A13A5E460D9}"/>
              </a:ext>
            </a:extLst>
          </p:cNvPr>
          <p:cNvCxnSpPr>
            <a:cxnSpLocks/>
            <a:stCxn id="124" idx="19"/>
            <a:endCxn id="121" idx="41"/>
          </p:cNvCxnSpPr>
          <p:nvPr/>
        </p:nvCxnSpPr>
        <p:spPr>
          <a:xfrm flipV="1">
            <a:off x="5902554" y="2766885"/>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24" name="Freeform 18">
            <a:extLst>
              <a:ext uri="{FF2B5EF4-FFF2-40B4-BE49-F238E27FC236}">
                <a16:creationId xmlns:a16="http://schemas.microsoft.com/office/drawing/2014/main" id="{FFB633AB-2E9C-45D9-856D-FB62AA42E009}"/>
              </a:ext>
            </a:extLst>
          </p:cNvPr>
          <p:cNvSpPr>
            <a:spLocks/>
          </p:cNvSpPr>
          <p:nvPr/>
        </p:nvSpPr>
        <p:spPr bwMode="auto">
          <a:xfrm>
            <a:off x="5724776" y="280589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8">
            <a:extLst>
              <a:ext uri="{FF2B5EF4-FFF2-40B4-BE49-F238E27FC236}">
                <a16:creationId xmlns:a16="http://schemas.microsoft.com/office/drawing/2014/main" id="{A01BFAA2-34ED-4B33-85AD-07EF47DC7E1C}"/>
              </a:ext>
            </a:extLst>
          </p:cNvPr>
          <p:cNvSpPr>
            <a:spLocks/>
          </p:cNvSpPr>
          <p:nvPr/>
        </p:nvSpPr>
        <p:spPr bwMode="auto">
          <a:xfrm>
            <a:off x="5705565" y="2461245"/>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26" name="直接箭头连接符 125">
            <a:extLst>
              <a:ext uri="{FF2B5EF4-FFF2-40B4-BE49-F238E27FC236}">
                <a16:creationId xmlns:a16="http://schemas.microsoft.com/office/drawing/2014/main" id="{C8F8F49F-FCFE-494E-8CF4-CA15C23DCF36}"/>
              </a:ext>
            </a:extLst>
          </p:cNvPr>
          <p:cNvCxnSpPr>
            <a:cxnSpLocks/>
            <a:stCxn id="132" idx="25"/>
            <a:endCxn id="124" idx="1"/>
          </p:cNvCxnSpPr>
          <p:nvPr/>
        </p:nvCxnSpPr>
        <p:spPr>
          <a:xfrm>
            <a:off x="5454181" y="2747134"/>
            <a:ext cx="272817" cy="125022"/>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27" name="直接箭头连接符 126">
            <a:extLst>
              <a:ext uri="{FF2B5EF4-FFF2-40B4-BE49-F238E27FC236}">
                <a16:creationId xmlns:a16="http://schemas.microsoft.com/office/drawing/2014/main" id="{B75AF998-755D-4F94-951A-3917023D5976}"/>
              </a:ext>
            </a:extLst>
          </p:cNvPr>
          <p:cNvCxnSpPr>
            <a:cxnSpLocks/>
            <a:stCxn id="128" idx="20"/>
            <a:endCxn id="124" idx="41"/>
          </p:cNvCxnSpPr>
          <p:nvPr/>
        </p:nvCxnSpPr>
        <p:spPr>
          <a:xfrm flipV="1">
            <a:off x="5469737" y="2913015"/>
            <a:ext cx="256150" cy="119140"/>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28" name="Freeform 18">
            <a:extLst>
              <a:ext uri="{FF2B5EF4-FFF2-40B4-BE49-F238E27FC236}">
                <a16:creationId xmlns:a16="http://schemas.microsoft.com/office/drawing/2014/main" id="{65625E5F-ADDB-4324-825B-A5EE2BEA5B43}"/>
              </a:ext>
            </a:extLst>
          </p:cNvPr>
          <p:cNvSpPr>
            <a:spLocks/>
          </p:cNvSpPr>
          <p:nvPr/>
        </p:nvSpPr>
        <p:spPr bwMode="auto">
          <a:xfrm>
            <a:off x="5289737" y="2952646"/>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8">
            <a:extLst>
              <a:ext uri="{FF2B5EF4-FFF2-40B4-BE49-F238E27FC236}">
                <a16:creationId xmlns:a16="http://schemas.microsoft.com/office/drawing/2014/main" id="{20904D22-0EF0-40EA-891E-F956BD595749}"/>
              </a:ext>
            </a:extLst>
          </p:cNvPr>
          <p:cNvSpPr>
            <a:spLocks/>
          </p:cNvSpPr>
          <p:nvPr/>
        </p:nvSpPr>
        <p:spPr bwMode="auto">
          <a:xfrm>
            <a:off x="5289737" y="260799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33" name="直接箭头连接符 132">
            <a:extLst>
              <a:ext uri="{FF2B5EF4-FFF2-40B4-BE49-F238E27FC236}">
                <a16:creationId xmlns:a16="http://schemas.microsoft.com/office/drawing/2014/main" id="{12A9F0AC-F310-4B2E-BB36-0FEDE22183C3}"/>
              </a:ext>
            </a:extLst>
          </p:cNvPr>
          <p:cNvCxnSpPr>
            <a:cxnSpLocks/>
            <a:stCxn id="135" idx="23"/>
            <a:endCxn id="125" idx="3"/>
          </p:cNvCxnSpPr>
          <p:nvPr/>
        </p:nvCxnSpPr>
        <p:spPr>
          <a:xfrm>
            <a:off x="5466404" y="2366928"/>
            <a:ext cx="251383" cy="13738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34" name="直接箭头连接符 133">
            <a:extLst>
              <a:ext uri="{FF2B5EF4-FFF2-40B4-BE49-F238E27FC236}">
                <a16:creationId xmlns:a16="http://schemas.microsoft.com/office/drawing/2014/main" id="{2B986350-3E84-42E4-94B7-6EA9D34F9021}"/>
              </a:ext>
            </a:extLst>
          </p:cNvPr>
          <p:cNvCxnSpPr>
            <a:cxnSpLocks/>
            <a:stCxn id="132" idx="19"/>
            <a:endCxn id="125" idx="41"/>
          </p:cNvCxnSpPr>
          <p:nvPr/>
        </p:nvCxnSpPr>
        <p:spPr>
          <a:xfrm flipV="1">
            <a:off x="5467515" y="2568362"/>
            <a:ext cx="239161" cy="105889"/>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35" name="Freeform 18">
            <a:extLst>
              <a:ext uri="{FF2B5EF4-FFF2-40B4-BE49-F238E27FC236}">
                <a16:creationId xmlns:a16="http://schemas.microsoft.com/office/drawing/2014/main" id="{D7537C74-91BE-47FE-9755-960A42182351}"/>
              </a:ext>
            </a:extLst>
          </p:cNvPr>
          <p:cNvSpPr>
            <a:spLocks/>
          </p:cNvSpPr>
          <p:nvPr/>
        </p:nvSpPr>
        <p:spPr bwMode="auto">
          <a:xfrm>
            <a:off x="5289737" y="2250977"/>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左大括号 135">
            <a:extLst>
              <a:ext uri="{FF2B5EF4-FFF2-40B4-BE49-F238E27FC236}">
                <a16:creationId xmlns:a16="http://schemas.microsoft.com/office/drawing/2014/main" id="{9F31417F-3EAC-4F88-BD9E-62C3E95D265B}"/>
              </a:ext>
            </a:extLst>
          </p:cNvPr>
          <p:cNvSpPr/>
          <p:nvPr/>
        </p:nvSpPr>
        <p:spPr>
          <a:xfrm flipH="1">
            <a:off x="6385953" y="2665106"/>
            <a:ext cx="300327" cy="3331563"/>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37" name="文本框 136">
            <a:extLst>
              <a:ext uri="{FF2B5EF4-FFF2-40B4-BE49-F238E27FC236}">
                <a16:creationId xmlns:a16="http://schemas.microsoft.com/office/drawing/2014/main" id="{6D7BDAE1-4F0B-4B21-AF99-A9B4FB026B10}"/>
              </a:ext>
            </a:extLst>
          </p:cNvPr>
          <p:cNvSpPr txBox="1"/>
          <p:nvPr/>
        </p:nvSpPr>
        <p:spPr>
          <a:xfrm>
            <a:off x="6686280" y="4112398"/>
            <a:ext cx="338554" cy="369332"/>
          </a:xfrm>
          <a:prstGeom prst="rect">
            <a:avLst/>
          </a:prstGeom>
          <a:noFill/>
        </p:spPr>
        <p:txBody>
          <a:bodyPr wrap="none" rtlCol="0">
            <a:spAutoFit/>
          </a:bodyPr>
          <a:lstStyle/>
          <a:p>
            <a:r>
              <a:rPr lang="en-US" altLang="zh-CN" dirty="0">
                <a:latin typeface="Arial" pitchFamily="34" charset="0"/>
                <a:cs typeface="Arial" pitchFamily="34" charset="0"/>
              </a:rPr>
              <a:t>V</a:t>
            </a:r>
            <a:endParaRPr lang="zh-CN" altLang="en-US" baseline="-25000" dirty="0">
              <a:latin typeface="Arial" pitchFamily="34" charset="0"/>
              <a:cs typeface="Arial" pitchFamily="34" charset="0"/>
            </a:endParaRPr>
          </a:p>
        </p:txBody>
      </p:sp>
      <p:sp>
        <p:nvSpPr>
          <p:cNvPr id="161" name="Freeform 18">
            <a:extLst>
              <a:ext uri="{FF2B5EF4-FFF2-40B4-BE49-F238E27FC236}">
                <a16:creationId xmlns:a16="http://schemas.microsoft.com/office/drawing/2014/main" id="{18581C39-542D-4E05-8705-F0D5691732C7}"/>
              </a:ext>
            </a:extLst>
          </p:cNvPr>
          <p:cNvSpPr>
            <a:spLocks/>
          </p:cNvSpPr>
          <p:nvPr/>
        </p:nvSpPr>
        <p:spPr bwMode="auto">
          <a:xfrm flipH="1">
            <a:off x="1845399" y="381518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8">
            <a:extLst>
              <a:ext uri="{FF2B5EF4-FFF2-40B4-BE49-F238E27FC236}">
                <a16:creationId xmlns:a16="http://schemas.microsoft.com/office/drawing/2014/main" id="{5D2694F6-5018-4987-BD68-D65D43ABF387}"/>
              </a:ext>
            </a:extLst>
          </p:cNvPr>
          <p:cNvSpPr>
            <a:spLocks/>
          </p:cNvSpPr>
          <p:nvPr/>
        </p:nvSpPr>
        <p:spPr bwMode="auto">
          <a:xfrm flipH="1">
            <a:off x="2513789" y="4412765"/>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8">
            <a:extLst>
              <a:ext uri="{FF2B5EF4-FFF2-40B4-BE49-F238E27FC236}">
                <a16:creationId xmlns:a16="http://schemas.microsoft.com/office/drawing/2014/main" id="{75E3E7F5-6643-4940-A362-1C70F3E28ACA}"/>
              </a:ext>
            </a:extLst>
          </p:cNvPr>
          <p:cNvSpPr>
            <a:spLocks/>
          </p:cNvSpPr>
          <p:nvPr/>
        </p:nvSpPr>
        <p:spPr bwMode="auto">
          <a:xfrm flipH="1">
            <a:off x="2436011" y="349308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8">
            <a:extLst>
              <a:ext uri="{FF2B5EF4-FFF2-40B4-BE49-F238E27FC236}">
                <a16:creationId xmlns:a16="http://schemas.microsoft.com/office/drawing/2014/main" id="{9CBBF779-FB39-49AD-B69E-AE39FB462D43}"/>
              </a:ext>
            </a:extLst>
          </p:cNvPr>
          <p:cNvSpPr>
            <a:spLocks/>
          </p:cNvSpPr>
          <p:nvPr/>
        </p:nvSpPr>
        <p:spPr bwMode="auto">
          <a:xfrm flipH="1">
            <a:off x="3155863" y="477370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8">
            <a:extLst>
              <a:ext uri="{FF2B5EF4-FFF2-40B4-BE49-F238E27FC236}">
                <a16:creationId xmlns:a16="http://schemas.microsoft.com/office/drawing/2014/main" id="{A570346B-3A98-48AF-8E29-869F51AA131A}"/>
              </a:ext>
            </a:extLst>
          </p:cNvPr>
          <p:cNvSpPr>
            <a:spLocks/>
          </p:cNvSpPr>
          <p:nvPr/>
        </p:nvSpPr>
        <p:spPr bwMode="auto">
          <a:xfrm flipH="1">
            <a:off x="3155863" y="3983887"/>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69" name="直接箭头连接符 168">
            <a:extLst>
              <a:ext uri="{FF2B5EF4-FFF2-40B4-BE49-F238E27FC236}">
                <a16:creationId xmlns:a16="http://schemas.microsoft.com/office/drawing/2014/main" id="{9F46B348-A0F7-4D88-9D03-6EED224EFD46}"/>
              </a:ext>
            </a:extLst>
          </p:cNvPr>
          <p:cNvCxnSpPr>
            <a:cxnSpLocks/>
            <a:stCxn id="161" idx="3"/>
            <a:endCxn id="164" idx="23"/>
          </p:cNvCxnSpPr>
          <p:nvPr/>
        </p:nvCxnSpPr>
        <p:spPr>
          <a:xfrm flipV="1">
            <a:off x="2013177" y="3609039"/>
            <a:ext cx="426167" cy="24921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70" name="Freeform 18">
            <a:extLst>
              <a:ext uri="{FF2B5EF4-FFF2-40B4-BE49-F238E27FC236}">
                <a16:creationId xmlns:a16="http://schemas.microsoft.com/office/drawing/2014/main" id="{59E4A6B5-614D-4087-A5BE-E06804CE2BCA}"/>
              </a:ext>
            </a:extLst>
          </p:cNvPr>
          <p:cNvSpPr>
            <a:spLocks/>
          </p:cNvSpPr>
          <p:nvPr/>
        </p:nvSpPr>
        <p:spPr bwMode="auto">
          <a:xfrm flipH="1">
            <a:off x="3155863" y="335401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8">
            <a:extLst>
              <a:ext uri="{FF2B5EF4-FFF2-40B4-BE49-F238E27FC236}">
                <a16:creationId xmlns:a16="http://schemas.microsoft.com/office/drawing/2014/main" id="{47316119-4AED-476E-A318-A962854FED38}"/>
              </a:ext>
            </a:extLst>
          </p:cNvPr>
          <p:cNvSpPr>
            <a:spLocks/>
          </p:cNvSpPr>
          <p:nvPr/>
        </p:nvSpPr>
        <p:spPr bwMode="auto">
          <a:xfrm flipH="1">
            <a:off x="3150772" y="2758399"/>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文本框 171">
            <a:extLst>
              <a:ext uri="{FF2B5EF4-FFF2-40B4-BE49-F238E27FC236}">
                <a16:creationId xmlns:a16="http://schemas.microsoft.com/office/drawing/2014/main" id="{8220BE58-960D-4391-B22B-CC24D234987F}"/>
              </a:ext>
            </a:extLst>
          </p:cNvPr>
          <p:cNvSpPr txBox="1"/>
          <p:nvPr/>
        </p:nvSpPr>
        <p:spPr>
          <a:xfrm>
            <a:off x="1524000" y="3720517"/>
            <a:ext cx="300082" cy="369332"/>
          </a:xfrm>
          <a:prstGeom prst="rect">
            <a:avLst/>
          </a:prstGeom>
          <a:noFill/>
        </p:spPr>
        <p:txBody>
          <a:bodyPr wrap="none" rtlCol="0">
            <a:spAutoFit/>
          </a:bodyPr>
          <a:lstStyle/>
          <a:p>
            <a:r>
              <a:rPr lang="en-US" altLang="zh-CN" dirty="0">
                <a:latin typeface="Arial" pitchFamily="34" charset="0"/>
                <a:cs typeface="Arial" pitchFamily="34" charset="0"/>
              </a:rPr>
              <a:t>s</a:t>
            </a:r>
            <a:endParaRPr lang="zh-CN" altLang="en-US" dirty="0">
              <a:latin typeface="Arial" pitchFamily="34" charset="0"/>
              <a:cs typeface="Arial" pitchFamily="34" charset="0"/>
            </a:endParaRPr>
          </a:p>
        </p:txBody>
      </p:sp>
      <p:cxnSp>
        <p:nvCxnSpPr>
          <p:cNvPr id="173" name="直接箭头连接符 172">
            <a:extLst>
              <a:ext uri="{FF2B5EF4-FFF2-40B4-BE49-F238E27FC236}">
                <a16:creationId xmlns:a16="http://schemas.microsoft.com/office/drawing/2014/main" id="{CC4D58CA-F4BD-4E84-925F-A7F2C26C703E}"/>
              </a:ext>
            </a:extLst>
          </p:cNvPr>
          <p:cNvCxnSpPr>
            <a:cxnSpLocks/>
            <a:stCxn id="161" idx="36"/>
            <a:endCxn id="163" idx="19"/>
          </p:cNvCxnSpPr>
          <p:nvPr/>
        </p:nvCxnSpPr>
        <p:spPr>
          <a:xfrm>
            <a:off x="1989843" y="3976410"/>
            <a:ext cx="526168" cy="50261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1" name="直接箭头连接符 180">
            <a:extLst>
              <a:ext uri="{FF2B5EF4-FFF2-40B4-BE49-F238E27FC236}">
                <a16:creationId xmlns:a16="http://schemas.microsoft.com/office/drawing/2014/main" id="{00E7FE9B-3437-48E6-95D5-12C6C21A8595}"/>
              </a:ext>
            </a:extLst>
          </p:cNvPr>
          <p:cNvCxnSpPr>
            <a:cxnSpLocks/>
            <a:stCxn id="164" idx="5"/>
            <a:endCxn id="171" idx="22"/>
          </p:cNvCxnSpPr>
          <p:nvPr/>
        </p:nvCxnSpPr>
        <p:spPr>
          <a:xfrm flipV="1">
            <a:off x="2587122" y="2861098"/>
            <a:ext cx="564761" cy="6551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2" name="直接箭头连接符 181">
            <a:extLst>
              <a:ext uri="{FF2B5EF4-FFF2-40B4-BE49-F238E27FC236}">
                <a16:creationId xmlns:a16="http://schemas.microsoft.com/office/drawing/2014/main" id="{E59C8F25-3FF4-43AD-ABB4-B4FD570B2D52}"/>
              </a:ext>
            </a:extLst>
          </p:cNvPr>
          <p:cNvCxnSpPr>
            <a:cxnSpLocks/>
            <a:stCxn id="164" idx="0"/>
            <a:endCxn id="170" idx="22"/>
          </p:cNvCxnSpPr>
          <p:nvPr/>
        </p:nvCxnSpPr>
        <p:spPr>
          <a:xfrm flipV="1">
            <a:off x="2616011" y="3456717"/>
            <a:ext cx="540963" cy="1158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4" name="直接箭头连接符 183">
            <a:extLst>
              <a:ext uri="{FF2B5EF4-FFF2-40B4-BE49-F238E27FC236}">
                <a16:creationId xmlns:a16="http://schemas.microsoft.com/office/drawing/2014/main" id="{C9F084B1-5568-4276-95D1-5227838B3A11}"/>
              </a:ext>
            </a:extLst>
          </p:cNvPr>
          <p:cNvCxnSpPr>
            <a:cxnSpLocks/>
            <a:stCxn id="164" idx="38"/>
            <a:endCxn id="168" idx="22"/>
          </p:cNvCxnSpPr>
          <p:nvPr/>
        </p:nvCxnSpPr>
        <p:spPr>
          <a:xfrm>
            <a:off x="2598233" y="3636646"/>
            <a:ext cx="558741" cy="44994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5" name="直接箭头连接符 184">
            <a:extLst>
              <a:ext uri="{FF2B5EF4-FFF2-40B4-BE49-F238E27FC236}">
                <a16:creationId xmlns:a16="http://schemas.microsoft.com/office/drawing/2014/main" id="{E36D4384-AB9C-4792-A725-030F4B192599}"/>
              </a:ext>
            </a:extLst>
          </p:cNvPr>
          <p:cNvCxnSpPr>
            <a:cxnSpLocks/>
            <a:stCxn id="163" idx="39"/>
            <a:endCxn id="165" idx="19"/>
          </p:cNvCxnSpPr>
          <p:nvPr/>
        </p:nvCxnSpPr>
        <p:spPr>
          <a:xfrm>
            <a:off x="2683789" y="4545280"/>
            <a:ext cx="474296" cy="29467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86" name="直接箭头连接符 185">
            <a:extLst>
              <a:ext uri="{FF2B5EF4-FFF2-40B4-BE49-F238E27FC236}">
                <a16:creationId xmlns:a16="http://schemas.microsoft.com/office/drawing/2014/main" id="{3F7DB254-0A3A-4254-98CE-81406449B8C9}"/>
              </a:ext>
            </a:extLst>
          </p:cNvPr>
          <p:cNvCxnSpPr>
            <a:cxnSpLocks/>
            <a:stCxn id="163" idx="2"/>
          </p:cNvCxnSpPr>
          <p:nvPr/>
        </p:nvCxnSpPr>
        <p:spPr>
          <a:xfrm flipV="1">
            <a:off x="2687122" y="4143833"/>
            <a:ext cx="496811" cy="32304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92" name="Text Placeholder 2">
            <a:extLst>
              <a:ext uri="{FF2B5EF4-FFF2-40B4-BE49-F238E27FC236}">
                <a16:creationId xmlns:a16="http://schemas.microsoft.com/office/drawing/2014/main" id="{095FFDE9-93E4-4B9A-9CF5-E14974258615}"/>
              </a:ext>
            </a:extLst>
          </p:cNvPr>
          <p:cNvSpPr txBox="1">
            <a:spLocks/>
          </p:cNvSpPr>
          <p:nvPr/>
        </p:nvSpPr>
        <p:spPr>
          <a:xfrm>
            <a:off x="457200" y="1295400"/>
            <a:ext cx="8229600" cy="5257801"/>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zh-CN" sz="2800" dirty="0">
                <a:solidFill>
                  <a:srgbClr val="C00000"/>
                </a:solidFill>
              </a:rPr>
              <a:t>Major Challenge</a:t>
            </a:r>
            <a:r>
              <a:rPr lang="en-US" altLang="zh-CN" sz="2800" dirty="0"/>
              <a:t>: How to efficiently perform backward search on all nodes?</a:t>
            </a:r>
          </a:p>
        </p:txBody>
      </p:sp>
    </p:spTree>
    <p:extLst>
      <p:ext uri="{BB962C8B-B14F-4D97-AF65-F5344CB8AC3E}">
        <p14:creationId xmlns:p14="http://schemas.microsoft.com/office/powerpoint/2010/main" val="214841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标题 1">
            <a:extLst>
              <a:ext uri="{FF2B5EF4-FFF2-40B4-BE49-F238E27FC236}">
                <a16:creationId xmlns:a16="http://schemas.microsoft.com/office/drawing/2014/main" id="{2C09B62A-D285-41F1-8B58-3C6FE7CC044B}"/>
              </a:ext>
            </a:extLst>
          </p:cNvPr>
          <p:cNvSpPr txBox="1">
            <a:spLocks/>
          </p:cNvSpPr>
          <p:nvPr/>
        </p:nvSpPr>
        <p:spPr>
          <a:xfrm>
            <a:off x="457200" y="76200"/>
            <a:ext cx="8229600" cy="98755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r>
              <a:rPr lang="en-US" altLang="zh-CN" dirty="0" err="1"/>
              <a:t>TopPPR</a:t>
            </a:r>
            <a:r>
              <a:rPr lang="en-US" altLang="zh-CN" dirty="0"/>
              <a:t> algorithm</a:t>
            </a:r>
            <a:endParaRPr lang="zh-CN" altLang="en-US" dirty="0"/>
          </a:p>
        </p:txBody>
      </p:sp>
      <p:sp>
        <p:nvSpPr>
          <p:cNvPr id="175" name="Freeform 18">
            <a:extLst>
              <a:ext uri="{FF2B5EF4-FFF2-40B4-BE49-F238E27FC236}">
                <a16:creationId xmlns:a16="http://schemas.microsoft.com/office/drawing/2014/main" id="{8B269964-A0C5-4926-B7D5-2559622A9FEA}"/>
              </a:ext>
            </a:extLst>
          </p:cNvPr>
          <p:cNvSpPr>
            <a:spLocks/>
          </p:cNvSpPr>
          <p:nvPr/>
        </p:nvSpPr>
        <p:spPr bwMode="auto">
          <a:xfrm>
            <a:off x="6069470" y="379976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80" name="直接箭头连接符 179">
            <a:extLst>
              <a:ext uri="{FF2B5EF4-FFF2-40B4-BE49-F238E27FC236}">
                <a16:creationId xmlns:a16="http://schemas.microsoft.com/office/drawing/2014/main" id="{441E977E-1F7A-4EEC-889E-906900DBB65A}"/>
              </a:ext>
            </a:extLst>
          </p:cNvPr>
          <p:cNvCxnSpPr>
            <a:cxnSpLocks/>
            <a:stCxn id="204" idx="24"/>
            <a:endCxn id="175" idx="0"/>
          </p:cNvCxnSpPr>
          <p:nvPr/>
        </p:nvCxnSpPr>
        <p:spPr>
          <a:xfrm>
            <a:off x="5800881" y="3729338"/>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83" name="直接箭头连接符 182">
            <a:extLst>
              <a:ext uri="{FF2B5EF4-FFF2-40B4-BE49-F238E27FC236}">
                <a16:creationId xmlns:a16="http://schemas.microsoft.com/office/drawing/2014/main" id="{D0719E18-00FC-47C5-8CBF-C189F5243184}"/>
              </a:ext>
            </a:extLst>
          </p:cNvPr>
          <p:cNvCxnSpPr>
            <a:cxnSpLocks/>
            <a:stCxn id="203" idx="19"/>
            <a:endCxn id="175" idx="41"/>
          </p:cNvCxnSpPr>
          <p:nvPr/>
        </p:nvCxnSpPr>
        <p:spPr>
          <a:xfrm flipV="1">
            <a:off x="5826759" y="3906880"/>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03" name="Freeform 18">
            <a:extLst>
              <a:ext uri="{FF2B5EF4-FFF2-40B4-BE49-F238E27FC236}">
                <a16:creationId xmlns:a16="http://schemas.microsoft.com/office/drawing/2014/main" id="{0CA77F26-DE2C-40BD-9AFB-B6768B4E411B}"/>
              </a:ext>
            </a:extLst>
          </p:cNvPr>
          <p:cNvSpPr>
            <a:spLocks/>
          </p:cNvSpPr>
          <p:nvPr/>
        </p:nvSpPr>
        <p:spPr bwMode="auto">
          <a:xfrm>
            <a:off x="5648981" y="394589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8">
            <a:extLst>
              <a:ext uri="{FF2B5EF4-FFF2-40B4-BE49-F238E27FC236}">
                <a16:creationId xmlns:a16="http://schemas.microsoft.com/office/drawing/2014/main" id="{98F173D3-D731-4DE6-965A-E749B6B70C87}"/>
              </a:ext>
            </a:extLst>
          </p:cNvPr>
          <p:cNvSpPr>
            <a:spLocks/>
          </p:cNvSpPr>
          <p:nvPr/>
        </p:nvSpPr>
        <p:spPr bwMode="auto">
          <a:xfrm>
            <a:off x="5629770" y="3601240"/>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8">
            <a:extLst>
              <a:ext uri="{FF2B5EF4-FFF2-40B4-BE49-F238E27FC236}">
                <a16:creationId xmlns:a16="http://schemas.microsoft.com/office/drawing/2014/main" id="{F3556070-45D0-4CB1-89B5-D84A3881EF30}"/>
              </a:ext>
            </a:extLst>
          </p:cNvPr>
          <p:cNvSpPr>
            <a:spLocks/>
          </p:cNvSpPr>
          <p:nvPr/>
        </p:nvSpPr>
        <p:spPr bwMode="auto">
          <a:xfrm>
            <a:off x="6069470" y="4789254"/>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26" name="直接箭头连接符 225">
            <a:extLst>
              <a:ext uri="{FF2B5EF4-FFF2-40B4-BE49-F238E27FC236}">
                <a16:creationId xmlns:a16="http://schemas.microsoft.com/office/drawing/2014/main" id="{163BFC33-E8B2-433F-8BD8-01E09F6AF48A}"/>
              </a:ext>
            </a:extLst>
          </p:cNvPr>
          <p:cNvCxnSpPr>
            <a:cxnSpLocks/>
            <a:stCxn id="229" idx="24"/>
            <a:endCxn id="225" idx="0"/>
          </p:cNvCxnSpPr>
          <p:nvPr/>
        </p:nvCxnSpPr>
        <p:spPr>
          <a:xfrm>
            <a:off x="5800881" y="4718829"/>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227" name="直接箭头连接符 226">
            <a:extLst>
              <a:ext uri="{FF2B5EF4-FFF2-40B4-BE49-F238E27FC236}">
                <a16:creationId xmlns:a16="http://schemas.microsoft.com/office/drawing/2014/main" id="{512EC99D-56DC-44E9-9959-6EBADAD292FA}"/>
              </a:ext>
            </a:extLst>
          </p:cNvPr>
          <p:cNvCxnSpPr>
            <a:cxnSpLocks/>
            <a:stCxn id="228" idx="19"/>
            <a:endCxn id="225" idx="41"/>
          </p:cNvCxnSpPr>
          <p:nvPr/>
        </p:nvCxnSpPr>
        <p:spPr>
          <a:xfrm flipV="1">
            <a:off x="5826759" y="4896371"/>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28" name="Freeform 18">
            <a:extLst>
              <a:ext uri="{FF2B5EF4-FFF2-40B4-BE49-F238E27FC236}">
                <a16:creationId xmlns:a16="http://schemas.microsoft.com/office/drawing/2014/main" id="{7B7E29E3-D7D4-4629-BC29-04C5EF0F3EAF}"/>
              </a:ext>
            </a:extLst>
          </p:cNvPr>
          <p:cNvSpPr>
            <a:spLocks/>
          </p:cNvSpPr>
          <p:nvPr/>
        </p:nvSpPr>
        <p:spPr bwMode="auto">
          <a:xfrm>
            <a:off x="5648981" y="4935384"/>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8">
            <a:extLst>
              <a:ext uri="{FF2B5EF4-FFF2-40B4-BE49-F238E27FC236}">
                <a16:creationId xmlns:a16="http://schemas.microsoft.com/office/drawing/2014/main" id="{99B21C24-5CD0-4BCE-BF3C-0C42ADE0D8B6}"/>
              </a:ext>
            </a:extLst>
          </p:cNvPr>
          <p:cNvSpPr>
            <a:spLocks/>
          </p:cNvSpPr>
          <p:nvPr/>
        </p:nvSpPr>
        <p:spPr bwMode="auto">
          <a:xfrm>
            <a:off x="5629770" y="459073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8">
            <a:extLst>
              <a:ext uri="{FF2B5EF4-FFF2-40B4-BE49-F238E27FC236}">
                <a16:creationId xmlns:a16="http://schemas.microsoft.com/office/drawing/2014/main" id="{F7256F96-A7CF-40E9-88B2-0AA5219AF290}"/>
              </a:ext>
            </a:extLst>
          </p:cNvPr>
          <p:cNvSpPr>
            <a:spLocks/>
          </p:cNvSpPr>
          <p:nvPr/>
        </p:nvSpPr>
        <p:spPr bwMode="auto">
          <a:xfrm>
            <a:off x="6088899" y="5479396"/>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38" name="直接箭头连接符 237">
            <a:extLst>
              <a:ext uri="{FF2B5EF4-FFF2-40B4-BE49-F238E27FC236}">
                <a16:creationId xmlns:a16="http://schemas.microsoft.com/office/drawing/2014/main" id="{1A2F9836-10A4-4076-8285-5965A857D2D9}"/>
              </a:ext>
            </a:extLst>
          </p:cNvPr>
          <p:cNvCxnSpPr>
            <a:cxnSpLocks/>
            <a:stCxn id="241" idx="24"/>
            <a:endCxn id="237" idx="0"/>
          </p:cNvCxnSpPr>
          <p:nvPr/>
        </p:nvCxnSpPr>
        <p:spPr>
          <a:xfrm>
            <a:off x="5820310" y="5408971"/>
            <a:ext cx="268589"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239" name="直接箭头连接符 238">
            <a:extLst>
              <a:ext uri="{FF2B5EF4-FFF2-40B4-BE49-F238E27FC236}">
                <a16:creationId xmlns:a16="http://schemas.microsoft.com/office/drawing/2014/main" id="{1A2AEE3D-608D-46B6-8771-CA95F9CD782A}"/>
              </a:ext>
            </a:extLst>
          </p:cNvPr>
          <p:cNvCxnSpPr>
            <a:cxnSpLocks/>
            <a:stCxn id="240" idx="19"/>
            <a:endCxn id="237" idx="41"/>
          </p:cNvCxnSpPr>
          <p:nvPr/>
        </p:nvCxnSpPr>
        <p:spPr>
          <a:xfrm flipV="1">
            <a:off x="5846188" y="5586513"/>
            <a:ext cx="243822"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40" name="Freeform 18">
            <a:extLst>
              <a:ext uri="{FF2B5EF4-FFF2-40B4-BE49-F238E27FC236}">
                <a16:creationId xmlns:a16="http://schemas.microsoft.com/office/drawing/2014/main" id="{BAF135C6-F644-4EDD-B240-8CE73C5766CC}"/>
              </a:ext>
            </a:extLst>
          </p:cNvPr>
          <p:cNvSpPr>
            <a:spLocks/>
          </p:cNvSpPr>
          <p:nvPr/>
        </p:nvSpPr>
        <p:spPr bwMode="auto">
          <a:xfrm>
            <a:off x="5668410" y="5625526"/>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8">
            <a:extLst>
              <a:ext uri="{FF2B5EF4-FFF2-40B4-BE49-F238E27FC236}">
                <a16:creationId xmlns:a16="http://schemas.microsoft.com/office/drawing/2014/main" id="{317F811E-A1B7-4824-91BD-A7B807AE6D5E}"/>
              </a:ext>
            </a:extLst>
          </p:cNvPr>
          <p:cNvSpPr>
            <a:spLocks/>
          </p:cNvSpPr>
          <p:nvPr/>
        </p:nvSpPr>
        <p:spPr bwMode="auto">
          <a:xfrm>
            <a:off x="5649199" y="528087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8">
            <a:extLst>
              <a:ext uri="{FF2B5EF4-FFF2-40B4-BE49-F238E27FC236}">
                <a16:creationId xmlns:a16="http://schemas.microsoft.com/office/drawing/2014/main" id="{2C811E1C-1853-4141-820D-08BF11D05725}"/>
              </a:ext>
            </a:extLst>
          </p:cNvPr>
          <p:cNvSpPr>
            <a:spLocks/>
          </p:cNvSpPr>
          <p:nvPr/>
        </p:nvSpPr>
        <p:spPr bwMode="auto">
          <a:xfrm>
            <a:off x="6108328" y="6158095"/>
            <a:ext cx="160571"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8">
            <a:extLst>
              <a:ext uri="{FF2B5EF4-FFF2-40B4-BE49-F238E27FC236}">
                <a16:creationId xmlns:a16="http://schemas.microsoft.com/office/drawing/2014/main" id="{D04CA6F2-05AA-4236-A95E-5FF6380039C1}"/>
              </a:ext>
            </a:extLst>
          </p:cNvPr>
          <p:cNvSpPr>
            <a:spLocks/>
          </p:cNvSpPr>
          <p:nvPr/>
        </p:nvSpPr>
        <p:spPr bwMode="auto">
          <a:xfrm>
            <a:off x="6059445" y="2537752"/>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8">
            <a:extLst>
              <a:ext uri="{FF2B5EF4-FFF2-40B4-BE49-F238E27FC236}">
                <a16:creationId xmlns:a16="http://schemas.microsoft.com/office/drawing/2014/main" id="{0D3D49CA-EDA2-4282-88BB-7A40B3B3B7EF}"/>
              </a:ext>
            </a:extLst>
          </p:cNvPr>
          <p:cNvSpPr>
            <a:spLocks/>
          </p:cNvSpPr>
          <p:nvPr/>
        </p:nvSpPr>
        <p:spPr bwMode="auto">
          <a:xfrm>
            <a:off x="6076000" y="3071091"/>
            <a:ext cx="160571"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253" name="直接箭头连接符 252">
            <a:extLst>
              <a:ext uri="{FF2B5EF4-FFF2-40B4-BE49-F238E27FC236}">
                <a16:creationId xmlns:a16="http://schemas.microsoft.com/office/drawing/2014/main" id="{71888AF6-CE15-4678-910C-32A0C81A5578}"/>
              </a:ext>
            </a:extLst>
          </p:cNvPr>
          <p:cNvCxnSpPr>
            <a:cxnSpLocks/>
            <a:stCxn id="256" idx="24"/>
            <a:endCxn id="252" idx="0"/>
          </p:cNvCxnSpPr>
          <p:nvPr/>
        </p:nvCxnSpPr>
        <p:spPr>
          <a:xfrm>
            <a:off x="5788942" y="3000666"/>
            <a:ext cx="287058" cy="14993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254" name="直接箭头连接符 253">
            <a:extLst>
              <a:ext uri="{FF2B5EF4-FFF2-40B4-BE49-F238E27FC236}">
                <a16:creationId xmlns:a16="http://schemas.microsoft.com/office/drawing/2014/main" id="{7C8347FB-DF60-44B8-9138-03FA9ED2E8F4}"/>
              </a:ext>
            </a:extLst>
          </p:cNvPr>
          <p:cNvCxnSpPr>
            <a:cxnSpLocks/>
            <a:stCxn id="255" idx="19"/>
            <a:endCxn id="252" idx="41"/>
          </p:cNvCxnSpPr>
          <p:nvPr/>
        </p:nvCxnSpPr>
        <p:spPr>
          <a:xfrm flipV="1">
            <a:off x="5814100" y="3178208"/>
            <a:ext cx="262891" cy="105271"/>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255" name="Freeform 18">
            <a:extLst>
              <a:ext uri="{FF2B5EF4-FFF2-40B4-BE49-F238E27FC236}">
                <a16:creationId xmlns:a16="http://schemas.microsoft.com/office/drawing/2014/main" id="{FB591438-0FA1-4DD7-AF6F-8C01538D95FC}"/>
              </a:ext>
            </a:extLst>
          </p:cNvPr>
          <p:cNvSpPr>
            <a:spLocks/>
          </p:cNvSpPr>
          <p:nvPr/>
        </p:nvSpPr>
        <p:spPr bwMode="auto">
          <a:xfrm>
            <a:off x="5655511" y="3217221"/>
            <a:ext cx="160571"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8">
            <a:extLst>
              <a:ext uri="{FF2B5EF4-FFF2-40B4-BE49-F238E27FC236}">
                <a16:creationId xmlns:a16="http://schemas.microsoft.com/office/drawing/2014/main" id="{9E8E63BA-B3C7-4F46-8EBC-5D757B2E371B}"/>
              </a:ext>
            </a:extLst>
          </p:cNvPr>
          <p:cNvSpPr>
            <a:spLocks/>
          </p:cNvSpPr>
          <p:nvPr/>
        </p:nvSpPr>
        <p:spPr bwMode="auto">
          <a:xfrm>
            <a:off x="5636300" y="2872568"/>
            <a:ext cx="160571"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8">
            <a:extLst>
              <a:ext uri="{FF2B5EF4-FFF2-40B4-BE49-F238E27FC236}">
                <a16:creationId xmlns:a16="http://schemas.microsoft.com/office/drawing/2014/main" id="{39374242-A780-4F7D-BC3C-E587522FD690}"/>
              </a:ext>
            </a:extLst>
          </p:cNvPr>
          <p:cNvSpPr>
            <a:spLocks/>
          </p:cNvSpPr>
          <p:nvPr/>
        </p:nvSpPr>
        <p:spPr bwMode="auto">
          <a:xfrm>
            <a:off x="6108328" y="6502382"/>
            <a:ext cx="160571"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8">
            <a:extLst>
              <a:ext uri="{FF2B5EF4-FFF2-40B4-BE49-F238E27FC236}">
                <a16:creationId xmlns:a16="http://schemas.microsoft.com/office/drawing/2014/main" id="{D27CBDF1-17A7-4D78-8385-D6D20018C2EA}"/>
              </a:ext>
            </a:extLst>
          </p:cNvPr>
          <p:cNvSpPr>
            <a:spLocks/>
          </p:cNvSpPr>
          <p:nvPr/>
        </p:nvSpPr>
        <p:spPr bwMode="auto">
          <a:xfrm>
            <a:off x="6108328" y="5813807"/>
            <a:ext cx="160571"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8">
            <a:extLst>
              <a:ext uri="{FF2B5EF4-FFF2-40B4-BE49-F238E27FC236}">
                <a16:creationId xmlns:a16="http://schemas.microsoft.com/office/drawing/2014/main" id="{E7527A81-AAC9-454B-AC6D-7CAA8473EA2B}"/>
              </a:ext>
            </a:extLst>
          </p:cNvPr>
          <p:cNvSpPr>
            <a:spLocks/>
          </p:cNvSpPr>
          <p:nvPr/>
        </p:nvSpPr>
        <p:spPr bwMode="auto">
          <a:xfrm>
            <a:off x="6053617" y="2073668"/>
            <a:ext cx="160571"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左大括号 83">
            <a:extLst>
              <a:ext uri="{FF2B5EF4-FFF2-40B4-BE49-F238E27FC236}">
                <a16:creationId xmlns:a16="http://schemas.microsoft.com/office/drawing/2014/main" id="{F238B332-7097-4161-B9DD-A0EAB4B57F62}"/>
              </a:ext>
            </a:extLst>
          </p:cNvPr>
          <p:cNvSpPr/>
          <p:nvPr/>
        </p:nvSpPr>
        <p:spPr>
          <a:xfrm flipH="1">
            <a:off x="6306409" y="3000666"/>
            <a:ext cx="236626" cy="2642359"/>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87" name="文本框 86">
            <a:extLst>
              <a:ext uri="{FF2B5EF4-FFF2-40B4-BE49-F238E27FC236}">
                <a16:creationId xmlns:a16="http://schemas.microsoft.com/office/drawing/2014/main" id="{14294921-B857-49EC-9274-249D2C84CD32}"/>
              </a:ext>
            </a:extLst>
          </p:cNvPr>
          <p:cNvSpPr txBox="1"/>
          <p:nvPr/>
        </p:nvSpPr>
        <p:spPr>
          <a:xfrm>
            <a:off x="6561169" y="4156853"/>
            <a:ext cx="1838965" cy="369332"/>
          </a:xfrm>
          <a:prstGeom prst="rect">
            <a:avLst/>
          </a:prstGeom>
          <a:noFill/>
        </p:spPr>
        <p:txBody>
          <a:bodyPr wrap="none" rtlCol="0">
            <a:spAutoFit/>
          </a:bodyPr>
          <a:lstStyle/>
          <a:p>
            <a:r>
              <a:rPr lang="en-US" altLang="zh-CN" dirty="0">
                <a:latin typeface="Arial" pitchFamily="34" charset="0"/>
                <a:cs typeface="Arial" pitchFamily="34" charset="0"/>
              </a:rPr>
              <a:t>Candidate set C</a:t>
            </a:r>
            <a:endParaRPr lang="zh-CN" altLang="en-US" dirty="0">
              <a:latin typeface="Arial" pitchFamily="34" charset="0"/>
              <a:cs typeface="Arial" pitchFamily="34" charset="0"/>
            </a:endParaRPr>
          </a:p>
        </p:txBody>
      </p:sp>
      <p:sp>
        <p:nvSpPr>
          <p:cNvPr id="260" name="左大括号 259">
            <a:extLst>
              <a:ext uri="{FF2B5EF4-FFF2-40B4-BE49-F238E27FC236}">
                <a16:creationId xmlns:a16="http://schemas.microsoft.com/office/drawing/2014/main" id="{3C8699F9-1C80-4B0D-B1BE-1E8D9572D3F4}"/>
              </a:ext>
            </a:extLst>
          </p:cNvPr>
          <p:cNvSpPr/>
          <p:nvPr/>
        </p:nvSpPr>
        <p:spPr>
          <a:xfrm flipH="1">
            <a:off x="6242318" y="2041577"/>
            <a:ext cx="251383" cy="734319"/>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61" name="文本框 260">
            <a:extLst>
              <a:ext uri="{FF2B5EF4-FFF2-40B4-BE49-F238E27FC236}">
                <a16:creationId xmlns:a16="http://schemas.microsoft.com/office/drawing/2014/main" id="{6363AA02-476C-4CF3-B17C-03542F3960D0}"/>
              </a:ext>
            </a:extLst>
          </p:cNvPr>
          <p:cNvSpPr txBox="1"/>
          <p:nvPr/>
        </p:nvSpPr>
        <p:spPr>
          <a:xfrm>
            <a:off x="6478945" y="2209800"/>
            <a:ext cx="1454309" cy="369332"/>
          </a:xfrm>
          <a:prstGeom prst="rect">
            <a:avLst/>
          </a:prstGeom>
          <a:noFill/>
        </p:spPr>
        <p:txBody>
          <a:bodyPr wrap="none" rtlCol="0">
            <a:spAutoFit/>
          </a:bodyPr>
          <a:lstStyle/>
          <a:p>
            <a:r>
              <a:rPr lang="en-US" altLang="zh-CN" dirty="0">
                <a:latin typeface="Arial" pitchFamily="34" charset="0"/>
                <a:cs typeface="Arial" pitchFamily="34" charset="0"/>
              </a:rPr>
              <a:t>Top-k set </a:t>
            </a:r>
            <a:r>
              <a:rPr lang="en-US" altLang="zh-CN" dirty="0" err="1">
                <a:latin typeface="Arial" pitchFamily="34" charset="0"/>
                <a:cs typeface="Arial" pitchFamily="34" charset="0"/>
              </a:rPr>
              <a:t>V</a:t>
            </a:r>
            <a:r>
              <a:rPr lang="en-US" altLang="zh-CN" baseline="-25000" dirty="0" err="1">
                <a:latin typeface="Arial" pitchFamily="34" charset="0"/>
                <a:cs typeface="Arial" pitchFamily="34" charset="0"/>
              </a:rPr>
              <a:t>k</a:t>
            </a:r>
            <a:endParaRPr lang="zh-CN" altLang="en-US" baseline="-25000" dirty="0">
              <a:latin typeface="Arial" pitchFamily="34" charset="0"/>
              <a:cs typeface="Arial" pitchFamily="34" charset="0"/>
            </a:endParaRPr>
          </a:p>
        </p:txBody>
      </p:sp>
      <p:sp>
        <p:nvSpPr>
          <p:cNvPr id="262" name="左大括号 261">
            <a:extLst>
              <a:ext uri="{FF2B5EF4-FFF2-40B4-BE49-F238E27FC236}">
                <a16:creationId xmlns:a16="http://schemas.microsoft.com/office/drawing/2014/main" id="{400ED64B-EC2D-453C-B4BE-46CDBC8C1F68}"/>
              </a:ext>
            </a:extLst>
          </p:cNvPr>
          <p:cNvSpPr/>
          <p:nvPr/>
        </p:nvSpPr>
        <p:spPr>
          <a:xfrm flipH="1">
            <a:off x="6324543" y="5751062"/>
            <a:ext cx="218492" cy="96449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263" name="文本框 262">
            <a:extLst>
              <a:ext uri="{FF2B5EF4-FFF2-40B4-BE49-F238E27FC236}">
                <a16:creationId xmlns:a16="http://schemas.microsoft.com/office/drawing/2014/main" id="{1BB491EE-B371-4D0B-AFA2-426D1DD1FA4C}"/>
              </a:ext>
            </a:extLst>
          </p:cNvPr>
          <p:cNvSpPr txBox="1"/>
          <p:nvPr/>
        </p:nvSpPr>
        <p:spPr>
          <a:xfrm>
            <a:off x="6561169" y="6031468"/>
            <a:ext cx="1569660" cy="369332"/>
          </a:xfrm>
          <a:prstGeom prst="rect">
            <a:avLst/>
          </a:prstGeom>
          <a:noFill/>
        </p:spPr>
        <p:txBody>
          <a:bodyPr wrap="none" rtlCol="0">
            <a:spAutoFit/>
          </a:bodyPr>
          <a:lstStyle/>
          <a:p>
            <a:r>
              <a:rPr lang="en-US" altLang="zh-CN" dirty="0">
                <a:latin typeface="Arial" pitchFamily="34" charset="0"/>
                <a:cs typeface="Arial" pitchFamily="34" charset="0"/>
              </a:rPr>
              <a:t>Non-top-k set</a:t>
            </a:r>
            <a:endParaRPr lang="zh-CN" altLang="en-US" dirty="0">
              <a:latin typeface="Arial" pitchFamily="34" charset="0"/>
              <a:cs typeface="Arial" pitchFamily="34" charset="0"/>
            </a:endParaRPr>
          </a:p>
        </p:txBody>
      </p:sp>
      <p:grpSp>
        <p:nvGrpSpPr>
          <p:cNvPr id="2" name="组合 1">
            <a:extLst>
              <a:ext uri="{FF2B5EF4-FFF2-40B4-BE49-F238E27FC236}">
                <a16:creationId xmlns:a16="http://schemas.microsoft.com/office/drawing/2014/main" id="{C913FC13-034E-4CE2-B28A-30ED2B582EFE}"/>
              </a:ext>
            </a:extLst>
          </p:cNvPr>
          <p:cNvGrpSpPr/>
          <p:nvPr/>
        </p:nvGrpSpPr>
        <p:grpSpPr>
          <a:xfrm>
            <a:off x="3308569" y="2704192"/>
            <a:ext cx="2341201" cy="2440296"/>
            <a:chOff x="3308569" y="2704192"/>
            <a:chExt cx="2341201" cy="2440296"/>
          </a:xfrm>
        </p:grpSpPr>
        <p:cxnSp>
          <p:nvCxnSpPr>
            <p:cNvPr id="129" name="直接箭头连接符 128">
              <a:extLst>
                <a:ext uri="{FF2B5EF4-FFF2-40B4-BE49-F238E27FC236}">
                  <a16:creationId xmlns:a16="http://schemas.microsoft.com/office/drawing/2014/main" id="{B5B017FF-8391-41C4-8C16-DD780BCD9976}"/>
                </a:ext>
              </a:extLst>
            </p:cNvPr>
            <p:cNvCxnSpPr>
              <a:cxnSpLocks/>
            </p:cNvCxnSpPr>
            <p:nvPr/>
          </p:nvCxnSpPr>
          <p:spPr>
            <a:xfrm>
              <a:off x="3308569" y="3410265"/>
              <a:ext cx="580204" cy="234042"/>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0" name="直接箭头连接符 129">
              <a:extLst>
                <a:ext uri="{FF2B5EF4-FFF2-40B4-BE49-F238E27FC236}">
                  <a16:creationId xmlns:a16="http://schemas.microsoft.com/office/drawing/2014/main" id="{952BE630-884F-4FF3-A588-4E5D2DA2ABF7}"/>
                </a:ext>
              </a:extLst>
            </p:cNvPr>
            <p:cNvCxnSpPr>
              <a:cxnSpLocks/>
            </p:cNvCxnSpPr>
            <p:nvPr/>
          </p:nvCxnSpPr>
          <p:spPr>
            <a:xfrm flipV="1">
              <a:off x="3888773" y="3213956"/>
              <a:ext cx="570520" cy="43244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1" name="直接箭头连接符 130">
              <a:extLst>
                <a:ext uri="{FF2B5EF4-FFF2-40B4-BE49-F238E27FC236}">
                  <a16:creationId xmlns:a16="http://schemas.microsoft.com/office/drawing/2014/main" id="{F62F15B3-B80C-432E-88DC-9DB959C366D9}"/>
                </a:ext>
              </a:extLst>
            </p:cNvPr>
            <p:cNvCxnSpPr>
              <a:cxnSpLocks/>
            </p:cNvCxnSpPr>
            <p:nvPr/>
          </p:nvCxnSpPr>
          <p:spPr>
            <a:xfrm>
              <a:off x="4476278" y="3213956"/>
              <a:ext cx="739886" cy="24327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ABEA11F9-3763-4587-A2A4-A0DDF48B9B5D}"/>
                </a:ext>
              </a:extLst>
            </p:cNvPr>
            <p:cNvCxnSpPr>
              <a:cxnSpLocks/>
            </p:cNvCxnSpPr>
            <p:nvPr/>
          </p:nvCxnSpPr>
          <p:spPr>
            <a:xfrm>
              <a:off x="3333673" y="4112398"/>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0" name="直接箭头连接符 139">
              <a:extLst>
                <a:ext uri="{FF2B5EF4-FFF2-40B4-BE49-F238E27FC236}">
                  <a16:creationId xmlns:a16="http://schemas.microsoft.com/office/drawing/2014/main" id="{A4372E2F-5BF0-4952-BCF8-94B4F82336F9}"/>
                </a:ext>
              </a:extLst>
            </p:cNvPr>
            <p:cNvCxnSpPr>
              <a:cxnSpLocks/>
            </p:cNvCxnSpPr>
            <p:nvPr/>
          </p:nvCxnSpPr>
          <p:spPr>
            <a:xfrm flipV="1">
              <a:off x="4538414" y="4159363"/>
              <a:ext cx="702854" cy="193768"/>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2" name="直接箭头连接符 141">
              <a:extLst>
                <a:ext uri="{FF2B5EF4-FFF2-40B4-BE49-F238E27FC236}">
                  <a16:creationId xmlns:a16="http://schemas.microsoft.com/office/drawing/2014/main" id="{6168F1D3-77B7-487D-A4DC-B80CCFA319EB}"/>
                </a:ext>
              </a:extLst>
            </p:cNvPr>
            <p:cNvCxnSpPr>
              <a:cxnSpLocks/>
            </p:cNvCxnSpPr>
            <p:nvPr/>
          </p:nvCxnSpPr>
          <p:spPr>
            <a:xfrm flipV="1">
              <a:off x="3755047" y="3980878"/>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5" name="直接箭头连接符 144">
              <a:extLst>
                <a:ext uri="{FF2B5EF4-FFF2-40B4-BE49-F238E27FC236}">
                  <a16:creationId xmlns:a16="http://schemas.microsoft.com/office/drawing/2014/main" id="{E04FB111-7203-48E3-B479-E26870641928}"/>
                </a:ext>
              </a:extLst>
            </p:cNvPr>
            <p:cNvCxnSpPr>
              <a:cxnSpLocks/>
            </p:cNvCxnSpPr>
            <p:nvPr/>
          </p:nvCxnSpPr>
          <p:spPr>
            <a:xfrm>
              <a:off x="4078188" y="4012151"/>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2" name="直接箭头连接符 151">
              <a:extLst>
                <a:ext uri="{FF2B5EF4-FFF2-40B4-BE49-F238E27FC236}">
                  <a16:creationId xmlns:a16="http://schemas.microsoft.com/office/drawing/2014/main" id="{259FD950-8F72-411F-B013-0C65580A4E82}"/>
                </a:ext>
              </a:extLst>
            </p:cNvPr>
            <p:cNvCxnSpPr>
              <a:cxnSpLocks/>
            </p:cNvCxnSpPr>
            <p:nvPr/>
          </p:nvCxnSpPr>
          <p:spPr>
            <a:xfrm>
              <a:off x="3332511" y="4903755"/>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3" name="直接箭头连接符 152">
              <a:extLst>
                <a:ext uri="{FF2B5EF4-FFF2-40B4-BE49-F238E27FC236}">
                  <a16:creationId xmlns:a16="http://schemas.microsoft.com/office/drawing/2014/main" id="{3B951CE6-CBD7-45A5-95F8-645ECB24AA59}"/>
                </a:ext>
              </a:extLst>
            </p:cNvPr>
            <p:cNvCxnSpPr>
              <a:cxnSpLocks/>
              <a:endCxn id="229" idx="39"/>
            </p:cNvCxnSpPr>
            <p:nvPr/>
          </p:nvCxnSpPr>
          <p:spPr>
            <a:xfrm flipV="1">
              <a:off x="4943169" y="4723246"/>
              <a:ext cx="696601" cy="80262"/>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4" name="直接箭头连接符 153">
              <a:extLst>
                <a:ext uri="{FF2B5EF4-FFF2-40B4-BE49-F238E27FC236}">
                  <a16:creationId xmlns:a16="http://schemas.microsoft.com/office/drawing/2014/main" id="{163F9CA6-6ACD-4D78-81C7-5AA9544DBBDB}"/>
                </a:ext>
              </a:extLst>
            </p:cNvPr>
            <p:cNvCxnSpPr>
              <a:cxnSpLocks/>
            </p:cNvCxnSpPr>
            <p:nvPr/>
          </p:nvCxnSpPr>
          <p:spPr>
            <a:xfrm flipV="1">
              <a:off x="3753885" y="4772235"/>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5" name="直接箭头连接符 154">
              <a:extLst>
                <a:ext uri="{FF2B5EF4-FFF2-40B4-BE49-F238E27FC236}">
                  <a16:creationId xmlns:a16="http://schemas.microsoft.com/office/drawing/2014/main" id="{DEB53894-567A-40B1-B0A7-336F4C98229A}"/>
                </a:ext>
              </a:extLst>
            </p:cNvPr>
            <p:cNvCxnSpPr>
              <a:cxnSpLocks/>
            </p:cNvCxnSpPr>
            <p:nvPr/>
          </p:nvCxnSpPr>
          <p:spPr>
            <a:xfrm>
              <a:off x="4077026" y="4803508"/>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2" name="直接箭头连接符 161">
              <a:extLst>
                <a:ext uri="{FF2B5EF4-FFF2-40B4-BE49-F238E27FC236}">
                  <a16:creationId xmlns:a16="http://schemas.microsoft.com/office/drawing/2014/main" id="{B31FE515-8F48-483A-BE80-29F0C58ED1E9}"/>
                </a:ext>
              </a:extLst>
            </p:cNvPr>
            <p:cNvCxnSpPr>
              <a:cxnSpLocks/>
            </p:cNvCxnSpPr>
            <p:nvPr/>
          </p:nvCxnSpPr>
          <p:spPr>
            <a:xfrm flipV="1">
              <a:off x="4569185" y="4827479"/>
              <a:ext cx="373984" cy="30671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4" name="直接箭头连接符 173">
              <a:extLst>
                <a:ext uri="{FF2B5EF4-FFF2-40B4-BE49-F238E27FC236}">
                  <a16:creationId xmlns:a16="http://schemas.microsoft.com/office/drawing/2014/main" id="{49B5FE6F-E95B-496E-B6CA-EA0EB4E2CD47}"/>
                </a:ext>
              </a:extLst>
            </p:cNvPr>
            <p:cNvCxnSpPr>
              <a:cxnSpLocks/>
            </p:cNvCxnSpPr>
            <p:nvPr/>
          </p:nvCxnSpPr>
          <p:spPr>
            <a:xfrm>
              <a:off x="3332511" y="2835712"/>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6" name="直接箭头连接符 175">
              <a:extLst>
                <a:ext uri="{FF2B5EF4-FFF2-40B4-BE49-F238E27FC236}">
                  <a16:creationId xmlns:a16="http://schemas.microsoft.com/office/drawing/2014/main" id="{28547D92-5FC6-4FED-B52B-6B370C9FE0BA}"/>
                </a:ext>
              </a:extLst>
            </p:cNvPr>
            <p:cNvCxnSpPr>
              <a:cxnSpLocks/>
              <a:endCxn id="256" idx="0"/>
            </p:cNvCxnSpPr>
            <p:nvPr/>
          </p:nvCxnSpPr>
          <p:spPr>
            <a:xfrm>
              <a:off x="4943169" y="2766679"/>
              <a:ext cx="693131" cy="185398"/>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7" name="直接箭头连接符 176">
              <a:extLst>
                <a:ext uri="{FF2B5EF4-FFF2-40B4-BE49-F238E27FC236}">
                  <a16:creationId xmlns:a16="http://schemas.microsoft.com/office/drawing/2014/main" id="{9D0F4648-AC90-470E-9B32-D4261657B057}"/>
                </a:ext>
              </a:extLst>
            </p:cNvPr>
            <p:cNvCxnSpPr>
              <a:cxnSpLocks/>
            </p:cNvCxnSpPr>
            <p:nvPr/>
          </p:nvCxnSpPr>
          <p:spPr>
            <a:xfrm flipV="1">
              <a:off x="3753885" y="2704192"/>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8" name="直接箭头连接符 177">
              <a:extLst>
                <a:ext uri="{FF2B5EF4-FFF2-40B4-BE49-F238E27FC236}">
                  <a16:creationId xmlns:a16="http://schemas.microsoft.com/office/drawing/2014/main" id="{1F034D97-6B9E-432E-AE7A-8993605349F0}"/>
                </a:ext>
              </a:extLst>
            </p:cNvPr>
            <p:cNvCxnSpPr>
              <a:cxnSpLocks/>
            </p:cNvCxnSpPr>
            <p:nvPr/>
          </p:nvCxnSpPr>
          <p:spPr>
            <a:xfrm>
              <a:off x="4077026" y="2735465"/>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9" name="直接箭头连接符 178">
              <a:extLst>
                <a:ext uri="{FF2B5EF4-FFF2-40B4-BE49-F238E27FC236}">
                  <a16:creationId xmlns:a16="http://schemas.microsoft.com/office/drawing/2014/main" id="{9EEB4A8C-1384-410B-BB65-D93FA86CE433}"/>
                </a:ext>
              </a:extLst>
            </p:cNvPr>
            <p:cNvCxnSpPr>
              <a:cxnSpLocks/>
            </p:cNvCxnSpPr>
            <p:nvPr/>
          </p:nvCxnSpPr>
          <p:spPr>
            <a:xfrm flipV="1">
              <a:off x="4569185" y="2759436"/>
              <a:ext cx="373984" cy="30671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85" name="直接箭头连接符 84">
              <a:extLst>
                <a:ext uri="{FF2B5EF4-FFF2-40B4-BE49-F238E27FC236}">
                  <a16:creationId xmlns:a16="http://schemas.microsoft.com/office/drawing/2014/main" id="{1505F0C3-C71D-4A97-BC02-C35A91834594}"/>
                </a:ext>
              </a:extLst>
            </p:cNvPr>
            <p:cNvCxnSpPr>
              <a:cxnSpLocks/>
              <a:endCxn id="204" idx="40"/>
            </p:cNvCxnSpPr>
            <p:nvPr/>
          </p:nvCxnSpPr>
          <p:spPr>
            <a:xfrm>
              <a:off x="5216164" y="3483077"/>
              <a:ext cx="418050" cy="238531"/>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90" name="直接箭头连接符 89">
              <a:extLst>
                <a:ext uri="{FF2B5EF4-FFF2-40B4-BE49-F238E27FC236}">
                  <a16:creationId xmlns:a16="http://schemas.microsoft.com/office/drawing/2014/main" id="{2F0F06A6-0D10-4AEC-B309-1756B83FB3DB}"/>
                </a:ext>
              </a:extLst>
            </p:cNvPr>
            <p:cNvCxnSpPr>
              <a:cxnSpLocks/>
              <a:endCxn id="229" idx="4"/>
            </p:cNvCxnSpPr>
            <p:nvPr/>
          </p:nvCxnSpPr>
          <p:spPr>
            <a:xfrm>
              <a:off x="5236285" y="4190650"/>
              <a:ext cx="413485" cy="43210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grpSp>
      <p:sp>
        <p:nvSpPr>
          <p:cNvPr id="72" name="Freeform 18">
            <a:extLst>
              <a:ext uri="{FF2B5EF4-FFF2-40B4-BE49-F238E27FC236}">
                <a16:creationId xmlns:a16="http://schemas.microsoft.com/office/drawing/2014/main" id="{438B06AF-C9B4-485B-8EC4-6879A9DAB39F}"/>
              </a:ext>
            </a:extLst>
          </p:cNvPr>
          <p:cNvSpPr>
            <a:spLocks/>
          </p:cNvSpPr>
          <p:nvPr/>
        </p:nvSpPr>
        <p:spPr bwMode="auto">
          <a:xfrm flipH="1">
            <a:off x="1830965" y="381518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18">
            <a:extLst>
              <a:ext uri="{FF2B5EF4-FFF2-40B4-BE49-F238E27FC236}">
                <a16:creationId xmlns:a16="http://schemas.microsoft.com/office/drawing/2014/main" id="{AD2224AD-8061-42F4-AF4A-2E77F710BB45}"/>
              </a:ext>
            </a:extLst>
          </p:cNvPr>
          <p:cNvSpPr>
            <a:spLocks/>
          </p:cNvSpPr>
          <p:nvPr/>
        </p:nvSpPr>
        <p:spPr bwMode="auto">
          <a:xfrm flipH="1">
            <a:off x="2499355" y="4412765"/>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18">
            <a:extLst>
              <a:ext uri="{FF2B5EF4-FFF2-40B4-BE49-F238E27FC236}">
                <a16:creationId xmlns:a16="http://schemas.microsoft.com/office/drawing/2014/main" id="{80551CBF-FC23-4522-9373-B38283C38F95}"/>
              </a:ext>
            </a:extLst>
          </p:cNvPr>
          <p:cNvSpPr>
            <a:spLocks/>
          </p:cNvSpPr>
          <p:nvPr/>
        </p:nvSpPr>
        <p:spPr bwMode="auto">
          <a:xfrm flipH="1">
            <a:off x="2421577" y="349308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18">
            <a:extLst>
              <a:ext uri="{FF2B5EF4-FFF2-40B4-BE49-F238E27FC236}">
                <a16:creationId xmlns:a16="http://schemas.microsoft.com/office/drawing/2014/main" id="{A7E5F728-6A37-4B90-A92E-E22C528F6C29}"/>
              </a:ext>
            </a:extLst>
          </p:cNvPr>
          <p:cNvSpPr>
            <a:spLocks/>
          </p:cNvSpPr>
          <p:nvPr/>
        </p:nvSpPr>
        <p:spPr bwMode="auto">
          <a:xfrm flipH="1">
            <a:off x="3141429" y="477370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8">
            <a:extLst>
              <a:ext uri="{FF2B5EF4-FFF2-40B4-BE49-F238E27FC236}">
                <a16:creationId xmlns:a16="http://schemas.microsoft.com/office/drawing/2014/main" id="{42D6DAA6-A5F1-4236-BD14-9179E30AB145}"/>
              </a:ext>
            </a:extLst>
          </p:cNvPr>
          <p:cNvSpPr>
            <a:spLocks/>
          </p:cNvSpPr>
          <p:nvPr/>
        </p:nvSpPr>
        <p:spPr bwMode="auto">
          <a:xfrm flipH="1">
            <a:off x="3141429" y="3983887"/>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77" name="直接箭头连接符 76">
            <a:extLst>
              <a:ext uri="{FF2B5EF4-FFF2-40B4-BE49-F238E27FC236}">
                <a16:creationId xmlns:a16="http://schemas.microsoft.com/office/drawing/2014/main" id="{8C1B981A-1594-411E-90E6-2261237E3DFD}"/>
              </a:ext>
            </a:extLst>
          </p:cNvPr>
          <p:cNvCxnSpPr>
            <a:cxnSpLocks/>
            <a:stCxn id="72" idx="3"/>
            <a:endCxn id="74" idx="23"/>
          </p:cNvCxnSpPr>
          <p:nvPr/>
        </p:nvCxnSpPr>
        <p:spPr>
          <a:xfrm flipV="1">
            <a:off x="1998743" y="3609039"/>
            <a:ext cx="426167" cy="249211"/>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78" name="Freeform 18">
            <a:extLst>
              <a:ext uri="{FF2B5EF4-FFF2-40B4-BE49-F238E27FC236}">
                <a16:creationId xmlns:a16="http://schemas.microsoft.com/office/drawing/2014/main" id="{ACA53B14-7EDB-4BF1-B954-7DEC829CE198}"/>
              </a:ext>
            </a:extLst>
          </p:cNvPr>
          <p:cNvSpPr>
            <a:spLocks/>
          </p:cNvSpPr>
          <p:nvPr/>
        </p:nvSpPr>
        <p:spPr bwMode="auto">
          <a:xfrm flipH="1">
            <a:off x="3141429" y="3354018"/>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18">
            <a:extLst>
              <a:ext uri="{FF2B5EF4-FFF2-40B4-BE49-F238E27FC236}">
                <a16:creationId xmlns:a16="http://schemas.microsoft.com/office/drawing/2014/main" id="{D595AF09-55F8-493E-8F16-0CE71B1F7A57}"/>
              </a:ext>
            </a:extLst>
          </p:cNvPr>
          <p:cNvSpPr>
            <a:spLocks/>
          </p:cNvSpPr>
          <p:nvPr/>
        </p:nvSpPr>
        <p:spPr bwMode="auto">
          <a:xfrm flipH="1">
            <a:off x="3136338" y="2758399"/>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文本框 79">
            <a:extLst>
              <a:ext uri="{FF2B5EF4-FFF2-40B4-BE49-F238E27FC236}">
                <a16:creationId xmlns:a16="http://schemas.microsoft.com/office/drawing/2014/main" id="{E67DF3A1-BD07-4A0B-817A-B183EDCB809C}"/>
              </a:ext>
            </a:extLst>
          </p:cNvPr>
          <p:cNvSpPr txBox="1"/>
          <p:nvPr/>
        </p:nvSpPr>
        <p:spPr>
          <a:xfrm>
            <a:off x="1509566" y="3720517"/>
            <a:ext cx="300082" cy="369332"/>
          </a:xfrm>
          <a:prstGeom prst="rect">
            <a:avLst/>
          </a:prstGeom>
          <a:noFill/>
        </p:spPr>
        <p:txBody>
          <a:bodyPr wrap="none" rtlCol="0">
            <a:spAutoFit/>
          </a:bodyPr>
          <a:lstStyle/>
          <a:p>
            <a:r>
              <a:rPr lang="en-US" altLang="zh-CN" dirty="0">
                <a:latin typeface="Arial" pitchFamily="34" charset="0"/>
                <a:cs typeface="Arial" pitchFamily="34" charset="0"/>
              </a:rPr>
              <a:t>s</a:t>
            </a:r>
            <a:endParaRPr lang="zh-CN" altLang="en-US" dirty="0">
              <a:latin typeface="Arial" pitchFamily="34" charset="0"/>
              <a:cs typeface="Arial" pitchFamily="34" charset="0"/>
            </a:endParaRPr>
          </a:p>
        </p:txBody>
      </p:sp>
      <p:cxnSp>
        <p:nvCxnSpPr>
          <p:cNvPr id="81" name="直接箭头连接符 80">
            <a:extLst>
              <a:ext uri="{FF2B5EF4-FFF2-40B4-BE49-F238E27FC236}">
                <a16:creationId xmlns:a16="http://schemas.microsoft.com/office/drawing/2014/main" id="{EA649B2A-2362-4AFF-91E6-ED25FB3A8873}"/>
              </a:ext>
            </a:extLst>
          </p:cNvPr>
          <p:cNvCxnSpPr>
            <a:cxnSpLocks/>
            <a:stCxn id="72" idx="36"/>
            <a:endCxn id="73" idx="19"/>
          </p:cNvCxnSpPr>
          <p:nvPr/>
        </p:nvCxnSpPr>
        <p:spPr>
          <a:xfrm>
            <a:off x="1975409" y="3976410"/>
            <a:ext cx="526168" cy="502613"/>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2" name="直接箭头连接符 81">
            <a:extLst>
              <a:ext uri="{FF2B5EF4-FFF2-40B4-BE49-F238E27FC236}">
                <a16:creationId xmlns:a16="http://schemas.microsoft.com/office/drawing/2014/main" id="{BD27529B-E5F7-46C0-A891-EA909E92B0EE}"/>
              </a:ext>
            </a:extLst>
          </p:cNvPr>
          <p:cNvCxnSpPr>
            <a:cxnSpLocks/>
            <a:stCxn id="74" idx="5"/>
            <a:endCxn id="79" idx="22"/>
          </p:cNvCxnSpPr>
          <p:nvPr/>
        </p:nvCxnSpPr>
        <p:spPr>
          <a:xfrm flipV="1">
            <a:off x="2572688" y="2861098"/>
            <a:ext cx="564761" cy="6551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6" name="直接箭头连接符 85">
            <a:extLst>
              <a:ext uri="{FF2B5EF4-FFF2-40B4-BE49-F238E27FC236}">
                <a16:creationId xmlns:a16="http://schemas.microsoft.com/office/drawing/2014/main" id="{D3DF2BF6-EEB1-43B4-AE40-A7AA66A9C9B8}"/>
              </a:ext>
            </a:extLst>
          </p:cNvPr>
          <p:cNvCxnSpPr>
            <a:cxnSpLocks/>
            <a:stCxn id="74" idx="0"/>
            <a:endCxn id="78" idx="22"/>
          </p:cNvCxnSpPr>
          <p:nvPr/>
        </p:nvCxnSpPr>
        <p:spPr>
          <a:xfrm flipV="1">
            <a:off x="2601577" y="3456717"/>
            <a:ext cx="540963" cy="11588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8" name="直接箭头连接符 87">
            <a:extLst>
              <a:ext uri="{FF2B5EF4-FFF2-40B4-BE49-F238E27FC236}">
                <a16:creationId xmlns:a16="http://schemas.microsoft.com/office/drawing/2014/main" id="{34710BB9-4D02-4727-87E9-787DE410C2FD}"/>
              </a:ext>
            </a:extLst>
          </p:cNvPr>
          <p:cNvCxnSpPr>
            <a:cxnSpLocks/>
            <a:stCxn id="74" idx="38"/>
            <a:endCxn id="76" idx="22"/>
          </p:cNvCxnSpPr>
          <p:nvPr/>
        </p:nvCxnSpPr>
        <p:spPr>
          <a:xfrm>
            <a:off x="2583799" y="3636646"/>
            <a:ext cx="558741" cy="44994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1" name="直接箭头连接符 90">
            <a:extLst>
              <a:ext uri="{FF2B5EF4-FFF2-40B4-BE49-F238E27FC236}">
                <a16:creationId xmlns:a16="http://schemas.microsoft.com/office/drawing/2014/main" id="{A98C593B-9E9C-4326-AC2E-19ECB221FD2D}"/>
              </a:ext>
            </a:extLst>
          </p:cNvPr>
          <p:cNvCxnSpPr>
            <a:cxnSpLocks/>
            <a:stCxn id="73" idx="39"/>
            <a:endCxn id="75" idx="19"/>
          </p:cNvCxnSpPr>
          <p:nvPr/>
        </p:nvCxnSpPr>
        <p:spPr>
          <a:xfrm>
            <a:off x="2669355" y="4545280"/>
            <a:ext cx="474296" cy="294679"/>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3" name="直接箭头连接符 92">
            <a:extLst>
              <a:ext uri="{FF2B5EF4-FFF2-40B4-BE49-F238E27FC236}">
                <a16:creationId xmlns:a16="http://schemas.microsoft.com/office/drawing/2014/main" id="{F56C206E-7C3F-4071-9F97-DC18B9A33A11}"/>
              </a:ext>
            </a:extLst>
          </p:cNvPr>
          <p:cNvCxnSpPr>
            <a:cxnSpLocks/>
            <a:stCxn id="73" idx="2"/>
          </p:cNvCxnSpPr>
          <p:nvPr/>
        </p:nvCxnSpPr>
        <p:spPr>
          <a:xfrm flipV="1">
            <a:off x="2672688" y="4143833"/>
            <a:ext cx="496811" cy="32304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83" name="Text Placeholder 2">
            <a:extLst>
              <a:ext uri="{FF2B5EF4-FFF2-40B4-BE49-F238E27FC236}">
                <a16:creationId xmlns:a16="http://schemas.microsoft.com/office/drawing/2014/main" id="{BF4C1C85-0AE2-4FF9-97C3-ADBF4B266DFE}"/>
              </a:ext>
            </a:extLst>
          </p:cNvPr>
          <p:cNvSpPr txBox="1">
            <a:spLocks/>
          </p:cNvSpPr>
          <p:nvPr/>
        </p:nvSpPr>
        <p:spPr>
          <a:xfrm>
            <a:off x="457200" y="1295400"/>
            <a:ext cx="8229600" cy="5257801"/>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altLang="zh-CN" sz="2800" dirty="0"/>
              <a:t>Only perform (deeper) backward search on nodes that we are not sure about</a:t>
            </a:r>
          </a:p>
        </p:txBody>
      </p:sp>
      <p:sp>
        <p:nvSpPr>
          <p:cNvPr id="69" name="左大括号 68">
            <a:extLst>
              <a:ext uri="{FF2B5EF4-FFF2-40B4-BE49-F238E27FC236}">
                <a16:creationId xmlns:a16="http://schemas.microsoft.com/office/drawing/2014/main" id="{7EBFE698-CA0C-493C-A773-9D8980AACB92}"/>
              </a:ext>
            </a:extLst>
          </p:cNvPr>
          <p:cNvSpPr/>
          <p:nvPr/>
        </p:nvSpPr>
        <p:spPr>
          <a:xfrm flipH="1">
            <a:off x="6308391" y="3729339"/>
            <a:ext cx="236626" cy="1224363"/>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70" name="左大括号 69">
            <a:extLst>
              <a:ext uri="{FF2B5EF4-FFF2-40B4-BE49-F238E27FC236}">
                <a16:creationId xmlns:a16="http://schemas.microsoft.com/office/drawing/2014/main" id="{90A0C8A3-4F09-4D9E-95AD-52D68993ABFE}"/>
              </a:ext>
            </a:extLst>
          </p:cNvPr>
          <p:cNvSpPr/>
          <p:nvPr/>
        </p:nvSpPr>
        <p:spPr>
          <a:xfrm flipH="1">
            <a:off x="6231375" y="2041577"/>
            <a:ext cx="251383" cy="1282992"/>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71" name="左大括号 70">
            <a:extLst>
              <a:ext uri="{FF2B5EF4-FFF2-40B4-BE49-F238E27FC236}">
                <a16:creationId xmlns:a16="http://schemas.microsoft.com/office/drawing/2014/main" id="{F6683ABC-2283-430E-871A-218D28293EDB}"/>
              </a:ext>
            </a:extLst>
          </p:cNvPr>
          <p:cNvSpPr/>
          <p:nvPr/>
        </p:nvSpPr>
        <p:spPr>
          <a:xfrm flipH="1">
            <a:off x="6325534" y="5408972"/>
            <a:ext cx="212945" cy="1306583"/>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92" name="文本框 91">
            <a:extLst>
              <a:ext uri="{FF2B5EF4-FFF2-40B4-BE49-F238E27FC236}">
                <a16:creationId xmlns:a16="http://schemas.microsoft.com/office/drawing/2014/main" id="{E64B8E4C-A48E-48A0-9B94-A864DB5934EB}"/>
              </a:ext>
            </a:extLst>
          </p:cNvPr>
          <p:cNvSpPr txBox="1"/>
          <p:nvPr/>
        </p:nvSpPr>
        <p:spPr>
          <a:xfrm>
            <a:off x="6561169" y="4156853"/>
            <a:ext cx="1838965" cy="369332"/>
          </a:xfrm>
          <a:prstGeom prst="rect">
            <a:avLst/>
          </a:prstGeom>
          <a:noFill/>
        </p:spPr>
        <p:txBody>
          <a:bodyPr wrap="none" rtlCol="0">
            <a:spAutoFit/>
          </a:bodyPr>
          <a:lstStyle/>
          <a:p>
            <a:r>
              <a:rPr lang="en-US" altLang="zh-CN" dirty="0">
                <a:latin typeface="Arial" pitchFamily="34" charset="0"/>
                <a:cs typeface="Arial" pitchFamily="34" charset="0"/>
              </a:rPr>
              <a:t>Candidate set C</a:t>
            </a:r>
            <a:endParaRPr lang="zh-CN" altLang="en-US" dirty="0">
              <a:latin typeface="Arial" pitchFamily="34" charset="0"/>
              <a:cs typeface="Arial" pitchFamily="34" charset="0"/>
            </a:endParaRPr>
          </a:p>
        </p:txBody>
      </p:sp>
      <p:sp>
        <p:nvSpPr>
          <p:cNvPr id="94" name="文本框 93">
            <a:extLst>
              <a:ext uri="{FF2B5EF4-FFF2-40B4-BE49-F238E27FC236}">
                <a16:creationId xmlns:a16="http://schemas.microsoft.com/office/drawing/2014/main" id="{9FDA4654-E7AC-4B51-8C00-4DF26EB28668}"/>
              </a:ext>
            </a:extLst>
          </p:cNvPr>
          <p:cNvSpPr txBox="1"/>
          <p:nvPr/>
        </p:nvSpPr>
        <p:spPr>
          <a:xfrm>
            <a:off x="6494552" y="2466903"/>
            <a:ext cx="1454309" cy="369332"/>
          </a:xfrm>
          <a:prstGeom prst="rect">
            <a:avLst/>
          </a:prstGeom>
          <a:noFill/>
        </p:spPr>
        <p:txBody>
          <a:bodyPr wrap="none" rtlCol="0">
            <a:spAutoFit/>
          </a:bodyPr>
          <a:lstStyle/>
          <a:p>
            <a:r>
              <a:rPr lang="en-US" altLang="zh-CN" dirty="0">
                <a:latin typeface="Arial" pitchFamily="34" charset="0"/>
                <a:cs typeface="Arial" pitchFamily="34" charset="0"/>
              </a:rPr>
              <a:t>Top-k set </a:t>
            </a:r>
            <a:r>
              <a:rPr lang="en-US" altLang="zh-CN" dirty="0" err="1">
                <a:latin typeface="Arial" pitchFamily="34" charset="0"/>
                <a:cs typeface="Arial" pitchFamily="34" charset="0"/>
              </a:rPr>
              <a:t>V</a:t>
            </a:r>
            <a:r>
              <a:rPr lang="en-US" altLang="zh-CN" baseline="-25000" dirty="0" err="1">
                <a:latin typeface="Arial" pitchFamily="34" charset="0"/>
                <a:cs typeface="Arial" pitchFamily="34" charset="0"/>
              </a:rPr>
              <a:t>k</a:t>
            </a:r>
            <a:endParaRPr lang="zh-CN" altLang="en-US" baseline="-25000" dirty="0">
              <a:latin typeface="Arial" pitchFamily="34" charset="0"/>
              <a:cs typeface="Arial" pitchFamily="34" charset="0"/>
            </a:endParaRPr>
          </a:p>
        </p:txBody>
      </p:sp>
      <p:sp>
        <p:nvSpPr>
          <p:cNvPr id="95" name="文本框 94">
            <a:extLst>
              <a:ext uri="{FF2B5EF4-FFF2-40B4-BE49-F238E27FC236}">
                <a16:creationId xmlns:a16="http://schemas.microsoft.com/office/drawing/2014/main" id="{9C513A63-BF77-4250-9966-A647D16F89DD}"/>
              </a:ext>
            </a:extLst>
          </p:cNvPr>
          <p:cNvSpPr txBox="1"/>
          <p:nvPr/>
        </p:nvSpPr>
        <p:spPr>
          <a:xfrm>
            <a:off x="6562160" y="5877597"/>
            <a:ext cx="1569660" cy="369332"/>
          </a:xfrm>
          <a:prstGeom prst="rect">
            <a:avLst/>
          </a:prstGeom>
          <a:noFill/>
        </p:spPr>
        <p:txBody>
          <a:bodyPr wrap="none" rtlCol="0">
            <a:spAutoFit/>
          </a:bodyPr>
          <a:lstStyle/>
          <a:p>
            <a:r>
              <a:rPr lang="en-US" altLang="zh-CN" dirty="0">
                <a:latin typeface="Arial" pitchFamily="34" charset="0"/>
                <a:cs typeface="Arial" pitchFamily="34" charset="0"/>
              </a:rPr>
              <a:t>Non-top-k set</a:t>
            </a:r>
            <a:endParaRPr lang="zh-CN" altLang="en-US" dirty="0">
              <a:latin typeface="Arial" pitchFamily="34" charset="0"/>
              <a:cs typeface="Arial" pitchFamily="34" charset="0"/>
            </a:endParaRPr>
          </a:p>
        </p:txBody>
      </p:sp>
      <p:grpSp>
        <p:nvGrpSpPr>
          <p:cNvPr id="3" name="组合 2">
            <a:extLst>
              <a:ext uri="{FF2B5EF4-FFF2-40B4-BE49-F238E27FC236}">
                <a16:creationId xmlns:a16="http://schemas.microsoft.com/office/drawing/2014/main" id="{AE3A6ADD-9A69-47DB-A545-5E6F19B7FE57}"/>
              </a:ext>
            </a:extLst>
          </p:cNvPr>
          <p:cNvGrpSpPr/>
          <p:nvPr/>
        </p:nvGrpSpPr>
        <p:grpSpPr>
          <a:xfrm>
            <a:off x="5210849" y="3401724"/>
            <a:ext cx="437261" cy="1871160"/>
            <a:chOff x="5210849" y="3401724"/>
            <a:chExt cx="437261" cy="1871160"/>
          </a:xfrm>
        </p:grpSpPr>
        <p:cxnSp>
          <p:nvCxnSpPr>
            <p:cNvPr id="96" name="直接箭头连接符 95">
              <a:extLst>
                <a:ext uri="{FF2B5EF4-FFF2-40B4-BE49-F238E27FC236}">
                  <a16:creationId xmlns:a16="http://schemas.microsoft.com/office/drawing/2014/main" id="{0A66E2F4-C1B1-47FA-B2EA-98E2A7BEC3A7}"/>
                </a:ext>
              </a:extLst>
            </p:cNvPr>
            <p:cNvCxnSpPr>
              <a:cxnSpLocks/>
              <a:stCxn id="99" idx="25"/>
            </p:cNvCxnSpPr>
            <p:nvPr/>
          </p:nvCxnSpPr>
          <p:spPr>
            <a:xfrm>
              <a:off x="5375293" y="3897881"/>
              <a:ext cx="272817" cy="125022"/>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97" name="直接箭头连接符 96">
              <a:extLst>
                <a:ext uri="{FF2B5EF4-FFF2-40B4-BE49-F238E27FC236}">
                  <a16:creationId xmlns:a16="http://schemas.microsoft.com/office/drawing/2014/main" id="{79449938-C121-415A-B35A-F777165F616E}"/>
                </a:ext>
              </a:extLst>
            </p:cNvPr>
            <p:cNvCxnSpPr>
              <a:cxnSpLocks/>
              <a:stCxn id="98" idx="20"/>
            </p:cNvCxnSpPr>
            <p:nvPr/>
          </p:nvCxnSpPr>
          <p:spPr>
            <a:xfrm flipV="1">
              <a:off x="5390849" y="4063762"/>
              <a:ext cx="256150" cy="119140"/>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98" name="Freeform 18">
              <a:extLst>
                <a:ext uri="{FF2B5EF4-FFF2-40B4-BE49-F238E27FC236}">
                  <a16:creationId xmlns:a16="http://schemas.microsoft.com/office/drawing/2014/main" id="{EAC8BB75-E1FA-414A-99B2-C0FD95DB04D6}"/>
                </a:ext>
              </a:extLst>
            </p:cNvPr>
            <p:cNvSpPr>
              <a:spLocks/>
            </p:cNvSpPr>
            <p:nvPr/>
          </p:nvSpPr>
          <p:spPr bwMode="auto">
            <a:xfrm>
              <a:off x="5210849" y="4103393"/>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8">
              <a:extLst>
                <a:ext uri="{FF2B5EF4-FFF2-40B4-BE49-F238E27FC236}">
                  <a16:creationId xmlns:a16="http://schemas.microsoft.com/office/drawing/2014/main" id="{E76F55C4-EFAB-4E30-AEDF-6F73911D2447}"/>
                </a:ext>
              </a:extLst>
            </p:cNvPr>
            <p:cNvSpPr>
              <a:spLocks/>
            </p:cNvSpPr>
            <p:nvPr/>
          </p:nvSpPr>
          <p:spPr bwMode="auto">
            <a:xfrm>
              <a:off x="5210849" y="3758740"/>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00" name="直接箭头连接符 99">
              <a:extLst>
                <a:ext uri="{FF2B5EF4-FFF2-40B4-BE49-F238E27FC236}">
                  <a16:creationId xmlns:a16="http://schemas.microsoft.com/office/drawing/2014/main" id="{AA65A1D7-7651-4124-9774-80C812B59DAD}"/>
                </a:ext>
              </a:extLst>
            </p:cNvPr>
            <p:cNvCxnSpPr>
              <a:cxnSpLocks/>
              <a:stCxn id="102" idx="23"/>
            </p:cNvCxnSpPr>
            <p:nvPr/>
          </p:nvCxnSpPr>
          <p:spPr>
            <a:xfrm>
              <a:off x="5387516" y="3517675"/>
              <a:ext cx="251383" cy="13738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01" name="直接箭头连接符 100">
              <a:extLst>
                <a:ext uri="{FF2B5EF4-FFF2-40B4-BE49-F238E27FC236}">
                  <a16:creationId xmlns:a16="http://schemas.microsoft.com/office/drawing/2014/main" id="{60C170D7-4B1A-45E6-A662-1091A178CDEE}"/>
                </a:ext>
              </a:extLst>
            </p:cNvPr>
            <p:cNvCxnSpPr>
              <a:cxnSpLocks/>
              <a:stCxn id="99" idx="19"/>
            </p:cNvCxnSpPr>
            <p:nvPr/>
          </p:nvCxnSpPr>
          <p:spPr>
            <a:xfrm flipV="1">
              <a:off x="5388627" y="3719109"/>
              <a:ext cx="239161" cy="105889"/>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02" name="Freeform 18">
              <a:extLst>
                <a:ext uri="{FF2B5EF4-FFF2-40B4-BE49-F238E27FC236}">
                  <a16:creationId xmlns:a16="http://schemas.microsoft.com/office/drawing/2014/main" id="{8D891423-391E-4A48-B65E-8A09D54F92CD}"/>
                </a:ext>
              </a:extLst>
            </p:cNvPr>
            <p:cNvSpPr>
              <a:spLocks/>
            </p:cNvSpPr>
            <p:nvPr/>
          </p:nvSpPr>
          <p:spPr bwMode="auto">
            <a:xfrm>
              <a:off x="5210849" y="3401724"/>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03" name="直接箭头连接符 102">
              <a:extLst>
                <a:ext uri="{FF2B5EF4-FFF2-40B4-BE49-F238E27FC236}">
                  <a16:creationId xmlns:a16="http://schemas.microsoft.com/office/drawing/2014/main" id="{9D07E2C3-BE7A-4EFD-88AB-7E80D628FFEF}"/>
                </a:ext>
              </a:extLst>
            </p:cNvPr>
            <p:cNvCxnSpPr>
              <a:cxnSpLocks/>
              <a:stCxn id="106" idx="25"/>
            </p:cNvCxnSpPr>
            <p:nvPr/>
          </p:nvCxnSpPr>
          <p:spPr>
            <a:xfrm>
              <a:off x="5375293" y="4887372"/>
              <a:ext cx="272817" cy="125022"/>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04" name="直接箭头连接符 103">
              <a:extLst>
                <a:ext uri="{FF2B5EF4-FFF2-40B4-BE49-F238E27FC236}">
                  <a16:creationId xmlns:a16="http://schemas.microsoft.com/office/drawing/2014/main" id="{BE0FC354-486C-40DE-B72F-10913F894D40}"/>
                </a:ext>
              </a:extLst>
            </p:cNvPr>
            <p:cNvCxnSpPr>
              <a:cxnSpLocks/>
              <a:stCxn id="105" idx="20"/>
            </p:cNvCxnSpPr>
            <p:nvPr/>
          </p:nvCxnSpPr>
          <p:spPr>
            <a:xfrm flipV="1">
              <a:off x="5390849" y="5053253"/>
              <a:ext cx="256150" cy="119140"/>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05" name="Freeform 18">
              <a:extLst>
                <a:ext uri="{FF2B5EF4-FFF2-40B4-BE49-F238E27FC236}">
                  <a16:creationId xmlns:a16="http://schemas.microsoft.com/office/drawing/2014/main" id="{55D52A78-54DE-4051-91D5-E59C83DCB6A2}"/>
                </a:ext>
              </a:extLst>
            </p:cNvPr>
            <p:cNvSpPr>
              <a:spLocks/>
            </p:cNvSpPr>
            <p:nvPr/>
          </p:nvSpPr>
          <p:spPr bwMode="auto">
            <a:xfrm>
              <a:off x="5210849" y="5092884"/>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8">
              <a:extLst>
                <a:ext uri="{FF2B5EF4-FFF2-40B4-BE49-F238E27FC236}">
                  <a16:creationId xmlns:a16="http://schemas.microsoft.com/office/drawing/2014/main" id="{A5BB248F-A3EC-4CBD-B7DB-35A0ED69434E}"/>
                </a:ext>
              </a:extLst>
            </p:cNvPr>
            <p:cNvSpPr>
              <a:spLocks/>
            </p:cNvSpPr>
            <p:nvPr/>
          </p:nvSpPr>
          <p:spPr bwMode="auto">
            <a:xfrm>
              <a:off x="5210849" y="4748231"/>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07" name="直接箭头连接符 106">
              <a:extLst>
                <a:ext uri="{FF2B5EF4-FFF2-40B4-BE49-F238E27FC236}">
                  <a16:creationId xmlns:a16="http://schemas.microsoft.com/office/drawing/2014/main" id="{79F7D895-0BDA-4AC4-806C-321EC8F78E0A}"/>
                </a:ext>
              </a:extLst>
            </p:cNvPr>
            <p:cNvCxnSpPr>
              <a:cxnSpLocks/>
              <a:stCxn id="109" idx="23"/>
            </p:cNvCxnSpPr>
            <p:nvPr/>
          </p:nvCxnSpPr>
          <p:spPr>
            <a:xfrm>
              <a:off x="5387516" y="4507166"/>
              <a:ext cx="251383" cy="137384"/>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cxnSp>
          <p:nvCxnSpPr>
            <p:cNvPr id="108" name="直接箭头连接符 107">
              <a:extLst>
                <a:ext uri="{FF2B5EF4-FFF2-40B4-BE49-F238E27FC236}">
                  <a16:creationId xmlns:a16="http://schemas.microsoft.com/office/drawing/2014/main" id="{6AF88FE9-6233-420B-AE64-2D94EC4E6FBE}"/>
                </a:ext>
              </a:extLst>
            </p:cNvPr>
            <p:cNvCxnSpPr>
              <a:cxnSpLocks/>
              <a:stCxn id="106" idx="19"/>
            </p:cNvCxnSpPr>
            <p:nvPr/>
          </p:nvCxnSpPr>
          <p:spPr>
            <a:xfrm flipV="1">
              <a:off x="5388627" y="4708600"/>
              <a:ext cx="239161" cy="105889"/>
            </a:xfrm>
            <a:prstGeom prst="straightConnector1">
              <a:avLst/>
            </a:prstGeom>
            <a:ln w="28575">
              <a:solidFill>
                <a:srgbClr val="008000"/>
              </a:solidFill>
              <a:tailEnd type="triangle"/>
            </a:ln>
          </p:spPr>
          <p:style>
            <a:lnRef idx="1">
              <a:schemeClr val="dk1"/>
            </a:lnRef>
            <a:fillRef idx="0">
              <a:schemeClr val="dk1"/>
            </a:fillRef>
            <a:effectRef idx="0">
              <a:schemeClr val="dk1"/>
            </a:effectRef>
            <a:fontRef idx="minor">
              <a:schemeClr val="tx1"/>
            </a:fontRef>
          </p:style>
        </p:cxnSp>
        <p:sp>
          <p:nvSpPr>
            <p:cNvPr id="109" name="Freeform 18">
              <a:extLst>
                <a:ext uri="{FF2B5EF4-FFF2-40B4-BE49-F238E27FC236}">
                  <a16:creationId xmlns:a16="http://schemas.microsoft.com/office/drawing/2014/main" id="{C2B2E025-A3AC-4158-B39D-5E8134C8E5EB}"/>
                </a:ext>
              </a:extLst>
            </p:cNvPr>
            <p:cNvSpPr>
              <a:spLocks/>
            </p:cNvSpPr>
            <p:nvPr/>
          </p:nvSpPr>
          <p:spPr bwMode="auto">
            <a:xfrm>
              <a:off x="5210849" y="4391215"/>
              <a:ext cx="180000" cy="180000"/>
            </a:xfrm>
            <a:custGeom>
              <a:avLst/>
              <a:gdLst>
                <a:gd name="T0" fmla="*/ 0 w 162"/>
                <a:gd name="T1" fmla="*/ 72 h 163"/>
                <a:gd name="T2" fmla="*/ 2 w 162"/>
                <a:gd name="T3" fmla="*/ 60 h 163"/>
                <a:gd name="T4" fmla="*/ 6 w 162"/>
                <a:gd name="T5" fmla="*/ 49 h 163"/>
                <a:gd name="T6" fmla="*/ 11 w 162"/>
                <a:gd name="T7" fmla="*/ 39 h 163"/>
                <a:gd name="T8" fmla="*/ 18 w 162"/>
                <a:gd name="T9" fmla="*/ 29 h 163"/>
                <a:gd name="T10" fmla="*/ 26 w 162"/>
                <a:gd name="T11" fmla="*/ 21 h 163"/>
                <a:gd name="T12" fmla="*/ 35 w 162"/>
                <a:gd name="T13" fmla="*/ 13 h 163"/>
                <a:gd name="T14" fmla="*/ 45 w 162"/>
                <a:gd name="T15" fmla="*/ 8 h 163"/>
                <a:gd name="T16" fmla="*/ 57 w 162"/>
                <a:gd name="T17" fmla="*/ 3 h 163"/>
                <a:gd name="T18" fmla="*/ 69 w 162"/>
                <a:gd name="T19" fmla="*/ 0 h 163"/>
                <a:gd name="T20" fmla="*/ 81 w 162"/>
                <a:gd name="T21" fmla="*/ 0 h 163"/>
                <a:gd name="T22" fmla="*/ 93 w 162"/>
                <a:gd name="T23" fmla="*/ 0 h 163"/>
                <a:gd name="T24" fmla="*/ 105 w 162"/>
                <a:gd name="T25" fmla="*/ 3 h 163"/>
                <a:gd name="T26" fmla="*/ 116 w 162"/>
                <a:gd name="T27" fmla="*/ 8 h 163"/>
                <a:gd name="T28" fmla="*/ 126 w 162"/>
                <a:gd name="T29" fmla="*/ 13 h 163"/>
                <a:gd name="T30" fmla="*/ 136 w 162"/>
                <a:gd name="T31" fmla="*/ 21 h 163"/>
                <a:gd name="T32" fmla="*/ 144 w 162"/>
                <a:gd name="T33" fmla="*/ 29 h 163"/>
                <a:gd name="T34" fmla="*/ 151 w 162"/>
                <a:gd name="T35" fmla="*/ 39 h 163"/>
                <a:gd name="T36" fmla="*/ 156 w 162"/>
                <a:gd name="T37" fmla="*/ 49 h 163"/>
                <a:gd name="T38" fmla="*/ 160 w 162"/>
                <a:gd name="T39" fmla="*/ 60 h 163"/>
                <a:gd name="T40" fmla="*/ 162 w 162"/>
                <a:gd name="T41" fmla="*/ 72 h 163"/>
                <a:gd name="T42" fmla="*/ 162 w 162"/>
                <a:gd name="T43" fmla="*/ 81 h 163"/>
                <a:gd name="T44" fmla="*/ 161 w 162"/>
                <a:gd name="T45" fmla="*/ 93 h 163"/>
                <a:gd name="T46" fmla="*/ 159 w 162"/>
                <a:gd name="T47" fmla="*/ 105 h 163"/>
                <a:gd name="T48" fmla="*/ 154 w 162"/>
                <a:gd name="T49" fmla="*/ 116 h 163"/>
                <a:gd name="T50" fmla="*/ 148 w 162"/>
                <a:gd name="T51" fmla="*/ 126 h 163"/>
                <a:gd name="T52" fmla="*/ 141 w 162"/>
                <a:gd name="T53" fmla="*/ 136 h 163"/>
                <a:gd name="T54" fmla="*/ 133 w 162"/>
                <a:gd name="T55" fmla="*/ 144 h 163"/>
                <a:gd name="T56" fmla="*/ 123 w 162"/>
                <a:gd name="T57" fmla="*/ 151 h 163"/>
                <a:gd name="T58" fmla="*/ 113 w 162"/>
                <a:gd name="T59" fmla="*/ 156 h 163"/>
                <a:gd name="T60" fmla="*/ 101 w 162"/>
                <a:gd name="T61" fmla="*/ 160 h 163"/>
                <a:gd name="T62" fmla="*/ 89 w 162"/>
                <a:gd name="T63" fmla="*/ 162 h 163"/>
                <a:gd name="T64" fmla="*/ 77 w 162"/>
                <a:gd name="T65" fmla="*/ 162 h 163"/>
                <a:gd name="T66" fmla="*/ 64 w 162"/>
                <a:gd name="T67" fmla="*/ 161 h 163"/>
                <a:gd name="T68" fmla="*/ 53 w 162"/>
                <a:gd name="T69" fmla="*/ 158 h 163"/>
                <a:gd name="T70" fmla="*/ 42 w 162"/>
                <a:gd name="T71" fmla="*/ 153 h 163"/>
                <a:gd name="T72" fmla="*/ 32 w 162"/>
                <a:gd name="T73" fmla="*/ 146 h 163"/>
                <a:gd name="T74" fmla="*/ 23 w 162"/>
                <a:gd name="T75" fmla="*/ 139 h 163"/>
                <a:gd name="T76" fmla="*/ 16 w 162"/>
                <a:gd name="T77" fmla="*/ 130 h 163"/>
                <a:gd name="T78" fmla="*/ 9 w 162"/>
                <a:gd name="T79" fmla="*/ 120 h 163"/>
                <a:gd name="T80" fmla="*/ 4 w 162"/>
                <a:gd name="T81" fmla="*/ 109 h 163"/>
                <a:gd name="T82" fmla="*/ 1 w 162"/>
                <a:gd name="T83" fmla="*/ 97 h 163"/>
                <a:gd name="T84" fmla="*/ 0 w 162"/>
                <a:gd name="T85" fmla="*/ 8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163">
                  <a:moveTo>
                    <a:pt x="0" y="81"/>
                  </a:moveTo>
                  <a:lnTo>
                    <a:pt x="0" y="77"/>
                  </a:lnTo>
                  <a:lnTo>
                    <a:pt x="0" y="72"/>
                  </a:lnTo>
                  <a:lnTo>
                    <a:pt x="0" y="68"/>
                  </a:lnTo>
                  <a:lnTo>
                    <a:pt x="1" y="64"/>
                  </a:lnTo>
                  <a:lnTo>
                    <a:pt x="2" y="60"/>
                  </a:lnTo>
                  <a:lnTo>
                    <a:pt x="3" y="57"/>
                  </a:lnTo>
                  <a:lnTo>
                    <a:pt x="4" y="53"/>
                  </a:lnTo>
                  <a:lnTo>
                    <a:pt x="6" y="49"/>
                  </a:lnTo>
                  <a:lnTo>
                    <a:pt x="7" y="46"/>
                  </a:lnTo>
                  <a:lnTo>
                    <a:pt x="9" y="42"/>
                  </a:lnTo>
                  <a:lnTo>
                    <a:pt x="11" y="39"/>
                  </a:lnTo>
                  <a:lnTo>
                    <a:pt x="13" y="35"/>
                  </a:lnTo>
                  <a:lnTo>
                    <a:pt x="16" y="32"/>
                  </a:lnTo>
                  <a:lnTo>
                    <a:pt x="18" y="29"/>
                  </a:lnTo>
                  <a:lnTo>
                    <a:pt x="20" y="26"/>
                  </a:lnTo>
                  <a:lnTo>
                    <a:pt x="23" y="23"/>
                  </a:lnTo>
                  <a:lnTo>
                    <a:pt x="26" y="21"/>
                  </a:lnTo>
                  <a:lnTo>
                    <a:pt x="29" y="18"/>
                  </a:lnTo>
                  <a:lnTo>
                    <a:pt x="32" y="16"/>
                  </a:lnTo>
                  <a:lnTo>
                    <a:pt x="35" y="13"/>
                  </a:lnTo>
                  <a:lnTo>
                    <a:pt x="39" y="11"/>
                  </a:lnTo>
                  <a:lnTo>
                    <a:pt x="42" y="9"/>
                  </a:lnTo>
                  <a:lnTo>
                    <a:pt x="45" y="8"/>
                  </a:lnTo>
                  <a:lnTo>
                    <a:pt x="49" y="6"/>
                  </a:lnTo>
                  <a:lnTo>
                    <a:pt x="53" y="4"/>
                  </a:lnTo>
                  <a:lnTo>
                    <a:pt x="57" y="3"/>
                  </a:lnTo>
                  <a:lnTo>
                    <a:pt x="60" y="2"/>
                  </a:lnTo>
                  <a:lnTo>
                    <a:pt x="64" y="1"/>
                  </a:lnTo>
                  <a:lnTo>
                    <a:pt x="69" y="0"/>
                  </a:lnTo>
                  <a:lnTo>
                    <a:pt x="73" y="0"/>
                  </a:lnTo>
                  <a:lnTo>
                    <a:pt x="77" y="0"/>
                  </a:lnTo>
                  <a:lnTo>
                    <a:pt x="81" y="0"/>
                  </a:lnTo>
                  <a:lnTo>
                    <a:pt x="85" y="0"/>
                  </a:lnTo>
                  <a:lnTo>
                    <a:pt x="89" y="0"/>
                  </a:lnTo>
                  <a:lnTo>
                    <a:pt x="93" y="0"/>
                  </a:lnTo>
                  <a:lnTo>
                    <a:pt x="97" y="1"/>
                  </a:lnTo>
                  <a:lnTo>
                    <a:pt x="101" y="2"/>
                  </a:lnTo>
                  <a:lnTo>
                    <a:pt x="105" y="3"/>
                  </a:lnTo>
                  <a:lnTo>
                    <a:pt x="109" y="4"/>
                  </a:lnTo>
                  <a:lnTo>
                    <a:pt x="113" y="6"/>
                  </a:lnTo>
                  <a:lnTo>
                    <a:pt x="116" y="8"/>
                  </a:lnTo>
                  <a:lnTo>
                    <a:pt x="120" y="9"/>
                  </a:lnTo>
                  <a:lnTo>
                    <a:pt x="123" y="11"/>
                  </a:lnTo>
                  <a:lnTo>
                    <a:pt x="126" y="13"/>
                  </a:lnTo>
                  <a:lnTo>
                    <a:pt x="130" y="16"/>
                  </a:lnTo>
                  <a:lnTo>
                    <a:pt x="133" y="18"/>
                  </a:lnTo>
                  <a:lnTo>
                    <a:pt x="136" y="21"/>
                  </a:lnTo>
                  <a:lnTo>
                    <a:pt x="139" y="23"/>
                  </a:lnTo>
                  <a:lnTo>
                    <a:pt x="141" y="26"/>
                  </a:lnTo>
                  <a:lnTo>
                    <a:pt x="144" y="29"/>
                  </a:lnTo>
                  <a:lnTo>
                    <a:pt x="146" y="32"/>
                  </a:lnTo>
                  <a:lnTo>
                    <a:pt x="148" y="35"/>
                  </a:lnTo>
                  <a:lnTo>
                    <a:pt x="151" y="39"/>
                  </a:lnTo>
                  <a:lnTo>
                    <a:pt x="152" y="42"/>
                  </a:lnTo>
                  <a:lnTo>
                    <a:pt x="154" y="46"/>
                  </a:lnTo>
                  <a:lnTo>
                    <a:pt x="156" y="49"/>
                  </a:lnTo>
                  <a:lnTo>
                    <a:pt x="157" y="53"/>
                  </a:lnTo>
                  <a:lnTo>
                    <a:pt x="159" y="57"/>
                  </a:lnTo>
                  <a:lnTo>
                    <a:pt x="160" y="60"/>
                  </a:lnTo>
                  <a:lnTo>
                    <a:pt x="161" y="64"/>
                  </a:lnTo>
                  <a:lnTo>
                    <a:pt x="161" y="68"/>
                  </a:lnTo>
                  <a:lnTo>
                    <a:pt x="162" y="72"/>
                  </a:lnTo>
                  <a:lnTo>
                    <a:pt x="162" y="77"/>
                  </a:lnTo>
                  <a:lnTo>
                    <a:pt x="162" y="81"/>
                  </a:lnTo>
                  <a:lnTo>
                    <a:pt x="162" y="81"/>
                  </a:lnTo>
                  <a:lnTo>
                    <a:pt x="162" y="85"/>
                  </a:lnTo>
                  <a:lnTo>
                    <a:pt x="162" y="89"/>
                  </a:lnTo>
                  <a:lnTo>
                    <a:pt x="161" y="93"/>
                  </a:lnTo>
                  <a:lnTo>
                    <a:pt x="161" y="97"/>
                  </a:lnTo>
                  <a:lnTo>
                    <a:pt x="160" y="101"/>
                  </a:lnTo>
                  <a:lnTo>
                    <a:pt x="159" y="105"/>
                  </a:lnTo>
                  <a:lnTo>
                    <a:pt x="157" y="109"/>
                  </a:lnTo>
                  <a:lnTo>
                    <a:pt x="156" y="113"/>
                  </a:lnTo>
                  <a:lnTo>
                    <a:pt x="154" y="116"/>
                  </a:lnTo>
                  <a:lnTo>
                    <a:pt x="152" y="120"/>
                  </a:lnTo>
                  <a:lnTo>
                    <a:pt x="151" y="123"/>
                  </a:lnTo>
                  <a:lnTo>
                    <a:pt x="148" y="126"/>
                  </a:lnTo>
                  <a:lnTo>
                    <a:pt x="146" y="130"/>
                  </a:lnTo>
                  <a:lnTo>
                    <a:pt x="144" y="133"/>
                  </a:lnTo>
                  <a:lnTo>
                    <a:pt x="141" y="136"/>
                  </a:lnTo>
                  <a:lnTo>
                    <a:pt x="139" y="139"/>
                  </a:lnTo>
                  <a:lnTo>
                    <a:pt x="136" y="141"/>
                  </a:lnTo>
                  <a:lnTo>
                    <a:pt x="133" y="144"/>
                  </a:lnTo>
                  <a:lnTo>
                    <a:pt x="130" y="146"/>
                  </a:lnTo>
                  <a:lnTo>
                    <a:pt x="126" y="149"/>
                  </a:lnTo>
                  <a:lnTo>
                    <a:pt x="123" y="151"/>
                  </a:lnTo>
                  <a:lnTo>
                    <a:pt x="120" y="153"/>
                  </a:lnTo>
                  <a:lnTo>
                    <a:pt x="116" y="154"/>
                  </a:lnTo>
                  <a:lnTo>
                    <a:pt x="113" y="156"/>
                  </a:lnTo>
                  <a:lnTo>
                    <a:pt x="109" y="158"/>
                  </a:lnTo>
                  <a:lnTo>
                    <a:pt x="105" y="159"/>
                  </a:lnTo>
                  <a:lnTo>
                    <a:pt x="101" y="160"/>
                  </a:lnTo>
                  <a:lnTo>
                    <a:pt x="97" y="161"/>
                  </a:lnTo>
                  <a:lnTo>
                    <a:pt x="93" y="162"/>
                  </a:lnTo>
                  <a:lnTo>
                    <a:pt x="89" y="162"/>
                  </a:lnTo>
                  <a:lnTo>
                    <a:pt x="85" y="162"/>
                  </a:lnTo>
                  <a:lnTo>
                    <a:pt x="81" y="163"/>
                  </a:lnTo>
                  <a:lnTo>
                    <a:pt x="77" y="162"/>
                  </a:lnTo>
                  <a:lnTo>
                    <a:pt x="73" y="162"/>
                  </a:lnTo>
                  <a:lnTo>
                    <a:pt x="69" y="162"/>
                  </a:lnTo>
                  <a:lnTo>
                    <a:pt x="64" y="161"/>
                  </a:lnTo>
                  <a:lnTo>
                    <a:pt x="60" y="160"/>
                  </a:lnTo>
                  <a:lnTo>
                    <a:pt x="57" y="159"/>
                  </a:lnTo>
                  <a:lnTo>
                    <a:pt x="53" y="158"/>
                  </a:lnTo>
                  <a:lnTo>
                    <a:pt x="49" y="156"/>
                  </a:lnTo>
                  <a:lnTo>
                    <a:pt x="45" y="154"/>
                  </a:lnTo>
                  <a:lnTo>
                    <a:pt x="42" y="153"/>
                  </a:lnTo>
                  <a:lnTo>
                    <a:pt x="39" y="151"/>
                  </a:lnTo>
                  <a:lnTo>
                    <a:pt x="35" y="149"/>
                  </a:lnTo>
                  <a:lnTo>
                    <a:pt x="32" y="146"/>
                  </a:lnTo>
                  <a:lnTo>
                    <a:pt x="29" y="144"/>
                  </a:lnTo>
                  <a:lnTo>
                    <a:pt x="26" y="141"/>
                  </a:lnTo>
                  <a:lnTo>
                    <a:pt x="23" y="139"/>
                  </a:lnTo>
                  <a:lnTo>
                    <a:pt x="20" y="136"/>
                  </a:lnTo>
                  <a:lnTo>
                    <a:pt x="18" y="133"/>
                  </a:lnTo>
                  <a:lnTo>
                    <a:pt x="16" y="130"/>
                  </a:lnTo>
                  <a:lnTo>
                    <a:pt x="13" y="126"/>
                  </a:lnTo>
                  <a:lnTo>
                    <a:pt x="11" y="123"/>
                  </a:lnTo>
                  <a:lnTo>
                    <a:pt x="9" y="120"/>
                  </a:lnTo>
                  <a:lnTo>
                    <a:pt x="7" y="116"/>
                  </a:lnTo>
                  <a:lnTo>
                    <a:pt x="6" y="113"/>
                  </a:lnTo>
                  <a:lnTo>
                    <a:pt x="4" y="109"/>
                  </a:lnTo>
                  <a:lnTo>
                    <a:pt x="3" y="105"/>
                  </a:lnTo>
                  <a:lnTo>
                    <a:pt x="2" y="101"/>
                  </a:lnTo>
                  <a:lnTo>
                    <a:pt x="1" y="97"/>
                  </a:lnTo>
                  <a:lnTo>
                    <a:pt x="0" y="93"/>
                  </a:lnTo>
                  <a:lnTo>
                    <a:pt x="0" y="89"/>
                  </a:lnTo>
                  <a:lnTo>
                    <a:pt x="0" y="85"/>
                  </a:lnTo>
                  <a:lnTo>
                    <a:pt x="0" y="81"/>
                  </a:lnTo>
                </a:path>
              </a:pathLst>
            </a:custGeom>
            <a:noFill/>
            <a:ln w="269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 name="组合 4">
            <a:extLst>
              <a:ext uri="{FF2B5EF4-FFF2-40B4-BE49-F238E27FC236}">
                <a16:creationId xmlns:a16="http://schemas.microsoft.com/office/drawing/2014/main" id="{7F467216-E622-4E58-867E-5DB84D1AB57C}"/>
              </a:ext>
            </a:extLst>
          </p:cNvPr>
          <p:cNvGrpSpPr/>
          <p:nvPr/>
        </p:nvGrpSpPr>
        <p:grpSpPr>
          <a:xfrm>
            <a:off x="3310829" y="2902139"/>
            <a:ext cx="1942040" cy="2256125"/>
            <a:chOff x="3376991" y="2888363"/>
            <a:chExt cx="1942040" cy="2256125"/>
          </a:xfrm>
        </p:grpSpPr>
        <p:cxnSp>
          <p:nvCxnSpPr>
            <p:cNvPr id="137" name="直接箭头连接符 136">
              <a:extLst>
                <a:ext uri="{FF2B5EF4-FFF2-40B4-BE49-F238E27FC236}">
                  <a16:creationId xmlns:a16="http://schemas.microsoft.com/office/drawing/2014/main" id="{D5EF014D-2060-485E-8B65-EEAD6AE3DCE1}"/>
                </a:ext>
              </a:extLst>
            </p:cNvPr>
            <p:cNvCxnSpPr>
              <a:cxnSpLocks/>
            </p:cNvCxnSpPr>
            <p:nvPr/>
          </p:nvCxnSpPr>
          <p:spPr>
            <a:xfrm>
              <a:off x="3384769" y="3410265"/>
              <a:ext cx="580204" cy="234042"/>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39" name="直接箭头连接符 138">
              <a:extLst>
                <a:ext uri="{FF2B5EF4-FFF2-40B4-BE49-F238E27FC236}">
                  <a16:creationId xmlns:a16="http://schemas.microsoft.com/office/drawing/2014/main" id="{07B5AAE3-E75C-498E-BBF9-E60F466C3BF6}"/>
                </a:ext>
              </a:extLst>
            </p:cNvPr>
            <p:cNvCxnSpPr>
              <a:cxnSpLocks/>
            </p:cNvCxnSpPr>
            <p:nvPr/>
          </p:nvCxnSpPr>
          <p:spPr>
            <a:xfrm flipV="1">
              <a:off x="3964973" y="3213956"/>
              <a:ext cx="570520" cy="43244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1" name="直接箭头连接符 140">
              <a:extLst>
                <a:ext uri="{FF2B5EF4-FFF2-40B4-BE49-F238E27FC236}">
                  <a16:creationId xmlns:a16="http://schemas.microsoft.com/office/drawing/2014/main" id="{4F49F9A8-0430-42B2-9C43-169FF908FF40}"/>
                </a:ext>
              </a:extLst>
            </p:cNvPr>
            <p:cNvCxnSpPr>
              <a:cxnSpLocks/>
            </p:cNvCxnSpPr>
            <p:nvPr/>
          </p:nvCxnSpPr>
          <p:spPr>
            <a:xfrm>
              <a:off x="4552478" y="3213956"/>
              <a:ext cx="739886" cy="24327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3" name="直接箭头连接符 142">
              <a:extLst>
                <a:ext uri="{FF2B5EF4-FFF2-40B4-BE49-F238E27FC236}">
                  <a16:creationId xmlns:a16="http://schemas.microsoft.com/office/drawing/2014/main" id="{F99146D5-4F25-46B1-B424-8E12A99B4380}"/>
                </a:ext>
              </a:extLst>
            </p:cNvPr>
            <p:cNvCxnSpPr>
              <a:cxnSpLocks/>
            </p:cNvCxnSpPr>
            <p:nvPr/>
          </p:nvCxnSpPr>
          <p:spPr>
            <a:xfrm>
              <a:off x="3409873" y="4112398"/>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4" name="直接箭头连接符 143">
              <a:extLst>
                <a:ext uri="{FF2B5EF4-FFF2-40B4-BE49-F238E27FC236}">
                  <a16:creationId xmlns:a16="http://schemas.microsoft.com/office/drawing/2014/main" id="{1AEFDB19-2E0D-4FD5-9224-579EFDFDB059}"/>
                </a:ext>
              </a:extLst>
            </p:cNvPr>
            <p:cNvCxnSpPr>
              <a:cxnSpLocks/>
            </p:cNvCxnSpPr>
            <p:nvPr/>
          </p:nvCxnSpPr>
          <p:spPr>
            <a:xfrm flipV="1">
              <a:off x="4614614" y="4159363"/>
              <a:ext cx="702854" cy="193768"/>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6" name="直接箭头连接符 145">
              <a:extLst>
                <a:ext uri="{FF2B5EF4-FFF2-40B4-BE49-F238E27FC236}">
                  <a16:creationId xmlns:a16="http://schemas.microsoft.com/office/drawing/2014/main" id="{A7FC990E-4635-4935-A8B3-B22ED5F43416}"/>
                </a:ext>
              </a:extLst>
            </p:cNvPr>
            <p:cNvCxnSpPr>
              <a:cxnSpLocks/>
            </p:cNvCxnSpPr>
            <p:nvPr/>
          </p:nvCxnSpPr>
          <p:spPr>
            <a:xfrm flipV="1">
              <a:off x="3831247" y="3980878"/>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7" name="直接箭头连接符 146">
              <a:extLst>
                <a:ext uri="{FF2B5EF4-FFF2-40B4-BE49-F238E27FC236}">
                  <a16:creationId xmlns:a16="http://schemas.microsoft.com/office/drawing/2014/main" id="{D9E08642-B3A3-476F-A60D-EDFD4CC8AF2B}"/>
                </a:ext>
              </a:extLst>
            </p:cNvPr>
            <p:cNvCxnSpPr>
              <a:cxnSpLocks/>
            </p:cNvCxnSpPr>
            <p:nvPr/>
          </p:nvCxnSpPr>
          <p:spPr>
            <a:xfrm>
              <a:off x="4154388" y="4012151"/>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8" name="直接箭头连接符 147">
              <a:extLst>
                <a:ext uri="{FF2B5EF4-FFF2-40B4-BE49-F238E27FC236}">
                  <a16:creationId xmlns:a16="http://schemas.microsoft.com/office/drawing/2014/main" id="{FEE357BA-984C-4DB4-BEE2-8E9BDE80C1C2}"/>
                </a:ext>
              </a:extLst>
            </p:cNvPr>
            <p:cNvCxnSpPr>
              <a:cxnSpLocks/>
            </p:cNvCxnSpPr>
            <p:nvPr/>
          </p:nvCxnSpPr>
          <p:spPr>
            <a:xfrm>
              <a:off x="3408711" y="4903755"/>
              <a:ext cx="422536" cy="21162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49" name="直接箭头连接符 148">
              <a:extLst>
                <a:ext uri="{FF2B5EF4-FFF2-40B4-BE49-F238E27FC236}">
                  <a16:creationId xmlns:a16="http://schemas.microsoft.com/office/drawing/2014/main" id="{640460F7-FC17-4FDD-86E1-C1DD5595FA0E}"/>
                </a:ext>
              </a:extLst>
            </p:cNvPr>
            <p:cNvCxnSpPr>
              <a:cxnSpLocks/>
            </p:cNvCxnSpPr>
            <p:nvPr/>
          </p:nvCxnSpPr>
          <p:spPr>
            <a:xfrm>
              <a:off x="5019369" y="4843199"/>
              <a:ext cx="299662" cy="262123"/>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0" name="直接箭头连接符 149">
              <a:extLst>
                <a:ext uri="{FF2B5EF4-FFF2-40B4-BE49-F238E27FC236}">
                  <a16:creationId xmlns:a16="http://schemas.microsoft.com/office/drawing/2014/main" id="{DBEC6FF1-ED2C-4299-9D57-E857A62CAF3F}"/>
                </a:ext>
              </a:extLst>
            </p:cNvPr>
            <p:cNvCxnSpPr>
              <a:cxnSpLocks/>
            </p:cNvCxnSpPr>
            <p:nvPr/>
          </p:nvCxnSpPr>
          <p:spPr>
            <a:xfrm flipV="1">
              <a:off x="3830085" y="4772235"/>
              <a:ext cx="341120" cy="310136"/>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1" name="直接箭头连接符 150">
              <a:extLst>
                <a:ext uri="{FF2B5EF4-FFF2-40B4-BE49-F238E27FC236}">
                  <a16:creationId xmlns:a16="http://schemas.microsoft.com/office/drawing/2014/main" id="{AA6920C5-EA1F-4F89-82E3-20D849C83E27}"/>
                </a:ext>
              </a:extLst>
            </p:cNvPr>
            <p:cNvCxnSpPr>
              <a:cxnSpLocks/>
            </p:cNvCxnSpPr>
            <p:nvPr/>
          </p:nvCxnSpPr>
          <p:spPr>
            <a:xfrm>
              <a:off x="4153226" y="4803508"/>
              <a:ext cx="485902" cy="34098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56" name="直接箭头连接符 155">
              <a:extLst>
                <a:ext uri="{FF2B5EF4-FFF2-40B4-BE49-F238E27FC236}">
                  <a16:creationId xmlns:a16="http://schemas.microsoft.com/office/drawing/2014/main" id="{580B71A0-0140-425B-84C6-B333C8DAA9A8}"/>
                </a:ext>
              </a:extLst>
            </p:cNvPr>
            <p:cNvCxnSpPr>
              <a:cxnSpLocks/>
            </p:cNvCxnSpPr>
            <p:nvPr/>
          </p:nvCxnSpPr>
          <p:spPr>
            <a:xfrm flipV="1">
              <a:off x="4645385" y="4827479"/>
              <a:ext cx="373984" cy="30671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3" name="直接箭头连接符 162">
              <a:extLst>
                <a:ext uri="{FF2B5EF4-FFF2-40B4-BE49-F238E27FC236}">
                  <a16:creationId xmlns:a16="http://schemas.microsoft.com/office/drawing/2014/main" id="{A851B07B-6710-4298-A3C9-223AE3FC38DA}"/>
                </a:ext>
              </a:extLst>
            </p:cNvPr>
            <p:cNvCxnSpPr>
              <a:cxnSpLocks/>
            </p:cNvCxnSpPr>
            <p:nvPr/>
          </p:nvCxnSpPr>
          <p:spPr>
            <a:xfrm flipV="1">
              <a:off x="3376991" y="4476427"/>
              <a:ext cx="607818" cy="419778"/>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4" name="直接箭头连接符 163">
              <a:extLst>
                <a:ext uri="{FF2B5EF4-FFF2-40B4-BE49-F238E27FC236}">
                  <a16:creationId xmlns:a16="http://schemas.microsoft.com/office/drawing/2014/main" id="{1471C98E-CE5B-4C96-A8DC-5B5E45EF415E}"/>
                </a:ext>
              </a:extLst>
            </p:cNvPr>
            <p:cNvCxnSpPr>
              <a:cxnSpLocks/>
            </p:cNvCxnSpPr>
            <p:nvPr/>
          </p:nvCxnSpPr>
          <p:spPr>
            <a:xfrm>
              <a:off x="3964973" y="4509871"/>
              <a:ext cx="683227" cy="187977"/>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5" name="直接箭头连接符 164">
              <a:extLst>
                <a:ext uri="{FF2B5EF4-FFF2-40B4-BE49-F238E27FC236}">
                  <a16:creationId xmlns:a16="http://schemas.microsoft.com/office/drawing/2014/main" id="{3CA2AA18-DE4F-4CB7-A7C7-20E5E71A2252}"/>
                </a:ext>
              </a:extLst>
            </p:cNvPr>
            <p:cNvCxnSpPr>
              <a:cxnSpLocks/>
            </p:cNvCxnSpPr>
            <p:nvPr/>
          </p:nvCxnSpPr>
          <p:spPr>
            <a:xfrm flipV="1">
              <a:off x="4639128" y="4512978"/>
              <a:ext cx="661014" cy="184870"/>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6" name="直接箭头连接符 165">
              <a:extLst>
                <a:ext uri="{FF2B5EF4-FFF2-40B4-BE49-F238E27FC236}">
                  <a16:creationId xmlns:a16="http://schemas.microsoft.com/office/drawing/2014/main" id="{A30FFF03-33F8-4614-970D-99DD9DAAE1C6}"/>
                </a:ext>
              </a:extLst>
            </p:cNvPr>
            <p:cNvCxnSpPr>
              <a:cxnSpLocks/>
            </p:cNvCxnSpPr>
            <p:nvPr/>
          </p:nvCxnSpPr>
          <p:spPr>
            <a:xfrm flipV="1">
              <a:off x="3384769" y="3787710"/>
              <a:ext cx="638303" cy="25242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7" name="直接箭头连接符 166">
              <a:extLst>
                <a:ext uri="{FF2B5EF4-FFF2-40B4-BE49-F238E27FC236}">
                  <a16:creationId xmlns:a16="http://schemas.microsoft.com/office/drawing/2014/main" id="{803B6D0B-E006-47E3-BA12-AA9E3EC837E9}"/>
                </a:ext>
              </a:extLst>
            </p:cNvPr>
            <p:cNvCxnSpPr>
              <a:cxnSpLocks/>
            </p:cNvCxnSpPr>
            <p:nvPr/>
          </p:nvCxnSpPr>
          <p:spPr>
            <a:xfrm>
              <a:off x="4038620" y="3808643"/>
              <a:ext cx="612690" cy="63561"/>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8" name="直接箭头连接符 167">
              <a:extLst>
                <a:ext uri="{FF2B5EF4-FFF2-40B4-BE49-F238E27FC236}">
                  <a16:creationId xmlns:a16="http://schemas.microsoft.com/office/drawing/2014/main" id="{05E68145-D596-47A6-8E18-EB85BC9A31DF}"/>
                </a:ext>
              </a:extLst>
            </p:cNvPr>
            <p:cNvCxnSpPr>
              <a:cxnSpLocks/>
            </p:cNvCxnSpPr>
            <p:nvPr/>
          </p:nvCxnSpPr>
          <p:spPr>
            <a:xfrm flipV="1">
              <a:off x="4665997" y="3534530"/>
              <a:ext cx="641923" cy="34474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69" name="直接箭头连接符 168">
              <a:extLst>
                <a:ext uri="{FF2B5EF4-FFF2-40B4-BE49-F238E27FC236}">
                  <a16:creationId xmlns:a16="http://schemas.microsoft.com/office/drawing/2014/main" id="{C15A767F-CF3C-41F5-8DE5-660B7F6358B4}"/>
                </a:ext>
              </a:extLst>
            </p:cNvPr>
            <p:cNvCxnSpPr>
              <a:cxnSpLocks/>
            </p:cNvCxnSpPr>
            <p:nvPr/>
          </p:nvCxnSpPr>
          <p:spPr>
            <a:xfrm flipV="1">
              <a:off x="3400219" y="3073266"/>
              <a:ext cx="641923" cy="344744"/>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0" name="直接箭头连接符 169">
              <a:extLst>
                <a:ext uri="{FF2B5EF4-FFF2-40B4-BE49-F238E27FC236}">
                  <a16:creationId xmlns:a16="http://schemas.microsoft.com/office/drawing/2014/main" id="{3CFE0A2B-4DD3-47DA-B039-7B0F86EE0AE6}"/>
                </a:ext>
              </a:extLst>
            </p:cNvPr>
            <p:cNvCxnSpPr>
              <a:cxnSpLocks/>
            </p:cNvCxnSpPr>
            <p:nvPr/>
          </p:nvCxnSpPr>
          <p:spPr>
            <a:xfrm flipV="1">
              <a:off x="4055370" y="2888363"/>
              <a:ext cx="657278" cy="205797"/>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1" name="直接箭头连接符 170">
              <a:extLst>
                <a:ext uri="{FF2B5EF4-FFF2-40B4-BE49-F238E27FC236}">
                  <a16:creationId xmlns:a16="http://schemas.microsoft.com/office/drawing/2014/main" id="{C6C9E65B-ADD2-462E-91D1-E7937984096E}"/>
                </a:ext>
              </a:extLst>
            </p:cNvPr>
            <p:cNvCxnSpPr>
              <a:cxnSpLocks/>
            </p:cNvCxnSpPr>
            <p:nvPr/>
          </p:nvCxnSpPr>
          <p:spPr>
            <a:xfrm>
              <a:off x="4700821" y="2891951"/>
              <a:ext cx="504079" cy="25864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cxnSp>
          <p:nvCxnSpPr>
            <p:cNvPr id="172" name="直接箭头连接符 171">
              <a:extLst>
                <a:ext uri="{FF2B5EF4-FFF2-40B4-BE49-F238E27FC236}">
                  <a16:creationId xmlns:a16="http://schemas.microsoft.com/office/drawing/2014/main" id="{D22792CE-45B1-4B43-8715-894AA5302E80}"/>
                </a:ext>
              </a:extLst>
            </p:cNvPr>
            <p:cNvCxnSpPr>
              <a:cxnSpLocks/>
            </p:cNvCxnSpPr>
            <p:nvPr/>
          </p:nvCxnSpPr>
          <p:spPr>
            <a:xfrm>
              <a:off x="5204900" y="3150601"/>
              <a:ext cx="103020" cy="322349"/>
            </a:xfrm>
            <a:prstGeom prst="straightConnector1">
              <a:avLst/>
            </a:prstGeom>
            <a:ln w="28575">
              <a:solidFill>
                <a:srgbClr val="0000FF"/>
              </a:solidFill>
              <a:tailEnd type="triangle"/>
            </a:ln>
          </p:spPr>
          <p:style>
            <a:lnRef idx="1">
              <a:schemeClr val="dk1"/>
            </a:lnRef>
            <a:fillRef idx="0">
              <a:schemeClr val="dk1"/>
            </a:fillRef>
            <a:effectRef idx="0">
              <a:schemeClr val="dk1"/>
            </a:effectRef>
            <a:fontRef idx="minor">
              <a:schemeClr val="tx1"/>
            </a:fontRef>
          </p:style>
        </p:cxnSp>
      </p:grpSp>
      <p:sp>
        <p:nvSpPr>
          <p:cNvPr id="115" name="矩形 114">
            <a:extLst>
              <a:ext uri="{FF2B5EF4-FFF2-40B4-BE49-F238E27FC236}">
                <a16:creationId xmlns:a16="http://schemas.microsoft.com/office/drawing/2014/main" id="{593B79D4-9B64-4807-9D8B-843BC634DD60}"/>
              </a:ext>
            </a:extLst>
          </p:cNvPr>
          <p:cNvSpPr/>
          <p:nvPr/>
        </p:nvSpPr>
        <p:spPr>
          <a:xfrm>
            <a:off x="1917313" y="5707171"/>
            <a:ext cx="2770802" cy="923330"/>
          </a:xfrm>
          <a:prstGeom prst="rect">
            <a:avLst/>
          </a:prstGeom>
        </p:spPr>
        <p:txBody>
          <a:bodyPr wrap="square">
            <a:spAutoFit/>
          </a:bodyPr>
          <a:lstStyle/>
          <a:p>
            <a:r>
              <a:rPr lang="en-US" altLang="zh-CN" dirty="0"/>
              <a:t>Confidence bounds computed by </a:t>
            </a:r>
            <a:r>
              <a:rPr lang="en-US" altLang="zh-CN" dirty="0">
                <a:solidFill>
                  <a:srgbClr val="C00000"/>
                </a:solidFill>
              </a:rPr>
              <a:t>Empirical Bernstein Inequality</a:t>
            </a:r>
          </a:p>
        </p:txBody>
      </p:sp>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C339BFFC-897D-492F-A260-3FC740B0706F}"/>
                  </a:ext>
                </a:extLst>
              </p:cNvPr>
              <p:cNvSpPr/>
              <p:nvPr/>
            </p:nvSpPr>
            <p:spPr>
              <a:xfrm>
                <a:off x="7848600" y="2465438"/>
                <a:ext cx="73161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smtClean="0">
                          <a:solidFill>
                            <a:srgbClr val="C00000"/>
                          </a:solidFill>
                          <a:latin typeface="Cambria Math" panose="02040503050406030204" pitchFamily="18" charset="0"/>
                          <a:ea typeface="宋体" panose="02010600030101010101" pitchFamily="2" charset="-122"/>
                        </a:rPr>
                        <m:t>≥</m:t>
                      </m:r>
                      <m:r>
                        <a:rPr lang="zh-CN" altLang="en-US" i="1" smtClean="0">
                          <a:solidFill>
                            <a:srgbClr val="C00000"/>
                          </a:solidFill>
                          <a:latin typeface="Cambria Math" panose="02040503050406030204" pitchFamily="18" charset="0"/>
                          <a:ea typeface="宋体" panose="02010600030101010101" pitchFamily="2" charset="-122"/>
                        </a:rPr>
                        <m:t>𝜌</m:t>
                      </m:r>
                      <m:r>
                        <a:rPr lang="en-US" altLang="zh-CN" b="0" i="1" smtClean="0">
                          <a:solidFill>
                            <a:srgbClr val="C00000"/>
                          </a:solidFill>
                          <a:latin typeface="Cambria Math" panose="02040503050406030204" pitchFamily="18" charset="0"/>
                          <a:ea typeface="宋体" panose="02010600030101010101" pitchFamily="2" charset="-122"/>
                        </a:rPr>
                        <m:t>𝑘</m:t>
                      </m:r>
                    </m:oMath>
                  </m:oMathPara>
                </a14:m>
                <a:endParaRPr lang="zh-CN" altLang="en-US" dirty="0">
                  <a:solidFill>
                    <a:srgbClr val="C00000"/>
                  </a:solidFill>
                </a:endParaRPr>
              </a:p>
            </p:txBody>
          </p:sp>
        </mc:Choice>
        <mc:Fallback xmlns="">
          <p:sp>
            <p:nvSpPr>
              <p:cNvPr id="116" name="矩形 115">
                <a:extLst>
                  <a:ext uri="{FF2B5EF4-FFF2-40B4-BE49-F238E27FC236}">
                    <a16:creationId xmlns:a16="http://schemas.microsoft.com/office/drawing/2014/main" id="{C339BFFC-897D-492F-A260-3FC740B0706F}"/>
                  </a:ext>
                </a:extLst>
              </p:cNvPr>
              <p:cNvSpPr>
                <a:spLocks noRot="1" noChangeAspect="1" noMove="1" noResize="1" noEditPoints="1" noAdjustHandles="1" noChangeArrowheads="1" noChangeShapeType="1" noTextEdit="1"/>
              </p:cNvSpPr>
              <p:nvPr/>
            </p:nvSpPr>
            <p:spPr>
              <a:xfrm>
                <a:off x="7848600" y="2465438"/>
                <a:ext cx="731611" cy="369332"/>
              </a:xfrm>
              <a:prstGeom prst="rect">
                <a:avLst/>
              </a:prstGeom>
              <a:blipFill>
                <a:blip r:embed="rId3"/>
                <a:stretch>
                  <a:fillRect b="-65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25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61"/>
                                        </p:tgtEl>
                                      </p:cBhvr>
                                    </p:animEffect>
                                    <p:set>
                                      <p:cBhvr>
                                        <p:cTn id="12" dur="1" fill="hold">
                                          <p:stCondLst>
                                            <p:cond delay="499"/>
                                          </p:stCondLst>
                                        </p:cTn>
                                        <p:tgtEl>
                                          <p:spTgt spid="26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60"/>
                                        </p:tgtEl>
                                      </p:cBhvr>
                                    </p:animEffect>
                                    <p:set>
                                      <p:cBhvr>
                                        <p:cTn id="15" dur="1" fill="hold">
                                          <p:stCondLst>
                                            <p:cond delay="499"/>
                                          </p:stCondLst>
                                        </p:cTn>
                                        <p:tgtEl>
                                          <p:spTgt spid="26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84"/>
                                        </p:tgtEl>
                                      </p:cBhvr>
                                    </p:animEffect>
                                    <p:set>
                                      <p:cBhvr>
                                        <p:cTn id="18" dur="1" fill="hold">
                                          <p:stCondLst>
                                            <p:cond delay="499"/>
                                          </p:stCondLst>
                                        </p:cTn>
                                        <p:tgtEl>
                                          <p:spTgt spid="8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87"/>
                                        </p:tgtEl>
                                      </p:cBhvr>
                                    </p:animEffect>
                                    <p:set>
                                      <p:cBhvr>
                                        <p:cTn id="21" dur="1" fill="hold">
                                          <p:stCondLst>
                                            <p:cond delay="499"/>
                                          </p:stCondLst>
                                        </p:cTn>
                                        <p:tgtEl>
                                          <p:spTgt spid="87"/>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62"/>
                                        </p:tgtEl>
                                      </p:cBhvr>
                                    </p:animEffect>
                                    <p:set>
                                      <p:cBhvr>
                                        <p:cTn id="24" dur="1" fill="hold">
                                          <p:stCondLst>
                                            <p:cond delay="499"/>
                                          </p:stCondLst>
                                        </p:cTn>
                                        <p:tgtEl>
                                          <p:spTgt spid="262"/>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63"/>
                                        </p:tgtEl>
                                      </p:cBhvr>
                                    </p:animEffect>
                                    <p:set>
                                      <p:cBhvr>
                                        <p:cTn id="27" dur="1" fill="hold">
                                          <p:stCondLst>
                                            <p:cond delay="499"/>
                                          </p:stCondLst>
                                        </p:cTn>
                                        <p:tgtEl>
                                          <p:spTgt spid="263"/>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500"/>
                                        <p:tgtEl>
                                          <p:spTgt spid="6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Effect transition="in" filter="fade">
                                      <p:cBhvr>
                                        <p:cTn id="40" dur="500"/>
                                        <p:tgtEl>
                                          <p:spTgt spid="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7" grpId="0"/>
      <p:bldP spid="260" grpId="0" animBg="1"/>
      <p:bldP spid="261" grpId="0"/>
      <p:bldP spid="262" grpId="0" animBg="1"/>
      <p:bldP spid="263" grpId="0"/>
      <p:bldP spid="69" grpId="0" animBg="1"/>
      <p:bldP spid="70" grpId="0" animBg="1"/>
      <p:bldP spid="71" grpId="0" animBg="1"/>
      <p:bldP spid="92" grpId="0"/>
      <p:bldP spid="94" grpId="0"/>
      <p:bldP spid="95" grpId="0"/>
      <p:bldP spid="115" grpId="0"/>
      <p:bldP spid="11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1|4.2"/>
</p:tagLst>
</file>

<file path=ppt/tags/tag2.xml><?xml version="1.0" encoding="utf-8"?>
<p:tagLst xmlns:a="http://schemas.openxmlformats.org/drawingml/2006/main" xmlns:r="http://schemas.openxmlformats.org/officeDocument/2006/relationships" xmlns:p="http://schemas.openxmlformats.org/presentationml/2006/main">
  <p:tag name="TIMING" val="|24.8|8|10"/>
</p:tagLst>
</file>

<file path=ppt/tags/tag3.xml><?xml version="1.0" encoding="utf-8"?>
<p:tagLst xmlns:a="http://schemas.openxmlformats.org/drawingml/2006/main" xmlns:r="http://schemas.openxmlformats.org/officeDocument/2006/relationships" xmlns:p="http://schemas.openxmlformats.org/presentationml/2006/main">
  <p:tag name="TIMING" val="|6.5|2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47448</TotalTime>
  <Words>1255</Words>
  <Application>Microsoft Office PowerPoint</Application>
  <PresentationFormat>全屏显示(4:3)</PresentationFormat>
  <Paragraphs>175</Paragraphs>
  <Slides>14</Slides>
  <Notes>12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新細明體</vt:lpstr>
      <vt:lpstr>华文楷体</vt:lpstr>
      <vt:lpstr>宋体</vt:lpstr>
      <vt:lpstr>Arial</vt:lpstr>
      <vt:lpstr>Calibri</vt:lpstr>
      <vt:lpstr>Cambria Math</vt:lpstr>
      <vt:lpstr>Corbel</vt:lpstr>
      <vt:lpstr>Times New Roman</vt:lpstr>
      <vt:lpstr>Wingdings</vt:lpstr>
      <vt:lpstr>Wingdings 2</vt:lpstr>
      <vt:lpstr>Module</vt:lpstr>
      <vt:lpstr>TopPPR: Top-k Personalized PageRank Queries with Precision Guarantees on Large Graphs</vt:lpstr>
      <vt:lpstr>Personalized PageRank (PPR)</vt:lpstr>
      <vt:lpstr>Top-k PPR queries</vt:lpstr>
      <vt:lpstr>Applications</vt:lpstr>
      <vt:lpstr>Existing works on Top-k PPR Queries</vt:lpstr>
      <vt:lpstr>Our Method: TopPPR</vt:lpstr>
      <vt:lpstr>PowerPoint 演示文稿</vt:lpstr>
      <vt:lpstr>PowerPoint 演示文稿</vt:lpstr>
      <vt:lpstr>PowerPoint 演示文稿</vt:lpstr>
      <vt:lpstr>Experiments</vt:lpstr>
      <vt:lpstr>Exact Top-k PPR queries</vt:lpstr>
      <vt:lpstr>Approximate Top-k PPR queries</vt:lpstr>
      <vt:lpstr>Conclusion</vt:lpstr>
      <vt:lpstr> Thank you!</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Wei Zhewei</cp:lastModifiedBy>
  <cp:revision>2127</cp:revision>
  <cp:lastPrinted>2014-02-12T18:03:05Z</cp:lastPrinted>
  <dcterms:created xsi:type="dcterms:W3CDTF">2009-06-12T17:14:38Z</dcterms:created>
  <dcterms:modified xsi:type="dcterms:W3CDTF">2018-07-02T06:10:04Z</dcterms:modified>
</cp:coreProperties>
</file>