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94500" cy="9918700"/>
  <p:defaultTextStyle>
    <a:defPPr>
      <a:defRPr lang="zh-CN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FF"/>
    <a:srgbClr val="00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6721" autoAdjust="0"/>
  </p:normalViewPr>
  <p:slideViewPr>
    <p:cSldViewPr>
      <p:cViewPr varScale="1">
        <p:scale>
          <a:sx n="26" d="100"/>
          <a:sy n="26" d="100"/>
        </p:scale>
        <p:origin x="4285" y="66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3C000-19EA-48D5-89CB-546E926A2CF9}" type="datetimeFigureOut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289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F15A1-1438-49E7-AD8D-9B679F683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26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F15A1-1438-49E7-AD8D-9B679F683D1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52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wmf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15512802" y="6095622"/>
            <a:ext cx="14169257" cy="12426897"/>
            <a:chOff x="538689" y="1055734"/>
            <a:chExt cx="14169257" cy="9652222"/>
          </a:xfrm>
        </p:grpSpPr>
        <p:sp>
          <p:nvSpPr>
            <p:cNvPr id="82" name="矩形 81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矩形 82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66674" y="35677674"/>
            <a:ext cx="14169257" cy="4992091"/>
            <a:chOff x="538689" y="1055734"/>
            <a:chExt cx="14169257" cy="9652222"/>
          </a:xfrm>
        </p:grpSpPr>
        <p:sp>
          <p:nvSpPr>
            <p:cNvPr id="72" name="矩形 71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矩形 72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96942" y="35087917"/>
            <a:ext cx="13610650" cy="1233678"/>
            <a:chOff x="810393" y="520074"/>
            <a:chExt cx="13610650" cy="1114868"/>
          </a:xfrm>
          <a:solidFill>
            <a:schemeClr val="accent1"/>
          </a:solidFill>
        </p:grpSpPr>
        <p:sp>
          <p:nvSpPr>
            <p:cNvPr id="69" name="圆角矩形 68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dirty="0" err="1"/>
                <a:t>PRSim</a:t>
              </a:r>
              <a:r>
                <a:rPr lang="en-US" altLang="zh-CN" sz="5200" dirty="0"/>
                <a:t> Algorithm</a:t>
              </a:r>
              <a:endParaRPr lang="zh-CN" altLang="en-US" sz="5200" kern="1200" dirty="0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13601"/>
            <a:ext cx="30313488" cy="5850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98317" y="648150"/>
            <a:ext cx="2529998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500" b="1" dirty="0" err="1">
                <a:solidFill>
                  <a:schemeClr val="bg1"/>
                </a:solidFill>
              </a:rPr>
              <a:t>PRSim</a:t>
            </a:r>
            <a:r>
              <a:rPr lang="en-US" altLang="zh-CN" sz="9500" b="1" dirty="0">
                <a:solidFill>
                  <a:schemeClr val="bg1"/>
                </a:solidFill>
              </a:rPr>
              <a:t>: Sublinear Time </a:t>
            </a:r>
            <a:r>
              <a:rPr lang="en-US" altLang="zh-CN" sz="9500" b="1" dirty="0" err="1">
                <a:solidFill>
                  <a:schemeClr val="bg1"/>
                </a:solidFill>
              </a:rPr>
              <a:t>SimRank</a:t>
            </a:r>
            <a:r>
              <a:rPr lang="en-US" altLang="zh-CN" sz="9500" b="1" dirty="0">
                <a:solidFill>
                  <a:schemeClr val="bg1"/>
                </a:solidFill>
              </a:rPr>
              <a:t> Computation on</a:t>
            </a:r>
          </a:p>
          <a:p>
            <a:pPr algn="ctr"/>
            <a:r>
              <a:rPr lang="en-US" altLang="zh-CN" sz="9500" b="1" dirty="0">
                <a:solidFill>
                  <a:schemeClr val="bg1"/>
                </a:solidFill>
              </a:rPr>
              <a:t>Large Power-Law Graphs</a:t>
            </a:r>
            <a:endParaRPr lang="zh-CN" altLang="en-US" sz="95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2270" y="4136662"/>
            <a:ext cx="2508361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</a:rPr>
              <a:t>Zhewei Wei, </a:t>
            </a:r>
            <a:r>
              <a:rPr lang="en-US" altLang="zh-CN" sz="5400" dirty="0" err="1">
                <a:solidFill>
                  <a:schemeClr val="bg1"/>
                </a:solidFill>
              </a:rPr>
              <a:t>Xiaodong</a:t>
            </a:r>
            <a:r>
              <a:rPr lang="en-US" altLang="zh-CN" sz="5400" dirty="0">
                <a:solidFill>
                  <a:schemeClr val="bg1"/>
                </a:solidFill>
              </a:rPr>
              <a:t> He, </a:t>
            </a:r>
            <a:r>
              <a:rPr lang="en-US" altLang="zh-CN" sz="5400" dirty="0" err="1">
                <a:solidFill>
                  <a:schemeClr val="bg1"/>
                </a:solidFill>
              </a:rPr>
              <a:t>Xiaokui</a:t>
            </a:r>
            <a:r>
              <a:rPr lang="en-US" altLang="zh-CN" sz="5400" dirty="0">
                <a:solidFill>
                  <a:schemeClr val="bg1"/>
                </a:solidFill>
              </a:rPr>
              <a:t> Xiao, </a:t>
            </a:r>
            <a:r>
              <a:rPr lang="en-US" altLang="zh-CN" sz="5400" dirty="0" err="1">
                <a:solidFill>
                  <a:schemeClr val="bg1"/>
                </a:solidFill>
              </a:rPr>
              <a:t>Sibo</a:t>
            </a:r>
            <a:r>
              <a:rPr lang="en-US" altLang="zh-CN" sz="5400" dirty="0">
                <a:solidFill>
                  <a:schemeClr val="bg1"/>
                </a:solidFill>
              </a:rPr>
              <a:t> Wang, Yu Liu, </a:t>
            </a:r>
            <a:r>
              <a:rPr lang="en-US" altLang="zh-CN" sz="5400" dirty="0" err="1">
                <a:solidFill>
                  <a:schemeClr val="bg1"/>
                </a:solidFill>
              </a:rPr>
              <a:t>Xiaoyong</a:t>
            </a:r>
            <a:r>
              <a:rPr lang="en-US" altLang="zh-CN" sz="5400" dirty="0">
                <a:solidFill>
                  <a:schemeClr val="bg1"/>
                </a:solidFill>
              </a:rPr>
              <a:t> Du, and Ji-Rong Wen </a:t>
            </a:r>
          </a:p>
          <a:p>
            <a:pPr algn="ctr"/>
            <a:r>
              <a:rPr lang="en-US" altLang="zh-CN" sz="4400" i="1" dirty="0">
                <a:solidFill>
                  <a:schemeClr val="bg1"/>
                </a:solidFill>
              </a:rPr>
              <a:t>Contact: zhewei@ruc.edu.cn</a:t>
            </a:r>
          </a:p>
          <a:p>
            <a:pPr algn="ctr"/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23" name="圆角矩形 6"/>
          <p:cNvSpPr/>
          <p:nvPr/>
        </p:nvSpPr>
        <p:spPr>
          <a:xfrm>
            <a:off x="634532" y="23216128"/>
            <a:ext cx="13501804" cy="11744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0135" tIns="0" rIns="400135" bIns="0" numCol="1" spcCol="1270" anchor="ctr" anchorCtr="0">
            <a:noAutofit/>
          </a:bodyPr>
          <a:lstStyle/>
          <a:p>
            <a:pPr lvl="0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5200" kern="1200" dirty="0"/>
              <a:t>Sampling-based algorithm</a:t>
            </a:r>
            <a:endParaRPr lang="zh-CN" altLang="en-US" sz="5200" kern="12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540506" y="19400307"/>
            <a:ext cx="14169257" cy="15592418"/>
            <a:chOff x="538689" y="1055734"/>
            <a:chExt cx="14169257" cy="9652222"/>
          </a:xfrm>
        </p:grpSpPr>
        <p:sp>
          <p:nvSpPr>
            <p:cNvPr id="32" name="矩形 31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6674" y="6622756"/>
            <a:ext cx="14169257" cy="11650803"/>
            <a:chOff x="538689" y="1055734"/>
            <a:chExt cx="14169257" cy="10088462"/>
          </a:xfrm>
        </p:grpSpPr>
        <p:sp>
          <p:nvSpPr>
            <p:cNvPr id="39" name="矩形 38"/>
            <p:cNvSpPr/>
            <p:nvPr/>
          </p:nvSpPr>
          <p:spPr>
            <a:xfrm>
              <a:off x="538689" y="1055734"/>
              <a:ext cx="14169257" cy="1008846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0" tIns="720000" rIns="360000" bIns="360000"/>
            <a:lstStyle/>
            <a:p>
              <a:endParaRPr lang="en-US" altLang="zh-CN" sz="3600" b="1" dirty="0"/>
            </a:p>
            <a:p>
              <a:pPr marL="457200" indent="-457200">
                <a:buFont typeface="Wingdings" panose="05000000000000000000" pitchFamily="2" charset="2"/>
                <a:buChar char="l"/>
              </a:pPr>
              <a:endParaRPr lang="en-US" altLang="zh-CN" sz="3600" b="1" dirty="0"/>
            </a:p>
            <a:p>
              <a:pPr marL="457200" indent="-457200">
                <a:buFont typeface="Wingdings" panose="05000000000000000000" pitchFamily="2" charset="2"/>
                <a:buChar char="l"/>
              </a:pPr>
              <a:endParaRPr lang="en-US" altLang="zh-CN" sz="3600" dirty="0"/>
            </a:p>
            <a:p>
              <a:endParaRPr lang="en-US" altLang="zh-CN" sz="3600" dirty="0"/>
            </a:p>
            <a:p>
              <a:pPr marL="457200" indent="-457200">
                <a:buFont typeface="Wingdings" panose="05000000000000000000" pitchFamily="2" charset="2"/>
                <a:buChar char="l"/>
              </a:pPr>
              <a:endParaRPr lang="en-US" altLang="zh-CN" sz="3200" b="1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b="1" kern="1200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65157" y="6201260"/>
            <a:ext cx="13610650" cy="1114868"/>
            <a:chOff x="810393" y="520074"/>
            <a:chExt cx="13610650" cy="1114868"/>
          </a:xfrm>
          <a:solidFill>
            <a:schemeClr val="accent1"/>
          </a:solidFill>
        </p:grpSpPr>
        <p:sp>
          <p:nvSpPr>
            <p:cNvPr id="37" name="圆角矩形 36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kern="1200" dirty="0"/>
                <a:t>Problems</a:t>
              </a:r>
              <a:endParaRPr lang="zh-CN" altLang="en-US" sz="5200" kern="1200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5644045" y="19400306"/>
            <a:ext cx="14169257" cy="21225525"/>
            <a:chOff x="538689" y="1055734"/>
            <a:chExt cx="14169257" cy="9652222"/>
          </a:xfrm>
        </p:grpSpPr>
        <p:sp>
          <p:nvSpPr>
            <p:cNvPr id="60" name="矩形 59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矩形 60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4484" y="20036110"/>
            <a:ext cx="1319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Taxonomy </a:t>
            </a:r>
          </a:p>
        </p:txBody>
      </p:sp>
      <p:sp>
        <p:nvSpPr>
          <p:cNvPr id="89" name="矩形 88"/>
          <p:cNvSpPr/>
          <p:nvPr/>
        </p:nvSpPr>
        <p:spPr>
          <a:xfrm>
            <a:off x="-33513" y="41350477"/>
            <a:ext cx="30313488" cy="1453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9" y="222494"/>
            <a:ext cx="5652922" cy="3752229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64484" y="7430633"/>
            <a:ext cx="136388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 Graph data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prstClr val="black"/>
                </a:solidFill>
              </a:rPr>
              <a:t>Assume a directed graph </a:t>
            </a:r>
            <a:r>
              <a:rPr lang="zh-CN" altLang="en-US" sz="3200" dirty="0">
                <a:solidFill>
                  <a:prstClr val="black"/>
                </a:solidFill>
              </a:rPr>
              <a:t>𝐺</a:t>
            </a:r>
            <a:r>
              <a:rPr lang="en-US" altLang="zh-CN" sz="3200" dirty="0">
                <a:solidFill>
                  <a:prstClr val="black"/>
                </a:solidFill>
              </a:rPr>
              <a:t>=(</a:t>
            </a:r>
            <a:r>
              <a:rPr lang="zh-CN" altLang="en-US" sz="3200" dirty="0">
                <a:solidFill>
                  <a:prstClr val="black"/>
                </a:solidFill>
              </a:rPr>
              <a:t>𝑉</a:t>
            </a:r>
            <a:r>
              <a:rPr lang="en-US" altLang="zh-CN" sz="3200" dirty="0">
                <a:solidFill>
                  <a:prstClr val="black"/>
                </a:solidFill>
              </a:rPr>
              <a:t>,</a:t>
            </a:r>
            <a:r>
              <a:rPr lang="zh-CN" altLang="en-US" sz="3200" dirty="0">
                <a:solidFill>
                  <a:prstClr val="black"/>
                </a:solidFill>
              </a:rPr>
              <a:t>𝐸</a:t>
            </a:r>
            <a:r>
              <a:rPr lang="en-US" altLang="zh-CN" sz="3200" dirty="0">
                <a:solidFill>
                  <a:prstClr val="black"/>
                </a:solidFill>
              </a:rPr>
              <a:t>) with </a:t>
            </a:r>
            <a:r>
              <a:rPr lang="zh-CN" altLang="en-US" sz="3200" dirty="0">
                <a:solidFill>
                  <a:prstClr val="black"/>
                </a:solidFill>
              </a:rPr>
              <a:t>𝑛 </a:t>
            </a:r>
            <a:r>
              <a:rPr lang="en-US" altLang="zh-CN" sz="3200" dirty="0">
                <a:solidFill>
                  <a:prstClr val="black"/>
                </a:solidFill>
              </a:rPr>
              <a:t>nodes and </a:t>
            </a:r>
            <a:r>
              <a:rPr lang="zh-CN" altLang="en-US" sz="3200" dirty="0">
                <a:solidFill>
                  <a:prstClr val="black"/>
                </a:solidFill>
              </a:rPr>
              <a:t>𝑚 </a:t>
            </a:r>
            <a:r>
              <a:rPr lang="en-US" altLang="zh-CN" sz="3200" dirty="0">
                <a:solidFill>
                  <a:prstClr val="black"/>
                </a:solidFill>
              </a:rPr>
              <a:t>edges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5775695" y="20188361"/>
            <a:ext cx="818803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Datasets and methods: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prstClr val="black"/>
                </a:solidFill>
              </a:rPr>
              <a:t> Competitors:  READS, SLING and TSF, the state-of-the-art index-based methods; </a:t>
            </a:r>
            <a:r>
              <a:rPr lang="en-US" altLang="zh-CN" sz="3200" dirty="0" err="1">
                <a:solidFill>
                  <a:prstClr val="black"/>
                </a:solidFill>
              </a:rPr>
              <a:t>ProbeSim</a:t>
            </a:r>
            <a:r>
              <a:rPr lang="en-US" altLang="zh-CN" sz="3200" dirty="0">
                <a:solidFill>
                  <a:prstClr val="black"/>
                </a:solidFill>
              </a:rPr>
              <a:t> and </a:t>
            </a:r>
            <a:r>
              <a:rPr lang="en-US" altLang="zh-CN" sz="3200" dirty="0" err="1">
                <a:solidFill>
                  <a:prstClr val="black"/>
                </a:solidFill>
              </a:rPr>
              <a:t>TopSim</a:t>
            </a:r>
            <a:r>
              <a:rPr lang="en-US" altLang="zh-CN" sz="3200" dirty="0">
                <a:solidFill>
                  <a:prstClr val="black"/>
                </a:solidFill>
              </a:rPr>
              <a:t>, the state-of-the-art index-free methods.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endParaRPr lang="en-US" altLang="zh-CN" sz="3600" b="1" dirty="0">
              <a:solidFill>
                <a:prstClr val="black"/>
              </a:solidFill>
            </a:endParaRPr>
          </a:p>
          <a:p>
            <a:endParaRPr lang="en-US" altLang="zh-CN" sz="3600" b="1" dirty="0"/>
          </a:p>
        </p:txBody>
      </p:sp>
      <p:grpSp>
        <p:nvGrpSpPr>
          <p:cNvPr id="178" name="组合 177"/>
          <p:cNvGrpSpPr/>
          <p:nvPr/>
        </p:nvGrpSpPr>
        <p:grpSpPr>
          <a:xfrm>
            <a:off x="15946216" y="18773694"/>
            <a:ext cx="13610650" cy="1301468"/>
            <a:chOff x="810393" y="520074"/>
            <a:chExt cx="13610650" cy="1114868"/>
          </a:xfrm>
          <a:solidFill>
            <a:schemeClr val="accent1"/>
          </a:solidFill>
        </p:grpSpPr>
        <p:sp>
          <p:nvSpPr>
            <p:cNvPr id="179" name="圆角矩形 178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0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dirty="0"/>
                <a:t>Experiments</a:t>
              </a:r>
              <a:endParaRPr lang="zh-CN" altLang="en-US" sz="5200" kern="1200" dirty="0"/>
            </a:p>
          </p:txBody>
        </p:sp>
      </p:grpSp>
      <p:sp>
        <p:nvSpPr>
          <p:cNvPr id="66" name="TextBox 161"/>
          <p:cNvSpPr txBox="1"/>
          <p:nvPr/>
        </p:nvSpPr>
        <p:spPr>
          <a:xfrm>
            <a:off x="15829483" y="22883154"/>
            <a:ext cx="139930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Experiments Results on Real-World Graphs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zh-CN" sz="3200" dirty="0"/>
              <a:t>Outperforms competitors by at least one order of magnitudes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742519" y="18645256"/>
            <a:ext cx="13610650" cy="1233678"/>
            <a:chOff x="810393" y="520074"/>
            <a:chExt cx="13610650" cy="1114868"/>
          </a:xfrm>
          <a:solidFill>
            <a:schemeClr val="accent1"/>
          </a:solidFill>
        </p:grpSpPr>
        <p:sp>
          <p:nvSpPr>
            <p:cNvPr id="98" name="圆角矩形 97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9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dirty="0"/>
                <a:t>Motivations</a:t>
              </a:r>
              <a:endParaRPr lang="zh-CN" altLang="en-US" sz="5200" kern="1200" dirty="0"/>
            </a:p>
          </p:txBody>
        </p:sp>
      </p:grpSp>
      <p:sp>
        <p:nvSpPr>
          <p:cNvPr id="49" name="TextBox 62">
            <a:extLst>
              <a:ext uri="{FF2B5EF4-FFF2-40B4-BE49-F238E27FC236}">
                <a16:creationId xmlns:a16="http://schemas.microsoft.com/office/drawing/2014/main" id="{C679A424-E910-4A54-832D-4AC24C3843B7}"/>
              </a:ext>
            </a:extLst>
          </p:cNvPr>
          <p:cNvSpPr txBox="1"/>
          <p:nvPr/>
        </p:nvSpPr>
        <p:spPr>
          <a:xfrm>
            <a:off x="695974" y="8784139"/>
            <a:ext cx="74907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/>
              <a:t>SimRank</a:t>
            </a:r>
            <a:r>
              <a:rPr lang="en-US" altLang="zh-CN" sz="3600" b="1" dirty="0"/>
              <a:t>: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dirty="0"/>
              <a:t>Two objects are similar if they are referenced by similar objects, and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dirty="0"/>
              <a:t>an object is most similar to itself. </a:t>
            </a:r>
            <a:endParaRPr lang="en-US" altLang="zh-HK" sz="2800" dirty="0"/>
          </a:p>
        </p:txBody>
      </p:sp>
      <p:sp>
        <p:nvSpPr>
          <p:cNvPr id="50" name="TextBox 62">
            <a:extLst>
              <a:ext uri="{FF2B5EF4-FFF2-40B4-BE49-F238E27FC236}">
                <a16:creationId xmlns:a16="http://schemas.microsoft.com/office/drawing/2014/main" id="{FB7B5F98-3E46-4747-A069-80C69E37613C}"/>
              </a:ext>
            </a:extLst>
          </p:cNvPr>
          <p:cNvSpPr txBox="1"/>
          <p:nvPr/>
        </p:nvSpPr>
        <p:spPr>
          <a:xfrm>
            <a:off x="540506" y="12771961"/>
            <a:ext cx="136388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Applications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prstClr val="black"/>
                </a:solidFill>
              </a:rPr>
              <a:t> Web</a:t>
            </a:r>
            <a:r>
              <a:rPr lang="zh-CN" altLang="en-US" sz="3200" dirty="0">
                <a:solidFill>
                  <a:prstClr val="black"/>
                </a:solidFill>
              </a:rPr>
              <a:t> </a:t>
            </a:r>
            <a:r>
              <a:rPr lang="en-US" altLang="zh-CN" sz="3200" dirty="0">
                <a:solidFill>
                  <a:prstClr val="black"/>
                </a:solidFill>
              </a:rPr>
              <a:t>Mining</a:t>
            </a:r>
            <a:r>
              <a:rPr lang="zh-CN" altLang="en-US" sz="3200" dirty="0">
                <a:solidFill>
                  <a:prstClr val="black"/>
                </a:solidFill>
              </a:rPr>
              <a:t> </a:t>
            </a:r>
            <a:r>
              <a:rPr lang="en-US" altLang="zh-CN" sz="3200" dirty="0">
                <a:solidFill>
                  <a:prstClr val="black"/>
                </a:solidFill>
              </a:rPr>
              <a:t>[Jin01]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prstClr val="black"/>
                </a:solidFill>
              </a:rPr>
              <a:t>  Social Network Analysis [Liben-Nowell07]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prstClr val="black"/>
                </a:solidFill>
              </a:rPr>
              <a:t>  Spam Detection [Spirin11]</a:t>
            </a:r>
            <a:endParaRPr lang="en-US" altLang="zh-CN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161">
                <a:extLst>
                  <a:ext uri="{FF2B5EF4-FFF2-40B4-BE49-F238E27FC236}">
                    <a16:creationId xmlns:a16="http://schemas.microsoft.com/office/drawing/2014/main" id="{21AF5B67-4ADE-4823-9303-8ED1EA551B67}"/>
                  </a:ext>
                </a:extLst>
              </p:cNvPr>
              <p:cNvSpPr txBox="1"/>
              <p:nvPr/>
            </p:nvSpPr>
            <p:spPr>
              <a:xfrm>
                <a:off x="16015826" y="35486415"/>
                <a:ext cx="1363066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/>
                  <a:t>Experiments on Synthetic Graphs</a:t>
                </a:r>
              </a:p>
              <a:p>
                <a:pPr marL="571500" lvl="0" indent="-57150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solidFill>
                      <a:prstClr val="black"/>
                    </a:solidFill>
                  </a:rPr>
                  <a:t>All query costs reversely depend on power-law exponent</a:t>
                </a:r>
                <a14:m>
                  <m:oMath xmlns:m="http://schemas.openxmlformats.org/officeDocument/2006/math">
                    <m:r>
                      <a:rPr lang="en-US" altLang="zh-CN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3200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altLang="zh-CN" sz="3600" b="1" dirty="0"/>
              </a:p>
            </p:txBody>
          </p:sp>
        </mc:Choice>
        <mc:Fallback xmlns="">
          <p:sp>
            <p:nvSpPr>
              <p:cNvPr id="59" name="TextBox 161">
                <a:extLst>
                  <a:ext uri="{FF2B5EF4-FFF2-40B4-BE49-F238E27FC236}">
                    <a16:creationId xmlns:a16="http://schemas.microsoft.com/office/drawing/2014/main" id="{21AF5B67-4ADE-4823-9303-8ED1EA551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5826" y="35486415"/>
                <a:ext cx="13630660" cy="1138773"/>
              </a:xfrm>
              <a:prstGeom prst="rect">
                <a:avLst/>
              </a:prstGeom>
              <a:blipFill>
                <a:blip r:embed="rId4"/>
                <a:stretch>
                  <a:fillRect l="-1342" t="-8021" b="-17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17">
            <a:extLst>
              <a:ext uri="{FF2B5EF4-FFF2-40B4-BE49-F238E27FC236}">
                <a16:creationId xmlns:a16="http://schemas.microsoft.com/office/drawing/2014/main" id="{9E363D3F-7B65-404D-9952-C5CFB392F269}"/>
              </a:ext>
            </a:extLst>
          </p:cNvPr>
          <p:cNvSpPr txBox="1"/>
          <p:nvPr/>
        </p:nvSpPr>
        <p:spPr>
          <a:xfrm>
            <a:off x="646267" y="30159167"/>
            <a:ext cx="65362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b="1" dirty="0">
                <a:solidFill>
                  <a:prstClr val="black"/>
                </a:solidFill>
              </a:rPr>
              <a:t>Motivation 2: </a:t>
            </a:r>
            <a:r>
              <a:rPr lang="en-US" altLang="zh-CN" sz="3600" b="1" dirty="0" err="1">
                <a:solidFill>
                  <a:prstClr val="black"/>
                </a:solidFill>
              </a:rPr>
              <a:t>SimRank</a:t>
            </a:r>
            <a:r>
              <a:rPr lang="en-US" altLang="zh-CN" sz="3600" b="1" dirty="0">
                <a:solidFill>
                  <a:prstClr val="black"/>
                </a:solidFill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</a:rPr>
              <a:t>v.s</a:t>
            </a:r>
            <a:r>
              <a:rPr lang="en-US" altLang="zh-CN" sz="3600" b="1" dirty="0">
                <a:solidFill>
                  <a:prstClr val="black"/>
                </a:solidFill>
              </a:rPr>
              <a:t>. Graph structure 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prstClr val="black"/>
                </a:solidFill>
              </a:rPr>
              <a:t>Performance of existing </a:t>
            </a:r>
            <a:r>
              <a:rPr lang="en-US" altLang="zh-CN" sz="3200" dirty="0" err="1">
                <a:solidFill>
                  <a:prstClr val="black"/>
                </a:solidFill>
              </a:rPr>
              <a:t>SimRank</a:t>
            </a:r>
            <a:r>
              <a:rPr lang="en-US" altLang="zh-CN" sz="3200" dirty="0">
                <a:solidFill>
                  <a:prstClr val="black"/>
                </a:solidFill>
              </a:rPr>
              <a:t> algorithms vary on graphs with similar number of nodes and edges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prstClr val="black"/>
                </a:solidFill>
              </a:rPr>
              <a:t>How does graph structure affect </a:t>
            </a:r>
            <a:r>
              <a:rPr lang="en-US" altLang="zh-CN" sz="3200" dirty="0" err="1">
                <a:solidFill>
                  <a:prstClr val="black"/>
                </a:solidFill>
              </a:rPr>
              <a:t>SimRank</a:t>
            </a:r>
            <a:r>
              <a:rPr lang="en-US" altLang="zh-CN" sz="3200" dirty="0">
                <a:solidFill>
                  <a:prstClr val="black"/>
                </a:solidFill>
              </a:rPr>
              <a:t> algorithms?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endParaRPr lang="en-US" altLang="zh-CN" sz="3600" dirty="0">
              <a:solidFill>
                <a:prstClr val="black"/>
              </a:solidFill>
            </a:endParaRPr>
          </a:p>
        </p:txBody>
      </p:sp>
      <p:sp>
        <p:nvSpPr>
          <p:cNvPr id="78" name="TextBox 62">
            <a:extLst>
              <a:ext uri="{FF2B5EF4-FFF2-40B4-BE49-F238E27FC236}">
                <a16:creationId xmlns:a16="http://schemas.microsoft.com/office/drawing/2014/main" id="{5AF8BBCD-38CA-4B44-88E7-C36FCFB51F6F}"/>
              </a:ext>
            </a:extLst>
          </p:cNvPr>
          <p:cNvSpPr txBox="1"/>
          <p:nvPr/>
        </p:nvSpPr>
        <p:spPr>
          <a:xfrm>
            <a:off x="596503" y="15279058"/>
            <a:ext cx="136835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Objectives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3600" dirty="0">
                <a:solidFill>
                  <a:srgbClr val="0070C0"/>
                </a:solidFill>
              </a:rPr>
              <a:t>Single-source query</a:t>
            </a:r>
            <a:r>
              <a:rPr lang="en-US" altLang="zh-CN" sz="3600" dirty="0"/>
              <a:t>: Given a source node u, returns </a:t>
            </a:r>
            <a:r>
              <a:rPr lang="en-US" altLang="zh-CN" sz="3600" dirty="0" err="1"/>
              <a:t>SimRank</a:t>
            </a:r>
            <a:r>
              <a:rPr lang="en-US" altLang="zh-CN" sz="3600" dirty="0"/>
              <a:t> s(</a:t>
            </a:r>
            <a:r>
              <a:rPr lang="en-US" altLang="zh-CN" sz="3600" dirty="0" err="1"/>
              <a:t>u,v</a:t>
            </a:r>
            <a:r>
              <a:rPr lang="en-US" altLang="zh-CN" sz="3600" dirty="0"/>
              <a:t>) for every v 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3600" dirty="0">
                <a:solidFill>
                  <a:srgbClr val="0070C0"/>
                </a:solidFill>
              </a:rPr>
              <a:t>Top-k query</a:t>
            </a:r>
            <a:r>
              <a:rPr lang="en-US" altLang="zh-CN" sz="3600" dirty="0"/>
              <a:t>: return v</a:t>
            </a:r>
            <a:r>
              <a:rPr lang="en-US" altLang="zh-CN" sz="3600" baseline="-25000" dirty="0"/>
              <a:t>1</a:t>
            </a:r>
            <a:r>
              <a:rPr lang="en-US" altLang="zh-CN" sz="3600" dirty="0"/>
              <a:t>,…,</a:t>
            </a:r>
            <a:r>
              <a:rPr lang="en-US" altLang="zh-CN" sz="3600" dirty="0" err="1"/>
              <a:t>v</a:t>
            </a:r>
            <a:r>
              <a:rPr lang="en-US" altLang="zh-CN" sz="3600" baseline="-25000" dirty="0" err="1"/>
              <a:t>k</a:t>
            </a:r>
            <a:r>
              <a:rPr lang="zh-CN" altLang="en-US" sz="3600" dirty="0"/>
              <a:t> </a:t>
            </a:r>
            <a:r>
              <a:rPr lang="en-US" altLang="zh-CN" sz="3600" dirty="0"/>
              <a:t>with</a:t>
            </a:r>
            <a:r>
              <a:rPr lang="zh-CN" altLang="en-US" sz="3600" dirty="0"/>
              <a:t> </a:t>
            </a:r>
            <a:r>
              <a:rPr lang="en-US" altLang="zh-CN" sz="3600" dirty="0"/>
              <a:t>highest</a:t>
            </a:r>
            <a:r>
              <a:rPr lang="zh-CN" altLang="en-US" sz="3600" dirty="0"/>
              <a:t> </a:t>
            </a:r>
            <a:r>
              <a:rPr lang="en-US" altLang="zh-CN" sz="3600" dirty="0" err="1"/>
              <a:t>SimRank</a:t>
            </a:r>
            <a:endParaRPr lang="en-US" altLang="zh-CN" sz="3600" dirty="0"/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3600" dirty="0"/>
              <a:t>Allow an </a:t>
            </a:r>
            <a:r>
              <a:rPr lang="en-US" altLang="zh-CN" sz="3600" dirty="0">
                <a:solidFill>
                  <a:srgbClr val="FF0000"/>
                </a:solidFill>
              </a:rPr>
              <a:t>error</a:t>
            </a:r>
            <a:r>
              <a:rPr lang="en-US" altLang="zh-CN" sz="3600" dirty="0"/>
              <a:t> of predetermined </a:t>
            </a:r>
            <a:r>
              <a:rPr lang="el-GR" altLang="zh-CN" sz="3600" dirty="0">
                <a:solidFill>
                  <a:srgbClr val="0070C0"/>
                </a:solidFill>
              </a:rPr>
              <a:t>ε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161">
                <a:extLst>
                  <a:ext uri="{FF2B5EF4-FFF2-40B4-BE49-F238E27FC236}">
                    <a16:creationId xmlns:a16="http://schemas.microsoft.com/office/drawing/2014/main" id="{EC9B7925-6453-400D-A7BE-C5100F0229FC}"/>
                  </a:ext>
                </a:extLst>
              </p:cNvPr>
              <p:cNvSpPr txBox="1"/>
              <p:nvPr/>
            </p:nvSpPr>
            <p:spPr>
              <a:xfrm>
                <a:off x="15692575" y="11899206"/>
                <a:ext cx="13819424" cy="18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3200" i="1" kern="0">
                        <a:latin typeface="Cambria Math" charset="0"/>
                        <a:ea typeface="DengXian" charset="-122"/>
                        <a:cs typeface="DengXian" charset="-122"/>
                      </a:rPr>
                      <m:t>𝑠</m:t>
                    </m:r>
                  </m:oMath>
                </a14:m>
                <a:r>
                  <a:rPr lang="en-US" altLang="zh-CN" sz="3200" kern="0" dirty="0">
                    <a:latin typeface="DengXian" charset="-122"/>
                    <a:ea typeface="DengXian" charset="-122"/>
                    <a:cs typeface="DengXian" charset="-122"/>
                  </a:rPr>
                  <a:t>(</a:t>
                </a:r>
                <a:r>
                  <a:rPr lang="en-US" altLang="zh-CN" sz="3200" kern="0" dirty="0" err="1">
                    <a:latin typeface="DengXian" charset="-122"/>
                    <a:ea typeface="DengXian" charset="-122"/>
                    <a:cs typeface="DengXian" charset="-122"/>
                  </a:rPr>
                  <a:t>u,v</a:t>
                </a:r>
                <a:r>
                  <a:rPr lang="en-US" altLang="zh-CN" sz="3200" kern="0" dirty="0">
                    <a:latin typeface="DengXian" charset="-122"/>
                    <a:ea typeface="DengXian" charset="-122"/>
                    <a:cs typeface="DengXian" charset="-122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zh-CN" sz="3200" i="1" kern="0">
                            <a:latin typeface="Cambria Math" panose="02040503050406030204" pitchFamily="18" charset="0"/>
                            <a:ea typeface="DengXian" charset="-122"/>
                            <a:cs typeface="DengXian" charset="-122"/>
                          </a:rPr>
                        </m:ctrlPr>
                      </m:fPr>
                      <m:num>
                        <m:r>
                          <a:rPr lang="en-US" altLang="zh-CN" sz="3200" i="1" kern="0">
                            <a:latin typeface="Cambria Math" charset="0"/>
                            <a:ea typeface="DengXian" charset="-122"/>
                            <a:cs typeface="DengXian" charset="-12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mr-IN" altLang="zh-CN" sz="3200" i="1" kern="0">
                                <a:latin typeface="Cambria Math" panose="02040503050406030204" pitchFamily="18" charset="0"/>
                                <a:ea typeface="DengXian" charset="-122"/>
                                <a:cs typeface="DengXian" charset="-122"/>
                              </a:rPr>
                            </m:ctrlPr>
                          </m:sSupPr>
                          <m:e>
                            <m:r>
                              <a:rPr lang="en-US" altLang="zh-CN" sz="3200" i="1" kern="0">
                                <a:latin typeface="Cambria Math" charset="0"/>
                                <a:ea typeface="DengXian" charset="-122"/>
                                <a:cs typeface="DengXian" charset="-122"/>
                              </a:rPr>
                              <m:t>(1−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sz="3200" i="1" kern="0">
                                    <a:latin typeface="Cambria Math" panose="02040503050406030204" pitchFamily="18" charset="0"/>
                                    <a:ea typeface="DengXian" charset="-122"/>
                                    <a:cs typeface="DengXian" charset="-122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3200" i="1" kern="0">
                                    <a:latin typeface="Cambria Math" charset="0"/>
                                    <a:ea typeface="DengXian" charset="-122"/>
                                    <a:cs typeface="DengXian" charset="-122"/>
                                  </a:rPr>
                                  <m:t>𝑐</m:t>
                                </m:r>
                              </m:e>
                            </m:rad>
                            <m:r>
                              <a:rPr lang="en-US" altLang="zh-CN" sz="3200" i="1" kern="0">
                                <a:latin typeface="Cambria Math" charset="0"/>
                                <a:ea typeface="DengXian" charset="-122"/>
                                <a:cs typeface="DengXian" charset="-122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3200" i="1" kern="0">
                                <a:latin typeface="Cambria Math" charset="0"/>
                                <a:ea typeface="DengXian" charset="-122"/>
                                <a:cs typeface="DengXian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3200" i="1" kern="0">
                        <a:latin typeface="Cambria Math" charset="0"/>
                        <a:ea typeface="DengXian" charset="-122"/>
                        <a:cs typeface="DengXian" charset="-122"/>
                      </a:rPr>
                      <m:t> </m:t>
                    </m:r>
                    <m:nary>
                      <m:naryPr>
                        <m:chr m:val="∑"/>
                        <m:ctrlPr>
                          <a:rPr lang="is-IS" altLang="zh-CN" sz="3200" i="1" kern="0">
                            <a:latin typeface="Cambria Math" panose="02040503050406030204" pitchFamily="18" charset="0"/>
                            <a:ea typeface="DengXian" charset="-122"/>
                            <a:cs typeface="DengXian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3200" i="1" kern="0">
                            <a:latin typeface="Cambria Math" charset="0"/>
                            <a:ea typeface="DengXian" charset="-122"/>
                            <a:cs typeface="DengXian" charset="-122"/>
                          </a:rPr>
                          <m:t>𝑙</m:t>
                        </m:r>
                        <m:r>
                          <a:rPr lang="en-US" altLang="zh-CN" sz="3200" i="1" kern="0">
                            <a:latin typeface="Cambria Math" charset="0"/>
                            <a:ea typeface="DengXian" charset="-122"/>
                            <a:cs typeface="DengXian" charset="-122"/>
                          </a:rPr>
                          <m:t>=0</m:t>
                        </m:r>
                      </m:sub>
                      <m:sup>
                        <m:r>
                          <a:rPr lang="is-IS" altLang="zh-CN" sz="3200" i="1" ker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is-IS" altLang="zh-CN" sz="3200" i="1" kern="0">
                                <a:latin typeface="Cambria Math" panose="02040503050406030204" pitchFamily="18" charset="0"/>
                                <a:ea typeface="DengXian" charset="-122"/>
                                <a:cs typeface="DengXian" charset="-12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3200" i="1" kern="0">
                                <a:latin typeface="Cambria Math" charset="0"/>
                                <a:ea typeface="DengXian" charset="-122"/>
                                <a:cs typeface="DengXian" charset="-122"/>
                              </a:rPr>
                              <m:t>𝑤</m:t>
                            </m:r>
                            <m:r>
                              <a:rPr lang="en-US" altLang="zh-CN" sz="3200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∈</m:t>
                            </m:r>
                            <m:r>
                              <a:rPr lang="en-US" altLang="zh-CN" sz="3200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𝑉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3200" i="1" kern="0">
                                    <a:latin typeface="Cambria Math" panose="02040503050406030204" pitchFamily="18" charset="0"/>
                                    <a:ea typeface="DengXian" charset="-122"/>
                                    <a:cs typeface="DengXian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i="1" kern="0">
                                    <a:latin typeface="Cambria Math" charset="0"/>
                                    <a:ea typeface="DengXian" charset="-122"/>
                                    <a:cs typeface="DengXian" charset="-122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altLang="zh-CN" sz="3200" i="1" kern="0">
                                    <a:latin typeface="Cambria Math" charset="0"/>
                                    <a:ea typeface="DengXian" charset="-122"/>
                                    <a:cs typeface="DengXian" charset="-122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altLang="zh-CN" sz="3200" i="1" kern="0">
                                <a:latin typeface="Cambria Math" charset="0"/>
                                <a:ea typeface="DengXian" charset="-122"/>
                                <a:cs typeface="DengXian" charset="-122"/>
                              </a:rPr>
                              <m:t>(</m:t>
                            </m:r>
                            <m:r>
                              <a:rPr lang="en-US" altLang="zh-CN" sz="3200" i="1" kern="0">
                                <a:latin typeface="Cambria Math" charset="0"/>
                                <a:ea typeface="DengXian" charset="-122"/>
                                <a:cs typeface="DengXian" charset="-122"/>
                              </a:rPr>
                              <m:t>𝑢</m:t>
                            </m:r>
                            <m:r>
                              <a:rPr lang="en-US" altLang="zh-CN" sz="3200" i="1" kern="0">
                                <a:latin typeface="Cambria Math" charset="0"/>
                                <a:ea typeface="DengXian" charset="-122"/>
                                <a:cs typeface="DengXian" charset="-122"/>
                              </a:rPr>
                              <m:t>,</m:t>
                            </m:r>
                            <m:r>
                              <a:rPr lang="en-US" altLang="zh-CN" sz="3200" i="1" kern="0">
                                <a:latin typeface="Cambria Math" charset="0"/>
                                <a:ea typeface="DengXian" charset="-122"/>
                                <a:cs typeface="DengXian" charset="-122"/>
                              </a:rPr>
                              <m:t>𝑤</m:t>
                            </m:r>
                            <m:r>
                              <a:rPr lang="en-US" altLang="zh-CN" sz="3200" i="1" kern="0">
                                <a:latin typeface="Cambria Math" charset="0"/>
                                <a:ea typeface="DengXian" charset="-122"/>
                                <a:cs typeface="DengXian" charset="-122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altLang="zh-CN" sz="3200" i="1" kern="0">
                                    <a:latin typeface="Cambria Math" panose="02040503050406030204" pitchFamily="18" charset="0"/>
                                    <a:ea typeface="DengXian" charset="-122"/>
                                    <a:cs typeface="DengXian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i="1" kern="0">
                                    <a:latin typeface="Cambria Math" charset="0"/>
                                    <a:ea typeface="DengXian" charset="-122"/>
                                    <a:cs typeface="DengXian" charset="-122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altLang="zh-CN" sz="3200" i="1" kern="0">
                                    <a:latin typeface="Cambria Math" charset="0"/>
                                    <a:ea typeface="DengXian" charset="-122"/>
                                    <a:cs typeface="DengXian" charset="-122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altLang="zh-CN" sz="3200" i="1" kern="0">
                                <a:latin typeface="Cambria Math" charset="0"/>
                                <a:ea typeface="DengXian" charset="-122"/>
                                <a:cs typeface="DengXian" charset="-122"/>
                              </a:rPr>
                              <m:t>(</m:t>
                            </m:r>
                            <m:r>
                              <a:rPr lang="en-US" altLang="zh-CN" sz="3200" i="1" kern="0">
                                <a:latin typeface="Cambria Math" charset="0"/>
                                <a:ea typeface="DengXian" charset="-122"/>
                                <a:cs typeface="DengXian" charset="-122"/>
                              </a:rPr>
                              <m:t>𝑣</m:t>
                            </m:r>
                            <m:r>
                              <a:rPr lang="en-US" altLang="zh-CN" sz="3200" i="1" kern="0">
                                <a:latin typeface="Cambria Math" charset="0"/>
                                <a:ea typeface="DengXian" charset="-122"/>
                                <a:cs typeface="DengXian" charset="-122"/>
                              </a:rPr>
                              <m:t>,</m:t>
                            </m:r>
                            <m:r>
                              <a:rPr lang="en-US" altLang="zh-CN" sz="3200" i="1" kern="0">
                                <a:latin typeface="Cambria Math" charset="0"/>
                                <a:ea typeface="DengXian" charset="-122"/>
                                <a:cs typeface="DengXian" charset="-122"/>
                              </a:rPr>
                              <m:t>𝑤</m:t>
                            </m:r>
                            <m:r>
                              <a:rPr lang="en-US" altLang="zh-CN" sz="3200" i="1" kern="0">
                                <a:latin typeface="Cambria Math" charset="0"/>
                                <a:ea typeface="DengXian" charset="-122"/>
                                <a:cs typeface="DengXian" charset="-122"/>
                              </a:rPr>
                              <m:t>)</m:t>
                            </m:r>
                            <m:r>
                              <a:rPr lang="en-US" altLang="zh-CN" sz="3200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𝜂</m:t>
                            </m:r>
                            <m:r>
                              <a:rPr lang="en-US" altLang="zh-CN" sz="3200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altLang="zh-CN" sz="3200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  <m:r>
                              <a:rPr lang="en-US" altLang="zh-CN" sz="3200" i="1" ker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</m:nary>
                      </m:e>
                    </m:nary>
                    <m:r>
                      <a:rPr lang="en-US" altLang="zh-CN" sz="3200" i="1" ker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endParaRPr lang="en-US" altLang="zh-CN" sz="3200" dirty="0"/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Sort adj list according to in-degrees. Reversely sample backward walks</a:t>
                </a:r>
              </a:p>
              <a:p>
                <a:pPr marL="571500" indent="-571500">
                  <a:buFont typeface="Wingdings" panose="05000000000000000000" pitchFamily="2" charset="2"/>
                  <a:buChar char="l"/>
                </a:pPr>
                <a:r>
                  <a:rPr lang="en-US" altLang="zh-CN" sz="3200" dirty="0"/>
                  <a:t>Backward Search on hub nodes (with large </a:t>
                </a:r>
                <a:r>
                  <a:rPr lang="en-US" altLang="zh-CN" sz="3200" dirty="0" err="1"/>
                  <a:t>PageRanks</a:t>
                </a:r>
                <a:r>
                  <a:rPr lang="en-US" altLang="zh-CN" sz="3200" dirty="0"/>
                  <a:t>) to build index</a:t>
                </a:r>
              </a:p>
            </p:txBody>
          </p:sp>
        </mc:Choice>
        <mc:Fallback>
          <p:sp>
            <p:nvSpPr>
              <p:cNvPr id="92" name="TextBox 161">
                <a:extLst>
                  <a:ext uri="{FF2B5EF4-FFF2-40B4-BE49-F238E27FC236}">
                    <a16:creationId xmlns:a16="http://schemas.microsoft.com/office/drawing/2014/main" id="{EC9B7925-6453-400D-A7BE-C5100F022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575" y="11899206"/>
                <a:ext cx="13819424" cy="1838773"/>
              </a:xfrm>
              <a:prstGeom prst="rect">
                <a:avLst/>
              </a:prstGeom>
              <a:blipFill>
                <a:blip r:embed="rId5"/>
                <a:stretch>
                  <a:fillRect l="-970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5">
            <a:extLst>
              <a:ext uri="{FF2B5EF4-FFF2-40B4-BE49-F238E27FC236}">
                <a16:creationId xmlns:a16="http://schemas.microsoft.com/office/drawing/2014/main" id="{B2B009CC-6669-4896-A457-9F47968F5704}"/>
              </a:ext>
            </a:extLst>
          </p:cNvPr>
          <p:cNvSpPr txBox="1"/>
          <p:nvPr/>
        </p:nvSpPr>
        <p:spPr>
          <a:xfrm>
            <a:off x="20926179" y="41660008"/>
            <a:ext cx="957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</a:rPr>
              <a:t>Codes: www.weizhewei.com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100" name="TextBox 17">
            <a:extLst>
              <a:ext uri="{FF2B5EF4-FFF2-40B4-BE49-F238E27FC236}">
                <a16:creationId xmlns:a16="http://schemas.microsoft.com/office/drawing/2014/main" id="{4ECC6ACB-470F-4687-B0CC-45AE9EE8CD5F}"/>
              </a:ext>
            </a:extLst>
          </p:cNvPr>
          <p:cNvSpPr txBox="1"/>
          <p:nvPr/>
        </p:nvSpPr>
        <p:spPr>
          <a:xfrm>
            <a:off x="710211" y="26369006"/>
            <a:ext cx="131965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/>
                </a:solidFill>
              </a:rPr>
              <a:t>Motivation 1: Linear Query Time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prstClr val="black"/>
                </a:solidFill>
              </a:rPr>
              <a:t>Sublinear query time is not possible on worst-case graphs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altLang="zh-CN" sz="3200" dirty="0">
                <a:solidFill>
                  <a:prstClr val="black"/>
                </a:solidFill>
              </a:rPr>
              <a:t>Can we achieve sub-linearity on real-world graphs?</a:t>
            </a:r>
            <a:endParaRPr lang="en-US" altLang="zh-CN" sz="3600" dirty="0">
              <a:solidFill>
                <a:prstClr val="black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F4F6222-5ED7-4D9B-9125-E949E1046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1682" y="8569406"/>
            <a:ext cx="6431269" cy="31531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6E396AB-3456-41AA-A754-EE7523A2B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890" y="10993993"/>
            <a:ext cx="9611625" cy="1362842"/>
          </a:xfrm>
          <a:prstGeom prst="rect">
            <a:avLst/>
          </a:prstGeom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A73DE894-A8A6-4576-882A-29F06DD6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29114" y="11999941"/>
            <a:ext cx="4868323" cy="217355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4" name="Picture 3">
            <a:extLst>
              <a:ext uri="{FF2B5EF4-FFF2-40B4-BE49-F238E27FC236}">
                <a16:creationId xmlns:a16="http://schemas.microsoft.com/office/drawing/2014/main" id="{DFD97EBB-B18B-407B-8C2D-B105D0F4D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71235" y="12902791"/>
            <a:ext cx="3124200" cy="288131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4031D0E-F4D9-48E0-8E3E-EB2DDD20E6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457" y="20698274"/>
            <a:ext cx="8571719" cy="57734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301E2AA-F504-4C40-B2AB-5AB194EF76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3300" y="27940028"/>
            <a:ext cx="4289428" cy="2309206"/>
          </a:xfrm>
          <a:prstGeom prst="rect">
            <a:avLst/>
          </a:prstGeom>
        </p:spPr>
      </p:pic>
      <p:pic>
        <p:nvPicPr>
          <p:cNvPr id="110" name="图片 109">
            <a:extLst>
              <a:ext uri="{FF2B5EF4-FFF2-40B4-BE49-F238E27FC236}">
                <a16:creationId xmlns:a16="http://schemas.microsoft.com/office/drawing/2014/main" id="{4849015B-61EB-4028-A6E7-518A4E72B5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579" y="7051029"/>
            <a:ext cx="14288722" cy="39429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BC90857-9DF4-4022-B474-046DDE7E90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86341" y="30807599"/>
            <a:ext cx="8649557" cy="4083620"/>
          </a:xfrm>
          <a:prstGeom prst="rect">
            <a:avLst/>
          </a:prstGeom>
        </p:spPr>
      </p:pic>
      <p:pic>
        <p:nvPicPr>
          <p:cNvPr id="114" name="图片 113">
            <a:extLst>
              <a:ext uri="{FF2B5EF4-FFF2-40B4-BE49-F238E27FC236}">
                <a16:creationId xmlns:a16="http://schemas.microsoft.com/office/drawing/2014/main" id="{2EC13C7B-FE25-485D-AB43-92127AD384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22" y="28032668"/>
            <a:ext cx="2569977" cy="22285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C3EAE85-94C3-4998-B57D-08FB8B21B8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18497" y="27005552"/>
            <a:ext cx="3194581" cy="3194581"/>
          </a:xfrm>
          <a:prstGeom prst="rect">
            <a:avLst/>
          </a:prstGeom>
        </p:spPr>
      </p:pic>
      <p:sp>
        <p:nvSpPr>
          <p:cNvPr id="116" name="TextBox 17">
            <a:extLst>
              <a:ext uri="{FF2B5EF4-FFF2-40B4-BE49-F238E27FC236}">
                <a16:creationId xmlns:a16="http://schemas.microsoft.com/office/drawing/2014/main" id="{36303A4E-C38D-4EDF-B1FE-1A791B65FAC5}"/>
              </a:ext>
            </a:extLst>
          </p:cNvPr>
          <p:cNvSpPr txBox="1"/>
          <p:nvPr/>
        </p:nvSpPr>
        <p:spPr>
          <a:xfrm>
            <a:off x="597916" y="36566159"/>
            <a:ext cx="1325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b="1" dirty="0">
                <a:solidFill>
                  <a:prstClr val="black"/>
                </a:solidFill>
              </a:rPr>
              <a:t>Power-Law Graphs</a:t>
            </a:r>
            <a:endParaRPr lang="en-US" altLang="zh-CN" sz="3600" dirty="0">
              <a:solidFill>
                <a:prstClr val="black"/>
              </a:solidFill>
            </a:endParaRPr>
          </a:p>
        </p:txBody>
      </p:sp>
      <p:pic>
        <p:nvPicPr>
          <p:cNvPr id="117" name="Picture 14" descr="http://konect.uni-koblenz.de/img/degree.a.youtube-u-growth.png">
            <a:extLst>
              <a:ext uri="{FF2B5EF4-FFF2-40B4-BE49-F238E27FC236}">
                <a16:creationId xmlns:a16="http://schemas.microsoft.com/office/drawing/2014/main" id="{5271699D-3880-49A9-9AC1-3BD68DA4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/>
          <a:srcRect l="6467" b="5870"/>
          <a:stretch/>
        </p:blipFill>
        <p:spPr bwMode="auto">
          <a:xfrm>
            <a:off x="5428890" y="37002307"/>
            <a:ext cx="4392488" cy="34707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36BDB14D-95B6-46C2-ACA0-67C301AFA1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78" y="36907600"/>
            <a:ext cx="4745749" cy="3666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A4A35E1-8596-4C46-B25F-021D6B4DC559}"/>
                  </a:ext>
                </a:extLst>
              </p:cNvPr>
              <p:cNvSpPr/>
              <p:nvPr/>
            </p:nvSpPr>
            <p:spPr>
              <a:xfrm>
                <a:off x="853290" y="37802247"/>
                <a:ext cx="597990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600" dirty="0"/>
                  <a:t>Faction of nodes with </a:t>
                </a:r>
              </a:p>
              <a:p>
                <a:r>
                  <a:rPr lang="en-US" altLang="zh-CN" sz="3600" dirty="0"/>
                  <a:t>degree k: 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3600" i="1" dirty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3600" dirty="0"/>
                  <a:t>,</a:t>
                </a:r>
              </a:p>
              <a:p>
                <a:r>
                  <a:rPr lang="en-US" altLang="zh-CN" sz="3600" dirty="0"/>
                  <a:t> </a:t>
                </a:r>
                <a14:m>
                  <m:oMath xmlns:m="http://schemas.openxmlformats.org/officeDocument/2006/math">
                    <m:r>
                      <a:rPr lang="zh-CN" altLang="en-US" sz="3600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3600" b="1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36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A4A35E1-8596-4C46-B25F-021D6B4DC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90" y="37802247"/>
                <a:ext cx="5979907" cy="1754326"/>
              </a:xfrm>
              <a:prstGeom prst="rect">
                <a:avLst/>
              </a:prstGeom>
              <a:blipFill>
                <a:blip r:embed="rId18"/>
                <a:stretch>
                  <a:fillRect l="-3160" t="-5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61">
            <a:extLst>
              <a:ext uri="{FF2B5EF4-FFF2-40B4-BE49-F238E27FC236}">
                <a16:creationId xmlns:a16="http://schemas.microsoft.com/office/drawing/2014/main" id="{330E8869-5162-4EA3-8ADB-A44388013052}"/>
              </a:ext>
            </a:extLst>
          </p:cNvPr>
          <p:cNvSpPr txBox="1"/>
          <p:nvPr/>
        </p:nvSpPr>
        <p:spPr>
          <a:xfrm>
            <a:off x="15663687" y="6308805"/>
            <a:ext cx="677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Our Results:</a:t>
            </a:r>
          </a:p>
        </p:txBody>
      </p:sp>
      <p:sp>
        <p:nvSpPr>
          <p:cNvPr id="120" name="TextBox 161">
            <a:extLst>
              <a:ext uri="{FF2B5EF4-FFF2-40B4-BE49-F238E27FC236}">
                <a16:creationId xmlns:a16="http://schemas.microsoft.com/office/drawing/2014/main" id="{2ACBE305-A381-42CA-930F-B5DC29E87573}"/>
              </a:ext>
            </a:extLst>
          </p:cNvPr>
          <p:cNvSpPr txBox="1"/>
          <p:nvPr/>
        </p:nvSpPr>
        <p:spPr>
          <a:xfrm>
            <a:off x="15918784" y="11158293"/>
            <a:ext cx="677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/>
              <a:t>High Level ideas:</a:t>
            </a:r>
            <a:endParaRPr lang="en-US" altLang="zh-CN" sz="3600" b="1" dirty="0"/>
          </a:p>
        </p:txBody>
      </p:sp>
      <p:pic>
        <p:nvPicPr>
          <p:cNvPr id="24" name="图片 23" descr="图片包含 文字, 地图&#10;&#10;描述已自动生成">
            <a:extLst>
              <a:ext uri="{FF2B5EF4-FFF2-40B4-BE49-F238E27FC236}">
                <a16:creationId xmlns:a16="http://schemas.microsoft.com/office/drawing/2014/main" id="{3C447A1C-819A-4FB6-919C-0AFA950C4F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269" y="24213575"/>
            <a:ext cx="13590179" cy="11304796"/>
          </a:xfrm>
          <a:prstGeom prst="rect">
            <a:avLst/>
          </a:prstGeom>
        </p:spPr>
      </p:pic>
      <p:pic>
        <p:nvPicPr>
          <p:cNvPr id="122" name="图片 121">
            <a:extLst>
              <a:ext uri="{FF2B5EF4-FFF2-40B4-BE49-F238E27FC236}">
                <a16:creationId xmlns:a16="http://schemas.microsoft.com/office/drawing/2014/main" id="{B4DE92AF-C02C-4FE7-9D2F-75A0F4ADC69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530" y="20482676"/>
            <a:ext cx="6013267" cy="1796170"/>
          </a:xfrm>
          <a:prstGeom prst="rect">
            <a:avLst/>
          </a:prstGeom>
        </p:spPr>
      </p:pic>
      <p:pic>
        <p:nvPicPr>
          <p:cNvPr id="45" name="图片 44" descr="图片包含 文字, 地图&#10;&#10;描述已自动生成">
            <a:extLst>
              <a:ext uri="{FF2B5EF4-FFF2-40B4-BE49-F238E27FC236}">
                <a16:creationId xmlns:a16="http://schemas.microsoft.com/office/drawing/2014/main" id="{1465C1C1-C0C9-41D9-B368-79D4B35874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910" y="36577068"/>
            <a:ext cx="4699242" cy="3860998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12685DE4-44C4-4533-A03A-C12CA2C7975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990" y="36474173"/>
            <a:ext cx="4534133" cy="407691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D9BF9D23-C0C5-44CE-ADE9-6B15CD6220F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664801" y="13790133"/>
            <a:ext cx="8536401" cy="458953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C35674-FBB1-4B53-8829-8BED8CC5D04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588693" y="19911225"/>
            <a:ext cx="3042168" cy="2773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内容占位符 2">
                <a:extLst>
                  <a:ext uri="{FF2B5EF4-FFF2-40B4-BE49-F238E27FC236}">
                    <a16:creationId xmlns:a16="http://schemas.microsoft.com/office/drawing/2014/main" id="{19B0FBF0-7828-46EC-A57E-049A0CE5D5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09715" y="22463377"/>
                <a:ext cx="5491637" cy="5328592"/>
              </a:xfrm>
              <a:prstGeom prst="rect">
                <a:avLst/>
              </a:prstGeom>
            </p:spPr>
            <p:txBody>
              <a:bodyPr vert="horz" lIns="417643" tIns="208822" rIns="417643" bIns="208822" rtlCol="0">
                <a:normAutofit fontScale="25000" lnSpcReduction="20000"/>
              </a:bodyPr>
              <a:lstStyle>
                <a:lvl1pPr marL="0" indent="0" algn="ctr" defTabSz="4176431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4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088215" indent="0" algn="ctr" defTabSz="4176431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4176431" indent="0" algn="ctr" defTabSz="4176431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1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6264646" indent="0" algn="ctr" defTabSz="4176431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8352861" indent="0" algn="ctr" defTabSz="4176431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441076" indent="0" algn="ctr" defTabSz="4176431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529292" indent="0" algn="ctr" defTabSz="4176431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617507" indent="0" algn="ctr" defTabSz="4176431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705722" indent="0" algn="ctr" defTabSz="4176431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91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DengXian" charset="-122"/>
                            <a:cs typeface="DengXian" charset="-122"/>
                          </a:rPr>
                        </m:ctrlPr>
                      </m:radPr>
                      <m:deg/>
                      <m:e>
                        <m:r>
                          <a:rPr lang="en-US" altLang="zh-CN" i="1" dirty="0">
                            <a:solidFill>
                              <a:srgbClr val="0070C0"/>
                            </a:solidFill>
                            <a:latin typeface="Cambria Math" charset="0"/>
                            <a:ea typeface="DengXian" charset="-122"/>
                            <a:cs typeface="DengXian" charset="-122"/>
                          </a:rPr>
                          <m:t>𝑐</m:t>
                        </m:r>
                      </m:e>
                    </m:rad>
                  </m:oMath>
                </a14:m>
                <a:r>
                  <a:rPr lang="en-US" altLang="zh-CN" dirty="0">
                    <a:solidFill>
                      <a:srgbClr val="0070C0"/>
                    </a:solidFill>
                  </a:rPr>
                  <a:t>-walk</a:t>
                </a:r>
                <a:r>
                  <a:rPr lang="en-US" altLang="zh-CN" dirty="0"/>
                  <a:t>: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at each step, terminates w.p. 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charset="-122"/>
                        <a:cs typeface="DengXian" charset="-122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charset="-122"/>
                            <a:cs typeface="DengXian" charset="-122"/>
                          </a:rPr>
                        </m:ctrlPr>
                      </m:radPr>
                      <m:deg/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charset="0"/>
                            <a:ea typeface="DengXian" charset="-122"/>
                            <a:cs typeface="DengXian" charset="-122"/>
                          </a:rPr>
                          <m:t>𝑐</m:t>
                        </m:r>
                      </m:e>
                    </m:rad>
                  </m:oMath>
                </a14:m>
                <a:r>
                  <a:rPr lang="en-US" altLang="zh-CN" dirty="0"/>
                  <a:t>,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and move to a random in-neighbor </a:t>
                </a:r>
                <a:r>
                  <a:rPr lang="en-US" altLang="zh-CN" dirty="0" err="1">
                    <a:solidFill>
                      <a:schemeClr val="tx1"/>
                    </a:solidFill>
                  </a:rPr>
                  <a:t>w.p</a:t>
                </a:r>
                <a:r>
                  <a:rPr lang="en-US" altLang="zh-CN" dirty="0" err="1"/>
                  <a:t>.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charset="-122"/>
                            <a:cs typeface="DengXian" charset="-122"/>
                          </a:rPr>
                        </m:ctrlPr>
                      </m:radPr>
                      <m:deg/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charset="0"/>
                            <a:ea typeface="DengXian" charset="-122"/>
                            <a:cs typeface="DengXian" charset="-122"/>
                          </a:rPr>
                          <m:t>𝑐</m:t>
                        </m:r>
                      </m:e>
                    </m:rad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SimRank s(</a:t>
                </a:r>
                <a:r>
                  <a:rPr lang="en-US" altLang="zh-CN" dirty="0" err="1">
                    <a:solidFill>
                      <a:schemeClr val="tx1"/>
                    </a:solidFill>
                  </a:rPr>
                  <a:t>u,v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) = </a:t>
                </a:r>
                <a:r>
                  <a:rPr lang="en-US" altLang="zh-CN" dirty="0" err="1">
                    <a:solidFill>
                      <a:schemeClr val="tx1"/>
                    </a:solidFill>
                  </a:rPr>
                  <a:t>Pr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[two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charset="-122"/>
                            <a:cs typeface="DengXian" charset="-122"/>
                          </a:rPr>
                        </m:ctrlPr>
                      </m:radPr>
                      <m:deg/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charset="0"/>
                            <a:ea typeface="DengXian" charset="-122"/>
                            <a:cs typeface="DengXian" charset="-122"/>
                          </a:rPr>
                          <m:t>𝑐</m:t>
                        </m:r>
                      </m:e>
                    </m:rad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-walks from u and v meet at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same step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]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内容占位符 2">
                <a:extLst>
                  <a:ext uri="{FF2B5EF4-FFF2-40B4-BE49-F238E27FC236}">
                    <a16:creationId xmlns:a16="http://schemas.microsoft.com/office/drawing/2014/main" id="{19B0FBF0-7828-46EC-A57E-049A0CE5D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715" y="22463377"/>
                <a:ext cx="5491637" cy="5328592"/>
              </a:xfrm>
              <a:prstGeom prst="rect">
                <a:avLst/>
              </a:prstGeom>
              <a:blipFill>
                <a:blip r:embed="rId25"/>
                <a:stretch>
                  <a:fillRect t="-4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AA06CD51-5574-4521-B2B1-CF780530A95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161993" y="15000400"/>
            <a:ext cx="5200339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16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375</Words>
  <Application>Microsoft Office PowerPoint</Application>
  <PresentationFormat>自定义</PresentationFormat>
  <Paragraphs>52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DengXian</vt:lpstr>
      <vt:lpstr>Arial</vt:lpstr>
      <vt:lpstr>Calibri</vt:lpstr>
      <vt:lpstr>Cambria Math</vt:lpstr>
      <vt:lpstr>Wingdings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hfr</dc:creator>
  <cp:lastModifiedBy>Wei Zhewei</cp:lastModifiedBy>
  <cp:revision>353</cp:revision>
  <dcterms:created xsi:type="dcterms:W3CDTF">2015-03-16T08:03:09Z</dcterms:created>
  <dcterms:modified xsi:type="dcterms:W3CDTF">2019-06-25T06:20:25Z</dcterms:modified>
</cp:coreProperties>
</file>