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27363738" cy="40233600"/>
  <p:notesSz cx="26974800" cy="36118800"/>
  <p:defaultTextStyle>
    <a:defPPr>
      <a:defRPr lang="en-US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73">
          <p15:clr>
            <a:srgbClr val="A4A3A4"/>
          </p15:clr>
        </p15:guide>
        <p15:guide id="2" pos="86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B5998"/>
    <a:srgbClr val="CC0000"/>
    <a:srgbClr val="CC6600"/>
    <a:srgbClr val="CC3300"/>
    <a:srgbClr val="663300"/>
    <a:srgbClr val="99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 autoAdjust="0"/>
    <p:restoredTop sz="50000" autoAdjust="0"/>
  </p:normalViewPr>
  <p:slideViewPr>
    <p:cSldViewPr>
      <p:cViewPr>
        <p:scale>
          <a:sx n="75" d="100"/>
          <a:sy n="75" d="100"/>
        </p:scale>
        <p:origin x="-776" y="-1208"/>
      </p:cViewPr>
      <p:guideLst>
        <p:guide orient="horz" pos="12673"/>
        <p:guide pos="86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284" y="12498496"/>
            <a:ext cx="23259177" cy="86241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4564" y="22799041"/>
            <a:ext cx="19154617" cy="10281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38714" y="1611212"/>
            <a:ext cx="6156841" cy="343289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8189" y="1611212"/>
            <a:ext cx="18014461" cy="343289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549" y="25853816"/>
            <a:ext cx="23259177" cy="7990840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1549" y="17052719"/>
            <a:ext cx="23259177" cy="8801097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8191" y="9387843"/>
            <a:ext cx="12085651" cy="26552316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09904" y="9387843"/>
            <a:ext cx="12085651" cy="26552316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187" y="9005996"/>
            <a:ext cx="12090403" cy="375327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8187" y="12759265"/>
            <a:ext cx="12090403" cy="23180890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00400" y="9005996"/>
            <a:ext cx="12095152" cy="375327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00400" y="12759265"/>
            <a:ext cx="12095152" cy="23180890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193" y="1601893"/>
            <a:ext cx="9002481" cy="681736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61" y="1601898"/>
            <a:ext cx="15297090" cy="34338263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8193" y="8419258"/>
            <a:ext cx="9002481" cy="2752090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488" y="28163521"/>
            <a:ext cx="16418243" cy="3324864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63488" y="3594947"/>
            <a:ext cx="16418243" cy="24140160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3488" y="31488383"/>
            <a:ext cx="16418243" cy="4721857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1CD-79A1-4D68-BD9F-70166988CF4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187" y="1611211"/>
            <a:ext cx="24627364" cy="6705601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187" y="9387843"/>
            <a:ext cx="24627364" cy="26552316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68187" y="37290589"/>
            <a:ext cx="6384872" cy="2142067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31CD-79A1-4D68-BD9F-70166988CF49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49277" y="37290589"/>
            <a:ext cx="8665184" cy="2142067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10679" y="37290589"/>
            <a:ext cx="6384872" cy="2142067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5C2C9-5C5C-407C-9F54-FEA3B276E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(null)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22.png"/><Relationship Id="rId7" Type="http://schemas.openxmlformats.org/officeDocument/2006/relationships/image" Target="../media/image4.jpeg"/><Relationship Id="rId12" Type="http://schemas.openxmlformats.org/officeDocument/2006/relationships/image" Target="../media/image7.(null)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13.png"/><Relationship Id="rId38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24" Type="http://schemas.openxmlformats.org/officeDocument/2006/relationships/image" Target="../media/image23.png"/><Relationship Id="rId32" Type="http://schemas.openxmlformats.org/officeDocument/2006/relationships/image" Target="../media/image12.png"/><Relationship Id="rId37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0.png"/><Relationship Id="rId28" Type="http://schemas.openxmlformats.org/officeDocument/2006/relationships/image" Target="../media/image27.png"/><Relationship Id="rId36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11.png"/><Relationship Id="rId4" Type="http://schemas.openxmlformats.org/officeDocument/2006/relationships/image" Target="../media/image3.(null)"/><Relationship Id="rId9" Type="http://schemas.openxmlformats.org/officeDocument/2006/relationships/image" Target="../media/image8.png"/><Relationship Id="rId14" Type="http://schemas.openxmlformats.org/officeDocument/2006/relationships/image" Target="../media/image9.(null)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0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图片 349">
            <a:extLst>
              <a:ext uri="{FF2B5EF4-FFF2-40B4-BE49-F238E27FC236}">
                <a16:creationId xmlns:a16="http://schemas.microsoft.com/office/drawing/2014/main" id="{32E59C4B-4E8F-7E4C-9F02-DAB63886F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29" y="36008590"/>
            <a:ext cx="17627152" cy="3262338"/>
          </a:xfrm>
          <a:prstGeom prst="rect">
            <a:avLst/>
          </a:prstGeom>
        </p:spPr>
      </p:pic>
      <p:pic>
        <p:nvPicPr>
          <p:cNvPr id="656" name="图片 655">
            <a:extLst>
              <a:ext uri="{FF2B5EF4-FFF2-40B4-BE49-F238E27FC236}">
                <a16:creationId xmlns:a16="http://schemas.microsoft.com/office/drawing/2014/main" id="{63B69864-7799-F24D-AA6A-C10A3891F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44" y="29347562"/>
            <a:ext cx="5939635" cy="2983959"/>
          </a:xfrm>
          <a:prstGeom prst="rect">
            <a:avLst/>
          </a:prstGeom>
        </p:spPr>
      </p:pic>
      <p:pic>
        <p:nvPicPr>
          <p:cNvPr id="263" name="图片 262">
            <a:extLst>
              <a:ext uri="{FF2B5EF4-FFF2-40B4-BE49-F238E27FC236}">
                <a16:creationId xmlns:a16="http://schemas.microsoft.com/office/drawing/2014/main" id="{74AB2537-1779-8B4D-B37B-F0B7AB4F7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543" y="15222990"/>
            <a:ext cx="3428550" cy="48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Content Placeholder 2"/>
              <p:cNvSpPr txBox="1">
                <a:spLocks/>
              </p:cNvSpPr>
              <p:nvPr/>
            </p:nvSpPr>
            <p:spPr bwMode="auto">
              <a:xfrm>
                <a:off x="628699" y="12642682"/>
                <a:ext cx="12908987" cy="1543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ClrTx/>
                </a:pP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Motivation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Preserve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out-degree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distributions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directed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graphs</a:t>
                </a:r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embedding</a:t>
                </a:r>
              </a:p>
              <a:p>
                <a:pPr lvl="2">
                  <a:buClrTx/>
                </a:pPr>
                <a:r>
                  <a:rPr lang="en-US" altLang="zh-Han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Deepwalk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Node2vec</a:t>
                </a:r>
              </a:p>
              <a:p>
                <a:pPr lvl="2">
                  <a:buClrTx/>
                </a:pP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Identical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in/out-degree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Content/context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embedding</a:t>
                </a:r>
              </a:p>
              <a:p>
                <a:pPr lvl="2">
                  <a:buClrTx/>
                </a:pP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VERSE,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</a:t>
                </a:r>
              </a:p>
              <a:p>
                <a:pPr lvl="2">
                  <a:buClrTx/>
                </a:pP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in-degree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preserved</a:t>
                </a:r>
              </a:p>
              <a:p>
                <a:pPr lvl="2">
                  <a:buClrTx/>
                </a:pP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Han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ClrTx/>
                </a:pPr>
                <a:endParaRPr lang="en-US" altLang="zh-Han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ClrTx/>
                </a:pPr>
                <a:endParaRPr lang="en-US" altLang="zh-Han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ClrTx/>
                </a:pPr>
                <a:endParaRPr lang="en-US" altLang="zh-Han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ClrTx/>
                </a:pPr>
                <a:endParaRPr lang="en-US" altLang="zh-Han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ClrTx/>
                </a:pPr>
                <a:endParaRPr lang="en-US" altLang="zh-Han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Tx/>
                </a:pP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Motivation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Avoid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conflicting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optimization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goals</a:t>
                </a:r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embedding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zh-Hans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acc>
                    <m:r>
                      <a:rPr kumimoji="1" lang="zh-Hans" altLang="en-US" sz="32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kumimoji="1" lang="zh-Hans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r>
                      <a:rPr kumimoji="1" lang="zh-Hans" alt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Han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kumimoji="1" lang="zh-Hans" alt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Han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Han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Han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Han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Han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kumimoji="1" lang="en-US" altLang="zh-Han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Han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ClrTx/>
                </a:pP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Directed: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Han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altLang="zh-Han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Han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Han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an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zh-Han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Han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zh-Han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zh-Han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Han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an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altLang="zh-Han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Han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altLang="zh-Han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zh-Hans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acc>
                    <m:r>
                      <a:rPr kumimoji="1" lang="zh-Hans" altLang="en-US" sz="28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kumimoji="1" lang="zh-Hans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r>
                      <a:rPr kumimoji="1" lang="en-US" altLang="zh-Han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1" lang="zh-Hans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Han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r>
                      <a:rPr kumimoji="1" lang="zh-Hans" altLang="en-US" sz="28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kumimoji="1" lang="zh-Hans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Han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acc>
                  </m:oMath>
                </a14:m>
                <a:endParaRPr lang="en-US" altLang="zh-Han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ClrTx/>
                </a:pP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Undirected: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an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Han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an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zh-Han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Han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  <m:r>
                      <a:rPr lang="en-US" altLang="zh-Han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Han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Han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an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altLang="zh-Han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Han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zh-Han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Han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Content/context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embedding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zh-Hans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acc>
                    <m:r>
                      <a:rPr kumimoji="1" lang="zh-Hans" altLang="en-US" sz="32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kumimoji="1" lang="zh-Hans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r>
                      <a:rPr kumimoji="1" lang="zh-Hans" alt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kumimoji="1" lang="zh-Han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Han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ClrTx/>
                </a:pP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Undirected: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edge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(u,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v)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zh-Hans" alt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zh-Hans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acc>
                    <m:r>
                      <a:rPr kumimoji="1" lang="zh-Hans" altLang="en-US" sz="28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kumimoji="1" lang="zh-Hans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1" lang="zh-Hans" altLang="en-US" sz="2800" kern="0" dirty="0">
                    <a:latin typeface="Times" pitchFamily="2" charset="0"/>
                    <a:ea typeface="Kozuka Mincho Pr6N R" panose="02020400000000000000" pitchFamily="18" charset="-128"/>
                  </a:rPr>
                  <a:t> </a:t>
                </a:r>
                <a:r>
                  <a:rPr kumimoji="1" lang="en-US" altLang="zh-Hans" sz="2800" kern="0" dirty="0">
                    <a:latin typeface="Times" pitchFamily="2" charset="0"/>
                    <a:ea typeface="Kozuka Mincho Pr6N R" panose="02020400000000000000" pitchFamily="18" charset="-128"/>
                  </a:rPr>
                  <a:t>or</a:t>
                </a:r>
                <a:r>
                  <a:rPr kumimoji="1" lang="zh-Hans" altLang="en-US" sz="2800" kern="0" dirty="0">
                    <a:latin typeface="Times" pitchFamily="2" charset="0"/>
                    <a:ea typeface="Kozuka Mincho Pr6N R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zh-Hans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Han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r>
                      <a:rPr kumimoji="1" lang="zh-Hans" altLang="en-US" sz="28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kumimoji="1" lang="zh-Hans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Han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acc>
                  </m:oMath>
                </a14:m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buClrTx/>
                </a:pP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Motivation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Achieve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scalability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non-linearity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simultaneously</a:t>
                </a:r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computation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proximity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needs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Han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</a:t>
                </a:r>
                <a:r>
                  <a:rPr kumimoji="1"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kumimoji="1"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kumimoji="1"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Han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HOPE,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AROPE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Han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ClrTx/>
                </a:pP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Decompose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sparse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related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proximity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computing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</a:p>
              <a:p>
                <a:pPr lvl="2">
                  <a:buClrTx/>
                </a:pP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Skip-gram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algorithms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logarithm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simulate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sigmoid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improve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their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induction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strength</a:t>
                </a:r>
                <a:r>
                  <a:rPr lang="en-US" altLang="zh-Han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Han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Qiu</a:t>
                </a:r>
                <a:r>
                  <a:rPr lang="zh-Han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et.al</a:t>
                </a:r>
                <a:r>
                  <a:rPr lang="en-US" altLang="zh-Han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Han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WSDM18]</a:t>
                </a:r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Time-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space-efficient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needed</a:t>
                </a:r>
              </a:p>
              <a:p>
                <a:pPr lvl="1">
                  <a:buClrTx/>
                </a:pPr>
                <a:endParaRPr lang="en-US" altLang="zh-Han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Tx/>
                </a:pPr>
                <a:endParaRPr lang="en-US" altLang="zh-Han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99" y="12642682"/>
                <a:ext cx="12908987" cy="15433195"/>
              </a:xfrm>
              <a:prstGeom prst="rect">
                <a:avLst/>
              </a:prstGeom>
              <a:blipFill>
                <a:blip r:embed="rId5"/>
                <a:stretch>
                  <a:fillRect l="-590" t="-493" r="-2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/>
              <p:cNvSpPr txBox="1">
                <a:spLocks/>
              </p:cNvSpPr>
              <p:nvPr/>
            </p:nvSpPr>
            <p:spPr bwMode="auto">
              <a:xfrm>
                <a:off x="695860" y="3148579"/>
                <a:ext cx="12724935" cy="8303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ClrTx/>
                </a:pP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Embedding</a:t>
                </a:r>
              </a:p>
              <a:p>
                <a:pPr lvl="1">
                  <a:buClrTx/>
                </a:pP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Han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Tx/>
                </a:pPr>
                <a:endParaRPr lang="en-US" altLang="zh-Han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Tx/>
                </a:pPr>
                <a:endParaRPr lang="en-US" altLang="zh-Han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Tx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Existing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Work</a:t>
                </a:r>
                <a:endParaRPr lang="en-US" sz="3600" dirty="0"/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proximity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:r>
                  <a:rPr lang="en-US" altLang="zh-Han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u,v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Train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zh-Hans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acc>
                    <m:r>
                      <a:rPr kumimoji="1" lang="zh-Hans" altLang="en-US" sz="32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kumimoji="1" lang="zh-Hans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r>
                      <a:rPr kumimoji="1" lang="zh-Hans" alt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zh-Hans" alt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1" lang="en-US" altLang="zh-Han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3200" dirty="0"/>
              </a:p>
              <a:p>
                <a:pPr lvl="1">
                  <a:buClrTx/>
                </a:pPr>
                <a:endParaRPr lang="en-US" sz="3200" dirty="0"/>
              </a:p>
              <a:p>
                <a:pPr lvl="1">
                  <a:buClrTx/>
                </a:pPr>
                <a:endParaRPr lang="en-US" sz="3200" dirty="0"/>
              </a:p>
              <a:p>
                <a:pPr lvl="1">
                  <a:buClrTx/>
                </a:pPr>
                <a:endParaRPr lang="en-US" sz="3200" dirty="0"/>
              </a:p>
              <a:p>
                <a:pPr lvl="1">
                  <a:buClrTx/>
                </a:pPr>
                <a:endParaRPr lang="en-US" sz="3200" dirty="0"/>
              </a:p>
              <a:p>
                <a:pPr lvl="1">
                  <a:buClrTx/>
                </a:pPr>
                <a:endParaRPr lang="en-US" sz="3200" dirty="0"/>
              </a:p>
              <a:p>
                <a:pPr lvl="1">
                  <a:buClrTx/>
                </a:pPr>
                <a:endParaRPr lang="en-US" sz="3200" dirty="0"/>
              </a:p>
              <a:p>
                <a:pPr lvl="1">
                  <a:buClrTx/>
                </a:pPr>
                <a:endParaRPr lang="en-US" sz="3200" dirty="0"/>
              </a:p>
              <a:p>
                <a:pPr lvl="1">
                  <a:buClrTx/>
                </a:pPr>
                <a:endParaRPr lang="en-US" sz="3200" dirty="0"/>
              </a:p>
            </p:txBody>
          </p:sp>
        </mc:Choice>
        <mc:Fallback xmlns="">
          <p:sp>
            <p:nvSpPr>
              <p:cNvPr id="10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860" y="3148579"/>
                <a:ext cx="12724935" cy="8303624"/>
              </a:xfrm>
              <a:prstGeom prst="rect">
                <a:avLst/>
              </a:prstGeom>
              <a:blipFill>
                <a:blip r:embed="rId6"/>
                <a:stretch>
                  <a:fillRect l="-598" t="-10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12" descr="Image result for renmin university of china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374" y="800195"/>
            <a:ext cx="4544537" cy="130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109" y="2689"/>
            <a:ext cx="26196843" cy="2256127"/>
          </a:xfrm>
        </p:spPr>
        <p:txBody>
          <a:bodyPr>
            <a:normAutofit/>
          </a:bodyPr>
          <a:lstStyle/>
          <a:p>
            <a:pPr algn="l"/>
            <a:r>
              <a:rPr lang="en-US" altLang="zh-Hans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Scalable</a:t>
            </a:r>
            <a:r>
              <a:rPr lang="zh-Hans" altLang="en-US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r>
              <a:rPr lang="zh-Hans" altLang="en-US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Embeddings</a:t>
            </a:r>
            <a:r>
              <a:rPr lang="zh-Hans" altLang="en-US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zh-Hans" altLang="en-US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Sparse</a:t>
            </a:r>
            <a:r>
              <a:rPr lang="zh-Hans" altLang="en-US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Transpose</a:t>
            </a:r>
            <a:r>
              <a:rPr lang="zh-Hans" altLang="en-US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Proximities</a:t>
            </a:r>
            <a:br>
              <a:rPr lang="en-A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Han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zh-Han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Yin</a:t>
            </a:r>
            <a:r>
              <a:rPr lang="en-A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Zhewei</a:t>
            </a:r>
            <a:r>
              <a:rPr lang="en-A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Wei</a:t>
            </a:r>
            <a:endParaRPr lang="en-A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ound Diagonal Corner Rectangle 91"/>
          <p:cNvSpPr/>
          <p:nvPr/>
        </p:nvSpPr>
        <p:spPr>
          <a:xfrm>
            <a:off x="648421" y="2449626"/>
            <a:ext cx="12817424" cy="9155719"/>
          </a:xfrm>
          <a:prstGeom prst="round2DiagRect">
            <a:avLst>
              <a:gd name="adj1" fmla="val 0"/>
              <a:gd name="adj2" fmla="val 4732"/>
            </a:avLst>
          </a:prstGeom>
          <a:noFill/>
          <a:ln w="63500">
            <a:solidFill>
              <a:srgbClr val="3B5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ound Single Corner Rectangle 201"/>
          <p:cNvSpPr/>
          <p:nvPr/>
        </p:nvSpPr>
        <p:spPr>
          <a:xfrm>
            <a:off x="634520" y="11802070"/>
            <a:ext cx="12951966" cy="864094"/>
          </a:xfrm>
          <a:prstGeom prst="round1Rect">
            <a:avLst>
              <a:gd name="adj" fmla="val 38929"/>
            </a:avLst>
          </a:prstGeom>
          <a:solidFill>
            <a:srgbClr val="3B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ans" sz="4400" b="1" dirty="0"/>
              <a:t>2</a:t>
            </a:r>
            <a:r>
              <a:rPr lang="en-US" sz="4400" b="1" dirty="0"/>
              <a:t>. </a:t>
            </a:r>
            <a:r>
              <a:rPr lang="en-US" altLang="zh-Hans" sz="4400" b="1" dirty="0"/>
              <a:t>Motivations</a:t>
            </a:r>
            <a:endParaRPr lang="en-US" sz="4400" b="1" dirty="0"/>
          </a:p>
        </p:txBody>
      </p:sp>
      <p:sp>
        <p:nvSpPr>
          <p:cNvPr id="273" name="Round Diagonal Corner Rectangle 272"/>
          <p:cNvSpPr/>
          <p:nvPr/>
        </p:nvSpPr>
        <p:spPr>
          <a:xfrm>
            <a:off x="650808" y="11858298"/>
            <a:ext cx="12897577" cy="16345361"/>
          </a:xfrm>
          <a:prstGeom prst="round2DiagRect">
            <a:avLst>
              <a:gd name="adj1" fmla="val 0"/>
              <a:gd name="adj2" fmla="val 4732"/>
            </a:avLst>
          </a:prstGeom>
          <a:noFill/>
          <a:ln w="63500">
            <a:solidFill>
              <a:srgbClr val="3B5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0" name="Round Single Corner Rectangle 319"/>
          <p:cNvSpPr/>
          <p:nvPr/>
        </p:nvSpPr>
        <p:spPr>
          <a:xfrm>
            <a:off x="14028346" y="2391038"/>
            <a:ext cx="12911017" cy="856926"/>
          </a:xfrm>
          <a:prstGeom prst="round1Rect">
            <a:avLst>
              <a:gd name="adj" fmla="val 38929"/>
            </a:avLst>
          </a:prstGeom>
          <a:solidFill>
            <a:srgbClr val="3B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ans" sz="4400" b="1" dirty="0">
                <a:latin typeface="+mj-lt"/>
              </a:rPr>
              <a:t>3</a:t>
            </a:r>
            <a:r>
              <a:rPr lang="en-US" sz="4400" b="1" dirty="0">
                <a:latin typeface="+mj-lt"/>
              </a:rPr>
              <a:t>. S</a:t>
            </a:r>
            <a:r>
              <a:rPr lang="en-US" altLang="zh-Hans" sz="4400" b="1" dirty="0">
                <a:latin typeface="+mj-lt"/>
              </a:rPr>
              <a:t>TRAP</a:t>
            </a:r>
            <a:r>
              <a:rPr lang="zh-Hans" altLang="en-US" sz="4400" b="1" dirty="0">
                <a:latin typeface="+mj-lt"/>
              </a:rPr>
              <a:t> </a:t>
            </a:r>
            <a:r>
              <a:rPr lang="en-US" altLang="zh-Hans" sz="4400" b="1" dirty="0">
                <a:latin typeface="+mj-lt"/>
              </a:rPr>
              <a:t>Algorithm</a:t>
            </a:r>
            <a:endParaRPr lang="en-US" sz="4400" b="1" dirty="0"/>
          </a:p>
        </p:txBody>
      </p:sp>
      <p:sp>
        <p:nvSpPr>
          <p:cNvPr id="321" name="Round Diagonal Corner Rectangle 320"/>
          <p:cNvSpPr/>
          <p:nvPr/>
        </p:nvSpPr>
        <p:spPr>
          <a:xfrm>
            <a:off x="14052620" y="2417022"/>
            <a:ext cx="12817424" cy="25786637"/>
          </a:xfrm>
          <a:prstGeom prst="round2DiagRect">
            <a:avLst>
              <a:gd name="adj1" fmla="val 0"/>
              <a:gd name="adj2" fmla="val 4732"/>
            </a:avLst>
          </a:prstGeom>
          <a:noFill/>
          <a:ln w="63500">
            <a:solidFill>
              <a:srgbClr val="3B5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 Single Corner Rectangle 60"/>
          <p:cNvSpPr/>
          <p:nvPr/>
        </p:nvSpPr>
        <p:spPr>
          <a:xfrm>
            <a:off x="711423" y="28362881"/>
            <a:ext cx="26269674" cy="976718"/>
          </a:xfrm>
          <a:prstGeom prst="round1Rect">
            <a:avLst>
              <a:gd name="adj" fmla="val 38929"/>
            </a:avLst>
          </a:prstGeom>
          <a:solidFill>
            <a:srgbClr val="3B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+mj-lt"/>
              </a:rPr>
              <a:t>5. </a:t>
            </a:r>
            <a:r>
              <a:rPr lang="en-US" sz="4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Experimental Results</a:t>
            </a:r>
            <a:endParaRPr lang="en-US" sz="4400" b="1" dirty="0"/>
          </a:p>
        </p:txBody>
      </p:sp>
      <p:sp>
        <p:nvSpPr>
          <p:cNvPr id="62" name="Round Diagonal Corner Rectangle 61"/>
          <p:cNvSpPr/>
          <p:nvPr/>
        </p:nvSpPr>
        <p:spPr>
          <a:xfrm>
            <a:off x="737125" y="28579933"/>
            <a:ext cx="26205169" cy="10690995"/>
          </a:xfrm>
          <a:prstGeom prst="round2DiagRect">
            <a:avLst>
              <a:gd name="adj1" fmla="val 0"/>
              <a:gd name="adj2" fmla="val 4732"/>
            </a:avLst>
          </a:prstGeom>
          <a:noFill/>
          <a:ln w="63500">
            <a:solidFill>
              <a:srgbClr val="3B5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ound Single Corner Rectangle 90"/>
          <p:cNvSpPr/>
          <p:nvPr/>
        </p:nvSpPr>
        <p:spPr>
          <a:xfrm>
            <a:off x="605568" y="2402832"/>
            <a:ext cx="12873191" cy="770406"/>
          </a:xfrm>
          <a:prstGeom prst="round1Rect">
            <a:avLst>
              <a:gd name="adj" fmla="val 38929"/>
            </a:avLst>
          </a:prstGeom>
          <a:solidFill>
            <a:srgbClr val="3B5998"/>
          </a:solidFill>
          <a:ln>
            <a:solidFill>
              <a:srgbClr val="3B5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+mj-lt"/>
              </a:rPr>
              <a:t>1. </a:t>
            </a:r>
            <a:r>
              <a:rPr lang="en-US" altLang="zh-Hans" sz="4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Problems</a:t>
            </a:r>
            <a:endParaRPr lang="en-US" sz="4400" b="1" dirty="0"/>
          </a:p>
        </p:txBody>
      </p:sp>
      <p:sp>
        <p:nvSpPr>
          <p:cNvPr id="233" name="椭圆 232">
            <a:extLst>
              <a:ext uri="{FF2B5EF4-FFF2-40B4-BE49-F238E27FC236}">
                <a16:creationId xmlns:a16="http://schemas.microsoft.com/office/drawing/2014/main" id="{23A5C4CC-D1E4-A747-8BF0-165CB6598437}"/>
              </a:ext>
            </a:extLst>
          </p:cNvPr>
          <p:cNvSpPr/>
          <p:nvPr/>
        </p:nvSpPr>
        <p:spPr>
          <a:xfrm>
            <a:off x="6810279" y="3559688"/>
            <a:ext cx="463770" cy="4745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234" name="椭圆 233">
            <a:extLst>
              <a:ext uri="{FF2B5EF4-FFF2-40B4-BE49-F238E27FC236}">
                <a16:creationId xmlns:a16="http://schemas.microsoft.com/office/drawing/2014/main" id="{A8A55CCD-FC04-C94B-A5CD-2B3615ADBF4E}"/>
              </a:ext>
            </a:extLst>
          </p:cNvPr>
          <p:cNvSpPr/>
          <p:nvPr/>
        </p:nvSpPr>
        <p:spPr>
          <a:xfrm>
            <a:off x="7374769" y="4247264"/>
            <a:ext cx="463770" cy="4745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235" name="椭圆 234">
            <a:extLst>
              <a:ext uri="{FF2B5EF4-FFF2-40B4-BE49-F238E27FC236}">
                <a16:creationId xmlns:a16="http://schemas.microsoft.com/office/drawing/2014/main" id="{528AEE50-4509-0B47-98EC-57D038950D35}"/>
              </a:ext>
            </a:extLst>
          </p:cNvPr>
          <p:cNvSpPr/>
          <p:nvPr/>
        </p:nvSpPr>
        <p:spPr>
          <a:xfrm>
            <a:off x="6609471" y="4738653"/>
            <a:ext cx="463770" cy="4745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236" name="椭圆 235">
            <a:extLst>
              <a:ext uri="{FF2B5EF4-FFF2-40B4-BE49-F238E27FC236}">
                <a16:creationId xmlns:a16="http://schemas.microsoft.com/office/drawing/2014/main" id="{DF006B37-2DB2-4A4A-A702-281FC3D14532}"/>
              </a:ext>
            </a:extLst>
          </p:cNvPr>
          <p:cNvSpPr/>
          <p:nvPr/>
        </p:nvSpPr>
        <p:spPr>
          <a:xfrm>
            <a:off x="7447092" y="5206847"/>
            <a:ext cx="463770" cy="4745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64C66411-2A37-B442-8606-8478A2CA72D1}"/>
              </a:ext>
            </a:extLst>
          </p:cNvPr>
          <p:cNvSpPr/>
          <p:nvPr/>
        </p:nvSpPr>
        <p:spPr>
          <a:xfrm>
            <a:off x="8094849" y="3517507"/>
            <a:ext cx="463770" cy="4745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238" name="椭圆 237">
            <a:extLst>
              <a:ext uri="{FF2B5EF4-FFF2-40B4-BE49-F238E27FC236}">
                <a16:creationId xmlns:a16="http://schemas.microsoft.com/office/drawing/2014/main" id="{A588FEEF-FC0A-B34B-97B3-B9B4DE8290A5}"/>
              </a:ext>
            </a:extLst>
          </p:cNvPr>
          <p:cNvSpPr/>
          <p:nvPr/>
        </p:nvSpPr>
        <p:spPr>
          <a:xfrm>
            <a:off x="8094849" y="4654291"/>
            <a:ext cx="463770" cy="4745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endParaRPr kumimoji="1" lang="zh-CN" altLang="en-US" sz="1800" dirty="0">
              <a:ln w="3175">
                <a:noFill/>
              </a:ln>
            </a:endParaRPr>
          </a:p>
        </p:txBody>
      </p:sp>
      <p:cxnSp>
        <p:nvCxnSpPr>
          <p:cNvPr id="239" name="直线连接符 238">
            <a:extLst>
              <a:ext uri="{FF2B5EF4-FFF2-40B4-BE49-F238E27FC236}">
                <a16:creationId xmlns:a16="http://schemas.microsoft.com/office/drawing/2014/main" id="{35A8EC7A-4C8F-AB4D-8F4D-FEBAA8D13078}"/>
              </a:ext>
            </a:extLst>
          </p:cNvPr>
          <p:cNvCxnSpPr>
            <a:cxnSpLocks/>
            <a:stCxn id="235" idx="5"/>
            <a:endCxn id="236" idx="1"/>
          </p:cNvCxnSpPr>
          <p:nvPr/>
        </p:nvCxnSpPr>
        <p:spPr>
          <a:xfrm>
            <a:off x="7206131" y="3964736"/>
            <a:ext cx="236556" cy="352023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0" name="椭圆 239">
            <a:extLst>
              <a:ext uri="{FF2B5EF4-FFF2-40B4-BE49-F238E27FC236}">
                <a16:creationId xmlns:a16="http://schemas.microsoft.com/office/drawing/2014/main" id="{70422BD3-7B3F-7543-87E4-F0333D4447EC}"/>
              </a:ext>
            </a:extLst>
          </p:cNvPr>
          <p:cNvSpPr/>
          <p:nvPr/>
        </p:nvSpPr>
        <p:spPr>
          <a:xfrm>
            <a:off x="8742921" y="5206847"/>
            <a:ext cx="463770" cy="4745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241" name="椭圆 240">
            <a:extLst>
              <a:ext uri="{FF2B5EF4-FFF2-40B4-BE49-F238E27FC236}">
                <a16:creationId xmlns:a16="http://schemas.microsoft.com/office/drawing/2014/main" id="{1E01A35F-BA0A-2848-91EC-06A7D480521B}"/>
              </a:ext>
            </a:extLst>
          </p:cNvPr>
          <p:cNvSpPr/>
          <p:nvPr/>
        </p:nvSpPr>
        <p:spPr>
          <a:xfrm>
            <a:off x="8871778" y="4001413"/>
            <a:ext cx="463770" cy="4745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2400" dirty="0">
                <a:ln w="3175">
                  <a:noFill/>
                </a:ln>
                <a:solidFill>
                  <a:srgbClr val="C00000"/>
                </a:solidFill>
              </a:rPr>
              <a:t>u</a:t>
            </a:r>
            <a:endParaRPr kumimoji="1" lang="zh-CN" altLang="en-US" sz="2400" dirty="0">
              <a:ln w="3175">
                <a:noFill/>
              </a:ln>
              <a:solidFill>
                <a:srgbClr val="C00000"/>
              </a:solidFill>
            </a:endParaRPr>
          </a:p>
        </p:txBody>
      </p:sp>
      <p:cxnSp>
        <p:nvCxnSpPr>
          <p:cNvPr id="242" name="直线连接符 241">
            <a:extLst>
              <a:ext uri="{FF2B5EF4-FFF2-40B4-BE49-F238E27FC236}">
                <a16:creationId xmlns:a16="http://schemas.microsoft.com/office/drawing/2014/main" id="{DCB138A8-7402-524C-A2D5-B986DE4E17E1}"/>
              </a:ext>
            </a:extLst>
          </p:cNvPr>
          <p:cNvCxnSpPr>
            <a:cxnSpLocks/>
            <a:stCxn id="237" idx="7"/>
            <a:endCxn id="236" idx="3"/>
          </p:cNvCxnSpPr>
          <p:nvPr/>
        </p:nvCxnSpPr>
        <p:spPr>
          <a:xfrm flipV="1">
            <a:off x="7005323" y="4652312"/>
            <a:ext cx="437364" cy="155836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直线连接符 242">
            <a:extLst>
              <a:ext uri="{FF2B5EF4-FFF2-40B4-BE49-F238E27FC236}">
                <a16:creationId xmlns:a16="http://schemas.microsoft.com/office/drawing/2014/main" id="{B86D60D7-64EB-E34F-82A4-045C6895D914}"/>
              </a:ext>
            </a:extLst>
          </p:cNvPr>
          <p:cNvCxnSpPr>
            <a:cxnSpLocks/>
            <a:stCxn id="237" idx="0"/>
            <a:endCxn id="235" idx="4"/>
          </p:cNvCxnSpPr>
          <p:nvPr/>
        </p:nvCxnSpPr>
        <p:spPr>
          <a:xfrm flipV="1">
            <a:off x="6841356" y="4034231"/>
            <a:ext cx="200808" cy="704422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直线连接符 243">
            <a:extLst>
              <a:ext uri="{FF2B5EF4-FFF2-40B4-BE49-F238E27FC236}">
                <a16:creationId xmlns:a16="http://schemas.microsoft.com/office/drawing/2014/main" id="{2E22A255-3059-4942-B3F1-0D076AE949A8}"/>
              </a:ext>
            </a:extLst>
          </p:cNvPr>
          <p:cNvCxnSpPr>
            <a:cxnSpLocks/>
            <a:stCxn id="239" idx="3"/>
            <a:endCxn id="236" idx="7"/>
          </p:cNvCxnSpPr>
          <p:nvPr/>
        </p:nvCxnSpPr>
        <p:spPr>
          <a:xfrm flipH="1">
            <a:off x="7770621" y="3922555"/>
            <a:ext cx="392146" cy="394204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5" name="直线连接符 244">
            <a:extLst>
              <a:ext uri="{FF2B5EF4-FFF2-40B4-BE49-F238E27FC236}">
                <a16:creationId xmlns:a16="http://schemas.microsoft.com/office/drawing/2014/main" id="{F7FE7851-DBF3-D14D-84F9-E53EE897C8AF}"/>
              </a:ext>
            </a:extLst>
          </p:cNvPr>
          <p:cNvCxnSpPr>
            <a:cxnSpLocks/>
            <a:stCxn id="239" idx="4"/>
            <a:endCxn id="240" idx="0"/>
          </p:cNvCxnSpPr>
          <p:nvPr/>
        </p:nvCxnSpPr>
        <p:spPr>
          <a:xfrm>
            <a:off x="8326734" y="3992050"/>
            <a:ext cx="0" cy="662241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直线连接符 245">
            <a:extLst>
              <a:ext uri="{FF2B5EF4-FFF2-40B4-BE49-F238E27FC236}">
                <a16:creationId xmlns:a16="http://schemas.microsoft.com/office/drawing/2014/main" id="{507C0C28-7D93-434B-857F-33FD3374C5B2}"/>
              </a:ext>
            </a:extLst>
          </p:cNvPr>
          <p:cNvCxnSpPr>
            <a:cxnSpLocks/>
            <a:stCxn id="240" idx="1"/>
            <a:endCxn id="236" idx="5"/>
          </p:cNvCxnSpPr>
          <p:nvPr/>
        </p:nvCxnSpPr>
        <p:spPr>
          <a:xfrm flipH="1" flipV="1">
            <a:off x="7770621" y="4652312"/>
            <a:ext cx="392146" cy="71474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直线连接符 246">
            <a:extLst>
              <a:ext uri="{FF2B5EF4-FFF2-40B4-BE49-F238E27FC236}">
                <a16:creationId xmlns:a16="http://schemas.microsoft.com/office/drawing/2014/main" id="{66681873-1076-8D48-829F-7CEC1DD9F1BA}"/>
              </a:ext>
            </a:extLst>
          </p:cNvPr>
          <p:cNvCxnSpPr>
            <a:cxnSpLocks/>
            <a:stCxn id="238" idx="7"/>
            <a:endCxn id="240" idx="3"/>
          </p:cNvCxnSpPr>
          <p:nvPr/>
        </p:nvCxnSpPr>
        <p:spPr>
          <a:xfrm flipV="1">
            <a:off x="7842944" y="5059339"/>
            <a:ext cx="319823" cy="217003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直线连接符 247">
            <a:extLst>
              <a:ext uri="{FF2B5EF4-FFF2-40B4-BE49-F238E27FC236}">
                <a16:creationId xmlns:a16="http://schemas.microsoft.com/office/drawing/2014/main" id="{A500C092-7BBA-5A49-BA1A-F8296A60CBA4}"/>
              </a:ext>
            </a:extLst>
          </p:cNvPr>
          <p:cNvCxnSpPr>
            <a:cxnSpLocks/>
            <a:stCxn id="246" idx="1"/>
            <a:endCxn id="240" idx="5"/>
          </p:cNvCxnSpPr>
          <p:nvPr/>
        </p:nvCxnSpPr>
        <p:spPr>
          <a:xfrm flipH="1" flipV="1">
            <a:off x="8490701" y="5059339"/>
            <a:ext cx="320138" cy="217003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直线连接符 248">
            <a:extLst>
              <a:ext uri="{FF2B5EF4-FFF2-40B4-BE49-F238E27FC236}">
                <a16:creationId xmlns:a16="http://schemas.microsoft.com/office/drawing/2014/main" id="{D1083FD9-9D0E-E844-BFA3-322F7CFFBA31}"/>
              </a:ext>
            </a:extLst>
          </p:cNvPr>
          <p:cNvCxnSpPr>
            <a:cxnSpLocks/>
            <a:stCxn id="247" idx="4"/>
            <a:endCxn id="246" idx="0"/>
          </p:cNvCxnSpPr>
          <p:nvPr/>
        </p:nvCxnSpPr>
        <p:spPr>
          <a:xfrm flipH="1">
            <a:off x="8974806" y="4475956"/>
            <a:ext cx="128857" cy="730891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直线连接符 249">
            <a:extLst>
              <a:ext uri="{FF2B5EF4-FFF2-40B4-BE49-F238E27FC236}">
                <a16:creationId xmlns:a16="http://schemas.microsoft.com/office/drawing/2014/main" id="{19BD4D8A-B36C-8541-B950-3576F15B049E}"/>
              </a:ext>
            </a:extLst>
          </p:cNvPr>
          <p:cNvCxnSpPr>
            <a:cxnSpLocks/>
            <a:stCxn id="247" idx="1"/>
            <a:endCxn id="239" idx="6"/>
          </p:cNvCxnSpPr>
          <p:nvPr/>
        </p:nvCxnSpPr>
        <p:spPr>
          <a:xfrm flipH="1" flipV="1">
            <a:off x="8558619" y="3754779"/>
            <a:ext cx="381077" cy="316129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1" name="右箭头 250">
            <a:extLst>
              <a:ext uri="{FF2B5EF4-FFF2-40B4-BE49-F238E27FC236}">
                <a16:creationId xmlns:a16="http://schemas.microsoft.com/office/drawing/2014/main" id="{6B45F023-49DF-F647-8903-ABEDD76A4BB1}"/>
              </a:ext>
            </a:extLst>
          </p:cNvPr>
          <p:cNvSpPr/>
          <p:nvPr/>
        </p:nvSpPr>
        <p:spPr>
          <a:xfrm>
            <a:off x="9665996" y="4156718"/>
            <a:ext cx="929326" cy="232470"/>
          </a:xfrm>
          <a:prstGeom prst="rightArrow">
            <a:avLst/>
          </a:prstGeom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2" name="文本框 251">
            <a:extLst>
              <a:ext uri="{FF2B5EF4-FFF2-40B4-BE49-F238E27FC236}">
                <a16:creationId xmlns:a16="http://schemas.microsoft.com/office/drawing/2014/main" id="{E5C2D55F-3B0C-3148-A680-5943AAA201BB}"/>
              </a:ext>
            </a:extLst>
          </p:cNvPr>
          <p:cNvSpPr txBox="1"/>
          <p:nvPr/>
        </p:nvSpPr>
        <p:spPr>
          <a:xfrm>
            <a:off x="8775051" y="3586444"/>
            <a:ext cx="12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ans" sz="2400" dirty="0">
                <a:solidFill>
                  <a:srgbClr val="C00000"/>
                </a:solidFill>
              </a:rPr>
              <a:t>node</a:t>
            </a:r>
            <a:endParaRPr kumimoji="1" lang="zh-CN" alt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55869EF4-9567-F34A-A02A-86168D1125E4}"/>
                  </a:ext>
                </a:extLst>
              </p:cNvPr>
              <p:cNvSpPr txBox="1"/>
              <p:nvPr/>
            </p:nvSpPr>
            <p:spPr>
              <a:xfrm>
                <a:off x="8819873" y="4502038"/>
                <a:ext cx="2557740" cy="539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kumimoji="1" lang="en-US" altLang="zh-Hans" sz="28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Hans" sz="28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kumimoji="1" lang="zh-Hans" altLang="en-US" sz="2800" b="1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Han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Han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kumimoji="1" lang="en-US" altLang="zh-Hans" sz="2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55869EF4-9567-F34A-A02A-86168D112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873" y="4502038"/>
                <a:ext cx="2557740" cy="539443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4" name="Table 1">
            <a:extLst>
              <a:ext uri="{FF2B5EF4-FFF2-40B4-BE49-F238E27FC236}">
                <a16:creationId xmlns:a16="http://schemas.microsoft.com/office/drawing/2014/main" id="{02C9BC60-5A37-D94B-BD5F-7D43214EF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245620"/>
              </p:ext>
            </p:extLst>
          </p:nvPr>
        </p:nvGraphicFramePr>
        <p:xfrm>
          <a:off x="10828969" y="4040629"/>
          <a:ext cx="2516082" cy="36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47">
                  <a:extLst>
                    <a:ext uri="{9D8B030D-6E8A-4147-A177-3AD203B41FA5}">
                      <a16:colId xmlns:a16="http://schemas.microsoft.com/office/drawing/2014/main" val="3703208760"/>
                    </a:ext>
                  </a:extLst>
                </a:gridCol>
                <a:gridCol w="419347">
                  <a:extLst>
                    <a:ext uri="{9D8B030D-6E8A-4147-A177-3AD203B41FA5}">
                      <a16:colId xmlns:a16="http://schemas.microsoft.com/office/drawing/2014/main" val="1110494183"/>
                    </a:ext>
                  </a:extLst>
                </a:gridCol>
                <a:gridCol w="419347">
                  <a:extLst>
                    <a:ext uri="{9D8B030D-6E8A-4147-A177-3AD203B41FA5}">
                      <a16:colId xmlns:a16="http://schemas.microsoft.com/office/drawing/2014/main" val="1479563801"/>
                    </a:ext>
                  </a:extLst>
                </a:gridCol>
                <a:gridCol w="419347">
                  <a:extLst>
                    <a:ext uri="{9D8B030D-6E8A-4147-A177-3AD203B41FA5}">
                      <a16:colId xmlns:a16="http://schemas.microsoft.com/office/drawing/2014/main" val="820344764"/>
                    </a:ext>
                  </a:extLst>
                </a:gridCol>
                <a:gridCol w="419347">
                  <a:extLst>
                    <a:ext uri="{9D8B030D-6E8A-4147-A177-3AD203B41FA5}">
                      <a16:colId xmlns:a16="http://schemas.microsoft.com/office/drawing/2014/main" val="2234997218"/>
                    </a:ext>
                  </a:extLst>
                </a:gridCol>
                <a:gridCol w="419347">
                  <a:extLst>
                    <a:ext uri="{9D8B030D-6E8A-4147-A177-3AD203B41FA5}">
                      <a16:colId xmlns:a16="http://schemas.microsoft.com/office/drawing/2014/main" val="1232618174"/>
                    </a:ext>
                  </a:extLst>
                </a:gridCol>
              </a:tblGrid>
              <a:tr h="36087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1435" marR="51435" marT="25718" marB="2571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1435" marR="51435" marT="25718" marB="2571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09930"/>
                  </a:ext>
                </a:extLst>
              </a:tr>
            </a:tbl>
          </a:graphicData>
        </a:graphic>
      </p:graphicFrame>
      <p:sp>
        <p:nvSpPr>
          <p:cNvPr id="255" name="Left Brace 27">
            <a:extLst>
              <a:ext uri="{FF2B5EF4-FFF2-40B4-BE49-F238E27FC236}">
                <a16:creationId xmlns:a16="http://schemas.microsoft.com/office/drawing/2014/main" id="{6915A549-8FDB-7D4C-91A0-F0EAA067B42D}"/>
              </a:ext>
            </a:extLst>
          </p:cNvPr>
          <p:cNvSpPr/>
          <p:nvPr/>
        </p:nvSpPr>
        <p:spPr>
          <a:xfrm rot="16200000">
            <a:off x="11812103" y="3433707"/>
            <a:ext cx="548316" cy="2471135"/>
          </a:xfrm>
          <a:prstGeom prst="leftBrace">
            <a:avLst>
              <a:gd name="adj1" fmla="val 48348"/>
              <a:gd name="adj2" fmla="val 5026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矩形 255">
                <a:extLst>
                  <a:ext uri="{FF2B5EF4-FFF2-40B4-BE49-F238E27FC236}">
                    <a16:creationId xmlns:a16="http://schemas.microsoft.com/office/drawing/2014/main" id="{EB83C498-AF72-A44B-963D-D59434E74072}"/>
                  </a:ext>
                </a:extLst>
              </p:cNvPr>
              <p:cNvSpPr/>
              <p:nvPr/>
            </p:nvSpPr>
            <p:spPr>
              <a:xfrm>
                <a:off x="11632183" y="4917478"/>
                <a:ext cx="1017305" cy="539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Han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Han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kumimoji="1" lang="en-US" altLang="zh-Hans" sz="2800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56" name="矩形 255">
                <a:extLst>
                  <a:ext uri="{FF2B5EF4-FFF2-40B4-BE49-F238E27FC236}">
                    <a16:creationId xmlns:a16="http://schemas.microsoft.com/office/drawing/2014/main" id="{EB83C498-AF72-A44B-963D-D59434E74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183" y="4917478"/>
                <a:ext cx="1017305" cy="539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7" name="文本框 256">
            <a:extLst>
              <a:ext uri="{FF2B5EF4-FFF2-40B4-BE49-F238E27FC236}">
                <a16:creationId xmlns:a16="http://schemas.microsoft.com/office/drawing/2014/main" id="{C2705E8E-704C-4645-B60D-495D40B949BE}"/>
              </a:ext>
            </a:extLst>
          </p:cNvPr>
          <p:cNvSpPr txBox="1"/>
          <p:nvPr/>
        </p:nvSpPr>
        <p:spPr>
          <a:xfrm>
            <a:off x="11612380" y="3566843"/>
            <a:ext cx="12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ans" sz="2400" dirty="0">
                <a:solidFill>
                  <a:srgbClr val="C00000"/>
                </a:solidFill>
              </a:rPr>
              <a:t>vector</a:t>
            </a:r>
            <a:endParaRPr kumimoji="1" lang="zh-CN" alt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E52828-3EFA-1544-A25A-CA4B37414ED6}"/>
                  </a:ext>
                </a:extLst>
              </p:cNvPr>
              <p:cNvSpPr txBox="1"/>
              <p:nvPr/>
            </p:nvSpPr>
            <p:spPr>
              <a:xfrm>
                <a:off x="1359187" y="3838597"/>
                <a:ext cx="530636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/>
                <a:r>
                  <a:rPr kumimoji="1"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</a:t>
                </a:r>
                <a:r>
                  <a:rPr kumimoji="1"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computation</a:t>
                </a:r>
                <a:r>
                  <a:rPr kumimoji="1"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kumimoji="1"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roximity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en-US" altLang="zh-Han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2"/>
                <a:r>
                  <a:rPr kumimoji="1"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needs</a:t>
                </a:r>
                <a:r>
                  <a:rPr kumimoji="1"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Han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</a:t>
                </a:r>
                <a:r>
                  <a:rPr kumimoji="1"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kumimoji="1"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kumimoji="1"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</a:t>
                </a:r>
                <a:r>
                  <a:rPr kumimoji="1"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E52828-3EFA-1544-A25A-CA4B37414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187" y="3838597"/>
                <a:ext cx="5306362" cy="1569660"/>
              </a:xfrm>
              <a:prstGeom prst="rect">
                <a:avLst/>
              </a:prstGeom>
              <a:blipFill>
                <a:blip r:embed="rId10"/>
                <a:stretch>
                  <a:fillRect l="-2625" t="-4000" b="-1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0" name="表格 259">
                <a:extLst>
                  <a:ext uri="{FF2B5EF4-FFF2-40B4-BE49-F238E27FC236}">
                    <a16:creationId xmlns:a16="http://schemas.microsoft.com/office/drawing/2014/main" id="{D14A4595-146C-1C43-A584-3E77C544AD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4734188"/>
                  </p:ext>
                </p:extLst>
              </p:nvPr>
            </p:nvGraphicFramePr>
            <p:xfrm>
              <a:off x="858408" y="7527391"/>
              <a:ext cx="12390109" cy="384009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833419">
                      <a:extLst>
                        <a:ext uri="{9D8B030D-6E8A-4147-A177-3AD203B41FA5}">
                          <a16:colId xmlns:a16="http://schemas.microsoft.com/office/drawing/2014/main" val="1159049725"/>
                        </a:ext>
                      </a:extLst>
                    </a:gridCol>
                    <a:gridCol w="3789242">
                      <a:extLst>
                        <a:ext uri="{9D8B030D-6E8A-4147-A177-3AD203B41FA5}">
                          <a16:colId xmlns:a16="http://schemas.microsoft.com/office/drawing/2014/main" val="1364050741"/>
                        </a:ext>
                      </a:extLst>
                    </a:gridCol>
                    <a:gridCol w="6767448">
                      <a:extLst>
                        <a:ext uri="{9D8B030D-6E8A-4147-A177-3AD203B41FA5}">
                          <a16:colId xmlns:a16="http://schemas.microsoft.com/office/drawing/2014/main" val="5250402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b="1" dirty="0"/>
                            <a:t>Algorithm</a:t>
                          </a:r>
                          <a:endParaRPr lang="zh-CN" alt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Hans" sz="2400" dirty="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kumimoji="1" lang="en-US" altLang="zh-Hans" sz="240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zh-Hans" sz="2400" dirty="0" err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kumimoji="1" lang="en-US" altLang="zh-Hans" sz="2400" dirty="0" err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Hans" sz="2400" dirty="0" err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kumimoji="1" lang="en-US" altLang="zh-Hans" sz="2400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zh-CN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92214659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b="1" dirty="0"/>
                            <a:t>Random</a:t>
                          </a:r>
                          <a:r>
                            <a:rPr lang="zh-Hans" altLang="en-US" sz="2400" b="1" dirty="0"/>
                            <a:t> </a:t>
                          </a:r>
                          <a:r>
                            <a:rPr lang="en-US" altLang="zh-Hans" sz="2400" b="1" dirty="0"/>
                            <a:t>walk</a:t>
                          </a:r>
                          <a:endParaRPr lang="zh-CN" alt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dirty="0" err="1"/>
                            <a:t>Deepwalk</a:t>
                          </a:r>
                          <a:r>
                            <a:rPr lang="en-US" altLang="zh-Hans" sz="1800" baseline="0" dirty="0"/>
                            <a:t>[</a:t>
                          </a:r>
                          <a:r>
                            <a:rPr lang="en-US" altLang="zh-Hans" sz="1800" baseline="0" dirty="0" err="1"/>
                            <a:t>Perozzi</a:t>
                          </a:r>
                          <a:r>
                            <a:rPr lang="zh-Hans" altLang="en-US" sz="1800" baseline="0" dirty="0"/>
                            <a:t> </a:t>
                          </a:r>
                          <a:r>
                            <a:rPr lang="en-US" altLang="zh-Hans" sz="1800" baseline="0" dirty="0" err="1"/>
                            <a:t>et.al</a:t>
                          </a:r>
                          <a:r>
                            <a:rPr lang="en-US" altLang="zh-Hans" sz="1800" baseline="0" dirty="0"/>
                            <a:t>.</a:t>
                          </a:r>
                          <a:r>
                            <a:rPr lang="zh-Hans" altLang="en-US" sz="1800" baseline="0" dirty="0"/>
                            <a:t> </a:t>
                          </a:r>
                          <a:r>
                            <a:rPr lang="en-US" altLang="zh-Hans" sz="1800" baseline="0" dirty="0"/>
                            <a:t>KDD14]</a:t>
                          </a:r>
                          <a:endParaRPr lang="zh-CN" altLang="en-US" sz="24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1" lang="en-US" altLang="zh-Hans" sz="240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𝑟𝑎𝑛𝑑𝑜𝑚</m:t>
                                </m:r>
                                <m:r>
                                  <a:rPr kumimoji="1" lang="zh-Hans" alt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𝑤𝑎𝑙𝑘</m:t>
                                </m:r>
                                <m:r>
                                  <a:rPr kumimoji="1" lang="zh-Hans" alt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kumimoji="1" lang="zh-Hans" altLang="en-US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kumimoji="1" lang="zh-Hans" alt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kumimoji="1" lang="zh-Hans" alt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𝑙𝑒𝑛𝑔𝑡h</m:t>
                                </m:r>
                                <m:r>
                                  <a:rPr kumimoji="1" lang="zh-Hans" alt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en-US" altLang="zh-Han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183243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dirty="0"/>
                            <a:t>Node2vec</a:t>
                          </a:r>
                          <a:r>
                            <a:rPr lang="en-US" altLang="zh-Hans" sz="1800" dirty="0"/>
                            <a:t>[Grover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 err="1"/>
                            <a:t>et.al</a:t>
                          </a:r>
                          <a:r>
                            <a:rPr lang="en-US" altLang="zh-Hans" sz="1800" dirty="0"/>
                            <a:t>.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/>
                            <a:t>KDD16]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1" lang="en-US" altLang="zh-Hans" sz="240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p>
                                  <m:sSupPr>
                                    <m:ctrlPr>
                                      <a:rPr kumimoji="1" lang="en-US" altLang="zh-Han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Han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1" lang="en-US" altLang="zh-Hans" sz="2400"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sup>
                                </m:sSup>
                                <m:r>
                                  <a:rPr kumimoji="1" lang="zh-Hans" alt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𝑜𝑟𝑑𝑒𝑟</m:t>
                                </m:r>
                                <m:r>
                                  <a:rPr kumimoji="1" lang="zh-Hans" alt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𝑟𝑎𝑛𝑑𝑜𝑚</m:t>
                                </m:r>
                                <m:r>
                                  <a:rPr kumimoji="1" lang="zh-Hans" alt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𝑤𝑎𝑙𝑘</m:t>
                                </m:r>
                                <m:r>
                                  <a:rPr kumimoji="1" lang="zh-Hans" alt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kumimoji="1" lang="zh-Hans" altLang="en-US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kumimoji="1" lang="zh-Hans" alt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kumimoji="1" lang="zh-Hans" alt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𝑙𝑒𝑛𝑔𝑡h</m:t>
                                </m:r>
                                <m:r>
                                  <a:rPr kumimoji="1" lang="zh-Hans" alt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en-US" altLang="zh-Han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7669219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dirty="0"/>
                            <a:t>VERSE</a:t>
                          </a:r>
                          <a:r>
                            <a:rPr lang="en-US" altLang="zh-Hans" sz="1800" dirty="0"/>
                            <a:t>[</a:t>
                          </a:r>
                          <a:r>
                            <a:rPr lang="en-US" altLang="zh-Hans" sz="1800" dirty="0" err="1"/>
                            <a:t>Tsitsulin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 err="1"/>
                            <a:t>et.al</a:t>
                          </a:r>
                          <a:r>
                            <a:rPr lang="en-US" altLang="zh-Hans" sz="1800" dirty="0"/>
                            <a:t>.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/>
                            <a:t>WWW18]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Hans" sz="2400" smtClean="0">
                                    <a:latin typeface="Cambria Math" panose="02040503050406030204" pitchFamily="18" charset="0"/>
                                  </a:rPr>
                                  <m:t>𝑃𝑃𝑅</m:t>
                                </m:r>
                                <m:r>
                                  <a:rPr kumimoji="1" lang="en-US" altLang="zh-Hans" sz="2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zh-Hans" sz="240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kumimoji="1" lang="en-US" altLang="zh-Hans" sz="240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Hans" sz="240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kumimoji="1" lang="en-US" altLang="zh-Hans" sz="2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zh-Han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796931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dirty="0"/>
                            <a:t>APP</a:t>
                          </a:r>
                          <a:r>
                            <a:rPr lang="en-US" altLang="zh-Hans" sz="1800" dirty="0"/>
                            <a:t>[Zhou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 err="1"/>
                            <a:t>et.al</a:t>
                          </a:r>
                          <a:r>
                            <a:rPr lang="en-US" altLang="zh-Hans" sz="1800" dirty="0"/>
                            <a:t>.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/>
                            <a:t>AAAI17]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Hans" sz="2400" smtClean="0">
                                    <a:latin typeface="Cambria Math" panose="02040503050406030204" pitchFamily="18" charset="0"/>
                                  </a:rPr>
                                  <m:t>𝑃𝑃𝑅</m:t>
                                </m:r>
                                <m:r>
                                  <a:rPr kumimoji="1" lang="en-US" altLang="zh-Hans" sz="2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zh-Hans" sz="240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kumimoji="1" lang="en-US" altLang="zh-Hans" sz="240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Hans" sz="240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kumimoji="1" lang="en-US" altLang="zh-Hans" sz="2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zh-Han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2388062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b="1" dirty="0"/>
                            <a:t>Matrix</a:t>
                          </a:r>
                          <a:r>
                            <a:rPr lang="zh-Hans" altLang="en-US" sz="2400" b="1" dirty="0"/>
                            <a:t> </a:t>
                          </a:r>
                          <a:r>
                            <a:rPr lang="en-US" altLang="zh-Hans" sz="2400" b="1" dirty="0"/>
                            <a:t>factorization</a:t>
                          </a:r>
                          <a:endParaRPr lang="zh-CN" alt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dirty="0"/>
                            <a:t>HOPE</a:t>
                          </a:r>
                          <a:r>
                            <a:rPr lang="en-US" altLang="zh-Hans" sz="1800" dirty="0"/>
                            <a:t>[</a:t>
                          </a:r>
                          <a:r>
                            <a:rPr lang="en-US" altLang="zh-Hans" sz="1800" dirty="0" err="1"/>
                            <a:t>Ou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 err="1"/>
                            <a:t>et.al</a:t>
                          </a:r>
                          <a:r>
                            <a:rPr lang="en-US" altLang="zh-Hans" sz="1800" dirty="0"/>
                            <a:t>.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/>
                            <a:t>KDD16]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zh-Han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Hans" sz="240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kumimoji="1" lang="en-US" altLang="zh-Hans" sz="2400">
                                        <a:latin typeface="Cambria Math" panose="02040503050406030204" pitchFamily="18" charset="0"/>
                                      </a:rPr>
                                      <m:t>𝐾𝑎𝑡𝑧</m:t>
                                    </m:r>
                                  </m:sup>
                                </m:sSup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zh-Hans" alt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𝑃𝑃𝑅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𝐶𝑜𝑚𝑚𝑜𝑛</m:t>
                                </m:r>
                                <m:r>
                                  <a:rPr kumimoji="1" lang="zh-Hans" alt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𝑁𝑒𝑖𝑔h𝑏𝑜𝑟𝑠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𝐴𝑑𝑎𝑚𝑖𝑐</m:t>
                                </m:r>
                                <m:r>
                                  <a:rPr kumimoji="1" lang="zh-Hans" alt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Hans" sz="2400">
                                    <a:latin typeface="Cambria Math" panose="02040503050406030204" pitchFamily="18" charset="0"/>
                                  </a:rPr>
                                  <m:t>𝐴𝑑𝑎𝑟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414729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dirty="0"/>
                            <a:t>AROPE</a:t>
                          </a:r>
                          <a:r>
                            <a:rPr lang="en-US" altLang="zh-Hans" sz="1800" dirty="0"/>
                            <a:t>[Zhang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 err="1"/>
                            <a:t>et.al</a:t>
                          </a:r>
                          <a:r>
                            <a:rPr lang="en-US" altLang="zh-Hans" sz="1800" dirty="0"/>
                            <a:t>.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/>
                            <a:t>KDD18]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ctrlPr>
                                      <a:rPr kumimoji="1" lang="zh-Hans" alt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kumimoji="1" lang="en-US" altLang="zh-Hans" sz="24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kumimoji="1" lang="en-US" altLang="zh-Hans" sz="240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1" lang="en-US" altLang="zh-Hans" sz="240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kumimoji="1" lang="en-US" altLang="zh-Han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Hans" sz="240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kumimoji="1" lang="en-US" altLang="zh-Hans" sz="240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  <m:r>
                                      <a:rPr kumimoji="1" lang="en-US" altLang="zh-Hans" sz="2400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Han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Hans" sz="240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kumimoji="1" lang="en-US" altLang="zh-Hans" sz="240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zh-CN" altLang="en-US" sz="2400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64241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0" name="表格 259">
                <a:extLst>
                  <a:ext uri="{FF2B5EF4-FFF2-40B4-BE49-F238E27FC236}">
                    <a16:creationId xmlns:a16="http://schemas.microsoft.com/office/drawing/2014/main" id="{D14A4595-146C-1C43-A584-3E77C544AD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4734188"/>
                  </p:ext>
                </p:extLst>
              </p:nvPr>
            </p:nvGraphicFramePr>
            <p:xfrm>
              <a:off x="858408" y="7527391"/>
              <a:ext cx="12390109" cy="384009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833419">
                      <a:extLst>
                        <a:ext uri="{9D8B030D-6E8A-4147-A177-3AD203B41FA5}">
                          <a16:colId xmlns:a16="http://schemas.microsoft.com/office/drawing/2014/main" val="1159049725"/>
                        </a:ext>
                      </a:extLst>
                    </a:gridCol>
                    <a:gridCol w="3789242">
                      <a:extLst>
                        <a:ext uri="{9D8B030D-6E8A-4147-A177-3AD203B41FA5}">
                          <a16:colId xmlns:a16="http://schemas.microsoft.com/office/drawing/2014/main" val="1364050741"/>
                        </a:ext>
                      </a:extLst>
                    </a:gridCol>
                    <a:gridCol w="6767448">
                      <a:extLst>
                        <a:ext uri="{9D8B030D-6E8A-4147-A177-3AD203B41FA5}">
                          <a16:colId xmlns:a16="http://schemas.microsoft.com/office/drawing/2014/main" val="52504029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b="1" dirty="0"/>
                            <a:t>Algorithm</a:t>
                          </a:r>
                          <a:endParaRPr lang="zh-CN" alt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83146" t="-11111" b="-113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214659"/>
                      </a:ext>
                    </a:extLst>
                  </a:tr>
                  <a:tr h="457200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b="1" dirty="0"/>
                            <a:t>Random</a:t>
                          </a:r>
                          <a:r>
                            <a:rPr lang="zh-Hans" altLang="en-US" sz="2400" b="1" dirty="0"/>
                            <a:t> </a:t>
                          </a:r>
                          <a:r>
                            <a:rPr lang="en-US" altLang="zh-Hans" sz="2400" b="1" dirty="0"/>
                            <a:t>walk</a:t>
                          </a:r>
                          <a:endParaRPr lang="zh-CN" alt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dirty="0" err="1"/>
                            <a:t>Deepwalk</a:t>
                          </a:r>
                          <a:r>
                            <a:rPr lang="en-US" altLang="zh-Hans" sz="1800" baseline="0" dirty="0"/>
                            <a:t>[</a:t>
                          </a:r>
                          <a:r>
                            <a:rPr lang="en-US" altLang="zh-Hans" sz="1800" baseline="0" dirty="0" err="1"/>
                            <a:t>Perozzi</a:t>
                          </a:r>
                          <a:r>
                            <a:rPr lang="zh-Hans" altLang="en-US" sz="1800" baseline="0" dirty="0"/>
                            <a:t> </a:t>
                          </a:r>
                          <a:r>
                            <a:rPr lang="en-US" altLang="zh-Hans" sz="1800" baseline="0" dirty="0" err="1"/>
                            <a:t>et.al</a:t>
                          </a:r>
                          <a:r>
                            <a:rPr lang="en-US" altLang="zh-Hans" sz="1800" baseline="0" dirty="0"/>
                            <a:t>.</a:t>
                          </a:r>
                          <a:r>
                            <a:rPr lang="zh-Hans" altLang="en-US" sz="1800" baseline="0" dirty="0"/>
                            <a:t> </a:t>
                          </a:r>
                          <a:r>
                            <a:rPr lang="en-US" altLang="zh-Hans" sz="1800" baseline="0" dirty="0"/>
                            <a:t>KDD14]</a:t>
                          </a:r>
                          <a:endParaRPr lang="zh-CN" altLang="en-US" sz="24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83146" t="-111111" b="-103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8324366"/>
                      </a:ext>
                    </a:extLst>
                  </a:tr>
                  <a:tr h="464185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dirty="0"/>
                            <a:t>Node2vec</a:t>
                          </a:r>
                          <a:r>
                            <a:rPr lang="en-US" altLang="zh-Hans" sz="1800" dirty="0"/>
                            <a:t>[Grover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 err="1"/>
                            <a:t>et.al</a:t>
                          </a:r>
                          <a:r>
                            <a:rPr lang="en-US" altLang="zh-Hans" sz="1800" dirty="0"/>
                            <a:t>.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/>
                            <a:t>KDD16]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83146" t="-205405" b="-9108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6692193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dirty="0"/>
                            <a:t>VERSE</a:t>
                          </a:r>
                          <a:r>
                            <a:rPr lang="en-US" altLang="zh-Hans" sz="1800" dirty="0"/>
                            <a:t>[</a:t>
                          </a:r>
                          <a:r>
                            <a:rPr lang="en-US" altLang="zh-Hans" sz="1800" dirty="0" err="1"/>
                            <a:t>Tsitsulin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 err="1"/>
                            <a:t>et.al</a:t>
                          </a:r>
                          <a:r>
                            <a:rPr lang="en-US" altLang="zh-Hans" sz="1800" dirty="0"/>
                            <a:t>.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/>
                            <a:t>WWW18]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83146" t="-313889" b="-836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7969311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dirty="0"/>
                            <a:t>APP</a:t>
                          </a:r>
                          <a:r>
                            <a:rPr lang="en-US" altLang="zh-Hans" sz="1800" dirty="0"/>
                            <a:t>[Zhou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 err="1"/>
                            <a:t>et.al</a:t>
                          </a:r>
                          <a:r>
                            <a:rPr lang="en-US" altLang="zh-Hans" sz="1800" dirty="0"/>
                            <a:t>.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/>
                            <a:t>AAAI17]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83146" t="-402703" b="-7135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3880621"/>
                      </a:ext>
                    </a:extLst>
                  </a:tr>
                  <a:tr h="45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b="1" dirty="0"/>
                            <a:t>Matrix</a:t>
                          </a:r>
                          <a:r>
                            <a:rPr lang="zh-Hans" altLang="en-US" sz="2400" b="1" dirty="0"/>
                            <a:t> </a:t>
                          </a:r>
                          <a:r>
                            <a:rPr lang="en-US" altLang="zh-Hans" sz="2400" b="1" dirty="0"/>
                            <a:t>factorization</a:t>
                          </a:r>
                          <a:endParaRPr lang="zh-CN" alt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dirty="0"/>
                            <a:t>HOPE</a:t>
                          </a:r>
                          <a:r>
                            <a:rPr lang="en-US" altLang="zh-Hans" sz="1800" dirty="0"/>
                            <a:t>[</a:t>
                          </a:r>
                          <a:r>
                            <a:rPr lang="en-US" altLang="zh-Hans" sz="1800" dirty="0" err="1"/>
                            <a:t>Ou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 err="1"/>
                            <a:t>et.al</a:t>
                          </a:r>
                          <a:r>
                            <a:rPr lang="en-US" altLang="zh-Hans" sz="1800" dirty="0"/>
                            <a:t>.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/>
                            <a:t>KDD16]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83146" t="-516667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4147298"/>
                      </a:ext>
                    </a:extLst>
                  </a:tr>
                  <a:tr h="1089914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ans" sz="2400" dirty="0"/>
                            <a:t>AROPE</a:t>
                          </a:r>
                          <a:r>
                            <a:rPr lang="en-US" altLang="zh-Hans" sz="1800" dirty="0"/>
                            <a:t>[Zhang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 err="1"/>
                            <a:t>et.al</a:t>
                          </a:r>
                          <a:r>
                            <a:rPr lang="en-US" altLang="zh-Hans" sz="1800" dirty="0"/>
                            <a:t>.</a:t>
                          </a:r>
                          <a:r>
                            <a:rPr lang="zh-Hans" altLang="en-US" sz="1800" dirty="0"/>
                            <a:t> </a:t>
                          </a:r>
                          <a:r>
                            <a:rPr lang="en-US" altLang="zh-Hans" sz="1800" dirty="0"/>
                            <a:t>KDD18]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83146" t="-258140" b="-1651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642414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61" name="内容占位符 9">
            <a:extLst>
              <a:ext uri="{FF2B5EF4-FFF2-40B4-BE49-F238E27FC236}">
                <a16:creationId xmlns:a16="http://schemas.microsoft.com/office/drawing/2014/main" id="{FB8CB38D-C2F9-234A-9E05-37426F63AE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7093" y="12270662"/>
            <a:ext cx="342855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" name="图片 261">
            <a:extLst>
              <a:ext uri="{FF2B5EF4-FFF2-40B4-BE49-F238E27FC236}">
                <a16:creationId xmlns:a16="http://schemas.microsoft.com/office/drawing/2014/main" id="{876B1319-A149-4A4E-9223-4FFC4487A6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469" y="12270662"/>
            <a:ext cx="3428551" cy="4860000"/>
          </a:xfrm>
          <a:prstGeom prst="rect">
            <a:avLst/>
          </a:prstGeom>
        </p:spPr>
      </p:pic>
      <p:pic>
        <p:nvPicPr>
          <p:cNvPr id="264" name="图片 263">
            <a:extLst>
              <a:ext uri="{FF2B5EF4-FFF2-40B4-BE49-F238E27FC236}">
                <a16:creationId xmlns:a16="http://schemas.microsoft.com/office/drawing/2014/main" id="{383CD668-0F67-0947-A3CA-BD5F3034B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46" y="15222990"/>
            <a:ext cx="3428551" cy="486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84C5872-426F-A140-8698-E55A24658DF1}"/>
              </a:ext>
            </a:extLst>
          </p:cNvPr>
          <p:cNvSpPr txBox="1"/>
          <p:nvPr/>
        </p:nvSpPr>
        <p:spPr>
          <a:xfrm>
            <a:off x="1643700" y="16449696"/>
            <a:ext cx="4603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Tx/>
            </a:pP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</a:t>
            </a:r>
            <a:r>
              <a:rPr lang="zh-Han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zh-Han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zh-Han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out-degrees</a:t>
            </a:r>
            <a:r>
              <a:rPr lang="zh-Han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concentrate</a:t>
            </a:r>
            <a:r>
              <a:rPr lang="zh-Han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Han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Han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zh-Han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out-degree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椭圆 265">
            <a:extLst>
              <a:ext uri="{FF2B5EF4-FFF2-40B4-BE49-F238E27FC236}">
                <a16:creationId xmlns:a16="http://schemas.microsoft.com/office/drawing/2014/main" id="{1AB04FC3-A76E-A94E-84C1-82C2A7B84A32}"/>
              </a:ext>
            </a:extLst>
          </p:cNvPr>
          <p:cNvSpPr/>
          <p:nvPr/>
        </p:nvSpPr>
        <p:spPr>
          <a:xfrm>
            <a:off x="5570734" y="18272089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1800" dirty="0">
                <a:ln w="3175">
                  <a:noFill/>
                </a:ln>
              </a:rPr>
              <a:t>u</a:t>
            </a:r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267" name="椭圆 266">
            <a:extLst>
              <a:ext uri="{FF2B5EF4-FFF2-40B4-BE49-F238E27FC236}">
                <a16:creationId xmlns:a16="http://schemas.microsoft.com/office/drawing/2014/main" id="{4B860552-7BEF-EC4A-9F74-AB8649D48301}"/>
              </a:ext>
            </a:extLst>
          </p:cNvPr>
          <p:cNvSpPr/>
          <p:nvPr/>
        </p:nvSpPr>
        <p:spPr>
          <a:xfrm>
            <a:off x="4719728" y="18273776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1800" dirty="0">
                <a:ln w="3175">
                  <a:noFill/>
                </a:ln>
              </a:rPr>
              <a:t>v</a:t>
            </a:r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268" name="椭圆 267">
            <a:extLst>
              <a:ext uri="{FF2B5EF4-FFF2-40B4-BE49-F238E27FC236}">
                <a16:creationId xmlns:a16="http://schemas.microsoft.com/office/drawing/2014/main" id="{587EFC22-6DC7-224A-9968-D2ACC0B2EE5E}"/>
              </a:ext>
            </a:extLst>
          </p:cNvPr>
          <p:cNvSpPr/>
          <p:nvPr/>
        </p:nvSpPr>
        <p:spPr>
          <a:xfrm>
            <a:off x="5074292" y="19002870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1800" dirty="0">
                <a:ln w="3175">
                  <a:noFill/>
                </a:ln>
              </a:rPr>
              <a:t>5</a:t>
            </a:r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269" name="椭圆 268">
            <a:extLst>
              <a:ext uri="{FF2B5EF4-FFF2-40B4-BE49-F238E27FC236}">
                <a16:creationId xmlns:a16="http://schemas.microsoft.com/office/drawing/2014/main" id="{B6381791-E1B7-5D47-9A92-CF5C482C8B57}"/>
              </a:ext>
            </a:extLst>
          </p:cNvPr>
          <p:cNvSpPr/>
          <p:nvPr/>
        </p:nvSpPr>
        <p:spPr>
          <a:xfrm>
            <a:off x="6069810" y="19002870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1800" dirty="0">
                <a:ln w="3175">
                  <a:noFill/>
                </a:ln>
              </a:rPr>
              <a:t>4</a:t>
            </a:r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270" name="椭圆 269">
            <a:extLst>
              <a:ext uri="{FF2B5EF4-FFF2-40B4-BE49-F238E27FC236}">
                <a16:creationId xmlns:a16="http://schemas.microsoft.com/office/drawing/2014/main" id="{646E1039-166C-234E-B70E-EFCAE8235353}"/>
              </a:ext>
            </a:extLst>
          </p:cNvPr>
          <p:cNvSpPr/>
          <p:nvPr/>
        </p:nvSpPr>
        <p:spPr>
          <a:xfrm>
            <a:off x="5074292" y="17562710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1800" dirty="0">
                <a:ln w="3175">
                  <a:noFill/>
                </a:ln>
              </a:rPr>
              <a:t>1</a:t>
            </a:r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271" name="椭圆 270">
            <a:extLst>
              <a:ext uri="{FF2B5EF4-FFF2-40B4-BE49-F238E27FC236}">
                <a16:creationId xmlns:a16="http://schemas.microsoft.com/office/drawing/2014/main" id="{A0B825FF-87AD-5C4D-8278-46BE3AC57DBC}"/>
              </a:ext>
            </a:extLst>
          </p:cNvPr>
          <p:cNvSpPr/>
          <p:nvPr/>
        </p:nvSpPr>
        <p:spPr>
          <a:xfrm>
            <a:off x="6075239" y="17562710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1800" dirty="0">
                <a:ln w="3175">
                  <a:noFill/>
                </a:ln>
              </a:rPr>
              <a:t>2</a:t>
            </a:r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272" name="椭圆 271">
            <a:extLst>
              <a:ext uri="{FF2B5EF4-FFF2-40B4-BE49-F238E27FC236}">
                <a16:creationId xmlns:a16="http://schemas.microsoft.com/office/drawing/2014/main" id="{2E7F5A7D-E655-6444-B3AA-DB32414C95E3}"/>
              </a:ext>
            </a:extLst>
          </p:cNvPr>
          <p:cNvSpPr/>
          <p:nvPr/>
        </p:nvSpPr>
        <p:spPr>
          <a:xfrm>
            <a:off x="6481069" y="18272089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1800" dirty="0">
                <a:ln w="3175">
                  <a:noFill/>
                </a:ln>
              </a:rPr>
              <a:t>3</a:t>
            </a:r>
            <a:endParaRPr kumimoji="1" lang="zh-CN" altLang="en-US" sz="1800" dirty="0">
              <a:ln w="3175">
                <a:noFill/>
              </a:ln>
            </a:endParaRPr>
          </a:p>
        </p:txBody>
      </p:sp>
      <p:cxnSp>
        <p:nvCxnSpPr>
          <p:cNvPr id="274" name="直线箭头连接符 273">
            <a:extLst>
              <a:ext uri="{FF2B5EF4-FFF2-40B4-BE49-F238E27FC236}">
                <a16:creationId xmlns:a16="http://schemas.microsoft.com/office/drawing/2014/main" id="{61C0EFB8-1D9F-5241-91A1-68AD693FB505}"/>
              </a:ext>
            </a:extLst>
          </p:cNvPr>
          <p:cNvCxnSpPr>
            <a:cxnSpLocks/>
            <a:stCxn id="266" idx="6"/>
            <a:endCxn id="272" idx="2"/>
          </p:cNvCxnSpPr>
          <p:nvPr/>
        </p:nvCxnSpPr>
        <p:spPr>
          <a:xfrm>
            <a:off x="5858766" y="18416105"/>
            <a:ext cx="6223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5" name="直线箭头连接符 274">
            <a:extLst>
              <a:ext uri="{FF2B5EF4-FFF2-40B4-BE49-F238E27FC236}">
                <a16:creationId xmlns:a16="http://schemas.microsoft.com/office/drawing/2014/main" id="{04E516E4-3842-8E47-9A01-ECB2F3165905}"/>
              </a:ext>
            </a:extLst>
          </p:cNvPr>
          <p:cNvCxnSpPr>
            <a:cxnSpLocks/>
            <a:endCxn id="269" idx="1"/>
          </p:cNvCxnSpPr>
          <p:nvPr/>
        </p:nvCxnSpPr>
        <p:spPr>
          <a:xfrm>
            <a:off x="5816585" y="18517940"/>
            <a:ext cx="295406" cy="527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6" name="直线箭头连接符 275">
            <a:extLst>
              <a:ext uri="{FF2B5EF4-FFF2-40B4-BE49-F238E27FC236}">
                <a16:creationId xmlns:a16="http://schemas.microsoft.com/office/drawing/2014/main" id="{76BA0AC2-BB93-754E-8BB1-83A9C6B725EB}"/>
              </a:ext>
            </a:extLst>
          </p:cNvPr>
          <p:cNvCxnSpPr>
            <a:cxnSpLocks/>
            <a:endCxn id="268" idx="7"/>
          </p:cNvCxnSpPr>
          <p:nvPr/>
        </p:nvCxnSpPr>
        <p:spPr>
          <a:xfrm flipH="1">
            <a:off x="5320143" y="18517940"/>
            <a:ext cx="292772" cy="527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7" name="直线箭头连接符 276">
            <a:extLst>
              <a:ext uri="{FF2B5EF4-FFF2-40B4-BE49-F238E27FC236}">
                <a16:creationId xmlns:a16="http://schemas.microsoft.com/office/drawing/2014/main" id="{F1471642-6C5C-ED43-8D9E-020806748FE9}"/>
              </a:ext>
            </a:extLst>
          </p:cNvPr>
          <p:cNvCxnSpPr>
            <a:cxnSpLocks/>
            <a:stCxn id="266" idx="2"/>
            <a:endCxn id="267" idx="6"/>
          </p:cNvCxnSpPr>
          <p:nvPr/>
        </p:nvCxnSpPr>
        <p:spPr>
          <a:xfrm flipH="1">
            <a:off x="5007760" y="18416105"/>
            <a:ext cx="562974" cy="1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8" name="直线箭头连接符 277">
            <a:extLst>
              <a:ext uri="{FF2B5EF4-FFF2-40B4-BE49-F238E27FC236}">
                <a16:creationId xmlns:a16="http://schemas.microsoft.com/office/drawing/2014/main" id="{10B2E7DA-CE82-D548-BE8F-CC1CBFF2A0E2}"/>
              </a:ext>
            </a:extLst>
          </p:cNvPr>
          <p:cNvCxnSpPr>
            <a:cxnSpLocks/>
            <a:endCxn id="271" idx="3"/>
          </p:cNvCxnSpPr>
          <p:nvPr/>
        </p:nvCxnSpPr>
        <p:spPr>
          <a:xfrm flipV="1">
            <a:off x="5816585" y="17808561"/>
            <a:ext cx="300835" cy="5057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9" name="直线箭头连接符 278">
            <a:extLst>
              <a:ext uri="{FF2B5EF4-FFF2-40B4-BE49-F238E27FC236}">
                <a16:creationId xmlns:a16="http://schemas.microsoft.com/office/drawing/2014/main" id="{58EBD410-C00B-D94C-AEC3-2E3AA19E115C}"/>
              </a:ext>
            </a:extLst>
          </p:cNvPr>
          <p:cNvCxnSpPr>
            <a:cxnSpLocks/>
            <a:stCxn id="266" idx="1"/>
            <a:endCxn id="270" idx="5"/>
          </p:cNvCxnSpPr>
          <p:nvPr/>
        </p:nvCxnSpPr>
        <p:spPr>
          <a:xfrm flipH="1" flipV="1">
            <a:off x="5320143" y="17808561"/>
            <a:ext cx="292772" cy="5057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曲线连接符 279">
            <a:extLst>
              <a:ext uri="{FF2B5EF4-FFF2-40B4-BE49-F238E27FC236}">
                <a16:creationId xmlns:a16="http://schemas.microsoft.com/office/drawing/2014/main" id="{14BBA8D6-BCD1-694F-A6B6-7068BE8AB74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97063" y="17899911"/>
            <a:ext cx="1492" cy="830211"/>
          </a:xfrm>
          <a:prstGeom prst="curvedConnector3">
            <a:avLst>
              <a:gd name="adj1" fmla="val 18248861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文本框 280">
                <a:extLst>
                  <a:ext uri="{FF2B5EF4-FFF2-40B4-BE49-F238E27FC236}">
                    <a16:creationId xmlns:a16="http://schemas.microsoft.com/office/drawing/2014/main" id="{D51D118C-EC83-9943-8797-327E6BB3EF57}"/>
                  </a:ext>
                </a:extLst>
              </p:cNvPr>
              <p:cNvSpPr txBox="1"/>
              <p:nvPr/>
            </p:nvSpPr>
            <p:spPr>
              <a:xfrm>
                <a:off x="5898098" y="17932373"/>
                <a:ext cx="360040" cy="35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1" lang="zh-CN" alt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1" lang="en-US" altLang="zh-CN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Hans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1" lang="en-US" altLang="zh-Hans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281" name="文本框 280">
                <a:extLst>
                  <a:ext uri="{FF2B5EF4-FFF2-40B4-BE49-F238E27FC236}">
                    <a16:creationId xmlns:a16="http://schemas.microsoft.com/office/drawing/2014/main" id="{D51D118C-EC83-9943-8797-327E6BB3E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098" y="17932373"/>
                <a:ext cx="360040" cy="3504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文本框 286">
                <a:extLst>
                  <a:ext uri="{FF2B5EF4-FFF2-40B4-BE49-F238E27FC236}">
                    <a16:creationId xmlns:a16="http://schemas.microsoft.com/office/drawing/2014/main" id="{A352A85A-7001-3A4C-A898-07FF17E61279}"/>
                  </a:ext>
                </a:extLst>
              </p:cNvPr>
              <p:cNvSpPr txBox="1"/>
              <p:nvPr/>
            </p:nvSpPr>
            <p:spPr>
              <a:xfrm>
                <a:off x="819649" y="17888593"/>
                <a:ext cx="3789212" cy="13303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zh-Hans" sz="2000" dirty="0"/>
                  <a:t>Graph</a:t>
                </a:r>
                <a:r>
                  <a:rPr kumimoji="1" lang="zh-Hans" altLang="en-US" sz="2000" dirty="0"/>
                  <a:t> </a:t>
                </a:r>
                <a:r>
                  <a:rPr kumimoji="1" lang="en-US" altLang="zh-Hans" sz="2000" dirty="0"/>
                  <a:t>with</a:t>
                </a:r>
                <a:r>
                  <a:rPr kumimoji="1" lang="zh-Hans" alt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zh-CN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Han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kumimoji="1" lang="en-US" altLang="zh-Hans" sz="2000" dirty="0"/>
                  <a:t>=2,</a:t>
                </a:r>
                <a:r>
                  <a:rPr kumimoji="1" lang="zh-Hans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Han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Han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zh-Hans" sz="2000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kumimoji="1" lang="en-US" altLang="zh-Han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Han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Han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Hans" sz="2000" dirty="0"/>
                  <a:t>=6</a:t>
                </a:r>
              </a:p>
              <a:p>
                <a:r>
                  <a:rPr kumimoji="1" lang="en-US" altLang="zh-Hans" sz="2000" b="0" dirty="0">
                    <a:solidFill>
                      <a:schemeClr val="tx1"/>
                    </a:solidFill>
                  </a:rPr>
                  <a:t>Proximity</a:t>
                </a:r>
                <a:r>
                  <a:rPr kumimoji="1" lang="zh-Hans" altLang="en-US" sz="2000" b="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Hans" sz="2000" b="0" dirty="0">
                    <a:solidFill>
                      <a:schemeClr val="tx1"/>
                    </a:solidFill>
                  </a:rPr>
                  <a:t>of</a:t>
                </a:r>
                <a:r>
                  <a:rPr kumimoji="1" lang="zh-Hans" altLang="en-US" sz="2000" b="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Hans" sz="2000" dirty="0">
                    <a:solidFill>
                      <a:schemeClr val="tx1"/>
                    </a:solidFill>
                  </a:rPr>
                  <a:t>most node</a:t>
                </a:r>
                <a:r>
                  <a:rPr kumimoji="1" lang="zh-Hans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Hans" sz="2000" dirty="0">
                    <a:solidFill>
                      <a:schemeClr val="tx1"/>
                    </a:solidFill>
                  </a:rPr>
                  <a:t>pairs</a:t>
                </a:r>
                <a:r>
                  <a:rPr kumimoji="1" lang="zh-Hans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Hans" sz="2000" dirty="0">
                    <a:solidFill>
                      <a:schemeClr val="tx1"/>
                    </a:solidFill>
                  </a:rPr>
                  <a:t>is</a:t>
                </a:r>
                <a:r>
                  <a:rPr kumimoji="1" lang="zh-Hans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Hans" sz="2000" dirty="0"/>
                  <a:t>1/2</a:t>
                </a:r>
                <a:endParaRPr kumimoji="1" lang="en-US" altLang="zh-Hans" sz="2000" b="0" dirty="0">
                  <a:solidFill>
                    <a:schemeClr val="tx1"/>
                  </a:solidFill>
                </a:endParaRPr>
              </a:p>
              <a:p>
                <a:r>
                  <a:rPr kumimoji="1" lang="zh-Hans" altLang="en-US" sz="2000" dirty="0">
                    <a:solidFill>
                      <a:schemeClr val="tx1"/>
                    </a:solidFill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kumimoji="1" lang="zh-Hans" alt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kumimoji="1" lang="en-US" altLang="zh-Hans" sz="2000" dirty="0">
                  <a:solidFill>
                    <a:schemeClr val="tx1"/>
                  </a:solidFill>
                </a:endParaRPr>
              </a:p>
              <a:p>
                <a:r>
                  <a:rPr kumimoji="1" lang="zh-Hans" altLang="en-US" sz="2000" dirty="0"/>
                  <a:t>     </a:t>
                </a:r>
                <a:r>
                  <a:rPr kumimoji="1" lang="en-US" altLang="zh-Hans" sz="2000" dirty="0"/>
                  <a:t>Proximity</a:t>
                </a:r>
                <a:r>
                  <a:rPr kumimoji="1" lang="zh-Hans" altLang="en-US" sz="2000" dirty="0"/>
                  <a:t> </a:t>
                </a:r>
                <a:r>
                  <a:rPr kumimoji="1" lang="en-US" altLang="zh-Hans" sz="2000" dirty="0"/>
                  <a:t>of</a:t>
                </a:r>
                <a:r>
                  <a:rPr kumimoji="1" lang="zh-Hans" altLang="en-US" sz="2000" dirty="0"/>
                  <a:t> </a:t>
                </a:r>
                <a:r>
                  <a:rPr kumimoji="1" lang="en-US" altLang="zh-Hans" sz="2000" dirty="0"/>
                  <a:t>u’s</a:t>
                </a:r>
                <a:r>
                  <a:rPr kumimoji="1" lang="zh-Hans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Hans" sz="2000" dirty="0"/>
                  <a:t>out</a:t>
                </a:r>
                <a:r>
                  <a:rPr kumimoji="1" lang="zh-Hans" altLang="en-US" sz="2000" dirty="0"/>
                  <a:t> </a:t>
                </a:r>
                <a:r>
                  <a:rPr kumimoji="1" lang="en-US" altLang="zh-Hans" sz="2000" dirty="0"/>
                  <a:t>edges</a:t>
                </a:r>
                <a:r>
                  <a:rPr kumimoji="1" lang="zh-Hans" altLang="en-US" sz="2000" dirty="0"/>
                  <a:t> </a:t>
                </a:r>
                <a:r>
                  <a:rPr kumimoji="1" lang="en-US" altLang="zh-Hans" sz="2000" dirty="0"/>
                  <a:t>is</a:t>
                </a:r>
                <a:r>
                  <a:rPr kumimoji="1" lang="zh-Hans" altLang="en-US" sz="2000" dirty="0"/>
                  <a:t> </a:t>
                </a:r>
                <a:r>
                  <a:rPr kumimoji="1" lang="en-US" altLang="zh-Hans" sz="2000" dirty="0"/>
                  <a:t>1/6</a:t>
                </a:r>
              </a:p>
            </p:txBody>
          </p:sp>
        </mc:Choice>
        <mc:Fallback xmlns="">
          <p:sp>
            <p:nvSpPr>
              <p:cNvPr id="287" name="文本框 286">
                <a:extLst>
                  <a:ext uri="{FF2B5EF4-FFF2-40B4-BE49-F238E27FC236}">
                    <a16:creationId xmlns:a16="http://schemas.microsoft.com/office/drawing/2014/main" id="{A352A85A-7001-3A4C-A898-07FF17E61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49" y="17888593"/>
                <a:ext cx="3789212" cy="1330301"/>
              </a:xfrm>
              <a:prstGeom prst="rect">
                <a:avLst/>
              </a:prstGeom>
              <a:blipFill>
                <a:blip r:embed="rId16"/>
                <a:stretch>
                  <a:fillRect l="-1329" t="-1869" r="-664" b="-5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文本框 281">
                <a:extLst>
                  <a:ext uri="{FF2B5EF4-FFF2-40B4-BE49-F238E27FC236}">
                    <a16:creationId xmlns:a16="http://schemas.microsoft.com/office/drawing/2014/main" id="{8B2C22CF-E1EB-E044-B8C8-F298C05528C0}"/>
                  </a:ext>
                </a:extLst>
              </p:cNvPr>
              <p:cNvSpPr txBox="1"/>
              <p:nvPr/>
            </p:nvSpPr>
            <p:spPr>
              <a:xfrm>
                <a:off x="5688981" y="18687656"/>
                <a:ext cx="360040" cy="35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1" lang="zh-CN" alt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1" lang="en-US" altLang="zh-CN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Hans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1" lang="en-US" altLang="zh-Hans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282" name="文本框 281">
                <a:extLst>
                  <a:ext uri="{FF2B5EF4-FFF2-40B4-BE49-F238E27FC236}">
                    <a16:creationId xmlns:a16="http://schemas.microsoft.com/office/drawing/2014/main" id="{8B2C22CF-E1EB-E044-B8C8-F298C0552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981" y="18687656"/>
                <a:ext cx="360040" cy="35041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文本框 282">
                <a:extLst>
                  <a:ext uri="{FF2B5EF4-FFF2-40B4-BE49-F238E27FC236}">
                    <a16:creationId xmlns:a16="http://schemas.microsoft.com/office/drawing/2014/main" id="{FF55B192-6890-FA4A-9052-01AE60013C7D}"/>
                  </a:ext>
                </a:extLst>
              </p:cNvPr>
              <p:cNvSpPr txBox="1"/>
              <p:nvPr/>
            </p:nvSpPr>
            <p:spPr>
              <a:xfrm>
                <a:off x="5400949" y="18642830"/>
                <a:ext cx="360040" cy="35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1" lang="zh-CN" alt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1" lang="en-US" altLang="zh-CN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Hans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1" lang="en-US" altLang="zh-Hans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283" name="文本框 282">
                <a:extLst>
                  <a:ext uri="{FF2B5EF4-FFF2-40B4-BE49-F238E27FC236}">
                    <a16:creationId xmlns:a16="http://schemas.microsoft.com/office/drawing/2014/main" id="{FF55B192-6890-FA4A-9052-01AE60013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949" y="18642830"/>
                <a:ext cx="360040" cy="35041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文本框 283">
                <a:extLst>
                  <a:ext uri="{FF2B5EF4-FFF2-40B4-BE49-F238E27FC236}">
                    <a16:creationId xmlns:a16="http://schemas.microsoft.com/office/drawing/2014/main" id="{4B8DD8B7-BA2D-344D-90FD-829C8ED5B87D}"/>
                  </a:ext>
                </a:extLst>
              </p:cNvPr>
              <p:cNvSpPr txBox="1"/>
              <p:nvPr/>
            </p:nvSpPr>
            <p:spPr>
              <a:xfrm>
                <a:off x="5094798" y="18368292"/>
                <a:ext cx="360040" cy="35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1" lang="zh-CN" alt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1" lang="en-US" altLang="zh-CN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Hans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1" lang="en-US" altLang="zh-Hans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84" name="文本框 283">
                <a:extLst>
                  <a:ext uri="{FF2B5EF4-FFF2-40B4-BE49-F238E27FC236}">
                    <a16:creationId xmlns:a16="http://schemas.microsoft.com/office/drawing/2014/main" id="{4B8DD8B7-BA2D-344D-90FD-829C8ED5B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798" y="18368292"/>
                <a:ext cx="360040" cy="35041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文本框 284">
                <a:extLst>
                  <a:ext uri="{FF2B5EF4-FFF2-40B4-BE49-F238E27FC236}">
                    <a16:creationId xmlns:a16="http://schemas.microsoft.com/office/drawing/2014/main" id="{E2354978-8AC3-324E-B421-81F4B43263FA}"/>
                  </a:ext>
                </a:extLst>
              </p:cNvPr>
              <p:cNvSpPr txBox="1"/>
              <p:nvPr/>
            </p:nvSpPr>
            <p:spPr>
              <a:xfrm>
                <a:off x="5379548" y="17715552"/>
                <a:ext cx="360040" cy="35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1" lang="zh-CN" alt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1" lang="en-US" altLang="zh-CN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Hans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1" lang="en-US" altLang="zh-Hans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285" name="文本框 284">
                <a:extLst>
                  <a:ext uri="{FF2B5EF4-FFF2-40B4-BE49-F238E27FC236}">
                    <a16:creationId xmlns:a16="http://schemas.microsoft.com/office/drawing/2014/main" id="{E2354978-8AC3-324E-B421-81F4B4326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48" y="17715552"/>
                <a:ext cx="360040" cy="35041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文本框 285">
                <a:extLst>
                  <a:ext uri="{FF2B5EF4-FFF2-40B4-BE49-F238E27FC236}">
                    <a16:creationId xmlns:a16="http://schemas.microsoft.com/office/drawing/2014/main" id="{F826F2CD-16A5-9C4B-A170-249B8F33621C}"/>
                  </a:ext>
                </a:extLst>
              </p:cNvPr>
              <p:cNvSpPr txBox="1"/>
              <p:nvPr/>
            </p:nvSpPr>
            <p:spPr>
              <a:xfrm>
                <a:off x="5905005" y="18387135"/>
                <a:ext cx="360040" cy="35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1" lang="zh-CN" alt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1" lang="en-US" altLang="zh-CN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Hans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1" lang="en-US" altLang="zh-Hans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286" name="文本框 285">
                <a:extLst>
                  <a:ext uri="{FF2B5EF4-FFF2-40B4-BE49-F238E27FC236}">
                    <a16:creationId xmlns:a16="http://schemas.microsoft.com/office/drawing/2014/main" id="{F826F2CD-16A5-9C4B-A170-249B8F336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005" y="18387135"/>
                <a:ext cx="360040" cy="35041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矩形 314">
                <a:extLst>
                  <a:ext uri="{FF2B5EF4-FFF2-40B4-BE49-F238E27FC236}">
                    <a16:creationId xmlns:a16="http://schemas.microsoft.com/office/drawing/2014/main" id="{71B250CE-873A-F349-8752-A5B1BD68EE37}"/>
                  </a:ext>
                </a:extLst>
              </p:cNvPr>
              <p:cNvSpPr/>
              <p:nvPr/>
            </p:nvSpPr>
            <p:spPr>
              <a:xfrm>
                <a:off x="-2085723" y="21471312"/>
                <a:ext cx="17591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Hans" sz="2400" b="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Hans" sz="2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zh-Hans" sz="2400" b="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Hans" sz="2400" b="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kumimoji="1" lang="en-US" altLang="zh-Hans" sz="2400" b="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5" name="矩形 314">
                <a:extLst>
                  <a:ext uri="{FF2B5EF4-FFF2-40B4-BE49-F238E27FC236}">
                    <a16:creationId xmlns:a16="http://schemas.microsoft.com/office/drawing/2014/main" id="{71B250CE-873A-F349-8752-A5B1BD68E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85723" y="21471312"/>
                <a:ext cx="1759136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椭圆 318">
            <a:extLst>
              <a:ext uri="{FF2B5EF4-FFF2-40B4-BE49-F238E27FC236}">
                <a16:creationId xmlns:a16="http://schemas.microsoft.com/office/drawing/2014/main" id="{325CA247-DE49-654C-8963-D48C0CF06047}"/>
              </a:ext>
            </a:extLst>
          </p:cNvPr>
          <p:cNvSpPr/>
          <p:nvPr/>
        </p:nvSpPr>
        <p:spPr>
          <a:xfrm>
            <a:off x="11944679" y="21574800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1800" dirty="0">
                <a:ln w="3175">
                  <a:noFill/>
                </a:ln>
              </a:rPr>
              <a:t>u</a:t>
            </a:r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323" name="椭圆 322">
            <a:extLst>
              <a:ext uri="{FF2B5EF4-FFF2-40B4-BE49-F238E27FC236}">
                <a16:creationId xmlns:a16="http://schemas.microsoft.com/office/drawing/2014/main" id="{64155D3D-A267-864A-B67A-B356BAD61545}"/>
              </a:ext>
            </a:extLst>
          </p:cNvPr>
          <p:cNvSpPr/>
          <p:nvPr/>
        </p:nvSpPr>
        <p:spPr>
          <a:xfrm>
            <a:off x="11151057" y="21565159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1800" dirty="0">
                <a:ln w="3175">
                  <a:noFill/>
                </a:ln>
              </a:rPr>
              <a:t>v</a:t>
            </a:r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324" name="椭圆 323">
            <a:extLst>
              <a:ext uri="{FF2B5EF4-FFF2-40B4-BE49-F238E27FC236}">
                <a16:creationId xmlns:a16="http://schemas.microsoft.com/office/drawing/2014/main" id="{2A04CB5B-A4F2-CF4E-81CA-FFCE51857BD6}"/>
              </a:ext>
            </a:extLst>
          </p:cNvPr>
          <p:cNvSpPr/>
          <p:nvPr/>
        </p:nvSpPr>
        <p:spPr>
          <a:xfrm>
            <a:off x="11448237" y="22243230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1800" dirty="0">
                <a:ln w="3175">
                  <a:noFill/>
                </a:ln>
              </a:rPr>
              <a:t>5</a:t>
            </a:r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325" name="椭圆 324">
            <a:extLst>
              <a:ext uri="{FF2B5EF4-FFF2-40B4-BE49-F238E27FC236}">
                <a16:creationId xmlns:a16="http://schemas.microsoft.com/office/drawing/2014/main" id="{9FC51F8A-CE4B-E64E-8028-A1B8F81D8843}"/>
              </a:ext>
            </a:extLst>
          </p:cNvPr>
          <p:cNvSpPr/>
          <p:nvPr/>
        </p:nvSpPr>
        <p:spPr>
          <a:xfrm>
            <a:off x="12443755" y="22243230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1800" dirty="0">
                <a:ln w="3175">
                  <a:noFill/>
                </a:ln>
              </a:rPr>
              <a:t>4</a:t>
            </a:r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326" name="椭圆 325">
            <a:extLst>
              <a:ext uri="{FF2B5EF4-FFF2-40B4-BE49-F238E27FC236}">
                <a16:creationId xmlns:a16="http://schemas.microsoft.com/office/drawing/2014/main" id="{23561F0D-0C77-214F-A47F-3156A78D5CFB}"/>
              </a:ext>
            </a:extLst>
          </p:cNvPr>
          <p:cNvSpPr/>
          <p:nvPr/>
        </p:nvSpPr>
        <p:spPr>
          <a:xfrm>
            <a:off x="11448237" y="20875078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1800" dirty="0">
                <a:ln w="3175">
                  <a:noFill/>
                </a:ln>
              </a:rPr>
              <a:t>1</a:t>
            </a:r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327" name="椭圆 326">
            <a:extLst>
              <a:ext uri="{FF2B5EF4-FFF2-40B4-BE49-F238E27FC236}">
                <a16:creationId xmlns:a16="http://schemas.microsoft.com/office/drawing/2014/main" id="{1B0648B4-752F-E746-8BE7-72B889095A28}"/>
              </a:ext>
            </a:extLst>
          </p:cNvPr>
          <p:cNvSpPr/>
          <p:nvPr/>
        </p:nvSpPr>
        <p:spPr>
          <a:xfrm>
            <a:off x="12449184" y="20875078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1800" dirty="0">
                <a:ln w="3175">
                  <a:noFill/>
                </a:ln>
              </a:rPr>
              <a:t>2</a:t>
            </a:r>
            <a:endParaRPr kumimoji="1" lang="zh-CN" altLang="en-US" sz="1800" dirty="0">
              <a:ln w="3175">
                <a:noFill/>
              </a:ln>
            </a:endParaRPr>
          </a:p>
        </p:txBody>
      </p:sp>
      <p:sp>
        <p:nvSpPr>
          <p:cNvPr id="328" name="椭圆 327">
            <a:extLst>
              <a:ext uri="{FF2B5EF4-FFF2-40B4-BE49-F238E27FC236}">
                <a16:creationId xmlns:a16="http://schemas.microsoft.com/office/drawing/2014/main" id="{23AD9440-33A0-9746-A9B0-05269B6EE58A}"/>
              </a:ext>
            </a:extLst>
          </p:cNvPr>
          <p:cNvSpPr/>
          <p:nvPr/>
        </p:nvSpPr>
        <p:spPr>
          <a:xfrm>
            <a:off x="12789030" y="21574800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1800" dirty="0">
                <a:ln w="3175">
                  <a:noFill/>
                </a:ln>
              </a:rPr>
              <a:t>3</a:t>
            </a:r>
            <a:endParaRPr kumimoji="1" lang="zh-CN" altLang="en-US" sz="1800" dirty="0">
              <a:ln w="3175">
                <a:noFill/>
              </a:ln>
            </a:endParaRPr>
          </a:p>
        </p:txBody>
      </p:sp>
      <p:cxnSp>
        <p:nvCxnSpPr>
          <p:cNvPr id="330" name="直线箭头连接符 329">
            <a:extLst>
              <a:ext uri="{FF2B5EF4-FFF2-40B4-BE49-F238E27FC236}">
                <a16:creationId xmlns:a16="http://schemas.microsoft.com/office/drawing/2014/main" id="{F0C507D8-39DA-A945-A305-85BB939989FB}"/>
              </a:ext>
            </a:extLst>
          </p:cNvPr>
          <p:cNvCxnSpPr>
            <a:cxnSpLocks/>
            <a:endCxn id="325" idx="1"/>
          </p:cNvCxnSpPr>
          <p:nvPr/>
        </p:nvCxnSpPr>
        <p:spPr>
          <a:xfrm>
            <a:off x="12190530" y="21820651"/>
            <a:ext cx="295406" cy="46476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1" name="直线箭头连接符 330">
            <a:extLst>
              <a:ext uri="{FF2B5EF4-FFF2-40B4-BE49-F238E27FC236}">
                <a16:creationId xmlns:a16="http://schemas.microsoft.com/office/drawing/2014/main" id="{DC3676CE-1B2E-B34D-BC96-7B8C97AF0B48}"/>
              </a:ext>
            </a:extLst>
          </p:cNvPr>
          <p:cNvCxnSpPr>
            <a:cxnSpLocks/>
            <a:endCxn id="324" idx="7"/>
          </p:cNvCxnSpPr>
          <p:nvPr/>
        </p:nvCxnSpPr>
        <p:spPr>
          <a:xfrm flipH="1">
            <a:off x="11694088" y="21820651"/>
            <a:ext cx="292772" cy="46476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2" name="直线箭头连接符 331">
            <a:extLst>
              <a:ext uri="{FF2B5EF4-FFF2-40B4-BE49-F238E27FC236}">
                <a16:creationId xmlns:a16="http://schemas.microsoft.com/office/drawing/2014/main" id="{5162B06B-DEA1-8B4B-9A51-2AEF1BD723E3}"/>
              </a:ext>
            </a:extLst>
          </p:cNvPr>
          <p:cNvCxnSpPr>
            <a:cxnSpLocks/>
            <a:stCxn id="319" idx="2"/>
            <a:endCxn id="323" idx="6"/>
          </p:cNvCxnSpPr>
          <p:nvPr/>
        </p:nvCxnSpPr>
        <p:spPr>
          <a:xfrm flipH="1" flipV="1">
            <a:off x="11439089" y="21709175"/>
            <a:ext cx="505590" cy="964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3" name="直线箭头连接符 332">
            <a:extLst>
              <a:ext uri="{FF2B5EF4-FFF2-40B4-BE49-F238E27FC236}">
                <a16:creationId xmlns:a16="http://schemas.microsoft.com/office/drawing/2014/main" id="{B66493A9-68EE-7E43-989D-BFD1DCBCD629}"/>
              </a:ext>
            </a:extLst>
          </p:cNvPr>
          <p:cNvCxnSpPr>
            <a:cxnSpLocks/>
            <a:endCxn id="327" idx="3"/>
          </p:cNvCxnSpPr>
          <p:nvPr/>
        </p:nvCxnSpPr>
        <p:spPr>
          <a:xfrm flipV="1">
            <a:off x="12190530" y="21120929"/>
            <a:ext cx="300835" cy="49605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4" name="直线箭头连接符 333">
            <a:extLst>
              <a:ext uri="{FF2B5EF4-FFF2-40B4-BE49-F238E27FC236}">
                <a16:creationId xmlns:a16="http://schemas.microsoft.com/office/drawing/2014/main" id="{D60883BB-5B14-0749-B632-739DA59B3ACD}"/>
              </a:ext>
            </a:extLst>
          </p:cNvPr>
          <p:cNvCxnSpPr>
            <a:cxnSpLocks/>
            <a:endCxn id="326" idx="5"/>
          </p:cNvCxnSpPr>
          <p:nvPr/>
        </p:nvCxnSpPr>
        <p:spPr>
          <a:xfrm flipH="1" flipV="1">
            <a:off x="11694088" y="21120929"/>
            <a:ext cx="292772" cy="49605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5" name="椭圆 334">
            <a:extLst>
              <a:ext uri="{FF2B5EF4-FFF2-40B4-BE49-F238E27FC236}">
                <a16:creationId xmlns:a16="http://schemas.microsoft.com/office/drawing/2014/main" id="{63BFC18C-3A95-0D4B-BC23-561D9839E9D7}"/>
              </a:ext>
            </a:extLst>
          </p:cNvPr>
          <p:cNvSpPr/>
          <p:nvPr/>
        </p:nvSpPr>
        <p:spPr>
          <a:xfrm>
            <a:off x="10441509" y="21561732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1800" dirty="0">
                <a:ln w="3175">
                  <a:noFill/>
                </a:ln>
              </a:rPr>
              <a:t>w</a:t>
            </a:r>
            <a:endParaRPr kumimoji="1" lang="zh-CN" altLang="en-US" sz="1800" dirty="0">
              <a:ln w="3175">
                <a:noFill/>
              </a:ln>
            </a:endParaRPr>
          </a:p>
        </p:txBody>
      </p:sp>
      <p:cxnSp>
        <p:nvCxnSpPr>
          <p:cNvPr id="336" name="直线箭头连接符 335">
            <a:extLst>
              <a:ext uri="{FF2B5EF4-FFF2-40B4-BE49-F238E27FC236}">
                <a16:creationId xmlns:a16="http://schemas.microsoft.com/office/drawing/2014/main" id="{76276CB1-F231-984B-AC70-78B29E5F034D}"/>
              </a:ext>
            </a:extLst>
          </p:cNvPr>
          <p:cNvCxnSpPr>
            <a:cxnSpLocks/>
            <a:stCxn id="335" idx="6"/>
            <a:endCxn id="323" idx="2"/>
          </p:cNvCxnSpPr>
          <p:nvPr/>
        </p:nvCxnSpPr>
        <p:spPr>
          <a:xfrm>
            <a:off x="10729541" y="21705748"/>
            <a:ext cx="421516" cy="3427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6" name="直线箭头连接符 575">
            <a:extLst>
              <a:ext uri="{FF2B5EF4-FFF2-40B4-BE49-F238E27FC236}">
                <a16:creationId xmlns:a16="http://schemas.microsoft.com/office/drawing/2014/main" id="{82AA1357-B96D-2645-B6C8-610516DF2809}"/>
              </a:ext>
            </a:extLst>
          </p:cNvPr>
          <p:cNvCxnSpPr>
            <a:cxnSpLocks/>
            <a:stCxn id="328" idx="2"/>
            <a:endCxn id="319" idx="6"/>
          </p:cNvCxnSpPr>
          <p:nvPr/>
        </p:nvCxnSpPr>
        <p:spPr>
          <a:xfrm flipH="1">
            <a:off x="12232711" y="21718816"/>
            <a:ext cx="556319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8" name="Content Placeholder 2">
                <a:extLst>
                  <a:ext uri="{FF2B5EF4-FFF2-40B4-BE49-F238E27FC236}">
                    <a16:creationId xmlns:a16="http://schemas.microsoft.com/office/drawing/2014/main" id="{60EE8F8B-A8CC-0F40-A00A-C14B562553B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4118638" y="3161110"/>
                <a:ext cx="12884711" cy="249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ClrTx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Basic idea of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STRAP: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backward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push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sparse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factorization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Tx/>
                </a:pP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Transpose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Proximity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zh-CN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acc>
                    <m:r>
                      <a:rPr kumimoji="1" lang="zh-CN" altLang="en-US" sz="32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kumimoji="1" lang="zh-CN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r>
                      <a:rPr kumimoji="1" lang="zh-Hans" alt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Hans" sz="32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zh-Hans" alt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1" lang="en-US" altLang="zh-Han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Han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zh-Han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kumimoji="1" lang="en-US" altLang="zh-Han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Hans" alt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zh-Han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Hans" sz="32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kumimoji="1" lang="zh-Hans" alt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kumimoji="1" lang="zh-Hans" alt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func>
                    <m:r>
                      <a:rPr kumimoji="1" lang="en-US" altLang="zh-Han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zh-Hans" sz="3200">
                        <a:latin typeface="Cambria Math" panose="02040503050406030204" pitchFamily="18" charset="0"/>
                      </a:rPr>
                      <m:t>Pr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⁡[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zh-Han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  <m:r>
                      <a:rPr kumimoji="1" lang="zh-Han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Han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Han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kumimoji="1" lang="en-US" altLang="zh-Han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Undirected: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zh-CN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acc>
                    <m:r>
                      <a:rPr kumimoji="1" lang="zh-CN" altLang="en-US" sz="32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kumimoji="1" lang="zh-CN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1" lang="zh-CN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r>
                      <a:rPr kumimoji="1" lang="zh-CN" altLang="en-US" sz="32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kumimoji="1" lang="zh-CN" alt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Han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acc>
                  </m:oMath>
                </a14:m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1" lang="en-US" altLang="zh-Han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Han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kumimoji="1" lang="en-US" altLang="zh-Han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Han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Han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Han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Han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Directed</a:t>
                </a:r>
              </a:p>
              <a:p>
                <a:pPr lvl="2">
                  <a:buClrTx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altLang="zh-Han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altLang="zh-CN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altLang="zh-CN" sz="28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GB" altLang="zh-CN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altLang="zh-C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altLang="zh-CN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altLang="zh-CN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zh-Hans" alt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Hans" sz="2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zh-Hans" altLang="en-US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Han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an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Hans" sz="28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altLang="zh-Han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an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kumimoji="1" lang="en-US" altLang="zh-Hans" sz="2800" dirty="0">
                    <a:solidFill>
                      <a:sysClr val="windowText" lastClr="000000"/>
                    </a:solidFill>
                  </a:rPr>
                  <a:t>,</a:t>
                </a:r>
                <a:r>
                  <a:rPr kumimoji="1" lang="zh-Hans" altLang="en-US" sz="2800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altLang="zh-Han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altLang="zh-CN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altLang="zh-CN" sz="28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GB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Han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zh-Han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GB" altLang="zh-C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Han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an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altLang="zh-CN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zh-Hans" alt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Hans" sz="2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zh-Hans" altLang="en-US" sz="28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zh-Han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  <m:sup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kumimoji="1" lang="en-US" altLang="zh-Han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Han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kumimoji="1" lang="en-US" altLang="zh-Hans" sz="2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lvl="2">
                  <a:buClrTx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altLang="zh-Han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altLang="zh-CN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altLang="zh-CN" sz="28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GB" altLang="zh-CN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zh-CN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altLang="zh-CN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Han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altLang="zh-Han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zh-Hans" sz="2800" dirty="0"/>
                  <a:t>, </a:t>
                </a:r>
                <a:r>
                  <a:rPr kumimoji="1" lang="zh-Hans" alt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Han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  <m:sup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kumimoji="1" lang="en-US" altLang="zh-Han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Han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Han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kumimoji="1" lang="en-US" altLang="zh-Han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Han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Han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Han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ClrTx/>
                </a:pPr>
                <a:r>
                  <a:rPr kumimoji="1"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kumimoji="1"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zh-Hans" alt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Han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Han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kumimoji="1" lang="en-US" altLang="zh-Han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kumimoji="1" lang="en-US" altLang="zh-Hans" sz="2800" i="1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zh-Hans" altLang="en-US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Han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kumimoji="1" lang="en-US" altLang="zh-Han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Han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Hans" alt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kumimoji="1" lang="zh-Hans" alt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zh-Han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Han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kumimoji="1" lang="en-US" altLang="zh-Han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kumimoji="1" lang="en-US" altLang="zh-Hans" sz="2800" i="1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zh-Hans" altLang="en-US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Han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zh-Hans" sz="2800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kumimoji="1" lang="en-US" altLang="zh-Han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Han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Han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Hans" sz="2800" dirty="0"/>
              </a:p>
              <a:p>
                <a:pPr lvl="1">
                  <a:buClrTx/>
                </a:pPr>
                <a:r>
                  <a:rPr kumimoji="1"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</a:p>
              <a:p>
                <a:pPr lvl="2">
                  <a:buClrTx/>
                </a:pPr>
                <a14:m>
                  <m:oMath xmlns:m="http://schemas.openxmlformats.org/officeDocument/2006/math">
                    <m:r>
                      <a:rPr kumimoji="1" lang="en-US" altLang="zh-Hans" sz="2800" b="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1" lang="en-US" altLang="zh-Han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Hans" sz="2800" b="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Hans" sz="28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Hans" altLang="en-US" sz="28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Hans" sz="2800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Hans" sz="28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Han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Hans" sz="28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Hans" sz="2800" b="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kumimoji="1" lang="en-US" altLang="zh-Han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Hans" alt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Hans" sz="2800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kumimoji="1" lang="en-US" altLang="zh-Hans" sz="2800" b="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kumimoji="1" lang="en-US" altLang="zh-Hans" sz="2800" b="0" i="1">
                        <a:latin typeface="Cambria Math" panose="02040503050406030204" pitchFamily="18" charset="0"/>
                      </a:rPr>
                      <m:t>(1</m:t>
                    </m:r>
                    <m:r>
                      <a:rPr kumimoji="1" lang="en-US" altLang="zh-Han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Han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Han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)≫</m:t>
                    </m:r>
                    <m:f>
                      <m:fPr>
                        <m:ctrlPr>
                          <a:rPr kumimoji="1" lang="en-US" altLang="zh-Han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Han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Han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kumimoji="1" lang="en-US" altLang="zh-CN" sz="2800" i="1" dirty="0"/>
              </a:p>
              <a:p>
                <a:pPr lvl="2">
                  <a:buClrTx/>
                </a:pPr>
                <a:r>
                  <a:rPr kumimoji="1" lang="en-US" altLang="zh-Han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kumimoji="1" lang="zh-CN" alt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zh-CN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acc>
                    <m:r>
                      <a:rPr kumimoji="1" lang="zh-CN" altLang="en-US" sz="28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kumimoji="1" lang="zh-CN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Han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kumimoji="1" lang="zh-Hans" alt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Hans" sz="28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zh-Hans" alt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Hans" sz="2800" b="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1" lang="en-US" altLang="zh-Han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Hans" sz="2800" b="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Hans" sz="2800" b="0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kumimoji="1" lang="en-US" altLang="zh-Hans" sz="2800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zh-Han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Hans" sz="2800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kumimoji="1" lang="en-US" altLang="zh-Hans" sz="2800" b="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kumimoji="1" lang="en-US" altLang="zh-Han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Hans" sz="2800" b="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kumimoji="1" lang="en-US" altLang="zh-Hans" sz="28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Han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kumimoji="1" lang="en-US" altLang="zh-Han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Han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Han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zh-CN" sz="2800" dirty="0"/>
              </a:p>
              <a:p>
                <a:pPr lvl="2">
                  <a:buClrTx/>
                </a:pP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Edge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&lt;u,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1&gt;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predicted</a:t>
                </a:r>
                <a:endParaRPr kumimoji="1" lang="zh-CN" altLang="en-US" sz="2800" i="1" dirty="0"/>
              </a:p>
              <a:p>
                <a:pPr>
                  <a:buClrTx/>
                </a:pPr>
                <a:r>
                  <a:rPr kumimoji="1"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Personalized</a:t>
                </a:r>
                <a:r>
                  <a:rPr kumimoji="1"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PageRank(PPR)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an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PPR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Han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ans" sz="3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Han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Hans" alt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Han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Han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ans" sz="3200" i="1">
                        <a:latin typeface="Cambria Math" panose="02040503050406030204" pitchFamily="18" charset="0"/>
                      </a:rPr>
                      <m:t>𝑃𝑟</m:t>
                    </m:r>
                    <m:r>
                      <a:rPr lang="en-US" altLang="zh-HK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Han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altLang="zh-HK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andom</m:t>
                    </m:r>
                    <m:r>
                      <a:rPr lang="en-US" altLang="zh-HK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K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walk</m:t>
                    </m:r>
                    <m:r>
                      <a:rPr lang="zh-Hans" alt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an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from</m:t>
                    </m:r>
                    <m:r>
                      <a:rPr lang="zh-Hans" alt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an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a:rPr lang="zh-Hans" alt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an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stops</m:t>
                    </m:r>
                    <m:r>
                      <a:rPr lang="zh-Hans" alt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an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</m:t>
                    </m:r>
                    <m:r>
                      <a:rPr lang="zh-Hans" alt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an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altLang="zh-HK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HK" sz="3200" dirty="0"/>
              </a:p>
              <a:p>
                <a:pPr lvl="1">
                  <a:buClrTx/>
                </a:pPr>
                <a:r>
                  <a:rPr lang="en-AU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AU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terminates, otherwise randomly jumps to one of the out-neighbour</a:t>
                </a:r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Reasons</a:t>
                </a:r>
              </a:p>
              <a:p>
                <a:pPr lvl="2">
                  <a:buClrTx/>
                </a:pP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Widely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used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embedding</a:t>
                </a:r>
              </a:p>
              <a:p>
                <a:pPr lvl="2">
                  <a:buClrTx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zh-Hans" altLang="en-US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Hans" sz="3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Han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Han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kumimoji="1" lang="en-US" altLang="zh-Han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𝑃𝑃𝑅</m:t>
                        </m:r>
                        <m:d>
                          <m:dPr>
                            <m:ctrlPr>
                              <a:rPr kumimoji="1" lang="en-US" altLang="zh-Han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Hans" sz="3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kumimoji="1" lang="en-US" altLang="zh-Hans" sz="3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Hans" sz="3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kumimoji="1" lang="en-US" altLang="zh-Han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zh-Hans" alt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Hans" sz="3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zh-Hans" altLang="en-US" sz="300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kumimoji="1" lang="en-US" altLang="zh-Hans" sz="3000">
                        <a:latin typeface="Cambria Math" panose="02040503050406030204" pitchFamily="18" charset="0"/>
                      </a:rPr>
                      <m:t>Pagerank</m:t>
                    </m:r>
                    <m:d>
                      <m:dPr>
                        <m:ctrlPr>
                          <a:rPr kumimoji="1" lang="en-US" altLang="zh-Han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Hans" sz="3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zh-Hans" alt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Hans" sz="3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zh-Hans" altLang="en-US" sz="3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Han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ans" sz="3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Hans" sz="30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altLang="zh-Han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ans" sz="3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Han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[Page</a:t>
                </a:r>
                <a:r>
                  <a:rPr lang="zh-Han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et.al.</a:t>
                </a:r>
                <a:r>
                  <a:rPr lang="zh-Han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99,</a:t>
                </a:r>
                <a:r>
                  <a:rPr lang="zh-Han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Bahmani</a:t>
                </a:r>
                <a:r>
                  <a:rPr lang="zh-Han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et.al.</a:t>
                </a:r>
                <a:r>
                  <a:rPr lang="zh-Han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VLDB10]</a:t>
                </a:r>
              </a:p>
              <a:p>
                <a:pPr lvl="2">
                  <a:buClrTx/>
                </a:pP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Faster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computation: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Backward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Push</a:t>
                </a:r>
                <a:endParaRPr lang="en-US" sz="3000" dirty="0"/>
              </a:p>
              <a:p>
                <a:pPr>
                  <a:buClrTx/>
                </a:pP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</a:t>
                </a:r>
                <a:r>
                  <a:rPr lang="en-A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ward Pus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[Lofgren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et.al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Han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WSDM16]</a:t>
                </a:r>
                <a:endParaRPr lang="en-AU" sz="2800" dirty="0"/>
              </a:p>
              <a:p>
                <a:pPr lvl="1">
                  <a:buClrTx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altLang="zh-Hans" sz="32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altLang="zh-CN" sz="3200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zh-CN" sz="32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residue</a:t>
                </a:r>
                <a:r>
                  <a:rPr lang="en-US" altLang="zh-CN" sz="32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Han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CN" sz="32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reserve</a:t>
                </a:r>
                <a:r>
                  <a:rPr lang="en-US" altLang="zh-CN" sz="3200" i="1" dirty="0">
                    <a:solidFill>
                      <a:srgbClr val="0D14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Han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3200" dirty="0"/>
              </a:p>
              <a:p>
                <a:pPr lvl="1">
                  <a:buClrTx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Initially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an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an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others are zero, repeats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ward push and stops when for any node </a:t>
                </a:r>
                <a14:m>
                  <m:oMath xmlns:m="http://schemas.openxmlformats.org/officeDocument/2006/math">
                    <m:r>
                      <a:rPr lang="en-US" altLang="zh-Han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its </a:t>
                </a:r>
                <a14:m>
                  <m:oMath xmlns:m="http://schemas.openxmlformats.org/officeDocument/2006/math">
                    <m:r>
                      <a:rPr lang="en-AU" altLang="zh-CN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AU" altLang="zh-CN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AU" altLang="zh-CN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AU" altLang="zh-CN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Han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AU" altLang="zh-CN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AU" altLang="zh-CN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AU" altLang="zh-CN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altLang="zh-CN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AU" altLang="zh-CN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AU" sz="3200" dirty="0"/>
              </a:p>
              <a:p>
                <a:pPr lvl="1">
                  <a:buClrTx/>
                </a:pPr>
                <a:endParaRPr lang="en-AU" sz="3200" dirty="0"/>
              </a:p>
              <a:p>
                <a:pPr lvl="1">
                  <a:buClrTx/>
                </a:pPr>
                <a:endParaRPr lang="en-AU" sz="3200" dirty="0"/>
              </a:p>
              <a:p>
                <a:pPr marL="344487" lvl="1" indent="0">
                  <a:buClrTx/>
                  <a:buNone/>
                </a:pPr>
                <a:endParaRPr lang="en-AU" sz="3200" dirty="0"/>
              </a:p>
              <a:p>
                <a:pPr lvl="1">
                  <a:buClrTx/>
                </a:pPr>
                <a:endParaRPr lang="en-US" altLang="zh-Han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Error: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𝑃𝑃𝑅</m:t>
                    </m:r>
                    <m:d>
                      <m:dPr>
                        <m:ctrlPr>
                          <a:rPr kumimoji="1" lang="en-US" altLang="zh-Han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AU" altLang="zh-CN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altLang="zh-CN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AU" altLang="zh-CN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𝑃𝑃𝑅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Han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Sparse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PPR: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Han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an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Han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an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Han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AU" altLang="zh-CN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zh-CN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altLang="zh-CN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AU" altLang="zh-CN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A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ClrTx/>
                </a:pP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most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ans" sz="3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altLang="zh-CN" sz="30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AU" altLang="zh-CN" sz="3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AU" sz="3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AU" sz="3000" dirty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AU" altLang="zh-CN" sz="3000" i="1" dirty="0">
                            <a:latin typeface="Cambria Math" panose="02040503050406030204" pitchFamily="18" charset="0"/>
                          </a:rPr>
                          <m:t>𝑎𝑥</m:t>
                        </m:r>
                      </m:sub>
                    </m:sSub>
                  </m:oMath>
                </a14:m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non-zero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entries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normalization</a:t>
                </a:r>
                <a:endParaRPr lang="en-A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complexity: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AU" sz="32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altLang="zh-CN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Hans" sz="3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altLang="zh-CN" sz="32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AU" altLang="zh-CN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AU" sz="32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AU" sz="3200" dirty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AU" altLang="zh-CN" sz="3200" i="1" dirty="0">
                            <a:latin typeface="Cambria Math" panose="02040503050406030204" pitchFamily="18" charset="0"/>
                          </a:rPr>
                          <m:t>𝑎𝑥</m:t>
                        </m:r>
                      </m:sub>
                    </m:sSub>
                    <m:r>
                      <a:rPr lang="zh-CN" altLang="en-AU" sz="3200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AU" altLang="zh-CN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Tx/>
                </a:pPr>
                <a:r>
                  <a:rPr lang="en-A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AU" sz="32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altLang="zh-CN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Hans" sz="32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altLang="zh-CN" sz="32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AU" altLang="zh-CN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AU" sz="32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AU" sz="3200" dirty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AU" altLang="zh-CN" sz="3200" i="1" dirty="0">
                            <a:latin typeface="Cambria Math" panose="02040503050406030204" pitchFamily="18" charset="0"/>
                          </a:rPr>
                          <m:t>𝑎𝑥</m:t>
                        </m:r>
                      </m:sub>
                    </m:sSub>
                    <m:r>
                      <a:rPr lang="zh-CN" altLang="en-AU" sz="3200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AU" altLang="zh-CN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Tx/>
                </a:pP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Sparse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factorization</a:t>
                </a:r>
                <a:endParaRPr lang="en-US" sz="3600" dirty="0"/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traditional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truncated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SVD: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Han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Han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Hans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Han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Han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Tx/>
                </a:pP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Sparse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Subspace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Embedding</a:t>
                </a:r>
                <a:r>
                  <a:rPr lang="en-US" altLang="zh-Han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[Clarkson</a:t>
                </a:r>
                <a:r>
                  <a:rPr lang="zh-Han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et.al</a:t>
                </a:r>
                <a:r>
                  <a:rPr lang="en-US" altLang="zh-Han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Han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JACM17]</a:t>
                </a:r>
              </a:p>
              <a:p>
                <a:pPr lvl="2">
                  <a:buClrTx/>
                </a:pP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Decompose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into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an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Han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Han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Han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Han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Han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Han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Han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Han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zh-Han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an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Han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Han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Han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Han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Han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Han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Han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Han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zh-Han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(1+</a:t>
                </a:r>
                <a14:m>
                  <m:oMath xmlns:m="http://schemas.openxmlformats.org/officeDocument/2006/math">
                    <m:r>
                      <a:rPr lang="en-US" altLang="zh-Han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)-approximation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best-d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approximation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  <a:p>
                <a:pPr lvl="2">
                  <a:buClrTx/>
                </a:pP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Content/context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embedding: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an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altLang="zh-Han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ad>
                      <m:radPr>
                        <m:degHide m:val="on"/>
                        <m:ctrlPr>
                          <a:rPr lang="en-US" altLang="zh-Han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Han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Hans" sz="3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zh-Han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ans" sz="3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zh-Hans" sz="3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ad>
                      <m:radPr>
                        <m:degHide m:val="on"/>
                        <m:ctrlPr>
                          <a:rPr lang="en-US" altLang="zh-Han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altLang="zh-Han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Han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rad>
                  </m:oMath>
                </a14:m>
                <a:endParaRPr lang="en-US" altLang="zh-Han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ClrTx/>
                </a:pP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complexity:</a:t>
                </a:r>
                <a:r>
                  <a:rPr lang="zh-Han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Hans" sz="3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Hans" sz="30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kumimoji="1" lang="en-US" altLang="zh-Han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Hans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Han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3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Hans" sz="30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kumimoji="1" lang="en-US" altLang="zh-Hans" sz="3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zh-Han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s" sz="3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kumimoji="1" lang="en-US" altLang="zh-Han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Hans" sz="3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1" lang="en-US" altLang="zh-Han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zh-Hans" sz="3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Han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kumimoji="1" lang="en-US" altLang="zh-Hans" sz="3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kumimoji="1" lang="en-US" altLang="zh-Hans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Han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Tx/>
                </a:pP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STRAP: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Hans" sz="3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Hans" sz="36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kumimoji="1" lang="en-US" altLang="zh-Han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Han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Han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Hans" sz="3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Hans" sz="36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kumimoji="1" lang="en-US" altLang="zh-Han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Hans" sz="36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kumimoji="1" lang="en-US" altLang="zh-Han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Han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kumimoji="1" lang="en-US" altLang="zh-Han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Han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lang="zh-Han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an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Han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</a:t>
                </a:r>
              </a:p>
              <a:p>
                <a:pPr lvl="1">
                  <a:buClrTx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8" name="Content Placeholder 2">
                <a:extLst>
                  <a:ext uri="{FF2B5EF4-FFF2-40B4-BE49-F238E27FC236}">
                    <a16:creationId xmlns:a16="http://schemas.microsoft.com/office/drawing/2014/main" id="{60EE8F8B-A8CC-0F40-A00A-C14B56255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18638" y="3161110"/>
                <a:ext cx="12884711" cy="24926133"/>
              </a:xfrm>
              <a:prstGeom prst="rect">
                <a:avLst/>
              </a:prstGeom>
              <a:blipFill>
                <a:blip r:embed="rId23"/>
                <a:stretch>
                  <a:fillRect l="-591" t="-356" r="-8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1" name="椭圆 580">
            <a:extLst>
              <a:ext uri="{FF2B5EF4-FFF2-40B4-BE49-F238E27FC236}">
                <a16:creationId xmlns:a16="http://schemas.microsoft.com/office/drawing/2014/main" id="{61A99DF4-E771-3549-8A2F-B33ADD513C5C}"/>
              </a:ext>
            </a:extLst>
          </p:cNvPr>
          <p:cNvSpPr/>
          <p:nvPr/>
        </p:nvSpPr>
        <p:spPr>
          <a:xfrm>
            <a:off x="23402949" y="8857833"/>
            <a:ext cx="411696" cy="4239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2400" dirty="0">
                <a:ln w="3175">
                  <a:noFill/>
                </a:ln>
              </a:rPr>
              <a:t>n</a:t>
            </a:r>
            <a:endParaRPr kumimoji="1" lang="zh-CN" altLang="en-US" sz="2800" dirty="0">
              <a:ln w="3175">
                <a:noFill/>
              </a:ln>
            </a:endParaRPr>
          </a:p>
        </p:txBody>
      </p:sp>
      <p:sp>
        <p:nvSpPr>
          <p:cNvPr id="582" name="椭圆 581">
            <a:extLst>
              <a:ext uri="{FF2B5EF4-FFF2-40B4-BE49-F238E27FC236}">
                <a16:creationId xmlns:a16="http://schemas.microsoft.com/office/drawing/2014/main" id="{25F716AB-88A7-3E41-A1A4-51AC6EBFF44B}"/>
              </a:ext>
            </a:extLst>
          </p:cNvPr>
          <p:cNvSpPr/>
          <p:nvPr/>
        </p:nvSpPr>
        <p:spPr>
          <a:xfrm>
            <a:off x="24987125" y="9865945"/>
            <a:ext cx="411696" cy="4239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2400" dirty="0">
                <a:ln w="3175">
                  <a:noFill/>
                </a:ln>
              </a:rPr>
              <a:t>3</a:t>
            </a:r>
            <a:endParaRPr kumimoji="1" lang="zh-CN" altLang="en-US" sz="2800" dirty="0">
              <a:ln w="3175">
                <a:noFill/>
              </a:ln>
            </a:endParaRPr>
          </a:p>
        </p:txBody>
      </p:sp>
      <p:sp>
        <p:nvSpPr>
          <p:cNvPr id="583" name="椭圆 582">
            <a:extLst>
              <a:ext uri="{FF2B5EF4-FFF2-40B4-BE49-F238E27FC236}">
                <a16:creationId xmlns:a16="http://schemas.microsoft.com/office/drawing/2014/main" id="{2DD8EFBC-3187-6046-8A00-1272D68F9165}"/>
              </a:ext>
            </a:extLst>
          </p:cNvPr>
          <p:cNvSpPr/>
          <p:nvPr/>
        </p:nvSpPr>
        <p:spPr>
          <a:xfrm>
            <a:off x="24915117" y="8857833"/>
            <a:ext cx="411696" cy="4239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2400" dirty="0">
                <a:ln w="3175">
                  <a:noFill/>
                </a:ln>
              </a:rPr>
              <a:t>2</a:t>
            </a:r>
            <a:endParaRPr kumimoji="1" lang="zh-CN" altLang="en-US" sz="2800" dirty="0">
              <a:ln w="3175">
                <a:noFill/>
              </a:ln>
            </a:endParaRPr>
          </a:p>
        </p:txBody>
      </p:sp>
      <p:sp>
        <p:nvSpPr>
          <p:cNvPr id="584" name="椭圆 583">
            <a:extLst>
              <a:ext uri="{FF2B5EF4-FFF2-40B4-BE49-F238E27FC236}">
                <a16:creationId xmlns:a16="http://schemas.microsoft.com/office/drawing/2014/main" id="{1FC5B7B1-458B-7D4C-B826-CF6E836B0206}"/>
              </a:ext>
            </a:extLst>
          </p:cNvPr>
          <p:cNvSpPr/>
          <p:nvPr/>
        </p:nvSpPr>
        <p:spPr>
          <a:xfrm>
            <a:off x="24160160" y="8489702"/>
            <a:ext cx="411696" cy="4239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2400" dirty="0">
                <a:ln w="3175">
                  <a:noFill/>
                </a:ln>
              </a:rPr>
              <a:t>1</a:t>
            </a:r>
            <a:endParaRPr kumimoji="1" lang="zh-CN" altLang="en-US" sz="2800" dirty="0">
              <a:ln w="3175">
                <a:noFill/>
              </a:ln>
            </a:endParaRPr>
          </a:p>
        </p:txBody>
      </p:sp>
      <p:sp>
        <p:nvSpPr>
          <p:cNvPr id="585" name="椭圆 584">
            <a:extLst>
              <a:ext uri="{FF2B5EF4-FFF2-40B4-BE49-F238E27FC236}">
                <a16:creationId xmlns:a16="http://schemas.microsoft.com/office/drawing/2014/main" id="{01C5A8D4-08F4-AD45-9693-4C8EF0F1EE6D}"/>
              </a:ext>
            </a:extLst>
          </p:cNvPr>
          <p:cNvSpPr/>
          <p:nvPr/>
        </p:nvSpPr>
        <p:spPr>
          <a:xfrm>
            <a:off x="24160160" y="9448742"/>
            <a:ext cx="411696" cy="4239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2400" dirty="0">
                <a:ln w="3175">
                  <a:noFill/>
                </a:ln>
              </a:rPr>
              <a:t>u</a:t>
            </a:r>
            <a:endParaRPr kumimoji="1" lang="zh-CN" altLang="en-US" sz="2800" dirty="0">
              <a:ln w="3175">
                <a:noFill/>
              </a:ln>
            </a:endParaRPr>
          </a:p>
        </p:txBody>
      </p:sp>
      <p:sp>
        <p:nvSpPr>
          <p:cNvPr id="586" name="椭圆 585">
            <a:extLst>
              <a:ext uri="{FF2B5EF4-FFF2-40B4-BE49-F238E27FC236}">
                <a16:creationId xmlns:a16="http://schemas.microsoft.com/office/drawing/2014/main" id="{9376D183-8AD4-C24E-A27B-25F9A8F98AF6}"/>
              </a:ext>
            </a:extLst>
          </p:cNvPr>
          <p:cNvSpPr/>
          <p:nvPr/>
        </p:nvSpPr>
        <p:spPr>
          <a:xfrm>
            <a:off x="24164270" y="10217894"/>
            <a:ext cx="411696" cy="4239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2400" dirty="0">
                <a:ln w="3175">
                  <a:noFill/>
                </a:ln>
              </a:rPr>
              <a:t>4</a:t>
            </a:r>
            <a:endParaRPr kumimoji="1" lang="zh-CN" altLang="en-US" sz="2800" dirty="0">
              <a:ln w="3175">
                <a:noFill/>
              </a:ln>
            </a:endParaRPr>
          </a:p>
        </p:txBody>
      </p:sp>
      <p:cxnSp>
        <p:nvCxnSpPr>
          <p:cNvPr id="587" name="直线箭头连接符 586">
            <a:extLst>
              <a:ext uri="{FF2B5EF4-FFF2-40B4-BE49-F238E27FC236}">
                <a16:creationId xmlns:a16="http://schemas.microsoft.com/office/drawing/2014/main" id="{E89D39E5-5211-2543-B61C-F65DFE8E9C16}"/>
              </a:ext>
            </a:extLst>
          </p:cNvPr>
          <p:cNvCxnSpPr>
            <a:cxnSpLocks/>
            <a:stCxn id="585" idx="0"/>
            <a:endCxn id="584" idx="4"/>
          </p:cNvCxnSpPr>
          <p:nvPr/>
        </p:nvCxnSpPr>
        <p:spPr>
          <a:xfrm flipV="1">
            <a:off x="24366008" y="8913659"/>
            <a:ext cx="0" cy="535083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8" name="直线箭头连接符 587">
            <a:extLst>
              <a:ext uri="{FF2B5EF4-FFF2-40B4-BE49-F238E27FC236}">
                <a16:creationId xmlns:a16="http://schemas.microsoft.com/office/drawing/2014/main" id="{466EF7DC-0061-EB4A-91A9-F1CB50144668}"/>
              </a:ext>
            </a:extLst>
          </p:cNvPr>
          <p:cNvCxnSpPr>
            <a:cxnSpLocks/>
            <a:stCxn id="585" idx="7"/>
            <a:endCxn id="583" idx="3"/>
          </p:cNvCxnSpPr>
          <p:nvPr/>
        </p:nvCxnSpPr>
        <p:spPr>
          <a:xfrm flipV="1">
            <a:off x="24511565" y="9219703"/>
            <a:ext cx="463843" cy="291126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9" name="直线箭头连接符 588">
            <a:extLst>
              <a:ext uri="{FF2B5EF4-FFF2-40B4-BE49-F238E27FC236}">
                <a16:creationId xmlns:a16="http://schemas.microsoft.com/office/drawing/2014/main" id="{48480405-8B8C-B14B-A95D-B30D2A542109}"/>
              </a:ext>
            </a:extLst>
          </p:cNvPr>
          <p:cNvCxnSpPr>
            <a:cxnSpLocks/>
            <a:stCxn id="585" idx="6"/>
            <a:endCxn id="582" idx="1"/>
          </p:cNvCxnSpPr>
          <p:nvPr/>
        </p:nvCxnSpPr>
        <p:spPr>
          <a:xfrm>
            <a:off x="24571856" y="9660721"/>
            <a:ext cx="475560" cy="267311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0" name="直线箭头连接符 589">
            <a:extLst>
              <a:ext uri="{FF2B5EF4-FFF2-40B4-BE49-F238E27FC236}">
                <a16:creationId xmlns:a16="http://schemas.microsoft.com/office/drawing/2014/main" id="{0118B2AB-D575-7543-95DC-0E856F954894}"/>
              </a:ext>
            </a:extLst>
          </p:cNvPr>
          <p:cNvCxnSpPr>
            <a:cxnSpLocks/>
            <a:stCxn id="585" idx="4"/>
            <a:endCxn id="586" idx="0"/>
          </p:cNvCxnSpPr>
          <p:nvPr/>
        </p:nvCxnSpPr>
        <p:spPr>
          <a:xfrm>
            <a:off x="24366008" y="9872699"/>
            <a:ext cx="4110" cy="345195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1" name="直线箭头连接符 590">
            <a:extLst>
              <a:ext uri="{FF2B5EF4-FFF2-40B4-BE49-F238E27FC236}">
                <a16:creationId xmlns:a16="http://schemas.microsoft.com/office/drawing/2014/main" id="{6354570E-3026-5545-B2EA-436AFEC8B80D}"/>
              </a:ext>
            </a:extLst>
          </p:cNvPr>
          <p:cNvCxnSpPr>
            <a:cxnSpLocks/>
            <a:stCxn id="585" idx="1"/>
            <a:endCxn id="581" idx="5"/>
          </p:cNvCxnSpPr>
          <p:nvPr/>
        </p:nvCxnSpPr>
        <p:spPr>
          <a:xfrm flipH="1" flipV="1">
            <a:off x="23754354" y="9219703"/>
            <a:ext cx="466097" cy="291126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2" name="文本框 591">
            <a:extLst>
              <a:ext uri="{FF2B5EF4-FFF2-40B4-BE49-F238E27FC236}">
                <a16:creationId xmlns:a16="http://schemas.microsoft.com/office/drawing/2014/main" id="{3ED1EEE0-ABE7-2B4E-B016-24EAC2173AB1}"/>
              </a:ext>
            </a:extLst>
          </p:cNvPr>
          <p:cNvSpPr txBox="1"/>
          <p:nvPr/>
        </p:nvSpPr>
        <p:spPr>
          <a:xfrm>
            <a:off x="23519000" y="9452303"/>
            <a:ext cx="52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ans" sz="3200" dirty="0"/>
              <a:t>…</a:t>
            </a:r>
            <a:endParaRPr kumimoji="1" lang="zh-CN" altLang="en-US" sz="3200" dirty="0"/>
          </a:p>
        </p:txBody>
      </p:sp>
      <p:sp>
        <p:nvSpPr>
          <p:cNvPr id="593" name="椭圆 592">
            <a:extLst>
              <a:ext uri="{FF2B5EF4-FFF2-40B4-BE49-F238E27FC236}">
                <a16:creationId xmlns:a16="http://schemas.microsoft.com/office/drawing/2014/main" id="{F89C682B-F917-384A-8099-E99FDBD072A0}"/>
              </a:ext>
            </a:extLst>
          </p:cNvPr>
          <p:cNvSpPr/>
          <p:nvPr/>
        </p:nvSpPr>
        <p:spPr>
          <a:xfrm>
            <a:off x="20995381" y="8849742"/>
            <a:ext cx="411696" cy="4239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2400" dirty="0">
                <a:ln w="3175">
                  <a:noFill/>
                </a:ln>
              </a:rPr>
              <a:t>n</a:t>
            </a:r>
            <a:endParaRPr kumimoji="1" lang="zh-CN" altLang="en-US" sz="2800" dirty="0">
              <a:ln w="3175">
                <a:noFill/>
              </a:ln>
            </a:endParaRPr>
          </a:p>
        </p:txBody>
      </p:sp>
      <p:sp>
        <p:nvSpPr>
          <p:cNvPr id="594" name="椭圆 593">
            <a:extLst>
              <a:ext uri="{FF2B5EF4-FFF2-40B4-BE49-F238E27FC236}">
                <a16:creationId xmlns:a16="http://schemas.microsoft.com/office/drawing/2014/main" id="{A130669E-D500-3C45-84F2-DA385788B363}"/>
              </a:ext>
            </a:extLst>
          </p:cNvPr>
          <p:cNvSpPr/>
          <p:nvPr/>
        </p:nvSpPr>
        <p:spPr>
          <a:xfrm>
            <a:off x="22559205" y="9641830"/>
            <a:ext cx="411696" cy="4239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2400" dirty="0">
                <a:ln w="3175">
                  <a:noFill/>
                </a:ln>
              </a:rPr>
              <a:t>3</a:t>
            </a:r>
            <a:endParaRPr kumimoji="1" lang="zh-CN" altLang="en-US" sz="2800" dirty="0">
              <a:ln w="3175">
                <a:noFill/>
              </a:ln>
            </a:endParaRPr>
          </a:p>
        </p:txBody>
      </p:sp>
      <p:sp>
        <p:nvSpPr>
          <p:cNvPr id="595" name="椭圆 594">
            <a:extLst>
              <a:ext uri="{FF2B5EF4-FFF2-40B4-BE49-F238E27FC236}">
                <a16:creationId xmlns:a16="http://schemas.microsoft.com/office/drawing/2014/main" id="{BF9CD963-8F19-874B-AAF2-3C624711AED1}"/>
              </a:ext>
            </a:extLst>
          </p:cNvPr>
          <p:cNvSpPr/>
          <p:nvPr/>
        </p:nvSpPr>
        <p:spPr>
          <a:xfrm>
            <a:off x="22415189" y="8849742"/>
            <a:ext cx="411696" cy="4239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2400" dirty="0">
                <a:ln w="3175">
                  <a:noFill/>
                </a:ln>
              </a:rPr>
              <a:t>2</a:t>
            </a:r>
            <a:endParaRPr kumimoji="1" lang="zh-CN" altLang="en-US" sz="2800" dirty="0">
              <a:ln w="3175">
                <a:noFill/>
              </a:ln>
            </a:endParaRPr>
          </a:p>
        </p:txBody>
      </p:sp>
      <p:sp>
        <p:nvSpPr>
          <p:cNvPr id="596" name="椭圆 595">
            <a:extLst>
              <a:ext uri="{FF2B5EF4-FFF2-40B4-BE49-F238E27FC236}">
                <a16:creationId xmlns:a16="http://schemas.microsoft.com/office/drawing/2014/main" id="{0CA03263-883C-9642-8F5A-53521F2695DC}"/>
              </a:ext>
            </a:extLst>
          </p:cNvPr>
          <p:cNvSpPr/>
          <p:nvPr/>
        </p:nvSpPr>
        <p:spPr>
          <a:xfrm>
            <a:off x="21708139" y="8489702"/>
            <a:ext cx="411696" cy="4239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2400" dirty="0">
                <a:ln w="3175">
                  <a:noFill/>
                </a:ln>
              </a:rPr>
              <a:t>1</a:t>
            </a:r>
            <a:endParaRPr kumimoji="1" lang="zh-CN" altLang="en-US" sz="2800" dirty="0">
              <a:ln w="3175">
                <a:noFill/>
              </a:ln>
            </a:endParaRPr>
          </a:p>
        </p:txBody>
      </p:sp>
      <p:sp>
        <p:nvSpPr>
          <p:cNvPr id="597" name="椭圆 596">
            <a:extLst>
              <a:ext uri="{FF2B5EF4-FFF2-40B4-BE49-F238E27FC236}">
                <a16:creationId xmlns:a16="http://schemas.microsoft.com/office/drawing/2014/main" id="{27427C75-F834-454D-AF3F-90096BEDD9C5}"/>
              </a:ext>
            </a:extLst>
          </p:cNvPr>
          <p:cNvSpPr/>
          <p:nvPr/>
        </p:nvSpPr>
        <p:spPr>
          <a:xfrm>
            <a:off x="21708139" y="9440651"/>
            <a:ext cx="411696" cy="4239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2400" dirty="0">
                <a:ln w="3175">
                  <a:noFill/>
                </a:ln>
              </a:rPr>
              <a:t>u</a:t>
            </a:r>
            <a:endParaRPr kumimoji="1" lang="zh-CN" altLang="en-US" sz="2800" dirty="0">
              <a:ln w="3175">
                <a:noFill/>
              </a:ln>
            </a:endParaRPr>
          </a:p>
        </p:txBody>
      </p:sp>
      <p:sp>
        <p:nvSpPr>
          <p:cNvPr id="598" name="椭圆 597">
            <a:extLst>
              <a:ext uri="{FF2B5EF4-FFF2-40B4-BE49-F238E27FC236}">
                <a16:creationId xmlns:a16="http://schemas.microsoft.com/office/drawing/2014/main" id="{FDDD9F74-CEFF-804C-86C2-1075666889E9}"/>
              </a:ext>
            </a:extLst>
          </p:cNvPr>
          <p:cNvSpPr/>
          <p:nvPr/>
        </p:nvSpPr>
        <p:spPr>
          <a:xfrm>
            <a:off x="21715461" y="10209803"/>
            <a:ext cx="411696" cy="4239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kumimoji="1" lang="en-US" altLang="zh-Hans" sz="2400" dirty="0">
                <a:ln w="3175">
                  <a:noFill/>
                </a:ln>
              </a:rPr>
              <a:t>4</a:t>
            </a:r>
            <a:endParaRPr kumimoji="1" lang="zh-CN" altLang="en-US" sz="2800" dirty="0">
              <a:ln w="3175">
                <a:noFill/>
              </a:ln>
            </a:endParaRPr>
          </a:p>
        </p:txBody>
      </p:sp>
      <p:cxnSp>
        <p:nvCxnSpPr>
          <p:cNvPr id="599" name="直线箭头连接符 598">
            <a:extLst>
              <a:ext uri="{FF2B5EF4-FFF2-40B4-BE49-F238E27FC236}">
                <a16:creationId xmlns:a16="http://schemas.microsoft.com/office/drawing/2014/main" id="{815D9D4B-C02E-3745-B87D-5A48991E96EE}"/>
              </a:ext>
            </a:extLst>
          </p:cNvPr>
          <p:cNvCxnSpPr>
            <a:cxnSpLocks/>
            <a:stCxn id="597" idx="0"/>
            <a:endCxn id="596" idx="4"/>
          </p:cNvCxnSpPr>
          <p:nvPr/>
        </p:nvCxnSpPr>
        <p:spPr>
          <a:xfrm flipV="1">
            <a:off x="21913987" y="8913659"/>
            <a:ext cx="0" cy="5269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0" name="直线箭头连接符 599">
            <a:extLst>
              <a:ext uri="{FF2B5EF4-FFF2-40B4-BE49-F238E27FC236}">
                <a16:creationId xmlns:a16="http://schemas.microsoft.com/office/drawing/2014/main" id="{5939EC41-8787-234B-B56F-763F3C2E35CF}"/>
              </a:ext>
            </a:extLst>
          </p:cNvPr>
          <p:cNvCxnSpPr>
            <a:cxnSpLocks/>
            <a:stCxn id="597" idx="7"/>
            <a:endCxn id="595" idx="3"/>
          </p:cNvCxnSpPr>
          <p:nvPr/>
        </p:nvCxnSpPr>
        <p:spPr>
          <a:xfrm flipV="1">
            <a:off x="22059544" y="9211612"/>
            <a:ext cx="415936" cy="2911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1" name="直线箭头连接符 600">
            <a:extLst>
              <a:ext uri="{FF2B5EF4-FFF2-40B4-BE49-F238E27FC236}">
                <a16:creationId xmlns:a16="http://schemas.microsoft.com/office/drawing/2014/main" id="{AE547A2F-9BD7-5649-A478-0BB4AA9A005B}"/>
              </a:ext>
            </a:extLst>
          </p:cNvPr>
          <p:cNvCxnSpPr>
            <a:cxnSpLocks/>
            <a:stCxn id="597" idx="6"/>
            <a:endCxn id="594" idx="2"/>
          </p:cNvCxnSpPr>
          <p:nvPr/>
        </p:nvCxnSpPr>
        <p:spPr>
          <a:xfrm>
            <a:off x="22119835" y="9652630"/>
            <a:ext cx="439370" cy="2011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2" name="直线箭头连接符 601">
            <a:extLst>
              <a:ext uri="{FF2B5EF4-FFF2-40B4-BE49-F238E27FC236}">
                <a16:creationId xmlns:a16="http://schemas.microsoft.com/office/drawing/2014/main" id="{191FE8D7-DDD7-D14A-8DA6-64E9E0E79B3D}"/>
              </a:ext>
            </a:extLst>
          </p:cNvPr>
          <p:cNvCxnSpPr>
            <a:cxnSpLocks/>
            <a:stCxn id="597" idx="4"/>
            <a:endCxn id="598" idx="0"/>
          </p:cNvCxnSpPr>
          <p:nvPr/>
        </p:nvCxnSpPr>
        <p:spPr>
          <a:xfrm>
            <a:off x="21913987" y="9864608"/>
            <a:ext cx="7322" cy="3451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3" name="直线箭头连接符 602">
            <a:extLst>
              <a:ext uri="{FF2B5EF4-FFF2-40B4-BE49-F238E27FC236}">
                <a16:creationId xmlns:a16="http://schemas.microsoft.com/office/drawing/2014/main" id="{C0DDDFB6-98A5-5041-A5C2-E67BEFC76BB3}"/>
              </a:ext>
            </a:extLst>
          </p:cNvPr>
          <p:cNvCxnSpPr>
            <a:cxnSpLocks/>
            <a:stCxn id="597" idx="1"/>
            <a:endCxn id="593" idx="5"/>
          </p:cNvCxnSpPr>
          <p:nvPr/>
        </p:nvCxnSpPr>
        <p:spPr>
          <a:xfrm flipH="1" flipV="1">
            <a:off x="21346786" y="9211612"/>
            <a:ext cx="421644" cy="2911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4" name="文本框 603">
            <a:extLst>
              <a:ext uri="{FF2B5EF4-FFF2-40B4-BE49-F238E27FC236}">
                <a16:creationId xmlns:a16="http://schemas.microsoft.com/office/drawing/2014/main" id="{69B187A3-C0F3-9640-9E3C-A57BD1073FCB}"/>
              </a:ext>
            </a:extLst>
          </p:cNvPr>
          <p:cNvSpPr txBox="1"/>
          <p:nvPr/>
        </p:nvSpPr>
        <p:spPr>
          <a:xfrm>
            <a:off x="21013391" y="9459606"/>
            <a:ext cx="52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ans" sz="3200" dirty="0"/>
              <a:t>…</a:t>
            </a:r>
            <a:endParaRPr kumimoji="1" lang="zh-CN" altLang="en-US" sz="3200" dirty="0"/>
          </a:p>
        </p:txBody>
      </p:sp>
      <p:sp>
        <p:nvSpPr>
          <p:cNvPr id="292" name="文本框 291">
            <a:extLst>
              <a:ext uri="{FF2B5EF4-FFF2-40B4-BE49-F238E27FC236}">
                <a16:creationId xmlns:a16="http://schemas.microsoft.com/office/drawing/2014/main" id="{6036A326-266F-DC42-AD30-1D527853D7A5}"/>
              </a:ext>
            </a:extLst>
          </p:cNvPr>
          <p:cNvSpPr txBox="1"/>
          <p:nvPr/>
        </p:nvSpPr>
        <p:spPr>
          <a:xfrm>
            <a:off x="21033502" y="10219572"/>
            <a:ext cx="570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ans" sz="3200" i="1" dirty="0"/>
              <a:t>G</a:t>
            </a:r>
            <a:endParaRPr kumimoji="1" lang="zh-CN" altLang="en-US" sz="3200" i="1" dirty="0"/>
          </a:p>
        </p:txBody>
      </p:sp>
      <p:sp>
        <p:nvSpPr>
          <p:cNvPr id="615" name="文本框 614">
            <a:extLst>
              <a:ext uri="{FF2B5EF4-FFF2-40B4-BE49-F238E27FC236}">
                <a16:creationId xmlns:a16="http://schemas.microsoft.com/office/drawing/2014/main" id="{7C5F7786-B4B8-0249-A265-18B4C395E9C4}"/>
              </a:ext>
            </a:extLst>
          </p:cNvPr>
          <p:cNvSpPr txBox="1"/>
          <p:nvPr/>
        </p:nvSpPr>
        <p:spPr>
          <a:xfrm>
            <a:off x="23502591" y="10209183"/>
            <a:ext cx="678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ans" sz="3200" i="1" dirty="0"/>
              <a:t>G</a:t>
            </a:r>
            <a:r>
              <a:rPr kumimoji="1" lang="en-US" altLang="zh-Hans" sz="3200" i="1" baseline="30000" dirty="0"/>
              <a:t>T</a:t>
            </a:r>
            <a:endParaRPr kumimoji="1" lang="zh-CN" altLang="en-US" sz="3200" i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7" name="Flowchart: Connector 971">
                <a:extLst>
                  <a:ext uri="{FF2B5EF4-FFF2-40B4-BE49-F238E27FC236}">
                    <a16:creationId xmlns:a16="http://schemas.microsoft.com/office/drawing/2014/main" id="{AB28E3D2-91C3-734A-B95F-509E265923B1}"/>
                  </a:ext>
                </a:extLst>
              </p:cNvPr>
              <p:cNvSpPr/>
              <p:nvPr/>
            </p:nvSpPr>
            <p:spPr>
              <a:xfrm>
                <a:off x="23250797" y="17954227"/>
                <a:ext cx="584200" cy="584200"/>
              </a:xfrm>
              <a:prstGeom prst="flowChartConnector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17" name="Flowchart: Connector 971">
                <a:extLst>
                  <a:ext uri="{FF2B5EF4-FFF2-40B4-BE49-F238E27FC236}">
                    <a16:creationId xmlns:a16="http://schemas.microsoft.com/office/drawing/2014/main" id="{AB28E3D2-91C3-734A-B95F-509E26592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0797" y="17954227"/>
                <a:ext cx="584200" cy="584200"/>
              </a:xfrm>
              <a:prstGeom prst="flowChartConnector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8" name="Flowchart: Connector 972">
                <a:extLst>
                  <a:ext uri="{FF2B5EF4-FFF2-40B4-BE49-F238E27FC236}">
                    <a16:creationId xmlns:a16="http://schemas.microsoft.com/office/drawing/2014/main" id="{461448C0-9CD4-7547-B8B5-ED081D9DD53A}"/>
                  </a:ext>
                </a:extLst>
              </p:cNvPr>
              <p:cNvSpPr/>
              <p:nvPr/>
            </p:nvSpPr>
            <p:spPr>
              <a:xfrm>
                <a:off x="21266094" y="17370027"/>
                <a:ext cx="584200" cy="584200"/>
              </a:xfrm>
              <a:prstGeom prst="flowChartConnector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18" name="Flowchart: Connector 972">
                <a:extLst>
                  <a:ext uri="{FF2B5EF4-FFF2-40B4-BE49-F238E27FC236}">
                    <a16:creationId xmlns:a16="http://schemas.microsoft.com/office/drawing/2014/main" id="{461448C0-9CD4-7547-B8B5-ED081D9DD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6094" y="17370027"/>
                <a:ext cx="584200" cy="584200"/>
              </a:xfrm>
              <a:prstGeom prst="flowChartConnector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9" name="Flowchart: Connector 973">
                <a:extLst>
                  <a:ext uri="{FF2B5EF4-FFF2-40B4-BE49-F238E27FC236}">
                    <a16:creationId xmlns:a16="http://schemas.microsoft.com/office/drawing/2014/main" id="{040CAB45-B739-6540-B245-25B03B070313}"/>
                  </a:ext>
                </a:extLst>
              </p:cNvPr>
              <p:cNvSpPr/>
              <p:nvPr/>
            </p:nvSpPr>
            <p:spPr>
              <a:xfrm>
                <a:off x="21266094" y="18042786"/>
                <a:ext cx="584200" cy="584200"/>
              </a:xfrm>
              <a:prstGeom prst="flowChartConnector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19" name="Flowchart: Connector 973">
                <a:extLst>
                  <a:ext uri="{FF2B5EF4-FFF2-40B4-BE49-F238E27FC236}">
                    <a16:creationId xmlns:a16="http://schemas.microsoft.com/office/drawing/2014/main" id="{040CAB45-B739-6540-B245-25B03B070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6094" y="18042786"/>
                <a:ext cx="584200" cy="584200"/>
              </a:xfrm>
              <a:prstGeom prst="flowChartConnector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0" name="Flowchart: Connector 974">
                <a:extLst>
                  <a:ext uri="{FF2B5EF4-FFF2-40B4-BE49-F238E27FC236}">
                    <a16:creationId xmlns:a16="http://schemas.microsoft.com/office/drawing/2014/main" id="{39AD5CA8-3103-CA49-9A4C-EEB1E25BECAE}"/>
                  </a:ext>
                </a:extLst>
              </p:cNvPr>
              <p:cNvSpPr/>
              <p:nvPr/>
            </p:nvSpPr>
            <p:spPr>
              <a:xfrm>
                <a:off x="21291340" y="18686620"/>
                <a:ext cx="584200" cy="584200"/>
              </a:xfrm>
              <a:prstGeom prst="flowChartConnector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20" name="Flowchart: Connector 974">
                <a:extLst>
                  <a:ext uri="{FF2B5EF4-FFF2-40B4-BE49-F238E27FC236}">
                    <a16:creationId xmlns:a16="http://schemas.microsoft.com/office/drawing/2014/main" id="{39AD5CA8-3103-CA49-9A4C-EEB1E25BE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1340" y="18686620"/>
                <a:ext cx="584200" cy="584200"/>
              </a:xfrm>
              <a:prstGeom prst="flowChartConnector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1" name="Straight Arrow Connector 9">
            <a:extLst>
              <a:ext uri="{FF2B5EF4-FFF2-40B4-BE49-F238E27FC236}">
                <a16:creationId xmlns:a16="http://schemas.microsoft.com/office/drawing/2014/main" id="{07F4D777-002A-9345-9323-BD89EE8DB128}"/>
              </a:ext>
            </a:extLst>
          </p:cNvPr>
          <p:cNvCxnSpPr>
            <a:cxnSpLocks/>
            <a:stCxn id="618" idx="6"/>
          </p:cNvCxnSpPr>
          <p:nvPr/>
        </p:nvCxnSpPr>
        <p:spPr>
          <a:xfrm>
            <a:off x="21850294" y="17662127"/>
            <a:ext cx="1400503" cy="5081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2" name="Straight Arrow Connector 10">
            <a:extLst>
              <a:ext uri="{FF2B5EF4-FFF2-40B4-BE49-F238E27FC236}">
                <a16:creationId xmlns:a16="http://schemas.microsoft.com/office/drawing/2014/main" id="{B65ECA3B-B5CC-4944-ABD4-60D32EF3A864}"/>
              </a:ext>
            </a:extLst>
          </p:cNvPr>
          <p:cNvCxnSpPr>
            <a:cxnSpLocks/>
            <a:stCxn id="619" idx="6"/>
            <a:endCxn id="617" idx="2"/>
          </p:cNvCxnSpPr>
          <p:nvPr/>
        </p:nvCxnSpPr>
        <p:spPr>
          <a:xfrm flipV="1">
            <a:off x="21850294" y="18246327"/>
            <a:ext cx="1400503" cy="88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3" name="Straight Arrow Connector 11">
            <a:extLst>
              <a:ext uri="{FF2B5EF4-FFF2-40B4-BE49-F238E27FC236}">
                <a16:creationId xmlns:a16="http://schemas.microsoft.com/office/drawing/2014/main" id="{9F6C719A-CF2D-B146-BA73-19EF4B3537E1}"/>
              </a:ext>
            </a:extLst>
          </p:cNvPr>
          <p:cNvCxnSpPr>
            <a:cxnSpLocks/>
            <a:stCxn id="620" idx="6"/>
          </p:cNvCxnSpPr>
          <p:nvPr/>
        </p:nvCxnSpPr>
        <p:spPr>
          <a:xfrm flipV="1">
            <a:off x="21875540" y="18314270"/>
            <a:ext cx="1375257" cy="664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6" name="Straight Arrow Connector 11">
            <a:extLst>
              <a:ext uri="{FF2B5EF4-FFF2-40B4-BE49-F238E27FC236}">
                <a16:creationId xmlns:a16="http://schemas.microsoft.com/office/drawing/2014/main" id="{78D2981B-7436-7E4F-8B6A-28949A0D3373}"/>
              </a:ext>
            </a:extLst>
          </p:cNvPr>
          <p:cNvCxnSpPr>
            <a:cxnSpLocks/>
            <a:stCxn id="618" idx="6"/>
            <a:endCxn id="627" idx="2"/>
          </p:cNvCxnSpPr>
          <p:nvPr/>
        </p:nvCxnSpPr>
        <p:spPr>
          <a:xfrm flipV="1">
            <a:off x="21850294" y="17278746"/>
            <a:ext cx="1248142" cy="383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7" name="Flowchart: Connector 972">
                <a:extLst>
                  <a:ext uri="{FF2B5EF4-FFF2-40B4-BE49-F238E27FC236}">
                    <a16:creationId xmlns:a16="http://schemas.microsoft.com/office/drawing/2014/main" id="{C2ABFD38-10DB-6340-A86C-3ABDA606E235}"/>
                  </a:ext>
                </a:extLst>
              </p:cNvPr>
              <p:cNvSpPr/>
              <p:nvPr/>
            </p:nvSpPr>
            <p:spPr>
              <a:xfrm>
                <a:off x="23098436" y="16986646"/>
                <a:ext cx="584200" cy="584200"/>
              </a:xfrm>
              <a:prstGeom prst="flowChartConnector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27" name="Flowchart: Connector 972">
                <a:extLst>
                  <a:ext uri="{FF2B5EF4-FFF2-40B4-BE49-F238E27FC236}">
                    <a16:creationId xmlns:a16="http://schemas.microsoft.com/office/drawing/2014/main" id="{C2ABFD38-10DB-6340-A86C-3ABDA606E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8436" y="16986646"/>
                <a:ext cx="584200" cy="584200"/>
              </a:xfrm>
              <a:prstGeom prst="flowChartConnector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9" name="直线箭头连接符 638">
            <a:extLst>
              <a:ext uri="{FF2B5EF4-FFF2-40B4-BE49-F238E27FC236}">
                <a16:creationId xmlns:a16="http://schemas.microsoft.com/office/drawing/2014/main" id="{9AD7D82B-4298-8C40-83AF-C5E8F8FBA778}"/>
              </a:ext>
            </a:extLst>
          </p:cNvPr>
          <p:cNvCxnSpPr>
            <a:cxnSpLocks/>
          </p:cNvCxnSpPr>
          <p:nvPr/>
        </p:nvCxnSpPr>
        <p:spPr>
          <a:xfrm flipH="1" flipV="1">
            <a:off x="21876983" y="17767038"/>
            <a:ext cx="1229607" cy="426978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直线箭头连接符 640">
            <a:extLst>
              <a:ext uri="{FF2B5EF4-FFF2-40B4-BE49-F238E27FC236}">
                <a16:creationId xmlns:a16="http://schemas.microsoft.com/office/drawing/2014/main" id="{7E414FFE-5C3F-CB44-AC0C-1B0A3DB67AC6}"/>
              </a:ext>
            </a:extLst>
          </p:cNvPr>
          <p:cNvCxnSpPr>
            <a:cxnSpLocks/>
          </p:cNvCxnSpPr>
          <p:nvPr/>
        </p:nvCxnSpPr>
        <p:spPr>
          <a:xfrm flipH="1">
            <a:off x="21895900" y="18189300"/>
            <a:ext cx="1198448" cy="57027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直线箭头连接符 643">
            <a:extLst>
              <a:ext uri="{FF2B5EF4-FFF2-40B4-BE49-F238E27FC236}">
                <a16:creationId xmlns:a16="http://schemas.microsoft.com/office/drawing/2014/main" id="{EC93501F-02E5-6244-AC96-7C612BAABCEA}"/>
              </a:ext>
            </a:extLst>
          </p:cNvPr>
          <p:cNvCxnSpPr>
            <a:cxnSpLocks/>
          </p:cNvCxnSpPr>
          <p:nvPr/>
        </p:nvCxnSpPr>
        <p:spPr>
          <a:xfrm flipH="1">
            <a:off x="21923470" y="18314270"/>
            <a:ext cx="1190698" cy="548594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9" name="TextBox 5">
                <a:extLst>
                  <a:ext uri="{FF2B5EF4-FFF2-40B4-BE49-F238E27FC236}">
                    <a16:creationId xmlns:a16="http://schemas.microsoft.com/office/drawing/2014/main" id="{24E3372C-E75F-5D41-862E-C689364E97C5}"/>
                  </a:ext>
                </a:extLst>
              </p:cNvPr>
              <p:cNvSpPr txBox="1"/>
              <p:nvPr/>
            </p:nvSpPr>
            <p:spPr>
              <a:xfrm>
                <a:off x="14403825" y="17577226"/>
                <a:ext cx="6550852" cy="15696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an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</a:t>
                </a:r>
                <a:r>
                  <a:rPr lang="en-US" altLang="zh-Han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</a:t>
                </a:r>
                <a:r>
                  <a:rPr lang="zh-Han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-neighbors, and </a:t>
                </a:r>
                <a14:m>
                  <m:oMath xmlns:m="http://schemas.openxmlformats.org/officeDocument/2006/math">
                    <m:r>
                      <a:rPr lang="en-US" altLang="zh-Han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Han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altLang="zh-Han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add </a:t>
                </a:r>
                <a14:m>
                  <m:oMath xmlns:m="http://schemas.openxmlformats.org/officeDocument/2006/math">
                    <m:r>
                      <a:rPr lang="en-US" altLang="zh-Han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1.0</m:t>
                    </m:r>
                    <m:r>
                      <a:rPr lang="zh-Han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zh-Han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(1−</m:t>
                    </m:r>
                    <m:r>
                      <a:rPr lang="en-US" altLang="zh-Han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zh-Han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their residues</a:t>
                </a:r>
                <a:r>
                  <a:rPr lang="en-US" altLang="zh-Han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Han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adds</a:t>
                </a:r>
                <a:r>
                  <a:rPr lang="zh-Han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an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1.0</m:t>
                    </m:r>
                    <m:r>
                      <a:rPr lang="zh-Han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zh-Han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(1−</m:t>
                    </m:r>
                    <m:r>
                      <a:rPr lang="en-US" altLang="zh-Han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zh-Han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Han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zh-Han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Han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</a:t>
                </a:r>
                <a:r>
                  <a:rPr lang="zh-Han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residue</a:t>
                </a:r>
                <a:r>
                  <a:rPr lang="zh-Han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zh-Han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Han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Han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</a:t>
                </a:r>
                <a:r>
                  <a:rPr lang="zh-Han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</a:t>
                </a:r>
                <a:r>
                  <a:rPr lang="zh-Han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out-neighbors</a:t>
                </a:r>
                <a:r>
                  <a:rPr lang="zh-Han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9" name="TextBox 5">
                <a:extLst>
                  <a:ext uri="{FF2B5EF4-FFF2-40B4-BE49-F238E27FC236}">
                    <a16:creationId xmlns:a16="http://schemas.microsoft.com/office/drawing/2014/main" id="{24E3372C-E75F-5D41-862E-C689364E9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3825" y="17577226"/>
                <a:ext cx="6550852" cy="1569660"/>
              </a:xfrm>
              <a:prstGeom prst="rect">
                <a:avLst/>
              </a:prstGeom>
              <a:blipFill>
                <a:blip r:embed="rId29"/>
                <a:stretch>
                  <a:fillRect l="-1351" t="-2381" b="-71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0" name="TextBox 5">
                <a:extLst>
                  <a:ext uri="{FF2B5EF4-FFF2-40B4-BE49-F238E27FC236}">
                    <a16:creationId xmlns:a16="http://schemas.microsoft.com/office/drawing/2014/main" id="{9FF5C1E8-6683-B545-8BFE-E59D48D2D26C}"/>
                  </a:ext>
                </a:extLst>
              </p:cNvPr>
              <p:cNvSpPr txBox="1"/>
              <p:nvPr/>
            </p:nvSpPr>
            <p:spPr>
              <a:xfrm>
                <a:off x="24018428" y="18044751"/>
                <a:ext cx="2383651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 </a:t>
                </a:r>
                <a14:m>
                  <m:oMath xmlns:m="http://schemas.openxmlformats.org/officeDocument/2006/math">
                    <m:r>
                      <a:rPr lang="en-US" altLang="zh-Han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1.0</m:t>
                    </m:r>
                    <m:r>
                      <a:rPr lang="zh-Han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zh-Han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reserve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0" name="TextBox 5">
                <a:extLst>
                  <a:ext uri="{FF2B5EF4-FFF2-40B4-BE49-F238E27FC236}">
                    <a16:creationId xmlns:a16="http://schemas.microsoft.com/office/drawing/2014/main" id="{9FF5C1E8-6683-B545-8BFE-E59D48D2D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428" y="18044751"/>
                <a:ext cx="2383651" cy="830997"/>
              </a:xfrm>
              <a:prstGeom prst="rect">
                <a:avLst/>
              </a:prstGeom>
              <a:blipFill>
                <a:blip r:embed="rId30"/>
                <a:stretch>
                  <a:fillRect l="-3684" t="-5970" r="-4211" b="-149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" name="Content Placeholder 2">
            <a:extLst>
              <a:ext uri="{FF2B5EF4-FFF2-40B4-BE49-F238E27FC236}">
                <a16:creationId xmlns:a16="http://schemas.microsoft.com/office/drawing/2014/main" id="{C8AFDE34-DA47-E842-8497-59863E284793}"/>
              </a:ext>
            </a:extLst>
          </p:cNvPr>
          <p:cNvSpPr txBox="1">
            <a:spLocks/>
          </p:cNvSpPr>
          <p:nvPr/>
        </p:nvSpPr>
        <p:spPr bwMode="auto">
          <a:xfrm>
            <a:off x="819649" y="29381374"/>
            <a:ext cx="6085039" cy="895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Tx/>
            </a:pPr>
            <a:r>
              <a:rPr lang="zh-Han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Han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endParaRPr lang="en-US" altLang="zh-Han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endParaRPr lang="en-US" altLang="zh-Han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endParaRPr lang="en-US" altLang="zh-Han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endParaRPr lang="en-US" altLang="zh-Han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en-US" altLang="zh-Han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r>
              <a:rPr lang="zh-Han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</a:p>
          <a:p>
            <a:pPr lvl="1">
              <a:buClrTx/>
            </a:pPr>
            <a:endParaRPr lang="en-US" altLang="zh-Han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Tx/>
            </a:pPr>
            <a:endParaRPr lang="en-US" altLang="zh-Han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7" name="图片 656">
            <a:extLst>
              <a:ext uri="{FF2B5EF4-FFF2-40B4-BE49-F238E27FC236}">
                <a16:creationId xmlns:a16="http://schemas.microsoft.com/office/drawing/2014/main" id="{9B08B2A4-A8FE-4A4D-91DF-E429F1092B0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31573" y="32827057"/>
            <a:ext cx="6166537" cy="3051084"/>
          </a:xfrm>
          <a:prstGeom prst="rect">
            <a:avLst/>
          </a:prstGeom>
        </p:spPr>
      </p:pic>
      <p:sp>
        <p:nvSpPr>
          <p:cNvPr id="658" name="Content Placeholder 2">
            <a:extLst>
              <a:ext uri="{FF2B5EF4-FFF2-40B4-BE49-F238E27FC236}">
                <a16:creationId xmlns:a16="http://schemas.microsoft.com/office/drawing/2014/main" id="{3DA19BF6-AF1B-8943-B7E6-680600C210BC}"/>
              </a:ext>
            </a:extLst>
          </p:cNvPr>
          <p:cNvSpPr txBox="1">
            <a:spLocks/>
          </p:cNvSpPr>
          <p:nvPr/>
        </p:nvSpPr>
        <p:spPr bwMode="auto">
          <a:xfrm>
            <a:off x="7056223" y="29342042"/>
            <a:ext cx="6085039" cy="80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Tx/>
            </a:pPr>
            <a:r>
              <a:rPr lang="en-US" altLang="zh-Han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zh-Han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r>
              <a:rPr lang="zh-Han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(Train</a:t>
            </a:r>
            <a:r>
              <a:rPr lang="zh-Han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ratio=0.5)</a:t>
            </a:r>
            <a:endParaRPr lang="en-US" altLang="zh-Han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9" name="图片 658">
            <a:extLst>
              <a:ext uri="{FF2B5EF4-FFF2-40B4-BE49-F238E27FC236}">
                <a16:creationId xmlns:a16="http://schemas.microsoft.com/office/drawing/2014/main" id="{57454319-9386-804E-A8A7-4D97E439778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32323" y="29827813"/>
            <a:ext cx="6277538" cy="3106411"/>
          </a:xfrm>
          <a:prstGeom prst="rect">
            <a:avLst/>
          </a:prstGeom>
        </p:spPr>
      </p:pic>
      <p:pic>
        <p:nvPicPr>
          <p:cNvPr id="660" name="图片 659">
            <a:extLst>
              <a:ext uri="{FF2B5EF4-FFF2-40B4-BE49-F238E27FC236}">
                <a16:creationId xmlns:a16="http://schemas.microsoft.com/office/drawing/2014/main" id="{34D71AD3-E57F-674A-A811-1D7DDD0802F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288348" y="32934224"/>
            <a:ext cx="6177497" cy="2890506"/>
          </a:xfrm>
          <a:prstGeom prst="rect">
            <a:avLst/>
          </a:prstGeom>
        </p:spPr>
      </p:pic>
      <p:pic>
        <p:nvPicPr>
          <p:cNvPr id="661" name="图片 660">
            <a:extLst>
              <a:ext uri="{FF2B5EF4-FFF2-40B4-BE49-F238E27FC236}">
                <a16:creationId xmlns:a16="http://schemas.microsoft.com/office/drawing/2014/main" id="{88EDA99E-904F-4D43-8276-67B3711451F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850565" y="29945408"/>
            <a:ext cx="6096000" cy="2844800"/>
          </a:xfrm>
          <a:prstGeom prst="rect">
            <a:avLst/>
          </a:prstGeom>
        </p:spPr>
      </p:pic>
      <p:pic>
        <p:nvPicPr>
          <p:cNvPr id="662" name="图片 661">
            <a:extLst>
              <a:ext uri="{FF2B5EF4-FFF2-40B4-BE49-F238E27FC236}">
                <a16:creationId xmlns:a16="http://schemas.microsoft.com/office/drawing/2014/main" id="{1A3C775A-60FB-2F48-94C6-D52D8F97618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892857" y="32923136"/>
            <a:ext cx="5981700" cy="2819400"/>
          </a:xfrm>
          <a:prstGeom prst="rect">
            <a:avLst/>
          </a:prstGeom>
        </p:spPr>
      </p:pic>
      <p:pic>
        <p:nvPicPr>
          <p:cNvPr id="663" name="图片 662">
            <a:extLst>
              <a:ext uri="{FF2B5EF4-FFF2-40B4-BE49-F238E27FC236}">
                <a16:creationId xmlns:a16="http://schemas.microsoft.com/office/drawing/2014/main" id="{D66FA13D-6F17-C640-8441-8A6FB508921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0375919" y="29909888"/>
            <a:ext cx="5981700" cy="2819400"/>
          </a:xfrm>
          <a:prstGeom prst="rect">
            <a:avLst/>
          </a:prstGeom>
        </p:spPr>
      </p:pic>
      <p:pic>
        <p:nvPicPr>
          <p:cNvPr id="664" name="图片 663">
            <a:extLst>
              <a:ext uri="{FF2B5EF4-FFF2-40B4-BE49-F238E27FC236}">
                <a16:creationId xmlns:a16="http://schemas.microsoft.com/office/drawing/2014/main" id="{5665F904-E6B0-394C-9384-5B373DFF1AD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0483199" y="32925437"/>
            <a:ext cx="5814673" cy="2782558"/>
          </a:xfrm>
          <a:prstGeom prst="rect">
            <a:avLst/>
          </a:prstGeom>
        </p:spPr>
      </p:pic>
      <p:pic>
        <p:nvPicPr>
          <p:cNvPr id="665" name="图片 664">
            <a:extLst>
              <a:ext uri="{FF2B5EF4-FFF2-40B4-BE49-F238E27FC236}">
                <a16:creationId xmlns:a16="http://schemas.microsoft.com/office/drawing/2014/main" id="{D239BA31-8D0E-4641-B696-87F9F0756EF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0247331" y="36320378"/>
            <a:ext cx="6395978" cy="2845668"/>
          </a:xfrm>
          <a:prstGeom prst="rect">
            <a:avLst/>
          </a:prstGeom>
        </p:spPr>
      </p:pic>
      <p:sp>
        <p:nvSpPr>
          <p:cNvPr id="666" name="Content Placeholder 2">
            <a:extLst>
              <a:ext uri="{FF2B5EF4-FFF2-40B4-BE49-F238E27FC236}">
                <a16:creationId xmlns:a16="http://schemas.microsoft.com/office/drawing/2014/main" id="{E5582CF2-4B3E-E14A-975D-5C1D0DF4A188}"/>
              </a:ext>
            </a:extLst>
          </p:cNvPr>
          <p:cNvSpPr txBox="1">
            <a:spLocks/>
          </p:cNvSpPr>
          <p:nvPr/>
        </p:nvSpPr>
        <p:spPr bwMode="auto">
          <a:xfrm>
            <a:off x="13345051" y="29349184"/>
            <a:ext cx="13057028" cy="80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Tx/>
            </a:pPr>
            <a:r>
              <a:rPr lang="en-US" altLang="zh-Han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zh-Han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zh-Han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(Micro-F1,</a:t>
            </a:r>
            <a:r>
              <a:rPr lang="zh-Han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r>
              <a:rPr lang="zh-Han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ratio=0.1~0.9)</a:t>
            </a:r>
            <a:endParaRPr lang="en-US" altLang="zh-Han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8" name="Content Placeholder 2">
            <a:extLst>
              <a:ext uri="{FF2B5EF4-FFF2-40B4-BE49-F238E27FC236}">
                <a16:creationId xmlns:a16="http://schemas.microsoft.com/office/drawing/2014/main" id="{D1190356-119B-154F-8245-F4A4792EBCDB}"/>
              </a:ext>
            </a:extLst>
          </p:cNvPr>
          <p:cNvSpPr txBox="1">
            <a:spLocks/>
          </p:cNvSpPr>
          <p:nvPr/>
        </p:nvSpPr>
        <p:spPr bwMode="auto">
          <a:xfrm>
            <a:off x="20056726" y="35801985"/>
            <a:ext cx="5176422" cy="80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Tx/>
            </a:pPr>
            <a:r>
              <a:rPr lang="en-US" altLang="zh-Han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zh-Han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zh-Han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(Threads=24)</a:t>
            </a:r>
            <a:endParaRPr lang="en-US" altLang="zh-Han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 animBg="1"/>
      <p:bldP spid="6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10062</TotalTime>
  <Words>924</Words>
  <Application>Microsoft Macintosh PowerPoint</Application>
  <PresentationFormat>自定义</PresentationFormat>
  <Paragraphs>166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宋体</vt:lpstr>
      <vt:lpstr>Kozuka Mincho Pr6N R</vt:lpstr>
      <vt:lpstr>新細明體</vt:lpstr>
      <vt:lpstr>Arial</vt:lpstr>
      <vt:lpstr>Calibri</vt:lpstr>
      <vt:lpstr>Cambria Math</vt:lpstr>
      <vt:lpstr>Times</vt:lpstr>
      <vt:lpstr>Times New Roman</vt:lpstr>
      <vt:lpstr>Wingdings</vt:lpstr>
      <vt:lpstr>Office Theme</vt:lpstr>
      <vt:lpstr>Scalable Graph Embeddings via Sparse Transpose Proximities Yuan Yin, Zhewei Wei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xiaokui</dc:creator>
  <cp:lastModifiedBy>yinyuan</cp:lastModifiedBy>
  <cp:revision>559</cp:revision>
  <cp:lastPrinted>2019-08-01T00:22:56Z</cp:lastPrinted>
  <dcterms:created xsi:type="dcterms:W3CDTF">2009-06-25T21:14:21Z</dcterms:created>
  <dcterms:modified xsi:type="dcterms:W3CDTF">2019-08-06T06:19:36Z</dcterms:modified>
</cp:coreProperties>
</file>