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3" r:id="rId4"/>
    <p:sldId id="290" r:id="rId5"/>
    <p:sldId id="307" r:id="rId6"/>
    <p:sldId id="308" r:id="rId7"/>
    <p:sldId id="309" r:id="rId8"/>
    <p:sldId id="310" r:id="rId9"/>
    <p:sldId id="311" r:id="rId10"/>
    <p:sldId id="312" r:id="rId11"/>
    <p:sldId id="267" r:id="rId12"/>
    <p:sldId id="262" r:id="rId13"/>
    <p:sldId id="265" r:id="rId14"/>
    <p:sldId id="274" r:id="rId15"/>
    <p:sldId id="304" r:id="rId16"/>
    <p:sldId id="306" r:id="rId17"/>
    <p:sldId id="305" r:id="rId18"/>
    <p:sldId id="273" r:id="rId19"/>
    <p:sldId id="279" r:id="rId20"/>
    <p:sldId id="270" r:id="rId21"/>
    <p:sldId id="303" r:id="rId22"/>
    <p:sldId id="313" r:id="rId23"/>
    <p:sldId id="291" r:id="rId24"/>
    <p:sldId id="314" r:id="rId25"/>
    <p:sldId id="315" r:id="rId26"/>
    <p:sldId id="301" r:id="rId27"/>
    <p:sldId id="293" r:id="rId28"/>
    <p:sldId id="316" r:id="rId29"/>
    <p:sldId id="299" r:id="rId30"/>
    <p:sldId id="268" r:id="rId31"/>
    <p:sldId id="284" r:id="rId32"/>
    <p:sldId id="300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58405-F54A-48B9-974F-10E170B7460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FB002-B438-4D4F-BBF5-92689FF9D0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47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502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base sets are sorted relative to each other, but we don’t sort keys inside a base set. We use the maximum key in a base set to represent it.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1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#</a:t>
            </a:r>
            <a:r>
              <a:rPr lang="en-US" altLang="zh-CN" baseline="0" dirty="0" smtClean="0"/>
              <a:t> of logs to take on N/B before it gets to constant,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962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846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165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74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N/B is the # of I/</a:t>
            </a:r>
            <a:r>
              <a:rPr lang="en-US" altLang="zh-CN" dirty="0" err="1" smtClean="0"/>
              <a:t>Os</a:t>
            </a:r>
            <a:r>
              <a:rPr lang="en-US" altLang="zh-CN" dirty="0" smtClean="0"/>
              <a:t> to make one</a:t>
            </a:r>
            <a:r>
              <a:rPr lang="en-US" altLang="zh-CN" baseline="0" dirty="0" smtClean="0"/>
              <a:t> pass of scanning, </a:t>
            </a:r>
            <a:r>
              <a:rPr lang="en-US" altLang="zh-CN" dirty="0" smtClean="0"/>
              <a:t># of passes needed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14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So</a:t>
            </a:r>
            <a:r>
              <a:rPr lang="en-US" altLang="zh-CN" baseline="0" dirty="0" smtClean="0"/>
              <a:t> it serves as a priority queue that supports all operations in constant time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665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First</a:t>
            </a:r>
            <a:r>
              <a:rPr lang="en-US" altLang="zh-CN" baseline="0" dirty="0" smtClean="0"/>
              <a:t> I will present a S(N)*log N reduction. Result-wise it does make any sense to consider such a reduction, since even if we can sort in linear time, this reduction only gives us a priority queue with cost log N, no better than binary tree</a:t>
            </a:r>
            <a:endParaRPr lang="en-US" altLang="zh-CN" dirty="0" smtClean="0"/>
          </a:p>
          <a:p>
            <a:r>
              <a:rPr lang="en-US" altLang="zh-CN" dirty="0" smtClean="0"/>
              <a:t>Keys</a:t>
            </a:r>
            <a:r>
              <a:rPr lang="en-US" altLang="zh-CN" baseline="0" dirty="0" smtClean="0"/>
              <a:t> in higher levels are larger than keys in lower levels</a:t>
            </a:r>
          </a:p>
          <a:p>
            <a:r>
              <a:rPr lang="en-US" altLang="zh-CN" baseline="0" dirty="0" smtClean="0"/>
              <a:t>When a level gets unbalanced, that is, it expand or shrink by a constant factor</a:t>
            </a:r>
          </a:p>
          <a:p>
            <a:r>
              <a:rPr lang="en-US" altLang="zh-CN" baseline="0" dirty="0" smtClean="0"/>
              <a:t>Rebalance it by taking its </a:t>
            </a:r>
            <a:r>
              <a:rPr lang="en-US" altLang="zh-CN" baseline="0" dirty="0" err="1" smtClean="0"/>
              <a:t>neighbouring</a:t>
            </a:r>
            <a:r>
              <a:rPr lang="en-US" altLang="zh-CN" baseline="0" dirty="0" smtClean="0"/>
              <a:t> levels, sort and merge them, and redistribute keys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872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35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base sets are sorted relative to each other, but we don’t sort keys inside a base set. We use the maximum key in a base set to represent it.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FB002-B438-4D4F-BBF5-92689FF9D0D1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8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41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065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80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79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28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41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981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77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59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664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F940-8FB7-4CEF-87AC-2F8AC93B23FA}" type="datetimeFigureOut">
              <a:rPr lang="zh-CN" altLang="en-US" smtClean="0"/>
              <a:t>2014/9/6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F3B3-957E-490B-AC03-9E6C08920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2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36512" y="2204864"/>
            <a:ext cx="9286800" cy="147002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Equivalence </a:t>
            </a:r>
            <a:r>
              <a:rPr lang="en-US" altLang="zh-CN" dirty="0" smtClean="0"/>
              <a:t>Between </a:t>
            </a:r>
            <a:r>
              <a:rPr lang="en-US" altLang="zh-CN" dirty="0" smtClean="0"/>
              <a:t>Priority Queues and Sorting </a:t>
            </a:r>
            <a:r>
              <a:rPr lang="en-US" altLang="zh-CN" dirty="0" smtClean="0"/>
              <a:t>in </a:t>
            </a:r>
            <a:r>
              <a:rPr lang="en-US" altLang="zh-CN" dirty="0" smtClean="0"/>
              <a:t>External Memory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err="1" smtClean="0"/>
              <a:t>Zhewei</a:t>
            </a:r>
            <a:r>
              <a:rPr lang="en-US" altLang="zh-CN" dirty="0" smtClean="0"/>
              <a:t> Wei</a:t>
            </a:r>
          </a:p>
          <a:p>
            <a:r>
              <a:rPr lang="en-US" altLang="zh-CN" sz="1900" dirty="0" err="1" smtClean="0"/>
              <a:t>Renmin</a:t>
            </a:r>
            <a:r>
              <a:rPr lang="en-US" altLang="zh-CN" sz="1900" dirty="0" smtClean="0"/>
              <a:t> University of China </a:t>
            </a:r>
            <a:endParaRPr lang="en-US" altLang="zh-CN" sz="1900" dirty="0" smtClean="0"/>
          </a:p>
          <a:p>
            <a:r>
              <a:rPr lang="en-US" altLang="zh-CN" sz="1900" dirty="0" smtClean="0"/>
              <a:t>MADALGO, Aarhus University</a:t>
            </a:r>
            <a:endParaRPr lang="en-US" altLang="zh-CN" sz="1900" dirty="0"/>
          </a:p>
          <a:p>
            <a:r>
              <a:rPr lang="en-US" altLang="zh-CN" dirty="0" err="1" smtClean="0"/>
              <a:t>Ke</a:t>
            </a:r>
            <a:r>
              <a:rPr lang="en-US" altLang="zh-CN" dirty="0" smtClean="0"/>
              <a:t> </a:t>
            </a:r>
            <a:r>
              <a:rPr lang="en-US" altLang="zh-CN" dirty="0" smtClean="0"/>
              <a:t>Yi</a:t>
            </a:r>
          </a:p>
          <a:p>
            <a:r>
              <a:rPr lang="en-US" altLang="zh-CN" sz="2000" dirty="0" smtClean="0"/>
              <a:t>The Hong Kong University of Science and Technology </a:t>
            </a:r>
          </a:p>
        </p:txBody>
      </p:sp>
    </p:spTree>
    <p:extLst>
      <p:ext uri="{BB962C8B-B14F-4D97-AF65-F5344CB8AC3E}">
        <p14:creationId xmlns:p14="http://schemas.microsoft.com/office/powerpoint/2010/main" val="10457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70892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S(N)/B for S(N) = </a:t>
            </a:r>
            <a:r>
              <a:rPr lang="el-GR" altLang="zh-CN" dirty="0" smtClean="0"/>
              <a:t>Ω</a:t>
            </a:r>
            <a:r>
              <a:rPr lang="en-US" altLang="zh-CN" dirty="0" smtClean="0"/>
              <a:t>(2</a:t>
            </a:r>
            <a:r>
              <a:rPr lang="en-US" altLang="zh-CN" baseline="30000" dirty="0" smtClean="0"/>
              <a:t>log*N</a:t>
            </a:r>
            <a:r>
              <a:rPr lang="en-US" altLang="zh-CN" dirty="0" smtClean="0"/>
              <a:t>), or M = </a:t>
            </a:r>
            <a:r>
              <a:rPr lang="el-GR" altLang="zh-CN" dirty="0"/>
              <a:t>Ω</a:t>
            </a:r>
            <a:r>
              <a:rPr lang="en-US" altLang="zh-CN" dirty="0" smtClean="0"/>
              <a:t>(B*log</a:t>
            </a:r>
            <a:r>
              <a:rPr lang="en-US" altLang="zh-CN" baseline="30000" dirty="0" smtClean="0"/>
              <a:t>(c)</a:t>
            </a:r>
            <a:r>
              <a:rPr lang="en-US" altLang="zh-CN" dirty="0" smtClean="0"/>
              <a:t>N)</a:t>
            </a:r>
            <a:endParaRPr lang="en-US" altLang="zh-CN" baseline="30000" dirty="0" smtClean="0"/>
          </a:p>
          <a:p>
            <a:r>
              <a:rPr lang="en-US" altLang="zh-CN" dirty="0" smtClean="0"/>
              <a:t>Other wise O((S(N)</a:t>
            </a:r>
            <a:r>
              <a:rPr lang="en-US" altLang="zh-CN" dirty="0"/>
              <a:t> </a:t>
            </a:r>
            <a:r>
              <a:rPr lang="en-US" altLang="zh-CN" dirty="0" smtClean="0"/>
              <a:t>log</a:t>
            </a:r>
            <a:r>
              <a:rPr lang="en-US" altLang="zh-CN" baseline="30000" dirty="0" smtClean="0"/>
              <a:t>*</a:t>
            </a:r>
            <a:r>
              <a:rPr lang="en-US" altLang="zh-CN" dirty="0" smtClean="0"/>
              <a:t>N) /B)</a:t>
            </a:r>
          </a:p>
          <a:p>
            <a:r>
              <a:rPr lang="en-US" altLang="zh-CN" dirty="0" smtClean="0"/>
              <a:t>No new bounds for external priority queue</a:t>
            </a:r>
          </a:p>
          <a:p>
            <a:r>
              <a:rPr lang="en-US" altLang="zh-CN" dirty="0" smtClean="0"/>
              <a:t>External priority queue lower bound  -&gt; external sorting lower bound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2021351" y="1340768"/>
            <a:ext cx="5180767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 sorting algorithm sorts N keys in </a:t>
            </a:r>
            <a:r>
              <a:rPr lang="en-US" altLang="zh-CN" sz="2800" dirty="0" smtClean="0">
                <a:solidFill>
                  <a:srgbClr val="FF0000"/>
                </a:solidFill>
              </a:rPr>
              <a:t>N*S(N)/B </a:t>
            </a:r>
            <a:r>
              <a:rPr lang="en-US" altLang="zh-CN" sz="2800" dirty="0" smtClean="0"/>
              <a:t>time in the I/O model</a:t>
            </a:r>
            <a:endParaRPr lang="zh-CN" altLang="en-US" sz="2800" dirty="0"/>
          </a:p>
        </p:txBody>
      </p:sp>
      <p:sp>
        <p:nvSpPr>
          <p:cNvPr id="6" name="圆角矩形 5"/>
          <p:cNvSpPr/>
          <p:nvPr/>
        </p:nvSpPr>
        <p:spPr>
          <a:xfrm>
            <a:off x="1407457" y="3068960"/>
            <a:ext cx="6404903" cy="9361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 priority queue support all operations in </a:t>
            </a:r>
            <a:r>
              <a:rPr lang="en-US" altLang="zh-CN" sz="2800" dirty="0" smtClean="0">
                <a:solidFill>
                  <a:srgbClr val="FF0000"/>
                </a:solidFill>
              </a:rPr>
              <a:t>1/B*</a:t>
            </a:r>
            <a:r>
              <a:rPr lang="el-GR" altLang="zh-CN" sz="2800" dirty="0" smtClean="0">
                <a:solidFill>
                  <a:srgbClr val="FF0000"/>
                </a:solidFill>
              </a:rPr>
              <a:t>Σ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i≥0</a:t>
            </a:r>
            <a:r>
              <a:rPr lang="en-US" altLang="zh-CN" sz="2800" dirty="0" smtClean="0">
                <a:solidFill>
                  <a:srgbClr val="FF0000"/>
                </a:solidFill>
              </a:rPr>
              <a:t>S(Blog</a:t>
            </a:r>
            <a:r>
              <a:rPr lang="en-US" altLang="zh-CN" sz="2800" baseline="30000" dirty="0" smtClean="0">
                <a:solidFill>
                  <a:srgbClr val="FF0000"/>
                </a:solidFill>
              </a:rPr>
              <a:t>(</a:t>
            </a:r>
            <a:r>
              <a:rPr lang="en-US" altLang="zh-CN" sz="2800" baseline="30000" dirty="0" err="1" smtClean="0">
                <a:solidFill>
                  <a:srgbClr val="FF0000"/>
                </a:solidFill>
              </a:rPr>
              <a:t>i</a:t>
            </a:r>
            <a:r>
              <a:rPr lang="en-US" altLang="zh-CN" sz="2800" baseline="30000" dirty="0" smtClean="0">
                <a:solidFill>
                  <a:srgbClr val="FF0000"/>
                </a:solidFill>
              </a:rPr>
              <a:t>)</a:t>
            </a:r>
            <a:r>
              <a:rPr lang="en-US" altLang="zh-CN" sz="2800" dirty="0" smtClean="0">
                <a:solidFill>
                  <a:srgbClr val="FF0000"/>
                </a:solidFill>
              </a:rPr>
              <a:t>(N/B)) </a:t>
            </a:r>
            <a:r>
              <a:rPr lang="en-US" altLang="zh-CN" sz="2800" dirty="0" smtClean="0">
                <a:solidFill>
                  <a:schemeClr val="bg1"/>
                </a:solidFill>
              </a:rPr>
              <a:t>amortized I/</a:t>
            </a:r>
            <a:r>
              <a:rPr lang="en-US" altLang="zh-CN" sz="2800" dirty="0" err="1" smtClean="0">
                <a:solidFill>
                  <a:schemeClr val="bg1"/>
                </a:solidFill>
              </a:rPr>
              <a:t>Os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296014" y="2060848"/>
            <a:ext cx="4020402" cy="954107"/>
            <a:chOff x="4296014" y="2060848"/>
            <a:chExt cx="4020402" cy="954107"/>
          </a:xfrm>
        </p:grpSpPr>
        <p:sp>
          <p:nvSpPr>
            <p:cNvPr id="5" name="下箭头 4"/>
            <p:cNvSpPr/>
            <p:nvPr/>
          </p:nvSpPr>
          <p:spPr>
            <a:xfrm>
              <a:off x="4296014" y="2204864"/>
              <a:ext cx="576064" cy="792088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10547" y="2060848"/>
              <a:ext cx="340586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/>
                <a:t>Use sorting algorithm </a:t>
              </a:r>
            </a:p>
            <a:p>
              <a:r>
                <a:rPr lang="en-US" altLang="zh-CN" sz="2800" dirty="0" smtClean="0"/>
                <a:t>as a black box</a:t>
              </a:r>
            </a:p>
          </p:txBody>
        </p:sp>
      </p:grpSp>
      <p:sp>
        <p:nvSpPr>
          <p:cNvPr id="15" name="矩形标注 14"/>
          <p:cNvSpPr/>
          <p:nvPr/>
        </p:nvSpPr>
        <p:spPr>
          <a:xfrm>
            <a:off x="323528" y="2204864"/>
            <a:ext cx="2808312" cy="792088"/>
          </a:xfrm>
          <a:prstGeom prst="wedgeRectCallout">
            <a:avLst>
              <a:gd name="adj1" fmla="val 98884"/>
              <a:gd name="adj2" fmla="val 10911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S(N) + S(B*log N) + S(B*</a:t>
            </a:r>
            <a:r>
              <a:rPr lang="en-US" altLang="zh-CN" dirty="0" err="1" smtClean="0"/>
              <a:t>loglog</a:t>
            </a:r>
            <a:r>
              <a:rPr lang="en-US" altLang="zh-CN" dirty="0" smtClean="0"/>
              <a:t> N)) + 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128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</a:t>
            </a:r>
            <a:r>
              <a:rPr lang="en-US" altLang="zh-CN" dirty="0" err="1" smtClean="0"/>
              <a:t>Thorup</a:t>
            </a:r>
            <a:r>
              <a:rPr lang="en-US" altLang="zh-CN" dirty="0" smtClean="0"/>
              <a:t> did </a:t>
            </a:r>
            <a:r>
              <a:rPr lang="en-US" altLang="zh-CN" dirty="0" smtClean="0"/>
              <a:t>it (on a high level)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How </a:t>
            </a:r>
            <a:r>
              <a:rPr lang="en-US" altLang="zh-CN" dirty="0" smtClean="0"/>
              <a:t>we </a:t>
            </a:r>
            <a:r>
              <a:rPr lang="en-US" altLang="zh-CN" dirty="0" smtClean="0"/>
              <a:t>extend it in external memory (on a high level)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Open </a:t>
            </a:r>
            <a:r>
              <a:rPr lang="en-US" altLang="zh-CN" dirty="0" smtClean="0"/>
              <a:t>problems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232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r>
              <a:rPr lang="en-US" altLang="zh-CN" dirty="0" smtClean="0"/>
              <a:t>Word RAM model: </a:t>
            </a:r>
          </a:p>
          <a:p>
            <a:pPr lvl="1"/>
            <a:r>
              <a:rPr lang="en-US" altLang="zh-CN" dirty="0" smtClean="0"/>
              <a:t>each word consists of w ≥ log N bits</a:t>
            </a:r>
          </a:p>
          <a:p>
            <a:pPr lvl="1"/>
            <a:r>
              <a:rPr lang="en-US" altLang="zh-CN" dirty="0"/>
              <a:t>constant number of registers, </a:t>
            </a:r>
            <a:r>
              <a:rPr lang="en-US" altLang="zh-CN" dirty="0" smtClean="0"/>
              <a:t>each with </a:t>
            </a:r>
            <a:r>
              <a:rPr lang="en-US" altLang="zh-CN" dirty="0"/>
              <a:t>capacity for one </a:t>
            </a:r>
            <a:r>
              <a:rPr lang="en-US" altLang="zh-CN" dirty="0" smtClean="0"/>
              <a:t>word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Atomic heap [Han 2004]: support insertions, deletions, and predecessor </a:t>
            </a:r>
            <a:r>
              <a:rPr lang="en-US" altLang="zh-CN" dirty="0"/>
              <a:t>queries in </a:t>
            </a:r>
            <a:r>
              <a:rPr lang="en-US" altLang="zh-CN" dirty="0" smtClean="0"/>
              <a:t>set </a:t>
            </a:r>
            <a:r>
              <a:rPr lang="en-US" altLang="zh-CN" dirty="0"/>
              <a:t>of O(log</a:t>
            </a:r>
            <a:r>
              <a:rPr lang="en-US" altLang="zh-CN" baseline="30000" dirty="0"/>
              <a:t>2</a:t>
            </a:r>
            <a:r>
              <a:rPr lang="en-US" altLang="zh-CN" dirty="0"/>
              <a:t> N) size in constant time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33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 – O(S(N)*log N)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8" y="1531114"/>
            <a:ext cx="5695594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23728" y="2339089"/>
            <a:ext cx="367184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>
            <a:off x="107504" y="1531114"/>
            <a:ext cx="1819377" cy="4983617"/>
            <a:chOff x="107504" y="1531114"/>
            <a:chExt cx="1819377" cy="4983617"/>
          </a:xfrm>
        </p:grpSpPr>
        <p:sp>
          <p:nvSpPr>
            <p:cNvPr id="9" name="左大括号 8"/>
            <p:cNvSpPr/>
            <p:nvPr/>
          </p:nvSpPr>
          <p:spPr>
            <a:xfrm>
              <a:off x="1278809" y="1531114"/>
              <a:ext cx="648072" cy="498361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7504" y="3501008"/>
              <a:ext cx="12875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O(log N) </a:t>
              </a:r>
            </a:p>
            <a:p>
              <a:r>
                <a:rPr lang="en-US" altLang="zh-CN" sz="2400" dirty="0" smtClean="0"/>
                <a:t>levels</a:t>
              </a:r>
              <a:endParaRPr lang="zh-CN" alt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grpSp>
        <p:nvGrpSpPr>
          <p:cNvPr id="17" name="组合 16"/>
          <p:cNvGrpSpPr/>
          <p:nvPr/>
        </p:nvGrpSpPr>
        <p:grpSpPr>
          <a:xfrm>
            <a:off x="2879530" y="2204864"/>
            <a:ext cx="4788814" cy="4123968"/>
            <a:chOff x="2879530" y="2204864"/>
            <a:chExt cx="4788814" cy="4123968"/>
          </a:xfrm>
        </p:grpSpPr>
        <p:cxnSp>
          <p:nvCxnSpPr>
            <p:cNvPr id="25" name="直接箭头连接符 24"/>
            <p:cNvCxnSpPr/>
            <p:nvPr/>
          </p:nvCxnSpPr>
          <p:spPr>
            <a:xfrm flipH="1">
              <a:off x="6084168" y="2204864"/>
              <a:ext cx="1584176" cy="51620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 flipH="1">
              <a:off x="2879530" y="5595277"/>
              <a:ext cx="230324" cy="73355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/>
            <p:nvPr/>
          </p:nvCxnSpPr>
          <p:spPr>
            <a:xfrm flipH="1">
              <a:off x="4480407" y="2996952"/>
              <a:ext cx="1152129" cy="51620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7924990" y="1616478"/>
            <a:ext cx="1264770" cy="4845434"/>
            <a:chOff x="7924990" y="1616478"/>
            <a:chExt cx="1264770" cy="4845434"/>
          </a:xfrm>
        </p:grpSpPr>
        <p:sp>
          <p:nvSpPr>
            <p:cNvPr id="11" name="TextBox 10"/>
            <p:cNvSpPr txBox="1"/>
            <p:nvPr/>
          </p:nvSpPr>
          <p:spPr>
            <a:xfrm>
              <a:off x="7924990" y="1616478"/>
              <a:ext cx="990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 keys</a:t>
              </a:r>
              <a:endParaRPr lang="zh-CN" alt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24990" y="2351738"/>
              <a:ext cx="12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N/2 keys</a:t>
              </a:r>
              <a:endParaRPr lang="zh-CN" alt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24990" y="6000247"/>
              <a:ext cx="921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c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keys</a:t>
              </a:r>
              <a:endParaRPr lang="zh-CN" alt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24990" y="5225945"/>
              <a:ext cx="1077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2</a:t>
              </a:r>
              <a:r>
                <a:rPr lang="en-US" altLang="zh-CN" sz="2400" dirty="0"/>
                <a:t>c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keys</a:t>
              </a:r>
              <a:endParaRPr lang="zh-CN" alt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924990" y="3221786"/>
              <a:ext cx="12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N/4 keys</a:t>
              </a:r>
              <a:endParaRPr lang="zh-CN" altLang="en-US" sz="2400" dirty="0"/>
            </a:p>
          </p:txBody>
        </p:sp>
      </p:grpSp>
      <p:sp>
        <p:nvSpPr>
          <p:cNvPr id="3" name="椭圆形标注 2"/>
          <p:cNvSpPr/>
          <p:nvPr/>
        </p:nvSpPr>
        <p:spPr>
          <a:xfrm>
            <a:off x="3236370" y="5974671"/>
            <a:ext cx="2703782" cy="766697"/>
          </a:xfrm>
          <a:prstGeom prst="wedgeEllipseCallout">
            <a:avLst>
              <a:gd name="adj1" fmla="val -70757"/>
              <a:gd name="adj2" fmla="val -151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Keep min in the head</a:t>
            </a:r>
            <a:endParaRPr lang="zh-CN" altLang="en-US" sz="2400" dirty="0"/>
          </a:p>
        </p:txBody>
      </p:sp>
      <p:sp>
        <p:nvSpPr>
          <p:cNvPr id="19" name="圆角矩形 18"/>
          <p:cNvSpPr/>
          <p:nvPr/>
        </p:nvSpPr>
        <p:spPr>
          <a:xfrm>
            <a:off x="4325912" y="4069292"/>
            <a:ext cx="4422552" cy="9014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Invariant: Keys in higher level are larger than keys in Lower level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3486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</a:t>
            </a:r>
            <a:r>
              <a:rPr lang="en-US" altLang="zh-CN" dirty="0"/>
              <a:t>Reduction – O(S(N)*log N)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8" y="1531114"/>
            <a:ext cx="5695594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23728" y="2339089"/>
            <a:ext cx="367184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箭头连接符 24"/>
          <p:cNvCxnSpPr/>
          <p:nvPr/>
        </p:nvCxnSpPr>
        <p:spPr>
          <a:xfrm flipH="1">
            <a:off x="6084168" y="2204864"/>
            <a:ext cx="1584176" cy="5162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>
            <a:off x="2879530" y="5595277"/>
            <a:ext cx="230324" cy="7335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36370" y="4032065"/>
            <a:ext cx="56845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Rebalance cost </a:t>
            </a:r>
            <a:r>
              <a:rPr lang="en-US" altLang="zh-CN" sz="2800" dirty="0"/>
              <a:t>for </a:t>
            </a:r>
            <a:r>
              <a:rPr lang="en-US" altLang="zh-CN" sz="2800" dirty="0" smtClean="0"/>
              <a:t>level </a:t>
            </a:r>
            <a:r>
              <a:rPr lang="en-US" altLang="zh-CN" sz="2800" dirty="0"/>
              <a:t>2</a:t>
            </a:r>
            <a:r>
              <a:rPr lang="en-US" altLang="zh-CN" sz="2800" baseline="30000" dirty="0"/>
              <a:t>j</a:t>
            </a:r>
            <a:r>
              <a:rPr lang="en-US" altLang="zh-CN" sz="2800" dirty="0"/>
              <a:t>: </a:t>
            </a: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en-US" altLang="zh-CN" sz="2800" baseline="30000" dirty="0" smtClean="0">
                <a:solidFill>
                  <a:srgbClr val="FF0000"/>
                </a:solidFill>
              </a:rPr>
              <a:t>j</a:t>
            </a:r>
            <a:r>
              <a:rPr lang="en-US" altLang="zh-CN" sz="2800" dirty="0" smtClean="0">
                <a:solidFill>
                  <a:srgbClr val="FF0000"/>
                </a:solidFill>
              </a:rPr>
              <a:t>*S(N)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# of sorts in N updates: </a:t>
            </a:r>
            <a:r>
              <a:rPr lang="en-US" altLang="zh-CN" sz="2800" dirty="0" smtClean="0">
                <a:solidFill>
                  <a:srgbClr val="FF0000"/>
                </a:solidFill>
              </a:rPr>
              <a:t>N/2</a:t>
            </a:r>
            <a:r>
              <a:rPr lang="en-US" altLang="zh-CN" sz="2800" baseline="30000" dirty="0" smtClean="0">
                <a:solidFill>
                  <a:srgbClr val="FF0000"/>
                </a:solidFill>
              </a:rPr>
              <a:t>j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Amortized c</a:t>
            </a:r>
            <a:r>
              <a:rPr lang="en-US" altLang="zh-CN" sz="2800" dirty="0" smtClean="0"/>
              <a:t>ost in level 2</a:t>
            </a:r>
            <a:r>
              <a:rPr lang="en-US" altLang="zh-CN" sz="2800" baseline="30000" dirty="0" smtClean="0"/>
              <a:t>j</a:t>
            </a:r>
            <a:r>
              <a:rPr lang="en-US" altLang="zh-CN" sz="2800" dirty="0" smtClean="0"/>
              <a:t>: </a:t>
            </a:r>
            <a:r>
              <a:rPr lang="en-US" altLang="zh-CN" sz="2800" dirty="0" smtClean="0">
                <a:solidFill>
                  <a:srgbClr val="FF0000"/>
                </a:solidFill>
              </a:rPr>
              <a:t>S(N)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log N levels</a:t>
            </a:r>
            <a:endParaRPr lang="en-US" altLang="zh-CN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dirty="0" smtClean="0"/>
          </a:p>
        </p:txBody>
      </p:sp>
      <p:cxnSp>
        <p:nvCxnSpPr>
          <p:cNvPr id="31" name="直接箭头连接符 30"/>
          <p:cNvCxnSpPr/>
          <p:nvPr/>
        </p:nvCxnSpPr>
        <p:spPr>
          <a:xfrm flipH="1">
            <a:off x="4480407" y="2996952"/>
            <a:ext cx="1152129" cy="5162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42" name="组合 41"/>
          <p:cNvGrpSpPr/>
          <p:nvPr/>
        </p:nvGrpSpPr>
        <p:grpSpPr>
          <a:xfrm>
            <a:off x="7924990" y="1616478"/>
            <a:ext cx="1264770" cy="4845434"/>
            <a:chOff x="7924990" y="1616478"/>
            <a:chExt cx="1264770" cy="4845434"/>
          </a:xfrm>
        </p:grpSpPr>
        <p:sp>
          <p:nvSpPr>
            <p:cNvPr id="43" name="TextBox 42"/>
            <p:cNvSpPr txBox="1"/>
            <p:nvPr/>
          </p:nvSpPr>
          <p:spPr>
            <a:xfrm>
              <a:off x="7924990" y="1616478"/>
              <a:ext cx="99065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 keys</a:t>
              </a:r>
              <a:endParaRPr lang="zh-CN" altLang="en-US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24990" y="2351738"/>
              <a:ext cx="12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N/2 keys</a:t>
              </a:r>
              <a:endParaRPr lang="zh-CN" altLang="en-US" sz="24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24990" y="6000247"/>
              <a:ext cx="921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c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keys</a:t>
              </a:r>
              <a:endParaRPr lang="zh-CN" altLang="en-US" sz="2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24990" y="5225945"/>
              <a:ext cx="1077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2</a:t>
              </a:r>
              <a:r>
                <a:rPr lang="en-US" altLang="zh-CN" sz="2400" dirty="0"/>
                <a:t>c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keys</a:t>
              </a:r>
              <a:endParaRPr lang="zh-CN" altLang="en-US" sz="2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24990" y="3221786"/>
              <a:ext cx="12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N/4 keys</a:t>
              </a:r>
              <a:endParaRPr lang="zh-CN" altLang="en-US" sz="2400" dirty="0"/>
            </a:p>
          </p:txBody>
        </p:sp>
      </p:grpSp>
      <p:sp>
        <p:nvSpPr>
          <p:cNvPr id="48" name="左大括号 47"/>
          <p:cNvSpPr/>
          <p:nvPr/>
        </p:nvSpPr>
        <p:spPr>
          <a:xfrm>
            <a:off x="1278809" y="1531114"/>
            <a:ext cx="648072" cy="49836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107504" y="3501008"/>
            <a:ext cx="1287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O(log N) </a:t>
            </a:r>
          </a:p>
          <a:p>
            <a:r>
              <a:rPr lang="en-US" altLang="zh-CN" sz="2400" dirty="0" smtClean="0"/>
              <a:t>levels</a:t>
            </a:r>
            <a:endParaRPr lang="zh-CN" alt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52" name="圆角矩形 51"/>
          <p:cNvSpPr/>
          <p:nvPr/>
        </p:nvSpPr>
        <p:spPr>
          <a:xfrm>
            <a:off x="4294122" y="5877272"/>
            <a:ext cx="3312649" cy="7743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Cost: O(S(N)*</a:t>
            </a:r>
            <a:r>
              <a:rPr lang="en-US" altLang="zh-CN" sz="2800" dirty="0" err="1" smtClean="0"/>
              <a:t>logN</a:t>
            </a:r>
            <a:r>
              <a:rPr lang="en-US" altLang="zh-CN" sz="2800" dirty="0" smtClean="0"/>
              <a:t>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8739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2879530" y="5680641"/>
            <a:ext cx="280280" cy="648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7596336" y="1340768"/>
            <a:ext cx="1556773" cy="5073498"/>
            <a:chOff x="7596336" y="1340768"/>
            <a:chExt cx="1556773" cy="5073498"/>
          </a:xfrm>
        </p:grpSpPr>
        <p:sp>
          <p:nvSpPr>
            <p:cNvPr id="11" name="TextBox 10"/>
            <p:cNvSpPr txBox="1"/>
            <p:nvPr/>
          </p:nvSpPr>
          <p:spPr>
            <a:xfrm>
              <a:off x="7698578" y="1340768"/>
              <a:ext cx="13323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N/log N 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58542" y="2319778"/>
              <a:ext cx="13323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N/2log N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96336" y="5952601"/>
              <a:ext cx="1556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1 base sets</a:t>
              </a:r>
              <a:endParaRPr lang="zh-CN" alt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96336" y="5178299"/>
              <a:ext cx="1556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2 base sets</a:t>
              </a:r>
              <a:endParaRPr lang="zh-CN" alt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695372" y="3174140"/>
              <a:ext cx="13371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N/4log N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</p:grpSp>
      <p:sp>
        <p:nvSpPr>
          <p:cNvPr id="21" name="矩形 20"/>
          <p:cNvSpPr/>
          <p:nvPr/>
        </p:nvSpPr>
        <p:spPr>
          <a:xfrm>
            <a:off x="2688432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14058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14058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2666998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5292080" y="2975381"/>
            <a:ext cx="829073" cy="793434"/>
            <a:chOff x="5292080" y="2975381"/>
            <a:chExt cx="829073" cy="793434"/>
          </a:xfrm>
        </p:grpSpPr>
        <p:sp>
          <p:nvSpPr>
            <p:cNvPr id="5" name="左大括号 4"/>
            <p:cNvSpPr/>
            <p:nvPr/>
          </p:nvSpPr>
          <p:spPr>
            <a:xfrm rot="16200000">
              <a:off x="5547552" y="2791917"/>
              <a:ext cx="246406" cy="613333"/>
            </a:xfrm>
            <a:prstGeom prst="leftBrac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92080" y="3307150"/>
              <a:ext cx="829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l</a:t>
              </a:r>
              <a:r>
                <a:rPr lang="en-US" altLang="zh-CN" sz="2400" dirty="0" smtClean="0"/>
                <a:t>og N</a:t>
              </a:r>
              <a:endParaRPr lang="zh-CN" altLang="en-US" sz="2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131840" y="3803556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Split/merge base sets: </a:t>
            </a:r>
            <a:r>
              <a:rPr lang="en-US" altLang="zh-CN" sz="2400" dirty="0" smtClean="0">
                <a:solidFill>
                  <a:srgbClr val="FF0000"/>
                </a:solidFill>
              </a:rPr>
              <a:t>S(N) </a:t>
            </a:r>
            <a:r>
              <a:rPr lang="en-US" altLang="zh-CN" sz="2400" dirty="0" smtClean="0"/>
              <a:t>amortized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Rebalancing level </a:t>
            </a:r>
            <a:r>
              <a:rPr lang="en-US" altLang="zh-CN" sz="2400" dirty="0"/>
              <a:t>2</a:t>
            </a:r>
            <a:r>
              <a:rPr lang="en-US" altLang="zh-CN" sz="2400" baseline="30000" dirty="0"/>
              <a:t>j</a:t>
            </a:r>
            <a:r>
              <a:rPr lang="en-US" altLang="zh-CN" sz="2400" dirty="0"/>
              <a:t>: </a:t>
            </a:r>
            <a:r>
              <a:rPr lang="en-US" altLang="zh-CN" sz="2400" dirty="0">
                <a:solidFill>
                  <a:srgbClr val="FF0000"/>
                </a:solidFill>
              </a:rPr>
              <a:t>2</a:t>
            </a:r>
            <a:r>
              <a:rPr lang="en-US" altLang="zh-CN" sz="2400" baseline="30000" dirty="0">
                <a:solidFill>
                  <a:srgbClr val="FF0000"/>
                </a:solidFill>
              </a:rPr>
              <a:t>j</a:t>
            </a:r>
            <a:r>
              <a:rPr lang="en-US" altLang="zh-CN" sz="2400" dirty="0">
                <a:solidFill>
                  <a:srgbClr val="FF0000"/>
                </a:solidFill>
              </a:rPr>
              <a:t>S(N)/log N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/>
              <a:t># of </a:t>
            </a:r>
            <a:r>
              <a:rPr lang="en-US" altLang="zh-CN" sz="2400" dirty="0" smtClean="0"/>
              <a:t>rebalance </a:t>
            </a:r>
            <a:r>
              <a:rPr lang="en-US" altLang="zh-CN" sz="2400" dirty="0"/>
              <a:t>in N updates: </a:t>
            </a:r>
            <a:r>
              <a:rPr lang="en-US" altLang="zh-CN" sz="2400" dirty="0">
                <a:solidFill>
                  <a:srgbClr val="FF0000"/>
                </a:solidFill>
              </a:rPr>
              <a:t>N/2</a:t>
            </a:r>
            <a:r>
              <a:rPr lang="en-US" altLang="zh-CN" sz="2400" baseline="30000" dirty="0">
                <a:solidFill>
                  <a:srgbClr val="FF0000"/>
                </a:solidFill>
              </a:rPr>
              <a:t>j</a:t>
            </a:r>
            <a:r>
              <a:rPr lang="en-US" altLang="zh-CN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Amortized cost for </a:t>
            </a:r>
            <a:r>
              <a:rPr lang="en-US" altLang="zh-CN" sz="2400" dirty="0"/>
              <a:t>level 2</a:t>
            </a:r>
            <a:r>
              <a:rPr lang="en-US" altLang="zh-CN" sz="2400" baseline="30000" dirty="0"/>
              <a:t>j</a:t>
            </a:r>
            <a:r>
              <a:rPr lang="en-US" altLang="zh-CN" sz="2400" dirty="0"/>
              <a:t>: </a:t>
            </a:r>
            <a:r>
              <a:rPr lang="en-US" altLang="zh-CN" sz="2400" dirty="0">
                <a:solidFill>
                  <a:srgbClr val="FF0000"/>
                </a:solidFill>
              </a:rPr>
              <a:t>S(N)/log </a:t>
            </a:r>
            <a:r>
              <a:rPr lang="en-US" altLang="zh-CN" sz="2400" dirty="0" smtClean="0">
                <a:solidFill>
                  <a:srgbClr val="FF0000"/>
                </a:solidFill>
              </a:rPr>
              <a:t>N</a:t>
            </a:r>
            <a:endParaRPr lang="en-US" altLang="zh-CN" sz="2400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59" name="左大括号 58"/>
          <p:cNvSpPr/>
          <p:nvPr/>
        </p:nvSpPr>
        <p:spPr>
          <a:xfrm>
            <a:off x="1278809" y="1531114"/>
            <a:ext cx="648072" cy="49836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107504" y="3501008"/>
            <a:ext cx="1287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O(log N) </a:t>
            </a:r>
          </a:p>
          <a:p>
            <a:r>
              <a:rPr lang="en-US" altLang="zh-CN" sz="2400" dirty="0" smtClean="0"/>
              <a:t>levels</a:t>
            </a:r>
            <a:endParaRPr lang="zh-CN" altLang="en-US" sz="2400" dirty="0"/>
          </a:p>
        </p:txBody>
      </p:sp>
      <p:sp>
        <p:nvSpPr>
          <p:cNvPr id="65" name="椭圆形标注 64"/>
          <p:cNvSpPr/>
          <p:nvPr/>
        </p:nvSpPr>
        <p:spPr>
          <a:xfrm>
            <a:off x="5489011" y="5602206"/>
            <a:ext cx="2134445" cy="1162454"/>
          </a:xfrm>
          <a:prstGeom prst="wedgeEllipseCallout">
            <a:avLst>
              <a:gd name="adj1" fmla="val -45926"/>
              <a:gd name="adj2" fmla="val -800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O(S(N)) Amortized cost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39192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2879530" y="5680641"/>
            <a:ext cx="280280" cy="648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7596336" y="1340768"/>
            <a:ext cx="1556773" cy="5073498"/>
            <a:chOff x="7596336" y="1340768"/>
            <a:chExt cx="1556773" cy="5073498"/>
          </a:xfrm>
        </p:grpSpPr>
        <p:sp>
          <p:nvSpPr>
            <p:cNvPr id="11" name="TextBox 10"/>
            <p:cNvSpPr txBox="1"/>
            <p:nvPr/>
          </p:nvSpPr>
          <p:spPr>
            <a:xfrm>
              <a:off x="7698578" y="1340768"/>
              <a:ext cx="13323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N/log N 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58542" y="2319778"/>
              <a:ext cx="13323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N/2log N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96336" y="5952601"/>
              <a:ext cx="1556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1 base sets</a:t>
              </a:r>
              <a:endParaRPr lang="zh-CN" alt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96336" y="5178299"/>
              <a:ext cx="1556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2 base sets</a:t>
              </a:r>
              <a:endParaRPr lang="zh-CN" alt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695372" y="3174140"/>
              <a:ext cx="133716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N/4log N</a:t>
              </a:r>
            </a:p>
            <a:p>
              <a:r>
                <a:rPr lang="en-US" altLang="zh-CN" sz="2400" dirty="0" smtClean="0"/>
                <a:t>Base sets</a:t>
              </a:r>
              <a:endParaRPr lang="zh-CN" altLang="en-US" sz="2400" dirty="0"/>
            </a:p>
          </p:txBody>
        </p:sp>
      </p:grpSp>
      <p:sp>
        <p:nvSpPr>
          <p:cNvPr id="21" name="矩形 20"/>
          <p:cNvSpPr/>
          <p:nvPr/>
        </p:nvSpPr>
        <p:spPr>
          <a:xfrm>
            <a:off x="2688432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339089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14058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14058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2666998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531114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221786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0" name="直接箭头连接符 49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5" name="矩形 54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90888" y="4475488"/>
            <a:ext cx="1130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Atomic </a:t>
            </a:r>
          </a:p>
          <a:p>
            <a:r>
              <a:rPr lang="en-US" altLang="zh-CN" sz="2400" dirty="0" smtClean="0"/>
              <a:t>heap</a:t>
            </a:r>
          </a:p>
          <a:p>
            <a:r>
              <a:rPr lang="en-US" altLang="zh-CN" sz="2400" dirty="0" smtClean="0"/>
              <a:t>of size </a:t>
            </a:r>
          </a:p>
          <a:p>
            <a:r>
              <a:rPr lang="en-US" altLang="zh-CN" sz="2400" dirty="0" smtClean="0"/>
              <a:t>log N </a:t>
            </a:r>
            <a:endParaRPr lang="en-US" altLang="zh-CN" sz="2400" dirty="0" smtClean="0"/>
          </a:p>
        </p:txBody>
      </p:sp>
      <p:grpSp>
        <p:nvGrpSpPr>
          <p:cNvPr id="7" name="组合 6"/>
          <p:cNvGrpSpPr/>
          <p:nvPr/>
        </p:nvGrpSpPr>
        <p:grpSpPr>
          <a:xfrm>
            <a:off x="5292080" y="2975381"/>
            <a:ext cx="829073" cy="793434"/>
            <a:chOff x="5292080" y="2975381"/>
            <a:chExt cx="829073" cy="793434"/>
          </a:xfrm>
        </p:grpSpPr>
        <p:sp>
          <p:nvSpPr>
            <p:cNvPr id="5" name="左大括号 4"/>
            <p:cNvSpPr/>
            <p:nvPr/>
          </p:nvSpPr>
          <p:spPr>
            <a:xfrm rot="16200000">
              <a:off x="5547552" y="2791917"/>
              <a:ext cx="246406" cy="613333"/>
            </a:xfrm>
            <a:prstGeom prst="leftBrac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292080" y="3307150"/>
              <a:ext cx="829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l</a:t>
              </a:r>
              <a:r>
                <a:rPr lang="en-US" altLang="zh-CN" sz="2400" dirty="0" smtClean="0"/>
                <a:t>og N</a:t>
              </a:r>
              <a:endParaRPr lang="zh-CN" altLang="en-US" sz="2400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131840" y="3803556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Split/merge base sets: </a:t>
            </a:r>
            <a:r>
              <a:rPr lang="en-US" altLang="zh-CN" sz="2400" dirty="0" smtClean="0">
                <a:solidFill>
                  <a:srgbClr val="FF0000"/>
                </a:solidFill>
              </a:rPr>
              <a:t>S(N) </a:t>
            </a:r>
            <a:r>
              <a:rPr lang="en-US" altLang="zh-CN" sz="2400" dirty="0" smtClean="0"/>
              <a:t>amortized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Rebalancing level </a:t>
            </a:r>
            <a:r>
              <a:rPr lang="en-US" altLang="zh-CN" sz="2400" dirty="0"/>
              <a:t>2</a:t>
            </a:r>
            <a:r>
              <a:rPr lang="en-US" altLang="zh-CN" sz="2400" baseline="30000" dirty="0"/>
              <a:t>j</a:t>
            </a:r>
            <a:r>
              <a:rPr lang="en-US" altLang="zh-CN" sz="2400" dirty="0"/>
              <a:t>: </a:t>
            </a:r>
            <a:r>
              <a:rPr lang="en-US" altLang="zh-CN" sz="2400" dirty="0">
                <a:solidFill>
                  <a:srgbClr val="FF0000"/>
                </a:solidFill>
              </a:rPr>
              <a:t>2</a:t>
            </a:r>
            <a:r>
              <a:rPr lang="en-US" altLang="zh-CN" sz="2400" baseline="30000" dirty="0">
                <a:solidFill>
                  <a:srgbClr val="FF0000"/>
                </a:solidFill>
              </a:rPr>
              <a:t>j</a:t>
            </a:r>
            <a:r>
              <a:rPr lang="en-US" altLang="zh-CN" sz="2400" dirty="0">
                <a:solidFill>
                  <a:srgbClr val="FF0000"/>
                </a:solidFill>
              </a:rPr>
              <a:t>S(N)/log N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/>
              <a:t># of </a:t>
            </a:r>
            <a:r>
              <a:rPr lang="en-US" altLang="zh-CN" sz="2400" dirty="0" smtClean="0"/>
              <a:t>rebalance </a:t>
            </a:r>
            <a:r>
              <a:rPr lang="en-US" altLang="zh-CN" sz="2400" dirty="0"/>
              <a:t>in N updates: </a:t>
            </a:r>
            <a:r>
              <a:rPr lang="en-US" altLang="zh-CN" sz="2400" dirty="0">
                <a:solidFill>
                  <a:srgbClr val="FF0000"/>
                </a:solidFill>
              </a:rPr>
              <a:t>N/2</a:t>
            </a:r>
            <a:r>
              <a:rPr lang="en-US" altLang="zh-CN" sz="2400" baseline="30000" dirty="0">
                <a:solidFill>
                  <a:srgbClr val="FF0000"/>
                </a:solidFill>
              </a:rPr>
              <a:t>j</a:t>
            </a:r>
            <a:r>
              <a:rPr lang="en-US" altLang="zh-CN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Amortized cost for </a:t>
            </a:r>
            <a:r>
              <a:rPr lang="en-US" altLang="zh-CN" sz="2400" dirty="0"/>
              <a:t>level 2</a:t>
            </a:r>
            <a:r>
              <a:rPr lang="en-US" altLang="zh-CN" sz="2400" baseline="30000" dirty="0"/>
              <a:t>j</a:t>
            </a:r>
            <a:r>
              <a:rPr lang="en-US" altLang="zh-CN" sz="2400" dirty="0"/>
              <a:t>: </a:t>
            </a:r>
            <a:r>
              <a:rPr lang="en-US" altLang="zh-CN" sz="2400" dirty="0">
                <a:solidFill>
                  <a:srgbClr val="FF0000"/>
                </a:solidFill>
              </a:rPr>
              <a:t>S(N)/log </a:t>
            </a:r>
            <a:r>
              <a:rPr lang="en-US" altLang="zh-CN" sz="2400" dirty="0" smtClean="0">
                <a:solidFill>
                  <a:srgbClr val="FF0000"/>
                </a:solidFill>
              </a:rPr>
              <a:t>N</a:t>
            </a:r>
            <a:endParaRPr lang="en-US" altLang="zh-CN" sz="2400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9" name="椭圆形标注 8"/>
          <p:cNvSpPr/>
          <p:nvPr/>
        </p:nvSpPr>
        <p:spPr>
          <a:xfrm>
            <a:off x="0" y="908720"/>
            <a:ext cx="2134445" cy="1162454"/>
          </a:xfrm>
          <a:prstGeom prst="wedgeEllipseCallout">
            <a:avLst>
              <a:gd name="adj1" fmla="val 16578"/>
              <a:gd name="adj2" fmla="val 8758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O(1) cost</a:t>
            </a:r>
            <a:endParaRPr lang="zh-CN" altLang="en-US" sz="2400" dirty="0"/>
          </a:p>
        </p:txBody>
      </p:sp>
      <p:sp>
        <p:nvSpPr>
          <p:cNvPr id="59" name="椭圆形标注 58"/>
          <p:cNvSpPr/>
          <p:nvPr/>
        </p:nvSpPr>
        <p:spPr>
          <a:xfrm>
            <a:off x="5489011" y="5602206"/>
            <a:ext cx="2134445" cy="1162454"/>
          </a:xfrm>
          <a:prstGeom prst="wedgeEllipseCallout">
            <a:avLst>
              <a:gd name="adj1" fmla="val -45926"/>
              <a:gd name="adj2" fmla="val -800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O(S(N)) Amortized cost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6597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638030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5945584" y="4530258"/>
            <a:ext cx="3090682" cy="7743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Amortized Cost</a:t>
            </a:r>
            <a:r>
              <a:rPr lang="en-US" altLang="zh-CN" sz="2400" dirty="0" smtClean="0">
                <a:solidFill>
                  <a:srgbClr val="FF0000"/>
                </a:solidFill>
              </a:rPr>
              <a:t>: O(S(N))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68843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66699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2289705" y="1556792"/>
            <a:ext cx="5090607" cy="3895844"/>
            <a:chOff x="2289705" y="1556792"/>
            <a:chExt cx="5090607" cy="3895844"/>
          </a:xfrm>
        </p:grpSpPr>
        <p:sp>
          <p:nvSpPr>
            <p:cNvPr id="51" name="矩形 50"/>
            <p:cNvSpPr/>
            <p:nvPr/>
          </p:nvSpPr>
          <p:spPr>
            <a:xfrm>
              <a:off x="2705735" y="2334848"/>
              <a:ext cx="2802369" cy="86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矩形 52"/>
            <p:cNvSpPr/>
            <p:nvPr/>
          </p:nvSpPr>
          <p:spPr>
            <a:xfrm>
              <a:off x="2414072" y="3270952"/>
              <a:ext cx="1581864" cy="86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2699792" y="1556792"/>
              <a:ext cx="4513244" cy="86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8" name="直接箭头连接符 57"/>
            <p:cNvCxnSpPr/>
            <p:nvPr/>
          </p:nvCxnSpPr>
          <p:spPr>
            <a:xfrm flipH="1">
              <a:off x="2411760" y="2489586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9" name="直接箭头连接符 58"/>
            <p:cNvCxnSpPr/>
            <p:nvPr/>
          </p:nvCxnSpPr>
          <p:spPr>
            <a:xfrm flipH="1">
              <a:off x="2937777" y="2492896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直接箭头连接符 59"/>
            <p:cNvCxnSpPr/>
            <p:nvPr/>
          </p:nvCxnSpPr>
          <p:spPr>
            <a:xfrm flipH="1">
              <a:off x="3513841" y="2496206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2" name="直接箭头连接符 61"/>
            <p:cNvCxnSpPr/>
            <p:nvPr/>
          </p:nvCxnSpPr>
          <p:spPr>
            <a:xfrm>
              <a:off x="4480407" y="2489586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直接箭头连接符 64"/>
            <p:cNvCxnSpPr/>
            <p:nvPr/>
          </p:nvCxnSpPr>
          <p:spPr>
            <a:xfrm>
              <a:off x="5034509" y="2492896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/>
            <p:nvPr/>
          </p:nvCxnSpPr>
          <p:spPr>
            <a:xfrm>
              <a:off x="5508104" y="2496206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直接箭头连接符 66"/>
            <p:cNvCxnSpPr/>
            <p:nvPr/>
          </p:nvCxnSpPr>
          <p:spPr>
            <a:xfrm flipH="1">
              <a:off x="2411760" y="1700808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 flipH="1">
              <a:off x="2937777" y="1704118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/>
            <p:nvPr/>
          </p:nvCxnSpPr>
          <p:spPr>
            <a:xfrm flipH="1">
              <a:off x="3513841" y="1707428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/>
            <p:nvPr/>
          </p:nvCxnSpPr>
          <p:spPr>
            <a:xfrm>
              <a:off x="6167052" y="1700808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/>
            <p:nvPr/>
          </p:nvCxnSpPr>
          <p:spPr>
            <a:xfrm>
              <a:off x="6721154" y="1704118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/>
            <p:nvPr/>
          </p:nvCxnSpPr>
          <p:spPr>
            <a:xfrm>
              <a:off x="7194749" y="1707428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4" name="直接箭头连接符 73"/>
            <p:cNvCxnSpPr/>
            <p:nvPr/>
          </p:nvCxnSpPr>
          <p:spPr>
            <a:xfrm flipH="1">
              <a:off x="2289705" y="3409140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/>
            <p:nvPr/>
          </p:nvCxnSpPr>
          <p:spPr>
            <a:xfrm flipH="1">
              <a:off x="2865769" y="3412450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/>
            <p:nvPr/>
          </p:nvCxnSpPr>
          <p:spPr>
            <a:xfrm>
              <a:off x="3275856" y="3405830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7" name="直接箭头连接符 76"/>
            <p:cNvCxnSpPr/>
            <p:nvPr/>
          </p:nvCxnSpPr>
          <p:spPr>
            <a:xfrm>
              <a:off x="3829958" y="3409140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79" name="矩形 78"/>
            <p:cNvSpPr/>
            <p:nvPr/>
          </p:nvSpPr>
          <p:spPr>
            <a:xfrm>
              <a:off x="2339752" y="5157192"/>
              <a:ext cx="670865" cy="86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1" name="直接箭头连接符 80"/>
            <p:cNvCxnSpPr/>
            <p:nvPr/>
          </p:nvCxnSpPr>
          <p:spPr>
            <a:xfrm flipH="1">
              <a:off x="2342128" y="5298690"/>
              <a:ext cx="266071" cy="14732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2" name="直接箭头连接符 81"/>
            <p:cNvCxnSpPr/>
            <p:nvPr/>
          </p:nvCxnSpPr>
          <p:spPr>
            <a:xfrm>
              <a:off x="2752215" y="5292070"/>
              <a:ext cx="185563" cy="1605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85" name="直接箭头连接符 8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90888" y="4475488"/>
            <a:ext cx="1130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Atomic </a:t>
            </a:r>
          </a:p>
          <a:p>
            <a:r>
              <a:rPr lang="en-US" altLang="zh-CN" sz="2400" dirty="0" smtClean="0"/>
              <a:t>heap</a:t>
            </a:r>
          </a:p>
          <a:p>
            <a:r>
              <a:rPr lang="en-US" altLang="zh-CN" sz="2400" dirty="0" smtClean="0"/>
              <a:t>of size </a:t>
            </a:r>
          </a:p>
          <a:p>
            <a:r>
              <a:rPr lang="en-US" altLang="zh-CN" sz="2400" dirty="0" smtClean="0"/>
              <a:t>log N </a:t>
            </a:r>
            <a:endParaRPr lang="en-US" altLang="zh-CN" sz="24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8027232" y="1688195"/>
            <a:ext cx="1045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N/log N </a:t>
            </a:r>
          </a:p>
          <a:p>
            <a:r>
              <a:rPr lang="en-US" altLang="zh-CN" dirty="0" smtClean="0"/>
              <a:t>base sets</a:t>
            </a:r>
            <a:endParaRPr lang="zh-CN" alt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987196" y="2667205"/>
            <a:ext cx="1049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N/2log N</a:t>
            </a:r>
          </a:p>
          <a:p>
            <a:r>
              <a:rPr lang="en-US" altLang="zh-CN" dirty="0" smtClean="0"/>
              <a:t>base sets</a:t>
            </a:r>
            <a:endParaRPr lang="zh-CN" alt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7924990" y="6300028"/>
            <a:ext cx="121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base sets</a:t>
            </a:r>
            <a:endParaRPr lang="zh-CN" alt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7924990" y="5525726"/>
            <a:ext cx="121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 base sets</a:t>
            </a:r>
            <a:endParaRPr lang="zh-CN" alt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8024026" y="3521567"/>
            <a:ext cx="1049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N/4log N</a:t>
            </a:r>
          </a:p>
          <a:p>
            <a:r>
              <a:rPr lang="en-US" altLang="zh-CN" dirty="0" smtClean="0"/>
              <a:t>Base sets</a:t>
            </a:r>
            <a:endParaRPr lang="zh-CN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699792" y="6021288"/>
            <a:ext cx="26788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Atomic heap of size </a:t>
            </a:r>
          </a:p>
          <a:p>
            <a:r>
              <a:rPr lang="en-US" altLang="zh-CN" sz="2400" dirty="0" smtClean="0"/>
              <a:t>log N </a:t>
            </a:r>
            <a:endParaRPr lang="en-US" altLang="zh-CN" sz="2400" dirty="0" smtClean="0"/>
          </a:p>
        </p:txBody>
      </p:sp>
      <p:grpSp>
        <p:nvGrpSpPr>
          <p:cNvPr id="5" name="组合 4"/>
          <p:cNvGrpSpPr/>
          <p:nvPr/>
        </p:nvGrpSpPr>
        <p:grpSpPr>
          <a:xfrm>
            <a:off x="7020272" y="1403484"/>
            <a:ext cx="2160240" cy="2241540"/>
            <a:chOff x="7020272" y="1403484"/>
            <a:chExt cx="2160240" cy="2241540"/>
          </a:xfrm>
        </p:grpSpPr>
        <p:sp>
          <p:nvSpPr>
            <p:cNvPr id="84" name="TextBox 83"/>
            <p:cNvSpPr txBox="1"/>
            <p:nvPr/>
          </p:nvSpPr>
          <p:spPr>
            <a:xfrm>
              <a:off x="7164288" y="1403484"/>
              <a:ext cx="1997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N/log 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066215" y="2348880"/>
              <a:ext cx="2114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N/2log 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020272" y="3275692"/>
              <a:ext cx="2114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N/4log 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73" name="椭圆形标注 72"/>
          <p:cNvSpPr/>
          <p:nvPr/>
        </p:nvSpPr>
        <p:spPr>
          <a:xfrm>
            <a:off x="5790545" y="3063797"/>
            <a:ext cx="2134445" cy="1162454"/>
          </a:xfrm>
          <a:prstGeom prst="wedgeEllipseCallout">
            <a:avLst>
              <a:gd name="adj1" fmla="val -56806"/>
              <a:gd name="adj2" fmla="val -9753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O(S(N)) Amortized cost</a:t>
            </a:r>
            <a:endParaRPr lang="zh-CN" altLang="en-US" sz="2400" dirty="0"/>
          </a:p>
        </p:txBody>
      </p:sp>
      <p:sp>
        <p:nvSpPr>
          <p:cNvPr id="80" name="椭圆形标注 79"/>
          <p:cNvSpPr/>
          <p:nvPr/>
        </p:nvSpPr>
        <p:spPr>
          <a:xfrm>
            <a:off x="3214936" y="4723333"/>
            <a:ext cx="2156444" cy="1162454"/>
          </a:xfrm>
          <a:prstGeom prst="wedgeEllipseCallout">
            <a:avLst>
              <a:gd name="adj1" fmla="val 9154"/>
              <a:gd name="adj2" fmla="val 8351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O(1) cost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573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98" grpId="0"/>
      <p:bldP spid="73" grpId="0" animBg="1"/>
      <p:bldP spid="8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xternalize </a:t>
            </a:r>
            <a:r>
              <a:rPr lang="en-US" altLang="zh-CN" dirty="0" err="1" smtClean="0"/>
              <a:t>Thorup’s</a:t>
            </a:r>
            <a:r>
              <a:rPr lang="en-US" altLang="zh-CN" dirty="0" smtClean="0"/>
              <a:t> Reduction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Where does B come in?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How to replace atomic heap?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How to handle deletions in external memory?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852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Where does B come in?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638030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68843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66699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705735" y="2334848"/>
            <a:ext cx="2802369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2414072" y="3270952"/>
            <a:ext cx="158186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699792" y="1556792"/>
            <a:ext cx="451324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箭头连接符 57"/>
          <p:cNvCxnSpPr/>
          <p:nvPr/>
        </p:nvCxnSpPr>
        <p:spPr>
          <a:xfrm flipH="1">
            <a:off x="2411760" y="248958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2937777" y="249289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 flipH="1">
            <a:off x="3513841" y="249620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4480407" y="248958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5034509" y="249289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5508104" y="249620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H="1">
            <a:off x="2411760" y="170080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H="1">
            <a:off x="2937777" y="170411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H="1">
            <a:off x="3513841" y="170742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>
            <a:off x="6167052" y="170080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>
            <a:off x="6721154" y="170411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7194749" y="170742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/>
          <p:nvPr/>
        </p:nvCxnSpPr>
        <p:spPr>
          <a:xfrm flipH="1">
            <a:off x="2289705" y="340914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2865769" y="341245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3275856" y="340583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3829958" y="340914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2339752" y="5157192"/>
            <a:ext cx="670865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箭头连接符 80"/>
          <p:cNvCxnSpPr/>
          <p:nvPr/>
        </p:nvCxnSpPr>
        <p:spPr>
          <a:xfrm flipH="1">
            <a:off x="2342128" y="529869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>
            <a:off x="2752215" y="529207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90888" y="4475488"/>
            <a:ext cx="12186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B</a:t>
            </a:r>
            <a:r>
              <a:rPr lang="en-US" altLang="zh-CN" sz="2400" dirty="0" smtClean="0"/>
              <a:t>uffer</a:t>
            </a:r>
            <a:endParaRPr lang="en-US" altLang="zh-CN" sz="2400" dirty="0" smtClean="0"/>
          </a:p>
          <a:p>
            <a:r>
              <a:rPr lang="en-US" altLang="zh-CN" sz="2400" dirty="0" smtClean="0"/>
              <a:t>of size </a:t>
            </a:r>
          </a:p>
          <a:p>
            <a:r>
              <a:rPr lang="en-US" altLang="zh-CN" sz="2400" dirty="0" smtClean="0"/>
              <a:t>B*log N 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924990" y="1688195"/>
            <a:ext cx="1250313" cy="4981165"/>
            <a:chOff x="7924990" y="1688195"/>
            <a:chExt cx="1250313" cy="4981165"/>
          </a:xfrm>
        </p:grpSpPr>
        <p:sp>
          <p:nvSpPr>
            <p:cNvPr id="92" name="TextBox 91"/>
            <p:cNvSpPr txBox="1"/>
            <p:nvPr/>
          </p:nvSpPr>
          <p:spPr>
            <a:xfrm>
              <a:off x="8027232" y="1688195"/>
              <a:ext cx="10871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N/Blog </a:t>
              </a:r>
              <a:r>
                <a:rPr lang="en-US" altLang="zh-CN" dirty="0" smtClean="0"/>
                <a:t>N </a:t>
              </a:r>
            </a:p>
            <a:p>
              <a:r>
                <a:rPr lang="en-US" altLang="zh-CN" dirty="0" smtClean="0"/>
                <a:t>base sets</a:t>
              </a:r>
              <a:endParaRPr lang="zh-CN" alt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987196" y="2667205"/>
              <a:ext cx="11512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N/2Blog N</a:t>
              </a:r>
            </a:p>
            <a:p>
              <a:r>
                <a:rPr lang="en-US" altLang="zh-CN" dirty="0" smtClean="0"/>
                <a:t>base sets</a:t>
              </a:r>
              <a:endParaRPr lang="zh-CN" alt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924990" y="6300028"/>
              <a:ext cx="12157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1 base sets</a:t>
              </a:r>
              <a:endParaRPr lang="zh-CN" alt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924990" y="5525726"/>
              <a:ext cx="12157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 base sets</a:t>
              </a:r>
              <a:endParaRPr lang="zh-CN" alt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024026" y="3521567"/>
              <a:ext cx="11512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N/4Blog N</a:t>
              </a:r>
            </a:p>
            <a:p>
              <a:r>
                <a:rPr lang="en-US" altLang="zh-CN" dirty="0" smtClean="0"/>
                <a:t>Base sets</a:t>
              </a:r>
              <a:endParaRPr lang="zh-CN" altLang="en-US" dirty="0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020272" y="1403484"/>
            <a:ext cx="2160240" cy="2241540"/>
            <a:chOff x="7020272" y="1403484"/>
            <a:chExt cx="2160240" cy="2241540"/>
          </a:xfrm>
        </p:grpSpPr>
        <p:sp>
          <p:nvSpPr>
            <p:cNvPr id="84" name="TextBox 83"/>
            <p:cNvSpPr txBox="1"/>
            <p:nvPr/>
          </p:nvSpPr>
          <p:spPr>
            <a:xfrm>
              <a:off x="7164288" y="1403484"/>
              <a:ext cx="1997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N/log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066215" y="2348880"/>
              <a:ext cx="2114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N/2log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020272" y="3275692"/>
              <a:ext cx="2114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Buffer size: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N/4log 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N</a:t>
              </a:r>
              <a:endParaRPr lang="en-US" altLang="zh-CN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220072" y="3087939"/>
            <a:ext cx="1149674" cy="793434"/>
            <a:chOff x="5220072" y="3087939"/>
            <a:chExt cx="1149674" cy="793434"/>
          </a:xfrm>
        </p:grpSpPr>
        <p:sp>
          <p:nvSpPr>
            <p:cNvPr id="73" name="左大括号 72"/>
            <p:cNvSpPr/>
            <p:nvPr/>
          </p:nvSpPr>
          <p:spPr>
            <a:xfrm rot="16200000">
              <a:off x="5547552" y="2904475"/>
              <a:ext cx="246406" cy="613333"/>
            </a:xfrm>
            <a:prstGeom prst="leftBrac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220072" y="3419708"/>
              <a:ext cx="11496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B*log N</a:t>
              </a:r>
              <a:endParaRPr lang="zh-CN" altLang="en-US" sz="2400" dirty="0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538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 Queue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Maintain </a:t>
            </a:r>
            <a:r>
              <a:rPr lang="en-US" altLang="zh-CN" dirty="0" smtClean="0"/>
              <a:t>a set of </a:t>
            </a:r>
            <a:r>
              <a:rPr lang="en-US" altLang="zh-CN" dirty="0" smtClean="0"/>
              <a:t>keys</a:t>
            </a:r>
            <a:endParaRPr lang="en-US" altLang="zh-CN" dirty="0" smtClean="0"/>
          </a:p>
          <a:p>
            <a:r>
              <a:rPr lang="en-US" altLang="zh-CN" dirty="0" smtClean="0"/>
              <a:t>Support insertions, deletions and </a:t>
            </a:r>
            <a:r>
              <a:rPr lang="en-US" altLang="zh-CN" dirty="0" err="1" smtClean="0"/>
              <a:t>findmin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deletemin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Fundamental data structure</a:t>
            </a:r>
          </a:p>
          <a:p>
            <a:r>
              <a:rPr lang="en-US" altLang="zh-CN" dirty="0" smtClean="0"/>
              <a:t>Used as subroutin</a:t>
            </a:r>
            <a:r>
              <a:rPr lang="en-US" altLang="zh-CN" dirty="0" smtClean="0"/>
              <a:t>es in greedy algorithms</a:t>
            </a:r>
          </a:p>
          <a:p>
            <a:pPr lvl="1"/>
            <a:r>
              <a:rPr lang="en-US" altLang="zh-CN" dirty="0" err="1"/>
              <a:t>Dijkstra’s</a:t>
            </a:r>
            <a:r>
              <a:rPr lang="en-US" altLang="zh-CN" dirty="0"/>
              <a:t> single source shortest path </a:t>
            </a:r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/>
              <a:t>Prim’s minimum </a:t>
            </a:r>
            <a:r>
              <a:rPr lang="en-US" altLang="zh-CN" dirty="0" smtClean="0"/>
              <a:t>spanning tree </a:t>
            </a:r>
            <a:r>
              <a:rPr lang="en-US" altLang="zh-CN" dirty="0"/>
              <a:t>algorithm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073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I/O-efficient Flush </a:t>
            </a:r>
            <a:r>
              <a:rPr lang="en-US" altLang="zh-CN" dirty="0" smtClean="0"/>
              <a:t>Operation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641887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195874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749861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763688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317675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865613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419600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975258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529245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077183" y="2721377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1979712" y="2009873"/>
            <a:ext cx="266071" cy="61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2505729" y="2013183"/>
            <a:ext cx="266071" cy="61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3081793" y="2016493"/>
            <a:ext cx="266071" cy="615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5735004" y="1988840"/>
            <a:ext cx="185563" cy="670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6289106" y="1992150"/>
            <a:ext cx="185563" cy="670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6751984" y="1995460"/>
            <a:ext cx="185563" cy="670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 flipV="1">
            <a:off x="1860261" y="1586203"/>
            <a:ext cx="5215617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7236296" y="1455167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Buffer size </a:t>
            </a:r>
            <a:r>
              <a:rPr lang="en-US" altLang="zh-CN" sz="2400" dirty="0" smtClean="0"/>
              <a:t>|R|</a:t>
            </a:r>
            <a:endParaRPr lang="zh-CN" alt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7164288" y="2636912"/>
            <a:ext cx="2096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k substructures</a:t>
            </a:r>
            <a:endParaRPr lang="zh-CN" altLang="en-US" sz="2400" dirty="0"/>
          </a:p>
        </p:txBody>
      </p:sp>
      <p:sp>
        <p:nvSpPr>
          <p:cNvPr id="27" name="内容占位符 2"/>
          <p:cNvSpPr>
            <a:spLocks noGrp="1"/>
          </p:cNvSpPr>
          <p:nvPr>
            <p:ph idx="1"/>
          </p:nvPr>
        </p:nvSpPr>
        <p:spPr>
          <a:xfrm>
            <a:off x="457200" y="3284985"/>
            <a:ext cx="8229600" cy="1440160"/>
          </a:xfrm>
        </p:spPr>
        <p:txBody>
          <a:bodyPr/>
          <a:lstStyle/>
          <a:p>
            <a:r>
              <a:rPr lang="en-US" altLang="zh-CN" dirty="0" smtClean="0"/>
              <a:t>Sort keys in </a:t>
            </a:r>
            <a:r>
              <a:rPr lang="en-US" altLang="zh-CN" dirty="0" smtClean="0"/>
              <a:t>buffer: O(R*S(R)/</a:t>
            </a:r>
            <a:r>
              <a:rPr lang="en-US" altLang="zh-CN" dirty="0" smtClean="0"/>
              <a:t>B)</a:t>
            </a:r>
          </a:p>
          <a:p>
            <a:r>
              <a:rPr lang="en-US" altLang="zh-CN" dirty="0" smtClean="0"/>
              <a:t>Distribute </a:t>
            </a:r>
            <a:r>
              <a:rPr lang="en-US" altLang="zh-CN" dirty="0" smtClean="0"/>
              <a:t>keys to k substructures: O(R/</a:t>
            </a:r>
            <a:r>
              <a:rPr lang="en-US" altLang="zh-CN" dirty="0" err="1" smtClean="0"/>
              <a:t>B+k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28" name="圆角矩形 27"/>
          <p:cNvSpPr/>
          <p:nvPr/>
        </p:nvSpPr>
        <p:spPr>
          <a:xfrm>
            <a:off x="2151672" y="4581128"/>
            <a:ext cx="4896544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Total  I/O cost: </a:t>
            </a:r>
            <a:r>
              <a:rPr lang="en-US" altLang="zh-CN" sz="2800" dirty="0" smtClean="0"/>
              <a:t>O(RS(N)/</a:t>
            </a:r>
            <a:r>
              <a:rPr lang="en-US" altLang="zh-CN" sz="2800" dirty="0" smtClean="0"/>
              <a:t>B + k)</a:t>
            </a:r>
            <a:endParaRPr lang="zh-CN" altLang="en-US" sz="2800" dirty="0"/>
          </a:p>
        </p:txBody>
      </p:sp>
      <p:sp>
        <p:nvSpPr>
          <p:cNvPr id="29" name="内容占位符 2"/>
          <p:cNvSpPr txBox="1">
            <a:spLocks/>
          </p:cNvSpPr>
          <p:nvPr/>
        </p:nvSpPr>
        <p:spPr>
          <a:xfrm>
            <a:off x="457200" y="5445224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If k =O(R/B), total flush cost is O(RS(N)/B), amortized cost is O(S(N)/B)</a:t>
            </a:r>
          </a:p>
        </p:txBody>
      </p:sp>
    </p:spTree>
    <p:extLst>
      <p:ext uri="{BB962C8B-B14F-4D97-AF65-F5344CB8AC3E}">
        <p14:creationId xmlns:p14="http://schemas.microsoft.com/office/powerpoint/2010/main" val="53110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 animBg="1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Where does B come in?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638030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68843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66699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705735" y="2334848"/>
            <a:ext cx="2802369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2414072" y="3270952"/>
            <a:ext cx="158186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699792" y="1556792"/>
            <a:ext cx="451324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箭头连接符 57"/>
          <p:cNvCxnSpPr/>
          <p:nvPr/>
        </p:nvCxnSpPr>
        <p:spPr>
          <a:xfrm flipH="1">
            <a:off x="2411760" y="248958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2937777" y="249289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 flipH="1">
            <a:off x="3513841" y="249620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4480407" y="248958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5034509" y="249289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5508104" y="249620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H="1">
            <a:off x="2411760" y="170080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H="1">
            <a:off x="2937777" y="170411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H="1">
            <a:off x="3513841" y="170742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>
            <a:off x="6167052" y="170080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>
            <a:off x="6721154" y="170411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7194749" y="170742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/>
          <p:nvPr/>
        </p:nvCxnSpPr>
        <p:spPr>
          <a:xfrm flipH="1">
            <a:off x="2289705" y="340914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2865769" y="341245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3275856" y="340583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3829958" y="340914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2339752" y="5157192"/>
            <a:ext cx="670865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箭头连接符 80"/>
          <p:cNvCxnSpPr/>
          <p:nvPr/>
        </p:nvCxnSpPr>
        <p:spPr>
          <a:xfrm flipH="1">
            <a:off x="2342128" y="529869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>
            <a:off x="2752215" y="529207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6372200" y="2361420"/>
            <a:ext cx="2877647" cy="707540"/>
            <a:chOff x="7020272" y="3275692"/>
            <a:chExt cx="2877647" cy="707540"/>
          </a:xfrm>
        </p:grpSpPr>
        <p:sp>
          <p:nvSpPr>
            <p:cNvPr id="96" name="TextBox 95"/>
            <p:cNvSpPr txBox="1"/>
            <p:nvPr/>
          </p:nvSpPr>
          <p:spPr>
            <a:xfrm>
              <a:off x="7020272" y="3521567"/>
              <a:ext cx="28776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Base sets: 2</a:t>
              </a:r>
              <a:r>
                <a:rPr lang="en-US" altLang="zh-CN" sz="2400" baseline="30000" dirty="0"/>
                <a:t>j</a:t>
              </a:r>
              <a:r>
                <a:rPr lang="en-US" altLang="zh-CN" sz="2400" dirty="0"/>
                <a:t>/(Blog N) </a:t>
              </a:r>
              <a:endParaRPr lang="zh-CN" altLang="en-US" sz="24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020272" y="3275692"/>
              <a:ext cx="26003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Buffer size: </a:t>
              </a:r>
              <a:r>
                <a:rPr lang="en-US" altLang="zh-CN" sz="2400" dirty="0" smtClean="0"/>
                <a:t>2</a:t>
              </a:r>
              <a:r>
                <a:rPr lang="en-US" altLang="zh-CN" sz="2400" baseline="30000" dirty="0" smtClean="0"/>
                <a:t>j</a:t>
              </a:r>
              <a:r>
                <a:rPr lang="en-US" altLang="zh-CN" sz="2400" dirty="0" smtClean="0"/>
                <a:t>/log </a:t>
              </a:r>
              <a:r>
                <a:rPr lang="en-US" altLang="zh-CN" sz="2400" dirty="0" smtClean="0"/>
                <a:t>N</a:t>
              </a:r>
              <a:endParaRPr lang="en-US" altLang="zh-CN" sz="2400" dirty="0"/>
            </a:p>
          </p:txBody>
        </p:sp>
      </p:grpSp>
      <p:sp>
        <p:nvSpPr>
          <p:cNvPr id="73" name="左大括号 72"/>
          <p:cNvSpPr/>
          <p:nvPr/>
        </p:nvSpPr>
        <p:spPr>
          <a:xfrm rot="16200000">
            <a:off x="5547552" y="2904475"/>
            <a:ext cx="246406" cy="613333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5220072" y="3419708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B*log N</a:t>
            </a:r>
            <a:endParaRPr lang="zh-CN" altLang="en-US" sz="2400" dirty="0"/>
          </a:p>
        </p:txBody>
      </p:sp>
      <p:sp>
        <p:nvSpPr>
          <p:cNvPr id="98" name="TextBox 97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3" name="矩形标注 2"/>
          <p:cNvSpPr/>
          <p:nvPr/>
        </p:nvSpPr>
        <p:spPr>
          <a:xfrm>
            <a:off x="4480407" y="4131935"/>
            <a:ext cx="4252218" cy="809233"/>
          </a:xfrm>
          <a:prstGeom prst="wedgeRectCallout">
            <a:avLst>
              <a:gd name="adj1" fmla="val 367"/>
              <a:gd name="adj2" fmla="val -2000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Amortized I/O cost for flushing level buffers: O(S(N)/B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441834" y="5171708"/>
            <a:ext cx="5898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If a level holds 2</a:t>
            </a:r>
            <a:r>
              <a:rPr lang="en-US" altLang="zh-CN" sz="2400" baseline="30000" dirty="0" smtClean="0"/>
              <a:t>j</a:t>
            </a:r>
            <a:r>
              <a:rPr lang="en-US" altLang="zh-CN" sz="2400" dirty="0" smtClean="0"/>
              <a:t> keys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Large</a:t>
            </a:r>
            <a:r>
              <a:rPr lang="en-US" altLang="zh-CN" sz="2400" dirty="0" smtClean="0"/>
              <a:t>st buffer size: 2</a:t>
            </a:r>
            <a:r>
              <a:rPr lang="en-US" altLang="zh-CN" sz="2400" baseline="30000" dirty="0" smtClean="0"/>
              <a:t>j</a:t>
            </a:r>
            <a:r>
              <a:rPr lang="en-US" altLang="zh-CN" sz="2400" dirty="0" smtClean="0"/>
              <a:t>/log N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Largest # of base sets: 2</a:t>
            </a:r>
            <a:r>
              <a:rPr lang="en-US" altLang="zh-CN" sz="2400" baseline="30000" dirty="0" smtClean="0"/>
              <a:t>j</a:t>
            </a:r>
            <a:r>
              <a:rPr lang="en-US" altLang="zh-CN" sz="2400" dirty="0" smtClean="0"/>
              <a:t>/Blog N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400" dirty="0" smtClean="0"/>
              <a:t>Smallest base set (head) size: B*log N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16861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Replacing Atomic Heap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638030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68843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66699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705735" y="2334848"/>
            <a:ext cx="2802369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2414072" y="3270952"/>
            <a:ext cx="158186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699792" y="1556792"/>
            <a:ext cx="451324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箭头连接符 57"/>
          <p:cNvCxnSpPr/>
          <p:nvPr/>
        </p:nvCxnSpPr>
        <p:spPr>
          <a:xfrm flipH="1">
            <a:off x="2411760" y="248958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2937777" y="249289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 flipH="1">
            <a:off x="3513841" y="249620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4480407" y="248958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5034509" y="249289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5508104" y="249620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H="1">
            <a:off x="2411760" y="170080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H="1">
            <a:off x="2937777" y="170411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H="1">
            <a:off x="3513841" y="170742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>
            <a:off x="6167052" y="170080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>
            <a:off x="6721154" y="170411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7194749" y="170742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/>
          <p:nvPr/>
        </p:nvCxnSpPr>
        <p:spPr>
          <a:xfrm flipH="1">
            <a:off x="2289705" y="340914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2865769" y="341245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3275856" y="340583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3829958" y="340914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2339752" y="5157192"/>
            <a:ext cx="670865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箭头连接符 80"/>
          <p:cNvCxnSpPr/>
          <p:nvPr/>
        </p:nvCxnSpPr>
        <p:spPr>
          <a:xfrm flipH="1">
            <a:off x="2342128" y="529869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>
            <a:off x="2752215" y="529207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椭圆形标注 82"/>
          <p:cNvSpPr/>
          <p:nvPr/>
        </p:nvSpPr>
        <p:spPr>
          <a:xfrm>
            <a:off x="281981" y="980728"/>
            <a:ext cx="2334559" cy="792088"/>
          </a:xfrm>
          <a:prstGeom prst="wedgeEllipseCallout">
            <a:avLst>
              <a:gd name="adj1" fmla="val -5912"/>
              <a:gd name="adj2" fmla="val 15961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R = B*log N</a:t>
            </a:r>
          </a:p>
          <a:p>
            <a:pPr algn="ctr"/>
            <a:r>
              <a:rPr lang="en-US" altLang="zh-CN" sz="2400" dirty="0" smtClean="0"/>
              <a:t>k = log N</a:t>
            </a:r>
            <a:endParaRPr lang="zh-CN" alt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90888" y="4475488"/>
            <a:ext cx="12186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B</a:t>
            </a:r>
            <a:r>
              <a:rPr lang="en-US" altLang="zh-CN" sz="2400" dirty="0" smtClean="0"/>
              <a:t>uffer</a:t>
            </a:r>
            <a:endParaRPr lang="en-US" altLang="zh-CN" sz="2400" dirty="0" smtClean="0"/>
          </a:p>
          <a:p>
            <a:r>
              <a:rPr lang="en-US" altLang="zh-CN" sz="2400" dirty="0" smtClean="0"/>
              <a:t>of size </a:t>
            </a:r>
          </a:p>
          <a:p>
            <a:r>
              <a:rPr lang="en-US" altLang="zh-CN" sz="2400" dirty="0" smtClean="0"/>
              <a:t>B*log N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3789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10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Replacing Atomic Heap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3444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638030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68843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23637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790357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346015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900002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5447940" y="2744726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5991210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545197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7099184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2113011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2666998" y="5546218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211301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266699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321493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3768923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324581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78568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5426506" y="1936751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113011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2666998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3214936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3768923" y="3627423"/>
            <a:ext cx="492812" cy="304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2705735" y="2334848"/>
            <a:ext cx="2802369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2414072" y="3270952"/>
            <a:ext cx="158186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2699792" y="1556792"/>
            <a:ext cx="4513244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箭头连接符 57"/>
          <p:cNvCxnSpPr/>
          <p:nvPr/>
        </p:nvCxnSpPr>
        <p:spPr>
          <a:xfrm flipH="1">
            <a:off x="2411760" y="248958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flipH="1">
            <a:off x="2937777" y="249289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 flipH="1">
            <a:off x="3513841" y="2496206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4480407" y="248958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5034509" y="249289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5508104" y="2496206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 flipH="1">
            <a:off x="2411760" y="170080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H="1">
            <a:off x="2937777" y="170411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flipH="1">
            <a:off x="3513841" y="1707428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>
            <a:off x="6167052" y="170080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>
            <a:off x="6721154" y="170411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7194749" y="1707428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/>
          <p:nvPr/>
        </p:nvCxnSpPr>
        <p:spPr>
          <a:xfrm flipH="1">
            <a:off x="2289705" y="340914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2865769" y="341245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3275856" y="340583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3829958" y="340914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2339752" y="5157192"/>
            <a:ext cx="670865" cy="86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箭头连接符 80"/>
          <p:cNvCxnSpPr/>
          <p:nvPr/>
        </p:nvCxnSpPr>
        <p:spPr>
          <a:xfrm flipH="1">
            <a:off x="2342128" y="5298690"/>
            <a:ext cx="266071" cy="14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>
            <a:off x="2752215" y="5292070"/>
            <a:ext cx="185563" cy="160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直接箭头连接符 85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矩形 89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TextBox 97"/>
          <p:cNvSpPr txBox="1"/>
          <p:nvPr/>
        </p:nvSpPr>
        <p:spPr>
          <a:xfrm>
            <a:off x="2835454" y="6309320"/>
            <a:ext cx="3032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400" dirty="0" smtClean="0"/>
              <a:t>Head of size O(Blog N) </a:t>
            </a:r>
          </a:p>
        </p:txBody>
      </p:sp>
      <p:sp>
        <p:nvSpPr>
          <p:cNvPr id="83" name="椭圆形标注 82"/>
          <p:cNvSpPr/>
          <p:nvPr/>
        </p:nvSpPr>
        <p:spPr>
          <a:xfrm>
            <a:off x="0" y="921856"/>
            <a:ext cx="2788831" cy="792088"/>
          </a:xfrm>
          <a:prstGeom prst="wedgeEllipseCallout">
            <a:avLst>
              <a:gd name="adj1" fmla="val -5912"/>
              <a:gd name="adj2" fmla="val 16694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Amortized I/O cost: O(S(N)/B)</a:t>
            </a:r>
            <a:endParaRPr lang="zh-CN" alt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90888" y="4475488"/>
            <a:ext cx="12186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B</a:t>
            </a:r>
            <a:r>
              <a:rPr lang="en-US" altLang="zh-CN" sz="2400" dirty="0" smtClean="0"/>
              <a:t>uffer</a:t>
            </a:r>
            <a:endParaRPr lang="en-US" altLang="zh-CN" sz="2400" dirty="0" smtClean="0"/>
          </a:p>
          <a:p>
            <a:r>
              <a:rPr lang="en-US" altLang="zh-CN" sz="2400" dirty="0" smtClean="0"/>
              <a:t>of size </a:t>
            </a:r>
          </a:p>
          <a:p>
            <a:r>
              <a:rPr lang="en-US" altLang="zh-CN" sz="2400" dirty="0" smtClean="0"/>
              <a:t>B*log N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10" name="椭圆形标注 9"/>
          <p:cNvSpPr/>
          <p:nvPr/>
        </p:nvSpPr>
        <p:spPr>
          <a:xfrm>
            <a:off x="4478779" y="4008827"/>
            <a:ext cx="4010486" cy="1689816"/>
          </a:xfrm>
          <a:prstGeom prst="wedgeEllipseCallout">
            <a:avLst>
              <a:gd name="adj1" fmla="val -34947"/>
              <a:gd name="adj2" fmla="val 9342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Recursively build the structure in the head </a:t>
            </a:r>
          </a:p>
        </p:txBody>
      </p:sp>
    </p:spTree>
    <p:extLst>
      <p:ext uri="{BB962C8B-B14F-4D97-AF65-F5344CB8AC3E}">
        <p14:creationId xmlns:p14="http://schemas.microsoft.com/office/powerpoint/2010/main" val="23977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Recursively Build Layers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7" y="1531114"/>
            <a:ext cx="6049839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23729" y="2339089"/>
            <a:ext cx="350880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7198942" y="1616478"/>
            <a:ext cx="1952971" cy="4753101"/>
            <a:chOff x="7198942" y="1616478"/>
            <a:chExt cx="1952971" cy="4753101"/>
          </a:xfrm>
        </p:grpSpPr>
        <p:sp>
          <p:nvSpPr>
            <p:cNvPr id="11" name="TextBox 10"/>
            <p:cNvSpPr txBox="1"/>
            <p:nvPr/>
          </p:nvSpPr>
          <p:spPr>
            <a:xfrm>
              <a:off x="8244408" y="1616478"/>
              <a:ext cx="789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 keys</a:t>
              </a:r>
              <a:endParaRPr lang="zh-CN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29774" y="2424453"/>
              <a:ext cx="1722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B*log (N/B) keys</a:t>
              </a:r>
              <a:endParaRPr lang="zh-CN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73567" y="6000247"/>
              <a:ext cx="862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cB</a:t>
              </a:r>
              <a:r>
                <a:rPr lang="en-US" altLang="zh-CN" dirty="0" smtClean="0"/>
                <a:t> keys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25715" y="5225945"/>
              <a:ext cx="1210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2^c*B keys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98942" y="3221786"/>
              <a:ext cx="1952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</a:t>
              </a:r>
              <a:r>
                <a:rPr lang="en-US" altLang="zh-CN" dirty="0" err="1" smtClean="0"/>
                <a:t>loglog</a:t>
              </a:r>
              <a:r>
                <a:rPr lang="en-US" altLang="zh-CN" dirty="0" smtClean="0"/>
                <a:t>(N/B) keys</a:t>
              </a:r>
              <a:endParaRPr lang="zh-CN" altLang="en-US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07504" y="1531114"/>
            <a:ext cx="1819377" cy="4983617"/>
            <a:chOff x="107504" y="1531114"/>
            <a:chExt cx="1819377" cy="4983617"/>
          </a:xfrm>
        </p:grpSpPr>
        <p:sp>
          <p:nvSpPr>
            <p:cNvPr id="29" name="左大括号 28"/>
            <p:cNvSpPr/>
            <p:nvPr/>
          </p:nvSpPr>
          <p:spPr>
            <a:xfrm>
              <a:off x="1278809" y="1531114"/>
              <a:ext cx="648072" cy="498361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7504" y="3573016"/>
              <a:ext cx="14414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O(log</a:t>
              </a:r>
              <a:r>
                <a:rPr lang="en-US" altLang="zh-CN" sz="2400" baseline="30000" dirty="0" smtClean="0"/>
                <a:t>*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N) </a:t>
              </a:r>
            </a:p>
            <a:p>
              <a:r>
                <a:rPr lang="en-US" altLang="zh-CN" sz="2400" dirty="0" smtClean="0"/>
                <a:t>Layers</a:t>
              </a:r>
              <a:endParaRPr lang="zh-CN" altLang="en-US" sz="2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19" name="矩形标注 18"/>
          <p:cNvSpPr/>
          <p:nvPr/>
        </p:nvSpPr>
        <p:spPr>
          <a:xfrm>
            <a:off x="3187474" y="4022922"/>
            <a:ext cx="5451529" cy="2714176"/>
          </a:xfrm>
          <a:prstGeom prst="wedgeRectCallout">
            <a:avLst>
              <a:gd name="adj1" fmla="val -46303"/>
              <a:gd name="adj2" fmla="val -7348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/>
              <a:t>Levels rebalancing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- Move </a:t>
            </a:r>
            <a:r>
              <a:rPr lang="en-US" altLang="zh-CN" sz="2400" dirty="0"/>
              <a:t>base sets around 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- Redistribute </a:t>
            </a:r>
            <a:r>
              <a:rPr lang="en-US" altLang="zh-CN" sz="2400" dirty="0"/>
              <a:t>buffer</a:t>
            </a:r>
          </a:p>
          <a:p>
            <a:pPr lvl="1"/>
            <a:r>
              <a:rPr lang="en-US" altLang="zh-CN" sz="2400" dirty="0" smtClean="0"/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S(N)/(Blog N)</a:t>
            </a:r>
            <a:r>
              <a:rPr lang="en-US" altLang="zh-CN" sz="2400" dirty="0" smtClean="0"/>
              <a:t> for </a:t>
            </a:r>
            <a:r>
              <a:rPr lang="en-US" altLang="zh-CN" sz="2400" dirty="0"/>
              <a:t>one level</a:t>
            </a:r>
          </a:p>
          <a:p>
            <a:pPr lvl="1"/>
            <a:r>
              <a:rPr lang="en-US" altLang="zh-CN" sz="2400" dirty="0" smtClean="0"/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S(N</a:t>
            </a:r>
            <a:r>
              <a:rPr lang="en-US" altLang="zh-CN" sz="2400" dirty="0">
                <a:solidFill>
                  <a:srgbClr val="FF0000"/>
                </a:solidFill>
              </a:rPr>
              <a:t>)/</a:t>
            </a:r>
            <a:r>
              <a:rPr lang="en-US" altLang="zh-CN" sz="2400" dirty="0" smtClean="0">
                <a:solidFill>
                  <a:srgbClr val="FF0000"/>
                </a:solidFill>
              </a:rPr>
              <a:t>B</a:t>
            </a:r>
            <a:r>
              <a:rPr lang="en-US" altLang="zh-CN" sz="2400" dirty="0" smtClean="0"/>
              <a:t>  </a:t>
            </a:r>
            <a:r>
              <a:rPr lang="en-US" altLang="zh-CN" sz="2400" dirty="0"/>
              <a:t>for one layer</a:t>
            </a:r>
          </a:p>
          <a:p>
            <a:pPr lvl="1"/>
            <a:r>
              <a:rPr lang="en-US" altLang="zh-CN" sz="2400" dirty="0" smtClean="0"/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S(N)log</a:t>
            </a:r>
            <a:r>
              <a:rPr lang="en-US" altLang="zh-CN" sz="2400" baseline="30000" dirty="0">
                <a:solidFill>
                  <a:srgbClr val="FF0000"/>
                </a:solidFill>
              </a:rPr>
              <a:t>*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N/B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amortized I/O cost </a:t>
            </a:r>
          </a:p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124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Recursively Build Layers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7" y="1531114"/>
            <a:ext cx="6049839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23729" y="2339089"/>
            <a:ext cx="350880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7198942" y="1616478"/>
            <a:ext cx="1952971" cy="4753101"/>
            <a:chOff x="7198942" y="1616478"/>
            <a:chExt cx="1952971" cy="4753101"/>
          </a:xfrm>
        </p:grpSpPr>
        <p:sp>
          <p:nvSpPr>
            <p:cNvPr id="11" name="TextBox 10"/>
            <p:cNvSpPr txBox="1"/>
            <p:nvPr/>
          </p:nvSpPr>
          <p:spPr>
            <a:xfrm>
              <a:off x="8244408" y="1616478"/>
              <a:ext cx="789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 keys</a:t>
              </a:r>
              <a:endParaRPr lang="zh-CN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29774" y="2424453"/>
              <a:ext cx="1722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B*log (N/B) keys</a:t>
              </a:r>
              <a:endParaRPr lang="zh-CN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73567" y="6000247"/>
              <a:ext cx="862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cB</a:t>
              </a:r>
              <a:r>
                <a:rPr lang="en-US" altLang="zh-CN" dirty="0" smtClean="0"/>
                <a:t> keys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25715" y="5225945"/>
              <a:ext cx="1210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2^c*B keys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98942" y="3221786"/>
              <a:ext cx="1952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</a:t>
              </a:r>
              <a:r>
                <a:rPr lang="en-US" altLang="zh-CN" dirty="0" err="1" smtClean="0"/>
                <a:t>loglog</a:t>
              </a:r>
              <a:r>
                <a:rPr lang="en-US" altLang="zh-CN" dirty="0" smtClean="0"/>
                <a:t>(N/B) keys</a:t>
              </a:r>
              <a:endParaRPr lang="zh-CN" altLang="en-US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07504" y="1531114"/>
            <a:ext cx="1819377" cy="4983617"/>
            <a:chOff x="107504" y="1531114"/>
            <a:chExt cx="1819377" cy="4983617"/>
          </a:xfrm>
        </p:grpSpPr>
        <p:sp>
          <p:nvSpPr>
            <p:cNvPr id="29" name="左大括号 28"/>
            <p:cNvSpPr/>
            <p:nvPr/>
          </p:nvSpPr>
          <p:spPr>
            <a:xfrm>
              <a:off x="1278809" y="1531114"/>
              <a:ext cx="648072" cy="498361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7504" y="3573016"/>
              <a:ext cx="14414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O(log</a:t>
              </a:r>
              <a:r>
                <a:rPr lang="en-US" altLang="zh-CN" sz="2400" baseline="30000" dirty="0" smtClean="0"/>
                <a:t>*</a:t>
              </a:r>
              <a:r>
                <a:rPr lang="en-US" altLang="zh-CN" sz="2400" dirty="0" smtClean="0"/>
                <a:t> </a:t>
              </a:r>
              <a:r>
                <a:rPr lang="en-US" altLang="zh-CN" sz="2400" dirty="0" smtClean="0"/>
                <a:t>N) </a:t>
              </a:r>
            </a:p>
            <a:p>
              <a:r>
                <a:rPr lang="en-US" altLang="zh-CN" sz="2400" dirty="0" smtClean="0"/>
                <a:t>Layers</a:t>
              </a:r>
              <a:endParaRPr lang="zh-CN" altLang="en-US" sz="2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19" name="矩形标注 18"/>
          <p:cNvSpPr/>
          <p:nvPr/>
        </p:nvSpPr>
        <p:spPr>
          <a:xfrm>
            <a:off x="3187474" y="4379912"/>
            <a:ext cx="5451529" cy="2357186"/>
          </a:xfrm>
          <a:prstGeom prst="wedgeRectCallout">
            <a:avLst>
              <a:gd name="adj1" fmla="val -22607"/>
              <a:gd name="adj2" fmla="val -957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 smtClean="0"/>
              <a:t>Layers Rebalancing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- Rebuild </a:t>
            </a:r>
            <a:r>
              <a:rPr lang="en-US" altLang="zh-CN" sz="2400" dirty="0"/>
              <a:t>the first (last) level</a:t>
            </a:r>
          </a:p>
          <a:p>
            <a:pPr lvl="1"/>
            <a:r>
              <a:rPr lang="en-US" altLang="zh-CN" sz="2400" dirty="0" smtClean="0">
                <a:solidFill>
                  <a:schemeClr val="bg1"/>
                </a:solidFill>
              </a:rPr>
              <a:t>-</a:t>
            </a:r>
            <a:r>
              <a:rPr lang="en-US" altLang="zh-CN" sz="2400" dirty="0" smtClean="0">
                <a:solidFill>
                  <a:srgbClr val="FF0000"/>
                </a:solidFill>
              </a:rPr>
              <a:t> S(N</a:t>
            </a:r>
            <a:r>
              <a:rPr lang="en-US" altLang="zh-CN" sz="2400" dirty="0">
                <a:solidFill>
                  <a:srgbClr val="FF0000"/>
                </a:solidFill>
              </a:rPr>
              <a:t>)/</a:t>
            </a:r>
            <a:r>
              <a:rPr lang="en-US" altLang="zh-CN" sz="2400" dirty="0" smtClean="0">
                <a:solidFill>
                  <a:srgbClr val="FF0000"/>
                </a:solidFill>
              </a:rPr>
              <a:t>B 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for one layer</a:t>
            </a:r>
          </a:p>
          <a:p>
            <a:pPr lvl="1"/>
            <a:r>
              <a:rPr lang="en-US" altLang="zh-CN" sz="2400" dirty="0" smtClean="0">
                <a:solidFill>
                  <a:schemeClr val="bg1"/>
                </a:solidFill>
              </a:rPr>
              <a:t>- </a:t>
            </a:r>
            <a:r>
              <a:rPr lang="en-US" altLang="zh-CN" sz="2400" dirty="0" smtClean="0">
                <a:solidFill>
                  <a:srgbClr val="FF0000"/>
                </a:solidFill>
              </a:rPr>
              <a:t>S (N)log</a:t>
            </a:r>
            <a:r>
              <a:rPr lang="en-US" altLang="zh-CN" sz="2400" baseline="30000" dirty="0">
                <a:solidFill>
                  <a:srgbClr val="FF0000"/>
                </a:solidFill>
              </a:rPr>
              <a:t>*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N/B </a:t>
            </a:r>
            <a:r>
              <a:rPr lang="en-US" altLang="zh-CN" sz="2400" dirty="0"/>
              <a:t>amortized I/O </a:t>
            </a:r>
            <a:r>
              <a:rPr lang="en-US" altLang="zh-CN" sz="2400" dirty="0" smtClean="0"/>
              <a:t>cost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42432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Recursively Build Layers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7" y="1531114"/>
            <a:ext cx="6049839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23729" y="2339089"/>
            <a:ext cx="350880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7198942" y="1616478"/>
            <a:ext cx="1952971" cy="4753101"/>
            <a:chOff x="7198942" y="1616478"/>
            <a:chExt cx="1952971" cy="4753101"/>
          </a:xfrm>
        </p:grpSpPr>
        <p:sp>
          <p:nvSpPr>
            <p:cNvPr id="11" name="TextBox 10"/>
            <p:cNvSpPr txBox="1"/>
            <p:nvPr/>
          </p:nvSpPr>
          <p:spPr>
            <a:xfrm>
              <a:off x="8244408" y="1616478"/>
              <a:ext cx="7891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N keys</a:t>
              </a:r>
              <a:endParaRPr lang="zh-CN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29774" y="2424453"/>
              <a:ext cx="1722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B*log (N/B) keys</a:t>
              </a:r>
              <a:endParaRPr lang="zh-CN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73567" y="6000247"/>
              <a:ext cx="862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cB</a:t>
              </a:r>
              <a:r>
                <a:rPr lang="en-US" altLang="zh-CN" dirty="0" smtClean="0"/>
                <a:t> keys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25715" y="5225945"/>
              <a:ext cx="1210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2^c*B keys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98942" y="3221786"/>
              <a:ext cx="1952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B*</a:t>
              </a:r>
              <a:r>
                <a:rPr lang="en-US" altLang="zh-CN" dirty="0" err="1" smtClean="0"/>
                <a:t>loglog</a:t>
              </a:r>
              <a:r>
                <a:rPr lang="en-US" altLang="zh-CN" dirty="0" smtClean="0"/>
                <a:t>(N/B) keys</a:t>
              </a:r>
              <a:endParaRPr lang="zh-CN" altLang="en-US" dirty="0"/>
            </a:p>
          </p:txBody>
        </p:sp>
      </p:grpSp>
      <p:sp>
        <p:nvSpPr>
          <p:cNvPr id="29" name="左大括号 28"/>
          <p:cNvSpPr/>
          <p:nvPr/>
        </p:nvSpPr>
        <p:spPr>
          <a:xfrm>
            <a:off x="1278809" y="1531114"/>
            <a:ext cx="648072" cy="49836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107504" y="3573016"/>
            <a:ext cx="1441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O(log</a:t>
            </a:r>
            <a:r>
              <a:rPr lang="en-US" altLang="zh-CN" sz="2400" baseline="30000" dirty="0" smtClean="0"/>
              <a:t>*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N) </a:t>
            </a:r>
          </a:p>
          <a:p>
            <a:r>
              <a:rPr lang="en-US" altLang="zh-CN" sz="2400" dirty="0" smtClean="0"/>
              <a:t>Layers</a:t>
            </a:r>
            <a:endParaRPr lang="zh-CN" alt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74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Recursively </a:t>
            </a:r>
            <a:r>
              <a:rPr lang="en-US" altLang="zh-CN" dirty="0"/>
              <a:t>B</a:t>
            </a:r>
            <a:r>
              <a:rPr lang="en-US" altLang="zh-CN" dirty="0" smtClean="0"/>
              <a:t>uild Layers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7" y="1531114"/>
            <a:ext cx="6049839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244408" y="1616478"/>
            <a:ext cx="78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 keys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23729" y="2339089"/>
            <a:ext cx="350880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429774" y="2424453"/>
            <a:ext cx="172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B*log (N/B) keys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173567" y="6000247"/>
            <a:ext cx="8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cB</a:t>
            </a:r>
            <a:r>
              <a:rPr lang="en-US" altLang="zh-CN" dirty="0" smtClean="0"/>
              <a:t> keys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25715" y="5225945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2^c*B keys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198942" y="3221786"/>
            <a:ext cx="195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B*</a:t>
            </a:r>
            <a:r>
              <a:rPr lang="en-US" altLang="zh-CN" dirty="0" err="1" smtClean="0"/>
              <a:t>loglog</a:t>
            </a:r>
            <a:r>
              <a:rPr lang="en-US" altLang="zh-CN" dirty="0" smtClean="0"/>
              <a:t>(N/B) keys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90888" y="4475488"/>
            <a:ext cx="1256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Memory</a:t>
            </a:r>
          </a:p>
          <a:p>
            <a:r>
              <a:rPr lang="en-US" altLang="zh-CN" sz="2400" dirty="0"/>
              <a:t>b</a:t>
            </a:r>
            <a:r>
              <a:rPr lang="en-US" altLang="zh-CN" sz="2400" dirty="0" smtClean="0"/>
              <a:t>uffer</a:t>
            </a:r>
          </a:p>
          <a:p>
            <a:r>
              <a:rPr lang="en-US" altLang="zh-CN" sz="2400" dirty="0"/>
              <a:t>o</a:t>
            </a:r>
            <a:r>
              <a:rPr lang="en-US" altLang="zh-CN" sz="2400" dirty="0" smtClean="0"/>
              <a:t>f size</a:t>
            </a:r>
          </a:p>
          <a:p>
            <a:r>
              <a:rPr lang="en-US" altLang="zh-CN" sz="2400" dirty="0" smtClean="0"/>
              <a:t>O(B) </a:t>
            </a:r>
          </a:p>
        </p:txBody>
      </p:sp>
      <p:sp>
        <p:nvSpPr>
          <p:cNvPr id="35" name="椭圆形标注 34"/>
          <p:cNvSpPr/>
          <p:nvPr/>
        </p:nvSpPr>
        <p:spPr>
          <a:xfrm>
            <a:off x="281981" y="980728"/>
            <a:ext cx="2334559" cy="792088"/>
          </a:xfrm>
          <a:prstGeom prst="wedgeEllipseCallout">
            <a:avLst>
              <a:gd name="adj1" fmla="val -14617"/>
              <a:gd name="adj2" fmla="val 19260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R = B</a:t>
            </a:r>
          </a:p>
          <a:p>
            <a:pPr algn="ctr"/>
            <a:r>
              <a:rPr lang="en-US" altLang="zh-CN" sz="2400" dirty="0" smtClean="0"/>
              <a:t>k = log* N</a:t>
            </a:r>
            <a:endParaRPr lang="zh-CN" alt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6548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Recursively </a:t>
            </a:r>
            <a:r>
              <a:rPr lang="en-US" altLang="zh-CN" dirty="0"/>
              <a:t>B</a:t>
            </a:r>
            <a:r>
              <a:rPr lang="en-US" altLang="zh-CN" dirty="0" smtClean="0"/>
              <a:t>uild Layers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7" y="1531114"/>
            <a:ext cx="6049839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244408" y="1616478"/>
            <a:ext cx="78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 keys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23729" y="2339089"/>
            <a:ext cx="350880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123728" y="3136422"/>
            <a:ext cx="222528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23728" y="5140581"/>
            <a:ext cx="85584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123728" y="5974671"/>
            <a:ext cx="492812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429774" y="2424453"/>
            <a:ext cx="172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B*log (N/B) keys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173567" y="6000247"/>
            <a:ext cx="8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cB</a:t>
            </a:r>
            <a:r>
              <a:rPr lang="en-US" altLang="zh-CN" dirty="0" smtClean="0"/>
              <a:t> keys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825715" y="5225945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2^c*B keys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198942" y="3221786"/>
            <a:ext cx="195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B*</a:t>
            </a:r>
            <a:r>
              <a:rPr lang="en-US" altLang="zh-CN" dirty="0" err="1" smtClean="0"/>
              <a:t>loglog</a:t>
            </a:r>
            <a:r>
              <a:rPr lang="en-US" altLang="zh-CN" dirty="0" smtClean="0"/>
              <a:t>(N/B) keys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683568" y="1801145"/>
            <a:ext cx="1224136" cy="204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V="1">
            <a:off x="683568" y="2494832"/>
            <a:ext cx="1224136" cy="1347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683568" y="3406452"/>
            <a:ext cx="1224136" cy="436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683568" y="3842694"/>
            <a:ext cx="1224136" cy="1567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683568" y="3842694"/>
            <a:ext cx="1224136" cy="24020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281981" y="3379891"/>
            <a:ext cx="401587" cy="925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90888" y="4475488"/>
            <a:ext cx="12569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Memory</a:t>
            </a:r>
          </a:p>
          <a:p>
            <a:r>
              <a:rPr lang="en-US" altLang="zh-CN" sz="2400" dirty="0"/>
              <a:t>b</a:t>
            </a:r>
            <a:r>
              <a:rPr lang="en-US" altLang="zh-CN" sz="2400" dirty="0" smtClean="0"/>
              <a:t>uffer</a:t>
            </a:r>
          </a:p>
          <a:p>
            <a:r>
              <a:rPr lang="en-US" altLang="zh-CN" sz="2400" dirty="0"/>
              <a:t>o</a:t>
            </a:r>
            <a:r>
              <a:rPr lang="en-US" altLang="zh-CN" sz="2400" dirty="0" smtClean="0"/>
              <a:t>f size</a:t>
            </a:r>
          </a:p>
          <a:p>
            <a:r>
              <a:rPr lang="en-US" altLang="zh-CN" sz="2400" dirty="0" smtClean="0"/>
              <a:t>O(B) </a:t>
            </a:r>
          </a:p>
        </p:txBody>
      </p:sp>
      <p:sp>
        <p:nvSpPr>
          <p:cNvPr id="35" name="椭圆形标注 34"/>
          <p:cNvSpPr/>
          <p:nvPr/>
        </p:nvSpPr>
        <p:spPr>
          <a:xfrm>
            <a:off x="0" y="980728"/>
            <a:ext cx="3236369" cy="1090446"/>
          </a:xfrm>
          <a:prstGeom prst="wedgeEllipseCallout">
            <a:avLst>
              <a:gd name="adj1" fmla="val -16859"/>
              <a:gd name="adj2" fmla="val 1074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Amortized cost: </a:t>
            </a:r>
            <a:r>
              <a:rPr lang="en-US" altLang="zh-CN" sz="2400" dirty="0"/>
              <a:t>log</a:t>
            </a:r>
            <a:r>
              <a:rPr lang="en-US" altLang="zh-CN" sz="2400" baseline="30000" dirty="0"/>
              <a:t>*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N/B</a:t>
            </a:r>
            <a:endParaRPr lang="en-US" altLang="zh-CN" sz="2400" dirty="0"/>
          </a:p>
        </p:txBody>
      </p:sp>
      <p:sp>
        <p:nvSpPr>
          <p:cNvPr id="37" name="圆角矩形 36"/>
          <p:cNvSpPr/>
          <p:nvPr/>
        </p:nvSpPr>
        <p:spPr>
          <a:xfrm>
            <a:off x="3254227" y="4117428"/>
            <a:ext cx="4175547" cy="110511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I/O cost per update: </a:t>
            </a:r>
          </a:p>
          <a:p>
            <a:pPr algn="ctr"/>
            <a:r>
              <a:rPr lang="en-US" altLang="zh-CN" sz="2800" dirty="0" smtClean="0">
                <a:solidFill>
                  <a:srgbClr val="FF0000"/>
                </a:solidFill>
              </a:rPr>
              <a:t>O(S(N)log* N/B)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79849" y="414908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548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Handle Deletions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altLang="zh-CN" dirty="0" smtClean="0"/>
              <a:t>Follow a pointer to perform deletion takes 1 I/O per deletion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Deleting signals</a:t>
            </a:r>
            <a:r>
              <a:rPr lang="en-US" altLang="zh-CN" dirty="0" smtClean="0"/>
              <a:t>: </a:t>
            </a:r>
            <a:endParaRPr lang="en-US" altLang="zh-CN" dirty="0" smtClean="0"/>
          </a:p>
        </p:txBody>
      </p:sp>
      <p:sp>
        <p:nvSpPr>
          <p:cNvPr id="4" name="圆角矩形 3"/>
          <p:cNvSpPr/>
          <p:nvPr/>
        </p:nvSpPr>
        <p:spPr>
          <a:xfrm>
            <a:off x="3668250" y="2564904"/>
            <a:ext cx="5152222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Delete x -&gt; Insert (-, x)</a:t>
            </a:r>
            <a:endParaRPr lang="zh-CN" altLang="en-US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57200" y="3573016"/>
            <a:ext cx="822960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Perform actual deletion afterwards</a:t>
            </a:r>
          </a:p>
          <a:p>
            <a:r>
              <a:rPr lang="en-US" altLang="zh-CN" dirty="0" smtClean="0"/>
              <a:t>Unlike </a:t>
            </a:r>
            <a:r>
              <a:rPr lang="en-US" altLang="zh-CN" dirty="0"/>
              <a:t>buffer tree, we don’t have access to the “leaves”(base sets)</a:t>
            </a:r>
          </a:p>
          <a:p>
            <a:r>
              <a:rPr lang="en-US" altLang="zh-CN" dirty="0" smtClean="0"/>
              <a:t>Invariant: Only </a:t>
            </a:r>
            <a:r>
              <a:rPr lang="en-US" altLang="zh-CN" dirty="0"/>
              <a:t>process deleting signals in the head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79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Sorting to Priority Queue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Priority queue can do sorting</a:t>
            </a:r>
          </a:p>
          <a:p>
            <a:r>
              <a:rPr lang="en-US" altLang="zh-CN" dirty="0" smtClean="0"/>
              <a:t>Given N unsorted keys</a:t>
            </a:r>
          </a:p>
          <a:p>
            <a:pPr lvl="1"/>
            <a:r>
              <a:rPr lang="en-US" altLang="zh-CN" dirty="0" smtClean="0"/>
              <a:t>Insert the keys to the priority queue</a:t>
            </a:r>
          </a:p>
          <a:p>
            <a:pPr lvl="1"/>
            <a:r>
              <a:rPr lang="en-US" altLang="zh-CN" dirty="0" smtClean="0"/>
              <a:t>Perform N </a:t>
            </a:r>
            <a:r>
              <a:rPr lang="en-US" altLang="zh-CN" dirty="0" err="1" smtClean="0"/>
              <a:t>deletemin</a:t>
            </a:r>
            <a:r>
              <a:rPr lang="en-US" altLang="zh-CN" dirty="0" smtClean="0"/>
              <a:t> operations </a:t>
            </a:r>
            <a:r>
              <a:rPr lang="en-US" altLang="zh-CN" dirty="0" smtClean="0"/>
              <a:t>(find minimum and delete it)</a:t>
            </a:r>
            <a:endParaRPr lang="en-US" altLang="zh-CN" dirty="0"/>
          </a:p>
          <a:p>
            <a:r>
              <a:rPr lang="en-US" altLang="zh-CN" dirty="0" smtClean="0"/>
              <a:t>If a priority queue can support insertion, deletion, </a:t>
            </a:r>
            <a:r>
              <a:rPr lang="en-US" altLang="zh-CN" dirty="0" err="1" smtClean="0"/>
              <a:t>findmin</a:t>
            </a:r>
            <a:r>
              <a:rPr lang="en-US" altLang="zh-CN" dirty="0" smtClean="0"/>
              <a:t> in </a:t>
            </a:r>
            <a:r>
              <a:rPr lang="en-US" altLang="zh-CN" dirty="0" smtClean="0">
                <a:solidFill>
                  <a:srgbClr val="FF0000"/>
                </a:solidFill>
              </a:rPr>
              <a:t>S(N) </a:t>
            </a:r>
            <a:r>
              <a:rPr lang="en-US" altLang="zh-CN" dirty="0" smtClean="0"/>
              <a:t>time, then the sorting algorithm runs in </a:t>
            </a:r>
            <a:r>
              <a:rPr lang="en-US" altLang="zh-CN" dirty="0" smtClean="0">
                <a:solidFill>
                  <a:srgbClr val="FF0000"/>
                </a:solidFill>
              </a:rPr>
              <a:t>O(NS(N)) </a:t>
            </a:r>
            <a:r>
              <a:rPr lang="en-US" altLang="zh-CN" dirty="0" smtClean="0"/>
              <a:t>time.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107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Avoid repeated sorting</a:t>
            </a:r>
          </a:p>
          <a:p>
            <a:r>
              <a:rPr lang="en-US" altLang="zh-CN" dirty="0" smtClean="0"/>
              <a:t>If </a:t>
            </a:r>
            <a:r>
              <a:rPr lang="en-US" altLang="zh-CN" dirty="0" smtClean="0"/>
              <a:t>head or memory buffer unbalanced:</a:t>
            </a:r>
          </a:p>
          <a:p>
            <a:pPr lvl="1"/>
            <a:r>
              <a:rPr lang="en-US" altLang="zh-CN" dirty="0" smtClean="0"/>
              <a:t>Flush stage: </a:t>
            </a:r>
            <a:r>
              <a:rPr lang="en-US" altLang="zh-CN" dirty="0" smtClean="0"/>
              <a:t>flush </a:t>
            </a:r>
            <a:r>
              <a:rPr lang="en-US" altLang="zh-CN" dirty="0" smtClean="0"/>
              <a:t>all </a:t>
            </a:r>
            <a:r>
              <a:rPr lang="en-US" altLang="zh-CN" dirty="0"/>
              <a:t>overflowed buffers and rebalance all unbalanced base sets</a:t>
            </a:r>
          </a:p>
          <a:p>
            <a:pPr lvl="1"/>
            <a:r>
              <a:rPr lang="en-US" altLang="zh-CN" dirty="0" smtClean="0"/>
              <a:t>Push </a:t>
            </a:r>
            <a:r>
              <a:rPr lang="en-US" altLang="zh-CN" dirty="0"/>
              <a:t>stage: rebalance all overflowed layers and </a:t>
            </a:r>
            <a:r>
              <a:rPr lang="en-US" altLang="zh-CN" dirty="0" smtClean="0"/>
              <a:t>levels</a:t>
            </a:r>
            <a:r>
              <a:rPr lang="en-US" altLang="zh-CN" dirty="0"/>
              <a:t> </a:t>
            </a:r>
            <a:r>
              <a:rPr lang="en-US" altLang="zh-CN" dirty="0" smtClean="0"/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expand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Pull stage: deal </a:t>
            </a:r>
            <a:r>
              <a:rPr lang="en-US" altLang="zh-CN" dirty="0"/>
              <a:t>with delete signals and </a:t>
            </a:r>
            <a:r>
              <a:rPr lang="en-US" altLang="zh-CN" dirty="0" smtClean="0"/>
              <a:t>rebalance </a:t>
            </a:r>
            <a:r>
              <a:rPr lang="en-US" altLang="zh-CN" dirty="0"/>
              <a:t>all </a:t>
            </a:r>
            <a:r>
              <a:rPr lang="en-US" altLang="zh-CN" dirty="0" err="1" smtClean="0"/>
              <a:t>underflowed</a:t>
            </a:r>
            <a:r>
              <a:rPr lang="en-US" altLang="zh-CN" dirty="0"/>
              <a:t> </a:t>
            </a:r>
            <a:r>
              <a:rPr lang="en-US" altLang="zh-CN" dirty="0" smtClean="0"/>
              <a:t>layers </a:t>
            </a:r>
            <a:r>
              <a:rPr lang="en-US" altLang="zh-CN" dirty="0"/>
              <a:t>and </a:t>
            </a:r>
            <a:r>
              <a:rPr lang="en-US" altLang="zh-CN" dirty="0" smtClean="0"/>
              <a:t>levels (</a:t>
            </a:r>
            <a:r>
              <a:rPr lang="en-US" altLang="zh-CN" dirty="0" smtClean="0">
                <a:solidFill>
                  <a:srgbClr val="FF0000"/>
                </a:solidFill>
              </a:rPr>
              <a:t>shrink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64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Open problems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Optimal reduction? </a:t>
            </a:r>
          </a:p>
          <a:p>
            <a:pPr lvl="1"/>
            <a:r>
              <a:rPr lang="en-US" altLang="zh-CN" dirty="0" smtClean="0"/>
              <a:t>Priority queue that support insertions/deletions in O(1/B) I/O cost for set of size O(B*log</a:t>
            </a:r>
            <a:r>
              <a:rPr lang="en-US" altLang="zh-CN" baseline="30000" dirty="0" smtClean="0"/>
              <a:t>(c)</a:t>
            </a:r>
            <a:r>
              <a:rPr lang="en-US" altLang="zh-CN" dirty="0" smtClean="0"/>
              <a:t> N)</a:t>
            </a:r>
          </a:p>
          <a:p>
            <a:pPr lvl="1"/>
            <a:r>
              <a:rPr lang="en-US" altLang="zh-CN" dirty="0" smtClean="0"/>
              <a:t>New reduction framework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Better (than </a:t>
            </a:r>
            <a:r>
              <a:rPr lang="en-US" altLang="zh-CN" dirty="0" err="1" smtClean="0"/>
              <a:t>loglog</a:t>
            </a:r>
            <a:r>
              <a:rPr lang="en-US" altLang="zh-CN" dirty="0" smtClean="0"/>
              <a:t> N) reduction in Cache-oblivious model?</a:t>
            </a:r>
          </a:p>
          <a:p>
            <a:pPr lvl="1"/>
            <a:r>
              <a:rPr lang="en-US" altLang="zh-CN" dirty="0" smtClean="0"/>
              <a:t>Hard to do I/O-efficient flushing and rebalancing without knowing 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364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04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 Queue to Sorting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466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Thorup</a:t>
            </a:r>
            <a:r>
              <a:rPr lang="en-US" altLang="zh-CN" dirty="0" smtClean="0"/>
              <a:t> [2007]: sorting can do priority queue</a:t>
            </a:r>
            <a:r>
              <a:rPr lang="en-US" altLang="zh-CN" dirty="0" smtClean="0"/>
              <a:t>!</a:t>
            </a:r>
            <a:endParaRPr lang="en-US" altLang="zh-CN" dirty="0"/>
          </a:p>
        </p:txBody>
      </p:sp>
      <p:sp>
        <p:nvSpPr>
          <p:cNvPr id="4" name="圆角矩形 3"/>
          <p:cNvSpPr/>
          <p:nvPr/>
        </p:nvSpPr>
        <p:spPr>
          <a:xfrm>
            <a:off x="2021351" y="2204864"/>
            <a:ext cx="5180767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A sorting algorithm sorts N keys in </a:t>
            </a:r>
            <a:r>
              <a:rPr lang="en-US" altLang="zh-CN" sz="2800" dirty="0" smtClean="0">
                <a:solidFill>
                  <a:srgbClr val="FF0000"/>
                </a:solidFill>
              </a:rPr>
              <a:t>N*S(N) </a:t>
            </a:r>
            <a:r>
              <a:rPr lang="en-US" altLang="zh-CN" sz="2800" dirty="0" smtClean="0"/>
              <a:t>time in RAM model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内容占位符 2"/>
              <p:cNvSpPr txBox="1">
                <a:spLocks/>
              </p:cNvSpPr>
              <p:nvPr/>
            </p:nvSpPr>
            <p:spPr>
              <a:xfrm>
                <a:off x="457200" y="5030259"/>
                <a:ext cx="8229600" cy="16391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dirty="0"/>
                  <a:t>O(</a:t>
                </a:r>
                <a:r>
                  <a:rPr lang="en-US" altLang="zh-CN" dirty="0" err="1"/>
                  <a:t>Nloglog</a:t>
                </a:r>
                <a:r>
                  <a:rPr lang="en-US" altLang="zh-CN" dirty="0"/>
                  <a:t> N) sorting -&gt; O(</a:t>
                </a:r>
                <a:r>
                  <a:rPr lang="en-US" altLang="zh-CN" dirty="0" err="1"/>
                  <a:t>loglog</a:t>
                </a:r>
                <a:r>
                  <a:rPr lang="en-US" altLang="zh-CN" dirty="0"/>
                  <a:t> N) priority queue</a:t>
                </a:r>
              </a:p>
              <a:p>
                <a:r>
                  <a:rPr lang="en-US" altLang="zh-CN" dirty="0"/>
                  <a:t>O(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/>
                        <a:ea typeface="Cambria Math"/>
                      </a:rPr>
                      <m:t>N</m:t>
                    </m:r>
                    <m:rad>
                      <m:radPr>
                        <m:degHide m:val="on"/>
                        <m:ctrlPr>
                          <a:rPr lang="en-US" altLang="zh-CN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/>
                            <a:ea typeface="Cambria Math"/>
                          </a:rPr>
                          <m:t>loglog</m:t>
                        </m:r>
                        <m:r>
                          <a:rPr lang="en-US" altLang="zh-CN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>
                            <a:latin typeface="Cambria Math"/>
                            <a:ea typeface="Cambria Math"/>
                          </a:rPr>
                          <m:t>N</m:t>
                        </m:r>
                      </m:e>
                    </m:rad>
                  </m:oMath>
                </a14:m>
                <a:r>
                  <a:rPr lang="en-US" altLang="zh-CN" dirty="0">
                    <a:ea typeface="Cambria Math"/>
                  </a:rPr>
                  <a:t>) sorting -&gt;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/>
                            <a:ea typeface="Cambria Math"/>
                          </a:rPr>
                          <m:t>loglog</m:t>
                        </m:r>
                        <m:r>
                          <a:rPr lang="en-US" altLang="zh-CN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zh-CN">
                            <a:latin typeface="Cambria Math"/>
                            <a:ea typeface="Cambria Math"/>
                          </a:rPr>
                          <m:t>N</m:t>
                        </m:r>
                      </m:e>
                    </m:rad>
                  </m:oMath>
                </a14:m>
                <a:r>
                  <a:rPr lang="en-US" altLang="zh-CN" dirty="0">
                    <a:ea typeface="Cambria Math"/>
                  </a:rPr>
                  <a:t>) priority queue</a:t>
                </a:r>
                <a:endParaRPr lang="en-US" altLang="zh-CN" dirty="0"/>
              </a:p>
            </p:txBody>
          </p:sp>
        </mc:Choice>
        <mc:Fallback>
          <p:sp>
            <p:nvSpPr>
              <p:cNvPr id="10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30259"/>
                <a:ext cx="8229600" cy="1639101"/>
              </a:xfrm>
              <a:prstGeom prst="rect">
                <a:avLst/>
              </a:prstGeom>
              <a:blipFill rotWithShape="1">
                <a:blip r:embed="rId3"/>
                <a:stretch>
                  <a:fillRect l="-1481" t="-7435" r="-1481" b="-44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组合 7"/>
          <p:cNvGrpSpPr/>
          <p:nvPr/>
        </p:nvGrpSpPr>
        <p:grpSpPr>
          <a:xfrm>
            <a:off x="2055529" y="2996952"/>
            <a:ext cx="6260887" cy="1845883"/>
            <a:chOff x="2055529" y="2996952"/>
            <a:chExt cx="6260887" cy="1845883"/>
          </a:xfrm>
        </p:grpSpPr>
        <p:sp>
          <p:nvSpPr>
            <p:cNvPr id="6" name="圆角矩形 5"/>
            <p:cNvSpPr/>
            <p:nvPr/>
          </p:nvSpPr>
          <p:spPr>
            <a:xfrm>
              <a:off x="2055529" y="4077072"/>
              <a:ext cx="5180767" cy="765763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 smtClean="0"/>
                <a:t>A priority queue support all operations in </a:t>
              </a:r>
              <a:r>
                <a:rPr lang="en-US" altLang="zh-CN" sz="2800" dirty="0" smtClean="0">
                  <a:solidFill>
                    <a:srgbClr val="FF0000"/>
                  </a:solidFill>
                </a:rPr>
                <a:t>O(S(N)) </a:t>
              </a:r>
              <a:r>
                <a:rPr lang="en-US" altLang="zh-CN" sz="2800" dirty="0" smtClean="0"/>
                <a:t>time</a:t>
              </a:r>
              <a:endParaRPr lang="zh-CN" altLang="en-US" sz="2800" dirty="0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4296014" y="2996952"/>
              <a:ext cx="4020402" cy="954107"/>
              <a:chOff x="4296014" y="2996952"/>
              <a:chExt cx="4020402" cy="954107"/>
            </a:xfrm>
          </p:grpSpPr>
          <p:sp>
            <p:nvSpPr>
              <p:cNvPr id="5" name="下箭头 4"/>
              <p:cNvSpPr/>
              <p:nvPr/>
            </p:nvSpPr>
            <p:spPr>
              <a:xfrm>
                <a:off x="4296014" y="3140968"/>
                <a:ext cx="576064" cy="792088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10547" y="2996952"/>
                <a:ext cx="340586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dirty="0" smtClean="0"/>
                  <a:t>Use sorting algorithm </a:t>
                </a:r>
              </a:p>
              <a:p>
                <a:r>
                  <a:rPr lang="en-US" altLang="zh-CN" sz="2800" dirty="0" smtClean="0"/>
                  <a:t>as a black box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544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The I/O </a:t>
            </a:r>
            <a:r>
              <a:rPr lang="en-US" altLang="zh-CN" dirty="0" smtClean="0"/>
              <a:t>Model </a:t>
            </a:r>
            <a:br>
              <a:rPr lang="en-US" altLang="zh-CN" dirty="0" smtClean="0"/>
            </a:br>
            <a:r>
              <a:rPr lang="en-US" altLang="zh-CN" sz="2700" dirty="0" smtClean="0"/>
              <a:t>[</a:t>
            </a:r>
            <a:r>
              <a:rPr lang="en-US" altLang="zh-CN" sz="2700" dirty="0" smtClean="0"/>
              <a:t>Aggarwal and Vitter 1988]</a:t>
            </a:r>
            <a:endParaRPr lang="zh-CN" altLang="en-US" sz="2700" dirty="0"/>
          </a:p>
        </p:txBody>
      </p:sp>
      <p:grpSp>
        <p:nvGrpSpPr>
          <p:cNvPr id="3" name="组合 2"/>
          <p:cNvGrpSpPr/>
          <p:nvPr/>
        </p:nvGrpSpPr>
        <p:grpSpPr>
          <a:xfrm>
            <a:off x="539552" y="1696162"/>
            <a:ext cx="7632848" cy="3096344"/>
            <a:chOff x="539552" y="1696162"/>
            <a:chExt cx="7632848" cy="3096344"/>
          </a:xfrm>
        </p:grpSpPr>
        <p:sp>
          <p:nvSpPr>
            <p:cNvPr id="6" name="矩形 5"/>
            <p:cNvSpPr/>
            <p:nvPr/>
          </p:nvSpPr>
          <p:spPr>
            <a:xfrm>
              <a:off x="4597233" y="2411596"/>
              <a:ext cx="2375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/>
                <a:t> </a:t>
              </a:r>
            </a:p>
          </p:txBody>
        </p:sp>
        <p:sp>
          <p:nvSpPr>
            <p:cNvPr id="7" name="圆柱形 6"/>
            <p:cNvSpPr/>
            <p:nvPr/>
          </p:nvSpPr>
          <p:spPr>
            <a:xfrm>
              <a:off x="5724128" y="2236222"/>
              <a:ext cx="2448272" cy="201622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Disk</a:t>
              </a:r>
              <a:endParaRPr lang="zh-CN" altLang="en-US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2699792" y="1696162"/>
              <a:ext cx="936104" cy="30963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Rtl" rtlCol="0" anchor="ctr"/>
            <a:lstStyle/>
            <a:p>
              <a:pPr algn="ctr"/>
              <a:r>
                <a:rPr lang="en-US" altLang="zh-CN" dirty="0" smtClean="0"/>
                <a:t>Memory</a:t>
              </a:r>
              <a:endParaRPr lang="zh-CN" altLang="en-US" dirty="0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539552" y="2920298"/>
              <a:ext cx="792088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CPU</a:t>
              </a:r>
              <a:endParaRPr lang="zh-CN" altLang="en-US" dirty="0"/>
            </a:p>
          </p:txBody>
        </p:sp>
        <p:sp>
          <p:nvSpPr>
            <p:cNvPr id="10" name="左右箭头 9"/>
            <p:cNvSpPr/>
            <p:nvPr/>
          </p:nvSpPr>
          <p:spPr>
            <a:xfrm>
              <a:off x="3851920" y="2812286"/>
              <a:ext cx="1512168" cy="72008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左右箭头 10"/>
            <p:cNvSpPr/>
            <p:nvPr/>
          </p:nvSpPr>
          <p:spPr>
            <a:xfrm>
              <a:off x="1547664" y="2956302"/>
              <a:ext cx="1008112" cy="57606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4129181" y="2092206"/>
              <a:ext cx="936104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Block</a:t>
              </a:r>
              <a:endParaRPr lang="zh-CN" altLang="en-US" dirty="0"/>
            </a:p>
          </p:txBody>
        </p:sp>
      </p:grpSp>
      <p:sp>
        <p:nvSpPr>
          <p:cNvPr id="14" name="内容占位符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Complexity: # of block transfers (I/</a:t>
            </a:r>
            <a:r>
              <a:rPr lang="en-US" altLang="zh-CN" dirty="0" err="1" smtClean="0"/>
              <a:t>Os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CPU computations and memory accesses are free</a:t>
            </a:r>
            <a:endParaRPr lang="en-US" altLang="zh-CN" dirty="0" smtClean="0"/>
          </a:p>
        </p:txBody>
      </p:sp>
      <p:sp>
        <p:nvSpPr>
          <p:cNvPr id="15" name="椭圆形标注 14"/>
          <p:cNvSpPr/>
          <p:nvPr/>
        </p:nvSpPr>
        <p:spPr>
          <a:xfrm>
            <a:off x="935596" y="1052736"/>
            <a:ext cx="1620180" cy="792088"/>
          </a:xfrm>
          <a:prstGeom prst="wedgeEllipseCallout">
            <a:avLst>
              <a:gd name="adj1" fmla="val 64536"/>
              <a:gd name="adj2" fmla="val 700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Size: M</a:t>
            </a:r>
            <a:endParaRPr lang="zh-CN" altLang="en-US" sz="2400" dirty="0"/>
          </a:p>
        </p:txBody>
      </p:sp>
      <p:sp>
        <p:nvSpPr>
          <p:cNvPr id="16" name="椭圆形标注 15"/>
          <p:cNvSpPr/>
          <p:nvPr/>
        </p:nvSpPr>
        <p:spPr>
          <a:xfrm>
            <a:off x="7092280" y="1268760"/>
            <a:ext cx="2051720" cy="823446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Unlimited size</a:t>
            </a:r>
            <a:endParaRPr lang="zh-CN" altLang="en-US" sz="2400" dirty="0"/>
          </a:p>
        </p:txBody>
      </p:sp>
      <p:sp>
        <p:nvSpPr>
          <p:cNvPr id="18" name="椭圆形标注 17"/>
          <p:cNvSpPr/>
          <p:nvPr/>
        </p:nvSpPr>
        <p:spPr>
          <a:xfrm>
            <a:off x="4900046" y="1433101"/>
            <a:ext cx="1800200" cy="823446"/>
          </a:xfrm>
          <a:prstGeom prst="wedgeEllipseCallout">
            <a:avLst>
              <a:gd name="adj1" fmla="val -46633"/>
              <a:gd name="adj2" fmla="val 5368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Size: B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46283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Cache-Oblivious </a:t>
            </a:r>
            <a:r>
              <a:rPr lang="en-US" altLang="zh-CN" dirty="0" smtClean="0"/>
              <a:t>Model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597233" y="241159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 </a:t>
            </a:r>
          </a:p>
        </p:txBody>
      </p:sp>
      <p:sp>
        <p:nvSpPr>
          <p:cNvPr id="7" name="圆柱形 6"/>
          <p:cNvSpPr/>
          <p:nvPr/>
        </p:nvSpPr>
        <p:spPr>
          <a:xfrm>
            <a:off x="5724128" y="2236222"/>
            <a:ext cx="2448272" cy="201622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Disk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699792" y="1696162"/>
            <a:ext cx="936104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en-US" altLang="zh-CN" dirty="0" smtClean="0"/>
              <a:t>Memory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539552" y="2920298"/>
            <a:ext cx="7920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10" name="左右箭头 9"/>
          <p:cNvSpPr/>
          <p:nvPr/>
        </p:nvSpPr>
        <p:spPr>
          <a:xfrm>
            <a:off x="3851920" y="2812286"/>
            <a:ext cx="1512168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左右箭头 10"/>
          <p:cNvSpPr/>
          <p:nvPr/>
        </p:nvSpPr>
        <p:spPr>
          <a:xfrm>
            <a:off x="1547664" y="2956302"/>
            <a:ext cx="1008112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129181" y="2092206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Block</a:t>
            </a:r>
            <a:endParaRPr lang="zh-CN" altLang="en-US" dirty="0"/>
          </a:p>
        </p:txBody>
      </p:sp>
      <p:sp>
        <p:nvSpPr>
          <p:cNvPr id="14" name="内容占位符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Optimal without knowledge of M and B </a:t>
            </a:r>
          </a:p>
          <a:p>
            <a:r>
              <a:rPr lang="en-US" altLang="zh-CN" dirty="0" smtClean="0"/>
              <a:t>Optimal for all M and B</a:t>
            </a:r>
            <a:endParaRPr lang="en-US" altLang="zh-CN" dirty="0" smtClean="0"/>
          </a:p>
        </p:txBody>
      </p:sp>
      <p:sp>
        <p:nvSpPr>
          <p:cNvPr id="15" name="椭圆形标注 14"/>
          <p:cNvSpPr/>
          <p:nvPr/>
        </p:nvSpPr>
        <p:spPr>
          <a:xfrm>
            <a:off x="1331640" y="1268760"/>
            <a:ext cx="1224136" cy="576064"/>
          </a:xfrm>
          <a:prstGeom prst="wedgeEllipseCallout">
            <a:avLst>
              <a:gd name="adj1" fmla="val 64536"/>
              <a:gd name="adj2" fmla="val 700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Size: ?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椭圆形标注 15"/>
          <p:cNvSpPr/>
          <p:nvPr/>
        </p:nvSpPr>
        <p:spPr>
          <a:xfrm>
            <a:off x="7092280" y="1268760"/>
            <a:ext cx="2051720" cy="823446"/>
          </a:xfrm>
          <a:prstGeom prst="wedgeEllipse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Unlimited size</a:t>
            </a:r>
            <a:endParaRPr lang="zh-CN" altLang="en-US" sz="2400" dirty="0"/>
          </a:p>
        </p:txBody>
      </p:sp>
      <p:sp>
        <p:nvSpPr>
          <p:cNvPr id="17" name="椭圆形标注 16"/>
          <p:cNvSpPr/>
          <p:nvPr/>
        </p:nvSpPr>
        <p:spPr>
          <a:xfrm>
            <a:off x="4900046" y="1433101"/>
            <a:ext cx="1800200" cy="823446"/>
          </a:xfrm>
          <a:prstGeom prst="wedgeEllipseCallout">
            <a:avLst>
              <a:gd name="adj1" fmla="val -46633"/>
              <a:gd name="adj2" fmla="val 5368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Size: ?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6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Sorting in the I/O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zh-CN" dirty="0" smtClean="0"/>
              <a:t>Sorting bound: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Upper bound: external merge sort</a:t>
            </a:r>
          </a:p>
          <a:p>
            <a:r>
              <a:rPr lang="en-US" altLang="zh-CN" dirty="0" smtClean="0"/>
              <a:t>Lower bound: holds for comparison model or indivisibility assumption</a:t>
            </a:r>
          </a:p>
          <a:p>
            <a:r>
              <a:rPr lang="en-US" altLang="zh-CN" dirty="0" smtClean="0"/>
              <a:t>Conjecture: lower bound holds for B not too small, even without indivisibility assumption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1647280" y="2348880"/>
            <a:ext cx="5832648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/>
              <a:t>Sort(N)= </a:t>
            </a:r>
            <a:r>
              <a:rPr lang="el-GR" altLang="zh-CN" sz="2800" dirty="0"/>
              <a:t>Θ(</a:t>
            </a:r>
            <a:r>
              <a:rPr lang="en-US" altLang="zh-CN" sz="2800" dirty="0"/>
              <a:t>N/B * </a:t>
            </a:r>
            <a:r>
              <a:rPr lang="en-US" altLang="zh-CN" sz="2800" dirty="0" err="1" smtClean="0"/>
              <a:t>log</a:t>
            </a:r>
            <a:r>
              <a:rPr lang="en-US" altLang="zh-CN" sz="2800" baseline="-25000" dirty="0" err="1" smtClean="0"/>
              <a:t>M</a:t>
            </a:r>
            <a:r>
              <a:rPr lang="en-US" altLang="zh-CN" sz="2800" baseline="-25000" dirty="0" smtClean="0"/>
              <a:t>/B</a:t>
            </a:r>
            <a:r>
              <a:rPr lang="en-US" altLang="zh-CN" sz="2800" dirty="0" smtClean="0"/>
              <a:t>N </a:t>
            </a:r>
            <a:r>
              <a:rPr lang="en-US" altLang="zh-CN" sz="2800" dirty="0"/>
              <a:t>) I/</a:t>
            </a:r>
            <a:r>
              <a:rPr lang="en-US" altLang="zh-CN" sz="2800" dirty="0" err="1"/>
              <a:t>Os</a:t>
            </a:r>
            <a:endParaRPr lang="en-US" altLang="zh-CN" sz="2800" dirty="0"/>
          </a:p>
        </p:txBody>
      </p:sp>
      <p:sp>
        <p:nvSpPr>
          <p:cNvPr id="5" name="椭圆形标注 4"/>
          <p:cNvSpPr/>
          <p:nvPr/>
        </p:nvSpPr>
        <p:spPr>
          <a:xfrm>
            <a:off x="6732240" y="3084172"/>
            <a:ext cx="2304256" cy="1080120"/>
          </a:xfrm>
          <a:prstGeom prst="wedgeEllipseCallout">
            <a:avLst>
              <a:gd name="adj1" fmla="val -126668"/>
              <a:gd name="adj2" fmla="val 1068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Treat keys as atoms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838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 Queue in External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5257983"/>
            <a:ext cx="8229600" cy="1525723"/>
          </a:xfrm>
        </p:spPr>
        <p:txBody>
          <a:bodyPr/>
          <a:lstStyle/>
          <a:p>
            <a:r>
              <a:rPr lang="en-US" altLang="zh-CN" dirty="0"/>
              <a:t>Tree-based: do not give any priority queue-to-sorting reduction</a:t>
            </a:r>
            <a:endParaRPr lang="zh-CN" altLang="en-US" dirty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圆角矩形 3"/>
          <p:cNvSpPr/>
          <p:nvPr/>
        </p:nvSpPr>
        <p:spPr>
          <a:xfrm>
            <a:off x="1983521" y="4102405"/>
            <a:ext cx="5180767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O(1/B*</a:t>
            </a:r>
            <a:r>
              <a:rPr lang="en-US" altLang="zh-CN" sz="2800" dirty="0" err="1" smtClean="0"/>
              <a:t>log</a:t>
            </a:r>
            <a:r>
              <a:rPr lang="en-US" altLang="zh-CN" sz="2800" baseline="-25000" dirty="0" err="1" smtClean="0"/>
              <a:t>M</a:t>
            </a:r>
            <a:r>
              <a:rPr lang="en-US" altLang="zh-CN" sz="2800" baseline="-25000" dirty="0" smtClean="0"/>
              <a:t>/B</a:t>
            </a:r>
            <a:r>
              <a:rPr lang="en-US" altLang="zh-CN" sz="2800" dirty="0" smtClean="0"/>
              <a:t>N ) amortized cost</a:t>
            </a:r>
            <a:endParaRPr lang="zh-CN" altLang="en-US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1752601"/>
            <a:ext cx="8229600" cy="2324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I/O model</a:t>
            </a:r>
          </a:p>
          <a:p>
            <a:pPr lvl="1"/>
            <a:r>
              <a:rPr lang="en-US" altLang="zh-CN" dirty="0" smtClean="0"/>
              <a:t>Buffer tree [</a:t>
            </a:r>
            <a:r>
              <a:rPr lang="en-US" altLang="zh-CN" dirty="0" err="1" smtClean="0"/>
              <a:t>Arge</a:t>
            </a:r>
            <a:r>
              <a:rPr lang="en-US" altLang="zh-CN" dirty="0" smtClean="0"/>
              <a:t> 1995]</a:t>
            </a:r>
          </a:p>
          <a:p>
            <a:pPr lvl="1"/>
            <a:r>
              <a:rPr lang="en-US" altLang="zh-CN" dirty="0" smtClean="0"/>
              <a:t>M/B-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heaps [</a:t>
            </a:r>
            <a:r>
              <a:rPr lang="fi-FI" altLang="zh-CN" dirty="0" smtClean="0"/>
              <a:t>Fadel et. al. 1999</a:t>
            </a:r>
            <a:r>
              <a:rPr lang="en-US" altLang="zh-CN" dirty="0" smtClean="0"/>
              <a:t>]</a:t>
            </a:r>
          </a:p>
          <a:p>
            <a:pPr lvl="1"/>
            <a:r>
              <a:rPr lang="en-US" altLang="zh-CN" dirty="0" smtClean="0"/>
              <a:t>Array heaps[</a:t>
            </a:r>
            <a:r>
              <a:rPr lang="en-US" altLang="zh-CN" dirty="0" err="1" smtClean="0"/>
              <a:t>Brodal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Katajainen</a:t>
            </a:r>
            <a:r>
              <a:rPr lang="en-US" altLang="zh-CN" dirty="0" smtClean="0"/>
              <a:t> 1998]</a:t>
            </a:r>
          </a:p>
        </p:txBody>
      </p:sp>
    </p:spTree>
    <p:extLst>
      <p:ext uri="{BB962C8B-B14F-4D97-AF65-F5344CB8AC3E}">
        <p14:creationId xmlns:p14="http://schemas.microsoft.com/office/powerpoint/2010/main" val="30940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Priority Queue in External Memory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/>
          <a:lstStyle/>
          <a:p>
            <a:r>
              <a:rPr lang="en-US" altLang="zh-CN" dirty="0" smtClean="0"/>
              <a:t>Cache-oblivious priority queue [</a:t>
            </a:r>
            <a:r>
              <a:rPr lang="en-US" altLang="zh-CN" dirty="0" err="1" smtClean="0"/>
              <a:t>Arge</a:t>
            </a:r>
            <a:r>
              <a:rPr lang="en-US" altLang="zh-CN" dirty="0" smtClean="0"/>
              <a:t> et.al. 2002]</a:t>
            </a:r>
          </a:p>
          <a:p>
            <a:r>
              <a:rPr lang="en-US" altLang="zh-CN" dirty="0" smtClean="0"/>
              <a:t>Keys are moving around in </a:t>
            </a:r>
            <a:r>
              <a:rPr lang="en-US" altLang="zh-CN" dirty="0" err="1"/>
              <a:t>l</a:t>
            </a:r>
            <a:r>
              <a:rPr lang="en-US" altLang="zh-CN" dirty="0" err="1" smtClean="0"/>
              <a:t>oglog</a:t>
            </a:r>
            <a:r>
              <a:rPr lang="en-US" altLang="zh-CN" dirty="0" smtClean="0"/>
              <a:t> N levels 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2051720" y="3527333"/>
            <a:ext cx="5180767" cy="7657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O(1/B*</a:t>
            </a:r>
            <a:r>
              <a:rPr lang="en-US" altLang="zh-CN" sz="2800" dirty="0" err="1" smtClean="0"/>
              <a:t>log</a:t>
            </a:r>
            <a:r>
              <a:rPr lang="en-US" altLang="zh-CN" sz="2800" baseline="-25000" dirty="0" err="1" smtClean="0"/>
              <a:t>M</a:t>
            </a:r>
            <a:r>
              <a:rPr lang="en-US" altLang="zh-CN" sz="2800" baseline="-25000" dirty="0" smtClean="0"/>
              <a:t>/B</a:t>
            </a:r>
            <a:r>
              <a:rPr lang="en-US" altLang="zh-CN" sz="2800" dirty="0" smtClean="0"/>
              <a:t>N)  with tall cache assumption</a:t>
            </a:r>
            <a:endParaRPr lang="zh-CN" altLang="en-US" sz="2800" dirty="0"/>
          </a:p>
        </p:txBody>
      </p:sp>
      <p:sp>
        <p:nvSpPr>
          <p:cNvPr id="4" name="椭圆形标注 3"/>
          <p:cNvSpPr/>
          <p:nvPr/>
        </p:nvSpPr>
        <p:spPr>
          <a:xfrm>
            <a:off x="7232487" y="3284984"/>
            <a:ext cx="2088232" cy="792088"/>
          </a:xfrm>
          <a:prstGeom prst="wedgeEllipseCallout">
            <a:avLst>
              <a:gd name="adj1" fmla="val -64684"/>
              <a:gd name="adj2" fmla="val 521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M&gt;B</a:t>
            </a:r>
            <a:r>
              <a:rPr lang="en-US" altLang="zh-CN" sz="2800" baseline="30000" dirty="0" smtClean="0"/>
              <a:t>2</a:t>
            </a:r>
            <a:endParaRPr lang="zh-CN" altLang="en-US" sz="2800" baseline="300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457200" y="4509120"/>
            <a:ext cx="8229600" cy="1756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Reduction: Given an external sorting algorithm that sorts N keys in </a:t>
            </a:r>
            <a:r>
              <a:rPr lang="en-US" altLang="zh-CN" dirty="0" smtClean="0">
                <a:solidFill>
                  <a:srgbClr val="FF0000"/>
                </a:solidFill>
              </a:rPr>
              <a:t>NS(N)/B</a:t>
            </a:r>
            <a:r>
              <a:rPr lang="en-US" altLang="zh-CN" dirty="0" smtClean="0"/>
              <a:t> I/</a:t>
            </a:r>
            <a:r>
              <a:rPr lang="en-US" altLang="zh-CN" dirty="0" err="1" smtClean="0"/>
              <a:t>Os</a:t>
            </a:r>
            <a:r>
              <a:rPr lang="en-US" altLang="zh-CN" dirty="0" smtClean="0"/>
              <a:t>, there is an external priority queue that support all operations in </a:t>
            </a:r>
            <a:r>
              <a:rPr lang="en-US" altLang="zh-CN" dirty="0" smtClean="0">
                <a:solidFill>
                  <a:srgbClr val="FF0000"/>
                </a:solidFill>
              </a:rPr>
              <a:t>O(S(N)</a:t>
            </a:r>
            <a:r>
              <a:rPr lang="en-US" altLang="zh-CN" dirty="0" err="1" smtClean="0">
                <a:solidFill>
                  <a:srgbClr val="FF0000"/>
                </a:solidFill>
              </a:rPr>
              <a:t>loglog</a:t>
            </a:r>
            <a:r>
              <a:rPr lang="en-US" altLang="zh-CN" dirty="0" smtClean="0">
                <a:solidFill>
                  <a:srgbClr val="FF0000"/>
                </a:solidFill>
              </a:rPr>
              <a:t> N/B)</a:t>
            </a:r>
            <a:r>
              <a:rPr lang="en-US" altLang="zh-CN" dirty="0" smtClean="0"/>
              <a:t> amortized I/</a:t>
            </a:r>
            <a:r>
              <a:rPr lang="en-US" altLang="zh-CN" dirty="0" err="1" smtClean="0"/>
              <a:t>Os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527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6486</TotalTime>
  <Words>1677</Words>
  <Application>Microsoft Office PowerPoint</Application>
  <PresentationFormat>全屏显示(4:3)</PresentationFormat>
  <Paragraphs>342</Paragraphs>
  <Slides>32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Office 主题​​</vt:lpstr>
      <vt:lpstr>Equivalence Between Priority Queues and Sorting in External Memory</vt:lpstr>
      <vt:lpstr>Priority Queue</vt:lpstr>
      <vt:lpstr>Sorting to Priority Queue</vt:lpstr>
      <vt:lpstr>Priority Queue to Sorting</vt:lpstr>
      <vt:lpstr>The I/O Model  [Aggarwal and Vitter 1988]</vt:lpstr>
      <vt:lpstr>Cache-Oblivious Model</vt:lpstr>
      <vt:lpstr>Sorting in the I/O Model</vt:lpstr>
      <vt:lpstr>Priority Queue in External Memory</vt:lpstr>
      <vt:lpstr>Priority Queue in External Memory</vt:lpstr>
      <vt:lpstr>Our Results</vt:lpstr>
      <vt:lpstr>Outline</vt:lpstr>
      <vt:lpstr>Thorup’s Reduction</vt:lpstr>
      <vt:lpstr>Thorup’s Reduction – O(S(N)*log N)</vt:lpstr>
      <vt:lpstr>Thorup’s Reduction – O(S(N)*log N)</vt:lpstr>
      <vt:lpstr>Thorup’s Reduction</vt:lpstr>
      <vt:lpstr>Thorup’s Reduction</vt:lpstr>
      <vt:lpstr>Thorup’s Reduction</vt:lpstr>
      <vt:lpstr>Externalize Thorup’s Reduction</vt:lpstr>
      <vt:lpstr>Where does B come in?</vt:lpstr>
      <vt:lpstr>I/O-efficient Flush Operation</vt:lpstr>
      <vt:lpstr>Where does B come in?</vt:lpstr>
      <vt:lpstr>Replacing Atomic Heap</vt:lpstr>
      <vt:lpstr>Replacing Atomic Heap</vt:lpstr>
      <vt:lpstr>Recursively Build Layers</vt:lpstr>
      <vt:lpstr>Recursively Build Layers</vt:lpstr>
      <vt:lpstr>Recursively Build Layers</vt:lpstr>
      <vt:lpstr>Recursively Build Layers</vt:lpstr>
      <vt:lpstr>Recursively Build Layers</vt:lpstr>
      <vt:lpstr>Handle Deletions</vt:lpstr>
      <vt:lpstr>Schedule</vt:lpstr>
      <vt:lpstr>Open problems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Zhewei Wei</dc:creator>
  <cp:lastModifiedBy>zhewei</cp:lastModifiedBy>
  <cp:revision>145</cp:revision>
  <dcterms:created xsi:type="dcterms:W3CDTF">2014-09-03T13:16:20Z</dcterms:created>
  <dcterms:modified xsi:type="dcterms:W3CDTF">2014-09-09T12:24:57Z</dcterms:modified>
</cp:coreProperties>
</file>