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1"/>
  </p:sldMasterIdLst>
  <p:notesMasterIdLst>
    <p:notesMasterId r:id="rId30"/>
  </p:notesMasterIdLst>
  <p:handoutMasterIdLst>
    <p:handoutMasterId r:id="rId31"/>
  </p:handoutMasterIdLst>
  <p:sldIdLst>
    <p:sldId id="2531" r:id="rId2"/>
    <p:sldId id="2548" r:id="rId3"/>
    <p:sldId id="1924" r:id="rId4"/>
    <p:sldId id="2046" r:id="rId5"/>
    <p:sldId id="2047" r:id="rId6"/>
    <p:sldId id="2045" r:id="rId7"/>
    <p:sldId id="2489" r:id="rId8"/>
    <p:sldId id="2533" r:id="rId9"/>
    <p:sldId id="2534" r:id="rId10"/>
    <p:sldId id="2480" r:id="rId11"/>
    <p:sldId id="2537" r:id="rId12"/>
    <p:sldId id="2492" r:id="rId13"/>
    <p:sldId id="2536" r:id="rId14"/>
    <p:sldId id="2538" r:id="rId15"/>
    <p:sldId id="2316" r:id="rId16"/>
    <p:sldId id="2447" r:id="rId17"/>
    <p:sldId id="2555" r:id="rId18"/>
    <p:sldId id="2551" r:id="rId19"/>
    <p:sldId id="2554" r:id="rId20"/>
    <p:sldId id="2544" r:id="rId21"/>
    <p:sldId id="2556" r:id="rId22"/>
    <p:sldId id="2545" r:id="rId23"/>
    <p:sldId id="2557" r:id="rId24"/>
    <p:sldId id="2460" r:id="rId25"/>
    <p:sldId id="2547" r:id="rId26"/>
    <p:sldId id="2523" r:id="rId27"/>
    <p:sldId id="2522" r:id="rId28"/>
    <p:sldId id="2549" r:id="rId29"/>
  </p:sldIdLst>
  <p:sldSz cx="10059988" cy="7773988"/>
  <p:notesSz cx="6858000" cy="9144000"/>
  <p:defaultTextStyle>
    <a:defPPr lvl="0">
      <a:defRPr lang="zh-CN"/>
    </a:defPPr>
    <a:lvl1pPr marL="0" lvl="1" algn="l" defTabSz="1019007" rtl="0" eaLnBrk="1" latinLnBrk="0" hangingPunct="1">
      <a:defRPr sz="2000" kern="1200">
        <a:solidFill>
          <a:schemeClr val="tx1"/>
        </a:solidFill>
        <a:latin typeface="+mn-lt"/>
        <a:ea typeface="+mn-ea"/>
        <a:cs typeface="+mn-cs"/>
      </a:defRPr>
    </a:lvl1pPr>
    <a:lvl2pPr marL="509504" lvl="2" algn="l" defTabSz="1019007" rtl="0" eaLnBrk="1" latinLnBrk="0" hangingPunct="1">
      <a:defRPr sz="2000" kern="1200">
        <a:solidFill>
          <a:schemeClr val="tx1"/>
        </a:solidFill>
        <a:latin typeface="+mn-lt"/>
        <a:ea typeface="+mn-ea"/>
        <a:cs typeface="+mn-cs"/>
      </a:defRPr>
    </a:lvl2pPr>
    <a:lvl3pPr marL="1019007" lvl="3" algn="l" defTabSz="1019007" rtl="0" eaLnBrk="1" latinLnBrk="0" hangingPunct="1">
      <a:defRPr sz="2000" kern="1200">
        <a:solidFill>
          <a:schemeClr val="tx1"/>
        </a:solidFill>
        <a:latin typeface="+mn-lt"/>
        <a:ea typeface="+mn-ea"/>
        <a:cs typeface="+mn-cs"/>
      </a:defRPr>
    </a:lvl3pPr>
    <a:lvl4pPr marL="1528511" lvl="4"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0070C0"/>
    <a:srgbClr val="4E81BD"/>
    <a:srgbClr val="E7F5FF"/>
    <a:srgbClr val="CFE7FA"/>
    <a:srgbClr val="E5E6E8"/>
    <a:srgbClr val="FFDBE7"/>
    <a:srgbClr val="D5FEFF"/>
    <a:srgbClr val="FFCEC7"/>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5" autoAdjust="0"/>
    <p:restoredTop sz="86667" autoAdjust="0"/>
  </p:normalViewPr>
  <p:slideViewPr>
    <p:cSldViewPr snapToGrid="0">
      <p:cViewPr varScale="1">
        <p:scale>
          <a:sx n="93" d="100"/>
          <a:sy n="93" d="100"/>
        </p:scale>
        <p:origin x="2496" y="200"/>
      </p:cViewPr>
      <p:guideLst>
        <p:guide orient="horz" pos="2448"/>
        <p:guide pos="3169"/>
      </p:guideLst>
    </p:cSldViewPr>
  </p:slideViewPr>
  <p:notesTextViewPr>
    <p:cViewPr>
      <p:scale>
        <a:sx n="1" d="1"/>
        <a:sy n="1" d="1"/>
      </p:scale>
      <p:origin x="0" y="0"/>
    </p:cViewPr>
  </p:notesTextViewPr>
  <p:sorterViewPr>
    <p:cViewPr>
      <p:scale>
        <a:sx n="100" d="100"/>
        <a:sy n="100" d="100"/>
      </p:scale>
      <p:origin x="0" y="27388"/>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6E6E35-2206-44F1-B381-2A7354E2B6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F4C98C-478C-4AEE-AC88-CB5186399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00862-CF19-49A5-A7A4-D947E87F66BE}" type="datetimeFigureOut">
              <a:rPr lang="zh-CN" altLang="en-US" smtClean="0"/>
              <a:t>2024/10/22</a:t>
            </a:fld>
            <a:endParaRPr lang="zh-CN" altLang="en-US"/>
          </a:p>
        </p:txBody>
      </p:sp>
      <p:sp>
        <p:nvSpPr>
          <p:cNvPr id="4" name="页脚占位符 3">
            <a:extLst>
              <a:ext uri="{FF2B5EF4-FFF2-40B4-BE49-F238E27FC236}">
                <a16:creationId xmlns:a16="http://schemas.microsoft.com/office/drawing/2014/main" id="{E361C4F2-6EF2-4FAA-B0A8-DD6D43872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A8FC8F-CF70-4106-AC02-13426510C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51C9D-FB2C-4D1A-9360-495531BAC234}" type="slidenum">
              <a:rPr lang="zh-CN" altLang="en-US" smtClean="0"/>
              <a:t>‹#›</a:t>
            </a:fld>
            <a:endParaRPr lang="zh-CN" altLang="en-US"/>
          </a:p>
        </p:txBody>
      </p:sp>
    </p:spTree>
    <p:extLst>
      <p:ext uri="{BB962C8B-B14F-4D97-AF65-F5344CB8AC3E}">
        <p14:creationId xmlns:p14="http://schemas.microsoft.com/office/powerpoint/2010/main" val="2843023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55AA-1F54-47F1-927C-00473FCE018E}" type="datetimeFigureOut">
              <a:rPr lang="zh-CN" altLang="en-US" smtClean="0"/>
              <a:t>2024/10/22</a:t>
            </a:fld>
            <a:endParaRPr lang="zh-CN" altLang="en-US"/>
          </a:p>
        </p:txBody>
      </p:sp>
      <p:sp>
        <p:nvSpPr>
          <p:cNvPr id="4" name="幻灯片图像占位符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F7446-39BB-44B8-8E60-5C2E41FBB344}" type="slidenum">
              <a:rPr lang="zh-CN" altLang="en-US" smtClean="0"/>
              <a:t>‹#›</a:t>
            </a:fld>
            <a:endParaRPr lang="zh-CN" altLang="en-US"/>
          </a:p>
        </p:txBody>
      </p:sp>
    </p:spTree>
    <p:extLst>
      <p:ext uri="{BB962C8B-B14F-4D97-AF65-F5344CB8AC3E}">
        <p14:creationId xmlns:p14="http://schemas.microsoft.com/office/powerpoint/2010/main" val="36298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09675" y="685800"/>
            <a:ext cx="443865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a:t>Hello everyone. I am Hanzhi Wang from Renmin University of China. It’s my pleasure to present our paper, "Revisiting Local Computation of PageRank: Simple and Optimal." This is a joint work with my supervisor, Prof. Zhewei Wei, Prof. Ji-Rong Wen, and Mingji.</a:t>
            </a:r>
            <a:endParaRPr lang="en-US" altLang="zh-CN" sz="1600" dirty="0"/>
          </a:p>
        </p:txBody>
      </p:sp>
      <p:sp>
        <p:nvSpPr>
          <p:cNvPr id="4" name="灯片编号占位符 3"/>
          <p:cNvSpPr>
            <a:spLocks noGrp="1"/>
          </p:cNvSpPr>
          <p:nvPr>
            <p:ph type="sldNum" sz="quarter" idx="10"/>
          </p:nvPr>
        </p:nvSpPr>
        <p:spPr/>
        <p:txBody>
          <a:bodyPr/>
          <a:lstStyle/>
          <a:p>
            <a:pPr>
              <a:defRPr/>
            </a:pPr>
            <a:fld id="{C57559C1-BDE1-41D1-A1D9-3B01ED79877F}" type="slidenum">
              <a:rPr lang="en-US" altLang="zh-CN" smtClean="0"/>
              <a:pPr>
                <a:defRPr/>
              </a:pPr>
              <a:t>0</a:t>
            </a:fld>
            <a:endParaRPr lang="en-US" altLang="zh-CN"/>
          </a:p>
        </p:txBody>
      </p:sp>
    </p:spTree>
    <p:extLst>
      <p:ext uri="{BB962C8B-B14F-4D97-AF65-F5344CB8AC3E}">
        <p14:creationId xmlns:p14="http://schemas.microsoft.com/office/powerpoint/2010/main" val="34883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It’s worth mentioning that throughout our paper, we consider the computational complexity of each algorithm under the standard RAM model, and focus on the standard arc-centric graph-access model, where the algorithm can only access the graph structure through a graph oracle using five types of query operations. That is, asking for a node’s in-degree, out-degree, the i-th in-neighbor, the i-th out-neighbor, and a random node uniformly sampled from the graph.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376411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Given the two problems and the computational model, in this paper, we achieve the following contributions.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333870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Söhne"/>
              </a:rPr>
              <a:t>First, for the single-node pagerank estimation problem, we establish matching upper and lower bounds, closing the longstanding theoretical gap for this problem. Our bound is the minimum of n to the power of 1 half, Delta_out to the 1 half, and n to the three fourth, d to the 1 fourth. Here n is the number of nodes in the graph, Delta_out is the maximum out-degree of the graph, and d is the average degree of the graph. Before our result, the best-known complexity bound was established in SICOMP 2023 (click!). Their bound is the minimum of n to the power of 2 third, Delta to the 1 third, and n to the power of five sixth, d to the 1 sixth. We note that in the SICOMP paper's bound and our bound</a:t>
            </a:r>
            <a:r>
              <a:rPr lang="en-US" altLang="zh-CN" sz="1200" b="0" i="0" kern="1200">
                <a:solidFill>
                  <a:schemeClr val="tx1"/>
                </a:solidFill>
                <a:effectLst/>
                <a:highlight>
                  <a:srgbClr val="FFFFFF"/>
                </a:highlight>
                <a:latin typeface="+mn-lt"/>
                <a:ea typeface="+mn-ea"/>
                <a:cs typeface="+mn-cs"/>
              </a:rPr>
              <a:t>, the sum of the exponents /ɪkˈspoʊnənt/ of n and Delta or n and d are consistently one, but the </a:t>
            </a:r>
            <a:r>
              <a:rPr lang="en-US" altLang="zh-CN" sz="1200" b="0" i="0" kern="1200" baseline="0">
                <a:solidFill>
                  <a:schemeClr val="tx1"/>
                </a:solidFill>
                <a:effectLst/>
                <a:highlight>
                  <a:srgbClr val="FFFFFF"/>
                </a:highlight>
                <a:latin typeface="+mn-lt"/>
                <a:ea typeface="+mn-ea"/>
                <a:cs typeface="+mn-cs"/>
              </a:rPr>
              <a:t>exponent of n in our bound is smaller than the previous result. Since n is larger than Delta and d, our bound is asymptotically smaller than previous results.</a:t>
            </a:r>
            <a:r>
              <a:rPr lang="zh-CN" altLang="en-US" sz="1200" b="0" i="0" kern="1200" baseline="0">
                <a:solidFill>
                  <a:schemeClr val="tx1"/>
                </a:solidFill>
                <a:effectLst/>
                <a:highlight>
                  <a:srgbClr val="FFFFFF"/>
                </a:highlight>
                <a:latin typeface="+mn-lt"/>
                <a:ea typeface="+mn-ea"/>
                <a:cs typeface="+mn-cs"/>
              </a:rPr>
              <a:t> </a:t>
            </a:r>
            <a:r>
              <a:rPr lang="en-US" altLang="zh-CN" sz="1200" b="0" i="0" kern="1200" baseline="0">
                <a:solidFill>
                  <a:schemeClr val="tx1"/>
                </a:solidFill>
                <a:effectLst/>
                <a:highlight>
                  <a:srgbClr val="FFFFFF"/>
                </a:highlight>
                <a:latin typeface="+mn-lt"/>
                <a:ea typeface="+mn-ea"/>
                <a:cs typeface="+mn-cs"/>
              </a:rPr>
              <a:t>An interesting point is that we do not propose new algorithm in our paper. </a:t>
            </a:r>
            <a:r>
              <a:rPr lang="en-US" altLang="zh-CN" sz="1200" b="0" i="0" kern="1200" baseline="0" dirty="0">
                <a:solidFill>
                  <a:srgbClr val="0D0D0D"/>
                </a:solidFill>
                <a:effectLst/>
                <a:highlight>
                  <a:srgbClr val="FFFFFF"/>
                </a:highlight>
                <a:latin typeface="Söhne"/>
                <a:ea typeface="+mn-ea"/>
                <a:cs typeface="+mn-cs"/>
              </a:rPr>
              <a:t>W</a:t>
            </a:r>
            <a:r>
              <a:rPr lang="en-US" altLang="zh-CN" b="0" i="0" dirty="0">
                <a:solidFill>
                  <a:srgbClr val="0D0D0D"/>
                </a:solidFill>
                <a:effectLst/>
                <a:highlight>
                  <a:srgbClr val="FFFFFF"/>
                </a:highlight>
                <a:latin typeface="Söhne"/>
              </a:rPr>
              <a:t>e derive our upper bound simple (click!) by revisiting an existing algorithm, called BiPPR, which was proposed in a WSDM 2016 paper.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139868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b="0" i="0">
                <a:solidFill>
                  <a:srgbClr val="0D0D0D"/>
                </a:solidFill>
                <a:effectLst/>
                <a:highlight>
                  <a:srgbClr val="FFFFFF"/>
                </a:highlight>
                <a:latin typeface="Söhne"/>
              </a:rPr>
              <a:t>Furthermore, for the single-target PPR estimation problem, we improve the computational complexity for this problem to npi(t) over epsilon times the minimum of Delta_in, Delta_out, and the square root of m, where pi(t) denotes the pagerank of t, epsilon is the additive error parameter, and m is the number of edges in the graph. (click!) And we also provide a matching lower bound, demonstrating that our upper bound is optimal. Remarkably, we derive our upper bound also by revisiting a previous method called the Push method which was proposed by Andersen, Borgs, Chayes (chess), Hopcroft, Mirrokni (mi ro k ni), and Teng in WAW 2007. The push method has been an algorithmic building block for random-walk probability estimation. Numerous attempts have been devoted to optimize the push method for better time complexity. But our work shows that actually the good old push algorithm is optimal. We only need to revisit its theoretical analysis to derive the optimal bounds. Moreover, our lower bound also provides a negative answer to the open problem established in the WAW 2007 paper regarding whether the time dependency /dɪˈpendənsi/ on in-degrees can be improved.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161168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It’s worth mentioning that our analysis to achieve these optimal bounds is remarkably simple. Next, I would like to briefly illustrate our analysis.</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15332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Söhne"/>
              </a:rPr>
              <a:t>First, let’s consider the single-node pagerank estimation problem. A canonical method for this problem is the monte-carlo method. That is, if </a:t>
            </a:r>
            <a:r>
              <a:rPr lang="en-US" altLang="zh-CN"/>
              <a:t>we want to estimate node t’s PageRank, (click!) we can generate multiple alpha-walks in the graph, each starting from a uniformly random source node. We can use the proportion of alpha-walks that terminate at node t to the total number of alpha-walks generated in the graph serves as an unbiased estimate for \pi(t). The monte-carlo method is very straightforward, but it's has a major challenge that it </a:t>
            </a:r>
            <a:r>
              <a:rPr lang="en-US" altLang="zh-CN" b="0" i="0">
                <a:solidFill>
                  <a:srgbClr val="0D0D0D"/>
                </a:solidFill>
                <a:effectLst/>
                <a:highlight>
                  <a:srgbClr val="FFFFFF"/>
                </a:highlight>
                <a:latin typeface="ui-sans-serif"/>
              </a:rPr>
              <a:t>requires significant time fpr a monte-carlo method to estimate a small pagerank score in the graph. For example, if we estimate the pagerank score of node t in this toy graph, we must generate </a:t>
            </a:r>
            <a:r>
              <a:rPr lang="en-US" altLang="zh-CN" b="0" i="0">
                <a:solidFill>
                  <a:srgbClr val="0D0D0D"/>
                </a:solidFill>
                <a:effectLst/>
                <a:highlight>
                  <a:srgbClr val="FFFFFF"/>
                </a:highlight>
                <a:latin typeface="KaTeX_Math"/>
              </a:rPr>
              <a:t>n</a:t>
            </a:r>
            <a:r>
              <a:rPr lang="en-US" altLang="zh-CN" b="0" i="0">
                <a:solidFill>
                  <a:srgbClr val="0D0D0D"/>
                </a:solidFill>
                <a:effectLst/>
                <a:highlight>
                  <a:srgbClr val="FFFFFF"/>
                </a:highlight>
                <a:latin typeface="ui-sans-serif"/>
              </a:rPr>
              <a:t> alpha-walks to ensure that at least one of these alpha-walk can reach node t. In other words, the monte-carlo method costs O(n) time in the worst-case scenario to estimate pi(t).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85821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ui-sans-serif"/>
              </a:rPr>
              <a:t>In order to improve the complexity bound of the Monte Carlo method, a well-adopted algorithm structure is to combine the Monte Carlo method with the push method. (click!) Here, the push method was proposed in the WAW 2007 paper </a:t>
            </a:r>
            <a:r>
              <a:rPr lang="en-US" altLang="zh-CN"/>
              <a:t>initially for single-target PPR estimation as we mentioned before. </a:t>
            </a:r>
            <a:r>
              <a:rPr lang="en-US" altLang="zh-CN" b="0" i="0">
                <a:solidFill>
                  <a:srgbClr val="0D0D0D"/>
                </a:solidFill>
                <a:effectLst/>
                <a:highlight>
                  <a:srgbClr val="FFFFFF"/>
                </a:highlight>
                <a:latin typeface="ui-sans-serif"/>
              </a:rPr>
              <a:t>To see the power of combining mc and push, let‘s revisit this example. We know that an alpha-walk from a random source node is very hard to reach node t due to the presence of node u. In other words, since node u has n out-neighbors, the probability of a random walk moving from node u to t is only 1/n. However, we note that node t only has one in-neighbor, that is node u. So if we start from the given target node t, (click!) deterministically check each in-neighbor of t, calculate the probability of walking from the in-neighbor to node t, and push the probability mass to the in-neighbor, then in this case, we can accurately obtain that the probability pi(u,t) of walking from u to t (click!) is 1/n using only O(1) time since node t has only one in-neighbor, u. The method of deteministically pushing the probability mass from the target node t to other nodes in the graph along in-edges step by step is called the push method. By adopting the push method, we can accurately derive pi(u,t) in O(1) time. Then we adopt the monte-carlo method to estimate pi(u). Since node u has many in-neighbors, pi(u) can be accurately estimated by the monte-carlo method in O(1) time. Finally, by multiplying pi(u) by pi(u,t), we can accurately derive the estimate for pi(t) using only O(1) time. This is the power of combining the push method and the monte-carlo method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a:solidFill>
                <a:srgbClr val="0D0D0D"/>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29482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This structure of combining MC and push was proposed by the BiPPR algorithm in WSDM 2016. It introduces a threshold rmax​ to balance the time cost of the MC and push phases, and makes the time cost of the two phases equal to achieve the minimum of the total time cost. However, since the worst-case time complexity of the push method has been unclear for several years, the WSDM paper does not provide a meaningful worst-case complexity bound for single-node PageRank estimation. (click!) A recent SICOMP paper improves the complexity of BiPPR by modifying the push and MC methods.</a:t>
            </a:r>
          </a:p>
          <a:p>
            <a:pPr marL="0" indent="0">
              <a:buFontTx/>
              <a:buNone/>
            </a:pPr>
            <a:endParaRPr lang="en-US" altLang="zh-CN" b="0" i="0">
              <a:solidFill>
                <a:srgbClr val="0D0D0D"/>
              </a:solidFill>
              <a:effectLst/>
              <a:highlight>
                <a:srgbClr val="FFFFFF"/>
              </a:highlight>
              <a:latin typeface="Söhne"/>
            </a:endParaRPr>
          </a:p>
          <a:p>
            <a:pPr marL="0" indent="0">
              <a:buFontTx/>
              <a:buNone/>
            </a:pP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93186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Specifically, the SICOMP paper (click!) constructs a subgraph around the given target node t and restricts the push operations to the subgraph. Moreover, (click!) it restricts alpha-walks to only touch the nodes outside the subgraph. Then it combines the MC results with the push results to derive a subgraph estimte. Finally, this SICOMP paper (click!) constructs multiple subgraph estimates and returns the weighted sum of these estimates as the final result. This algorithm is very complicated, but in our paper, we show that all these modifications are unnecessary. Using the basic Monte Carlo method and the push method suffices to achieve the optimal results.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125484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In other words, we show that the BiPPR method is optimal. What we only need to do is revisiting the theoretical analysis of the push method. (click!) We improve the time cost of the push phase to npi(t) over rmax times the minimum of Delta and the square root nd, and make the new push time cost equal to the time cost of the monte-carlo phase. Then we can achieve the optimal bound.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25675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this paper, we consider the problem of efficiently estimating random-walk probabilities on large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173329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To take a quick look at our analysis for the push cost. This is the original complexity bound for the push cost. The core of our analysis is to rewrite the in-degree of node u, (click!) din(u), as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click!</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 the summation of dout(v) times 1 over dout(v) over all the in-neighbor v of node u. Although this seems very simple, it is very powerful. Based on this step,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828522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We then reorder the summation, (click!) utilize the property of one-step of random walks that (click!) this summation can be upper bounded by pi(v,t) over 1-alpha. (click!) Then we upper bound dout(v) by Deltaout, (click!) and derive the </a:t>
            </a:r>
            <a:r>
              <a:rPr lang="en-US" altLang="zh-CN"/>
              <a:t>complexity bound involving Delta_out.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41675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Similarly, we rewrite din(u) as the summation of the square root of dout(v) times 1 over the square root of dout(v), and distrbiute pi(u,t) into the two square-root sign,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328117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Then we can derive the complexity bound involving d by using the cauchy schwarz inequality.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217416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ui-sans-serif"/>
              </a:rPr>
              <a:t>Finally, we would like to give an overview of our lower bound, we construct a hard instance, where </a:t>
            </a:r>
            <a:r>
              <a:rPr lang="en-US" altLang="zh-CN" b="0" i="0">
                <a:solidFill>
                  <a:srgbClr val="000000"/>
                </a:solidFill>
                <a:effectLst/>
                <a:highlight>
                  <a:srgbClr val="FFFFFF"/>
                </a:highlight>
                <a:latin typeface="ui-sans-serif"/>
              </a:rPr>
              <a:t>(click!) all blue nodes have large out-degrees, while (click!) only the red node. node </a:t>
            </a:r>
            <a:r>
              <a:rPr lang="en-US" altLang="zh-CN" b="0" i="0">
                <a:solidFill>
                  <a:srgbClr val="000000"/>
                </a:solidFill>
                <a:effectLst/>
                <a:highlight>
                  <a:srgbClr val="FFFFFF"/>
                </a:highlight>
                <a:latin typeface="KaTeX_Math"/>
              </a:rPr>
              <a:t>v</a:t>
            </a:r>
            <a:r>
              <a:rPr lang="en-US" altLang="zh-CN" b="0" i="0">
                <a:solidFill>
                  <a:srgbClr val="000000"/>
                </a:solidFill>
                <a:effectLst/>
                <a:highlight>
                  <a:srgbClr val="FFFFFF"/>
                </a:highlight>
                <a:latin typeface="ui-sans-serif"/>
              </a:rPr>
              <a:t> has an out-degree of 1. Therefore, node v contributes significantly to node t’s pagerank, but it is very difficult for an algorithm to detect node v under the graph access model. For example, if we use the push operation to estimate pi(v,t), then in the worst-case scenario, (click!) we must scan all the blue edges before we find node </a:t>
            </a:r>
            <a:r>
              <a:rPr lang="en-US" altLang="zh-CN" b="0" i="0">
                <a:solidFill>
                  <a:srgbClr val="000000"/>
                </a:solidFill>
                <a:effectLst/>
                <a:highlight>
                  <a:srgbClr val="FFFFFF"/>
                </a:highlight>
                <a:latin typeface="KaTeX_Math"/>
              </a:rPr>
              <a:t>v</a:t>
            </a:r>
            <a:r>
              <a:rPr lang="en-US" altLang="zh-CN" b="0" i="0">
                <a:solidFill>
                  <a:srgbClr val="000000"/>
                </a:solidFill>
                <a:effectLst/>
                <a:highlight>
                  <a:srgbClr val="FFFFFF"/>
                </a:highlight>
                <a:latin typeface="ui-sans-serif"/>
              </a:rPr>
              <a:t>. </a:t>
            </a:r>
            <a:r>
              <a:rPr lang="en-US" altLang="zh-CN"/>
              <a:t>In this way, we establish the lower bound for this problem.</a:t>
            </a:r>
            <a:endParaRPr lang="en-US" altLang="zh-CN" b="0" i="0">
              <a:solidFill>
                <a:srgbClr val="000000"/>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95766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Finally, to conclude,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1137042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618"/>
              </a:spcBef>
              <a:spcAft>
                <a:spcPts val="618"/>
              </a:spcAft>
              <a:buClrTx/>
              <a:buSzTx/>
              <a:buFontTx/>
              <a:buNone/>
              <a:tabLst/>
              <a:defRPr/>
            </a:pPr>
            <a:r>
              <a:rPr lang="en-US" altLang="zh-CN" dirty="0">
                <a:solidFill>
                  <a:srgbClr val="009900"/>
                </a:solidFill>
                <a:latin typeface="Comic Sans MS" pitchFamily="66" charset="0"/>
              </a:rPr>
              <a:t>In this paper, </a:t>
            </a:r>
            <a:r>
              <a:rPr lang="en-US" altLang="zh-CN"/>
              <a:t>we derive matching upper and lower bounds for single-node PageRank estimation and single-target PPR estimation, surprisingly by only revisiting previous algorithms, BiPPR and push. We prove that the good old push method is worst-case optimal for single-target PPR estimation. Simply combining the push method and the MC method, as bippr does, is optimal for single-node PageRank estimation. In the future, we hope to extend our results and analysis to other query types, such as single-pair PPR queries, and other random-walk types, such as long-distance random walks. Moreover, we are also interested in random-walk probability estimation under alternative computational models. We aim to go beyond the canonical arc-centric graph-access model to better align with practical scenarios.</a:t>
            </a:r>
          </a:p>
          <a:p>
            <a:pPr marL="0" indent="0">
              <a:spcBef>
                <a:spcPts val="618"/>
              </a:spcBef>
              <a:spcAft>
                <a:spcPts val="618"/>
              </a:spcAft>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255418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That’s all of my presentation. Thank you very much. Any questions?  </a:t>
            </a:r>
          </a:p>
        </p:txBody>
      </p:sp>
      <p:sp>
        <p:nvSpPr>
          <p:cNvPr id="4" name="灯片编号占位符 3"/>
          <p:cNvSpPr>
            <a:spLocks noGrp="1"/>
          </p:cNvSpPr>
          <p:nvPr>
            <p:ph type="sldNum" sz="quarter" idx="5"/>
          </p:nvPr>
        </p:nvSpPr>
        <p:spPr/>
        <p:txBody>
          <a:bodyPr/>
          <a:lstStyle/>
          <a:p>
            <a:fld id="{BA7F7446-39BB-44B8-8E60-5C2E41FBB344}" type="slidenum">
              <a:rPr lang="zh-CN" altLang="en-US" smtClean="0"/>
              <a:t>26</a:t>
            </a:fld>
            <a:endParaRPr lang="zh-CN" altLang="en-US"/>
          </a:p>
        </p:txBody>
      </p:sp>
    </p:spTree>
    <p:extLst>
      <p:ext uri="{BB962C8B-B14F-4D97-AF65-F5344CB8AC3E}">
        <p14:creationId xmlns:p14="http://schemas.microsoft.com/office/powerpoint/2010/main" val="72733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b="0" i="0">
                <a:solidFill>
                  <a:srgbClr val="0D0D0D"/>
                </a:solidFill>
                <a:effectLst/>
                <a:highlight>
                  <a:srgbClr val="FFFFFF"/>
                </a:highlight>
                <a:latin typeface="Söhne"/>
              </a:rPr>
              <a:t>Specifically, we show that the upper bound for single-node pagerank estimation is the minimum of the previously mentioned two terms and n to the power of 1 half times Delta_in to the power of 1 half. When the maximum in-degree Delta_in and out-degree Delta_out are relatively large, we derive a (click!) completely matching lower bound, demonstrating the optimality of our upper bound. When Delta_in and Delta_out are small, the first two terms dominate our upper bound. Thus our upper bound becomes n to 1 half times the minimum of Delta_in to 1 half and Delta_out to 1 half. (click!) The lower bound in this case is almost the same as the upper bound (click!), with only a gamma difference in the exponent, where gamma is an arbitrarily /ˌɑːrbɪˈtrerəli/ small constant.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85498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2800" b="0" i="0">
                <a:solidFill>
                  <a:srgbClr val="0D0D0D"/>
                </a:solidFill>
                <a:effectLst/>
                <a:highlight>
                  <a:srgbClr val="FFFFFF"/>
                </a:highlight>
                <a:latin typeface="ui-sans-serif"/>
              </a:rPr>
              <a:t>Briefly speaking, a random walk on a graph is a Markovian /mɑ:'kəuviən/ process. (click!) Intuitively, we can imagine that there is a walker on the given graph, continually moving from one node to one of its out-neighbors. </a:t>
            </a:r>
            <a:endParaRPr lang="en-US" altLang="zh-CN" sz="1800">
              <a:solidFill>
                <a:srgbClr val="000000"/>
              </a:solidFill>
              <a:effectLst/>
              <a:latin typeface="Times New Roman" panose="02020603050405020304" pitchFamily="18" charset="0"/>
              <a:ea typeface="宋体" panose="02010600030101010101" pitchFamily="2" charset="-122"/>
              <a:cs typeface="Times New Roman (正文 CS 字体)"/>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315109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Specifically, in our paper, we focus on a special type of random walk called an alpha-walk, </a:t>
            </a:r>
            <a:r>
              <a:rPr lang="zh-CN" altLang="en-US"/>
              <a:t>（</a:t>
            </a:r>
            <a:r>
              <a:rPr lang="en-US" altLang="zh-CN"/>
              <a:t>click!</a:t>
            </a:r>
            <a:r>
              <a:rPr lang="zh-CN" altLang="en-US"/>
              <a:t>）</a:t>
            </a:r>
            <a:r>
              <a:rPr lang="en-US" altLang="zh-CN"/>
              <a:t>which has a probability of alpha to terminate at each step. We refer to alpha as the damping factor, which is always considered a constant. Due to the presence of alpha, the length of an alpha-walk won’t be too long, and the walking probabilities can quickly converge. These desirable properties make alpha-walks one of the most significant types of short-distance random walks.</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40317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Another reasons alpha-walks are very famours is that the cofouders of Google used alpha-walks to define PageRank. Specifically, for any node t in the graph, </a:t>
            </a:r>
            <a:r>
              <a:rPr lang="en-US" altLang="zh-CN"/>
              <a:t>(click!) </a:t>
            </a:r>
            <a:r>
              <a:rPr lang="en-US" altLang="zh-CN" dirty="0">
                <a:solidFill>
                  <a:srgbClr val="009900"/>
                </a:solidFill>
                <a:latin typeface="Comic Sans MS" pitchFamily="66" charset="0"/>
              </a:rPr>
              <a:t>the pagerank score of t equals </a:t>
            </a:r>
            <a:r>
              <a:rPr lang="en-US" altLang="zh-CN"/>
              <a:t>the probability that an alpha-walk generated from a random source node terminates at node 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239088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PageRank also has a well-known variant called personalized pagerank, or ppr for short, where for any nodes s and t, the PPR score pi(s,t) equals the probability (click!) that an alpha-walk generated from 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 terminates at node 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426207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PageRank computation has been recognized as one of the top 10 data mining problems in the last decade, attracting significant attention and being widely adopted in various applications, such as local graph partitioning, graph sparsification, property testing, and graph neural networks. These applications highlight the importance of designing efficient algorithms for PageRank computation on large graphs.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66833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Given the importance, in our paper, we focus on two fundamental problems related to PageRank and PPR estimation. The first one is single-node PageRank estimation, which asks for a single node’s PageRank on the graph. Specifically, given an arbitrary target node t in a general directed graph, we aim to estimate the PageRank score of node t while ensuring a constant relative error and a constant success probability.</a:t>
            </a: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220009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Another problem we consider is single-target PPR estimation, which requires estimating the PPR score pi(u,t) (click!) for each node u in the graph with a given target node t. We require each estimate to be within an additive error of epsilon compared to the real score. As we shall discuss later, techniques for single-target PPR estimation always serve as a basis for single-node PageRank estimation.</a:t>
            </a: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84857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pic>
        <p:nvPicPr>
          <p:cNvPr id="3" name="图片 3">
            <a:extLst>
              <a:ext uri="{FF2B5EF4-FFF2-40B4-BE49-F238E27FC236}">
                <a16:creationId xmlns:a16="http://schemas.microsoft.com/office/drawing/2014/main" id="{2A03DFD9-B79A-7F34-22D2-94AF0F1897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5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文本占位符 2"/>
          <p:cNvSpPr>
            <a:spLocks noGrp="1"/>
          </p:cNvSpPr>
          <p:nvPr>
            <p:ph type="body" idx="1"/>
          </p:nvPr>
        </p:nvSpPr>
        <p:spPr>
          <a:xfrm>
            <a:off x="406800" y="1652400"/>
            <a:ext cx="2102400" cy="5115600"/>
          </a:xfrm>
        </p:spPr>
        <p:txBody>
          <a:bodyPr/>
          <a:lstStyle>
            <a:lvl1pPr marL="180975" indent="-180975">
              <a:defRPr lang="zh-CN" altLang="en-US" sz="1200" kern="1200" dirty="0" smtClean="0">
                <a:solidFill>
                  <a:srgbClr val="000000"/>
                </a:solidFill>
                <a:latin typeface="Arial"/>
                <a:ea typeface="楷体_GB2312"/>
                <a:cs typeface="Arial" pitchFamily="34" charset="0"/>
              </a:defRPr>
            </a:lvl1pPr>
            <a:lvl2pPr marL="371475" indent="-171450">
              <a:defRPr lang="zh-CN" altLang="en-US" sz="1200" kern="1200" dirty="0" smtClean="0">
                <a:solidFill>
                  <a:srgbClr val="000000"/>
                </a:solidFill>
                <a:latin typeface="Arial"/>
                <a:ea typeface="楷体_GB2312"/>
                <a:cs typeface="Arial" pitchFamily="34" charset="0"/>
              </a:defRPr>
            </a:lvl2pPr>
            <a:lvl3pPr marL="542925" indent="-180975">
              <a:defRPr lang="zh-CN" altLang="en-US" sz="1200" kern="1200" dirty="0" smtClean="0">
                <a:solidFill>
                  <a:srgbClr val="000000"/>
                </a:solidFill>
                <a:latin typeface="Arial"/>
                <a:ea typeface="楷体_GB2312"/>
                <a:cs typeface="Arial" pitchFamily="34" charset="0"/>
              </a:defRPr>
            </a:lvl3pPr>
            <a:lvl4pPr marL="666750" indent="-171450">
              <a:defRPr lang="zh-CN" altLang="en-US" sz="1200" kern="1200" dirty="0" smtClean="0">
                <a:solidFill>
                  <a:schemeClr val="tx1"/>
                </a:solidFill>
                <a:latin typeface="Arial"/>
                <a:ea typeface="楷体_GB2312"/>
                <a:cs typeface="Arial" pitchFamily="34" charset="0"/>
              </a:defRPr>
            </a:lvl4pPr>
            <a:lvl5pPr marL="828675" indent="-171450">
              <a:defRPr lang="zh-CN" altLang="en-US" sz="1200" kern="1200" dirty="0">
                <a:solidFill>
                  <a:schemeClr val="tx1"/>
                </a:solidFill>
                <a:latin typeface="Arial"/>
                <a:ea typeface="楷体_GB2312"/>
                <a:cs typeface="Arial" pitchFamily="34" charset="0"/>
              </a:defRPr>
            </a:lvl5pPr>
          </a:lstStyle>
          <a:p>
            <a:pPr marL="180975" lvl="0" indent="-180975" algn="l" defTabSz="1019007" rtl="0" eaLnBrk="1" latinLnBrk="0" hangingPunct="1">
              <a:lnSpc>
                <a:spcPct val="110000"/>
              </a:lnSpc>
              <a:spcBef>
                <a:spcPts val="300"/>
              </a:spcBef>
              <a:buSzPct val="80000"/>
              <a:buFont typeface="Wingdings" pitchFamily="2" charset="2"/>
              <a:buChar char="n"/>
            </a:pPr>
            <a:r>
              <a:rPr lang="zh-CN" altLang="en-US" dirty="0"/>
              <a:t>单击此处编辑母版文本样式</a:t>
            </a:r>
          </a:p>
          <a:p>
            <a:pPr marL="333375" lvl="1" indent="-133350" algn="l" defTabSz="1019007" rtl="0" eaLnBrk="1" latinLnBrk="0" hangingPunct="1">
              <a:lnSpc>
                <a:spcPct val="110000"/>
              </a:lnSpc>
              <a:spcBef>
                <a:spcPts val="300"/>
              </a:spcBef>
              <a:buSzPct val="80000"/>
              <a:buFont typeface="Arial" pitchFamily="34" charset="0"/>
              <a:buChar char="–"/>
            </a:pPr>
            <a:r>
              <a:rPr lang="zh-CN" altLang="en-US" dirty="0"/>
              <a:t>第二级</a:t>
            </a:r>
          </a:p>
          <a:p>
            <a:pPr marL="485775" lvl="2" indent="-123825" algn="l" defTabSz="1019007" rtl="0" eaLnBrk="1" latinLnBrk="0" hangingPunct="1">
              <a:lnSpc>
                <a:spcPct val="110000"/>
              </a:lnSpc>
              <a:spcBef>
                <a:spcPts val="300"/>
              </a:spcBef>
              <a:buFont typeface="Arial" pitchFamily="34" charset="0"/>
              <a:buChar char="•"/>
            </a:pPr>
            <a:r>
              <a:rPr lang="zh-CN" altLang="en-US" dirty="0"/>
              <a:t>第三级</a:t>
            </a:r>
          </a:p>
          <a:p>
            <a:pPr marL="638175" lvl="3" indent="-142875" algn="l" defTabSz="1019007" rtl="0" eaLnBrk="1" latinLnBrk="0" hangingPunct="1">
              <a:lnSpc>
                <a:spcPct val="110000"/>
              </a:lnSpc>
              <a:spcBef>
                <a:spcPts val="300"/>
              </a:spcBef>
              <a:buSzPct val="80000"/>
              <a:buFont typeface="Wingdings" pitchFamily="2" charset="2"/>
              <a:buChar char="ü"/>
            </a:pPr>
            <a:r>
              <a:rPr lang="zh-CN" altLang="en-US" dirty="0"/>
              <a:t>第四级</a:t>
            </a:r>
          </a:p>
          <a:p>
            <a:pPr marL="790575" lvl="4" indent="-133350" algn="l" defTabSz="1019007" rtl="0" eaLnBrk="1" latinLnBrk="0" hangingPunct="1">
              <a:lnSpc>
                <a:spcPct val="110000"/>
              </a:lnSpc>
              <a:spcBef>
                <a:spcPts val="300"/>
              </a:spcBef>
              <a:buSzPct val="80000"/>
              <a:buFont typeface="Arial" pitchFamily="34" charset="0"/>
              <a:buChar char="»"/>
            </a:pPr>
            <a:r>
              <a:rPr lang="zh-CN" altLang="en-US" dirty="0"/>
              <a:t>第五级</a:t>
            </a:r>
          </a:p>
        </p:txBody>
      </p:sp>
      <p:pic>
        <p:nvPicPr>
          <p:cNvPr id="5" name="图片 3">
            <a:extLst>
              <a:ext uri="{FF2B5EF4-FFF2-40B4-BE49-F238E27FC236}">
                <a16:creationId xmlns:a16="http://schemas.microsoft.com/office/drawing/2014/main" id="{0F68E509-4A15-A39F-66CA-C979A53404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内容占位符 2"/>
          <p:cNvSpPr>
            <a:spLocks noGrp="1"/>
          </p:cNvSpPr>
          <p:nvPr>
            <p:ph idx="1"/>
          </p:nvPr>
        </p:nvSpPr>
        <p:spPr>
          <a:xfrm>
            <a:off x="406800" y="1652400"/>
            <a:ext cx="2102400" cy="5115600"/>
          </a:xfrm>
        </p:spPr>
        <p:txBody>
          <a:bodyPr/>
          <a:lstStyle>
            <a:lvl1pPr>
              <a:lnSpc>
                <a:spcPct val="110000"/>
              </a:lnSpc>
              <a:spcBef>
                <a:spcPts val="300"/>
              </a:spcBef>
              <a:defRPr>
                <a:latin typeface="Arial"/>
                <a:ea typeface="楷体_GB2312"/>
              </a:defRPr>
            </a:lvl1pPr>
            <a:lvl2pPr marL="333375" indent="-133350">
              <a:lnSpc>
                <a:spcPct val="110000"/>
              </a:lnSpc>
              <a:spcBef>
                <a:spcPts val="300"/>
              </a:spcBef>
              <a:buSzPct val="80000"/>
              <a:defRPr>
                <a:latin typeface="Arial"/>
                <a:ea typeface="楷体_GB2312"/>
              </a:defRPr>
            </a:lvl2pPr>
            <a:lvl3pPr marL="485775" indent="-123825">
              <a:lnSpc>
                <a:spcPct val="110000"/>
              </a:lnSpc>
              <a:spcBef>
                <a:spcPts val="300"/>
              </a:spcBef>
              <a:defRPr>
                <a:latin typeface="Arial"/>
                <a:ea typeface="楷体_GB2312"/>
              </a:defRPr>
            </a:lvl3pPr>
            <a:lvl4pPr marL="638175" indent="-142875">
              <a:lnSpc>
                <a:spcPct val="110000"/>
              </a:lnSpc>
              <a:spcBef>
                <a:spcPts val="300"/>
              </a:spcBef>
              <a:buSzPct val="80000"/>
              <a:buFont typeface="Wingdings" pitchFamily="2" charset="2"/>
              <a:buChar char="ü"/>
              <a:defRPr>
                <a:latin typeface="Arial"/>
                <a:ea typeface="楷体_GB2312"/>
              </a:defRPr>
            </a:lvl4pPr>
            <a:lvl5pPr marL="790575" indent="-133350">
              <a:lnSpc>
                <a:spcPct val="110000"/>
              </a:lnSpc>
              <a:spcBef>
                <a:spcPts val="300"/>
              </a:spcBef>
              <a:buSzPct val="80000"/>
              <a:defRPr>
                <a:latin typeface="Arial"/>
                <a:ea typeface="楷体_GB231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5" name="图片 3">
            <a:extLst>
              <a:ext uri="{FF2B5EF4-FFF2-40B4-BE49-F238E27FC236}">
                <a16:creationId xmlns:a16="http://schemas.microsoft.com/office/drawing/2014/main" id="{13AE4BFA-2623-52F6-C89C-54100781BF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2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Line 29"/>
          <p:cNvSpPr>
            <a:spLocks noChangeShapeType="1"/>
          </p:cNvSpPr>
          <p:nvPr userDrawn="1"/>
        </p:nvSpPr>
        <p:spPr bwMode="auto">
          <a:xfrm>
            <a:off x="1934557" y="3959754"/>
            <a:ext cx="6190876" cy="0"/>
          </a:xfrm>
          <a:prstGeom prst="line">
            <a:avLst/>
          </a:prstGeom>
          <a:noFill/>
          <a:ln w="19050">
            <a:solidFill>
              <a:schemeClr val="tx1"/>
            </a:solidFill>
            <a:round/>
            <a:headEnd/>
            <a:tailEnd/>
          </a:ln>
        </p:spPr>
        <p:txBody>
          <a:bodyPr lIns="98204" tIns="49102" rIns="98204" bIns="49102" anchor="ctr"/>
          <a:lstStyle/>
          <a:p>
            <a:endParaRPr lang="zh-CN" altLang="en-US" sz="1869" dirty="0">
              <a:ea typeface="楷体" panose="02010609060101010101" pitchFamily="49" charset="-122"/>
            </a:endParaRPr>
          </a:p>
        </p:txBody>
      </p:sp>
      <p:sp>
        <p:nvSpPr>
          <p:cNvPr id="8216" name="Rectangle 24"/>
          <p:cNvSpPr>
            <a:spLocks noGrp="1" noChangeArrowheads="1"/>
          </p:cNvSpPr>
          <p:nvPr>
            <p:ph type="ctrTitle"/>
          </p:nvPr>
        </p:nvSpPr>
        <p:spPr>
          <a:xfrm>
            <a:off x="2271327" y="3325936"/>
            <a:ext cx="5450582" cy="552431"/>
          </a:xfrm>
          <a:prstGeom prst="rect">
            <a:avLst/>
          </a:prstGeom>
          <a:noFill/>
        </p:spPr>
        <p:txBody>
          <a:bodyPr lIns="91411" tIns="45706" rIns="91411" bIns="45706">
            <a:spAutoFit/>
          </a:bodyPr>
          <a:lstStyle>
            <a:lvl1pPr algn="ctr">
              <a:defRPr sz="2990">
                <a:solidFill>
                  <a:schemeClr val="tx1"/>
                </a:solidFill>
                <a:ea typeface="楷体" panose="02010609060101010101" pitchFamily="49" charset="-122"/>
              </a:defRPr>
            </a:lvl1pPr>
          </a:lstStyle>
          <a:p>
            <a:r>
              <a:rPr lang="zh-CN" altLang="en-US" dirty="0"/>
              <a:t>单击此处编辑母版标题样式</a:t>
            </a:r>
          </a:p>
        </p:txBody>
      </p:sp>
      <p:sp>
        <p:nvSpPr>
          <p:cNvPr id="2" name="灯片编号占位符 1"/>
          <p:cNvSpPr>
            <a:spLocks noGrp="1"/>
          </p:cNvSpPr>
          <p:nvPr>
            <p:ph type="sldNum" sz="quarter" idx="10"/>
          </p:nvPr>
        </p:nvSpPr>
        <p:spPr/>
        <p:txBody>
          <a:bodyPr/>
          <a:lstStyle>
            <a:lvl1pPr>
              <a:defRPr b="0" i="0">
                <a:latin typeface="Times New Roman" panose="02020603050405020304" pitchFamily="18" charset="0"/>
                <a:cs typeface="Times New Roman" panose="02020603050405020304" pitchFamily="18" charset="0"/>
              </a:defRPr>
            </a:lvl1pPr>
          </a:lstStyle>
          <a:p>
            <a:pPr>
              <a:defRPr/>
            </a:pPr>
            <a:fld id="{C969E627-E459-4B23-8883-DCBD97182DC3}" type="slidenum">
              <a:rPr lang="en-US" altLang="zh-CN" smtClean="0"/>
              <a:pPr>
                <a:defRPr/>
              </a:pPr>
              <a:t>‹#›</a:t>
            </a:fld>
            <a:endParaRPr lang="en-US" altLang="zh-CN" dirty="0"/>
          </a:p>
        </p:txBody>
      </p:sp>
    </p:spTree>
    <p:extLst>
      <p:ext uri="{BB962C8B-B14F-4D97-AF65-F5344CB8AC3E}">
        <p14:creationId xmlns:p14="http://schemas.microsoft.com/office/powerpoint/2010/main" val="271423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63626" y="790650"/>
            <a:ext cx="8997950" cy="561975"/>
          </a:xfrm>
          <a:prstGeom prst="rect">
            <a:avLst/>
          </a:prstGeom>
        </p:spPr>
        <p:txBody>
          <a:bodyPr vert="horz" wrap="square" lIns="100838" tIns="50419" rIns="100838" bIns="50419" rtlCol="0" anchor="t">
            <a:noAutofit/>
          </a:bodyPr>
          <a:lstStyle/>
          <a:p>
            <a:r>
              <a:rPr lang="zh-CN" altLang="en-US" dirty="0"/>
              <a:t>单击此处编辑母版标题样式</a:t>
            </a:r>
          </a:p>
        </p:txBody>
      </p:sp>
      <p:sp>
        <p:nvSpPr>
          <p:cNvPr id="3" name="文本占位符 2"/>
          <p:cNvSpPr>
            <a:spLocks noGrp="1"/>
          </p:cNvSpPr>
          <p:nvPr>
            <p:ph type="body" idx="1"/>
          </p:nvPr>
        </p:nvSpPr>
        <p:spPr>
          <a:xfrm>
            <a:off x="406800" y="1652400"/>
            <a:ext cx="2102400" cy="4762800"/>
          </a:xfrm>
          <a:prstGeom prst="rect">
            <a:avLst/>
          </a:prstGeom>
        </p:spPr>
        <p:txBody>
          <a:bodyPr vert="horz" lIns="101901" tIns="50950" rIns="101901" bIns="50950"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990434" y="7152510"/>
            <a:ext cx="540060" cy="252028"/>
          </a:xfrm>
          <a:prstGeom prst="rect">
            <a:avLst/>
          </a:prstGeom>
          <a:noFill/>
        </p:spPr>
        <p:txBody>
          <a:bodyPr wrap="square" lIns="72000" tIns="18000" rIns="72000" bIns="18000" rtlCol="0" anchor="ctr">
            <a:noAutofit/>
          </a:bodyPr>
          <a:lstStyle/>
          <a:p>
            <a:pPr algn="r"/>
            <a:fld id="{DAEC31D3-4A50-4A4C-86F1-071D92773413}" type="slidenum">
              <a:rPr lang="zh-CN" altLang="en-US" sz="1000" smtClean="0">
                <a:latin typeface="Arial"/>
                <a:ea typeface="楷体_GB2312"/>
                <a:cs typeface="Arial" pitchFamily="34" charset="0"/>
              </a:rPr>
              <a:pPr algn="r"/>
              <a:t>‹#›</a:t>
            </a:fld>
            <a:endParaRPr lang="zh-CN" altLang="en-US" sz="1000" dirty="0">
              <a:latin typeface="Arial"/>
              <a:ea typeface="楷体_GB2312"/>
              <a:cs typeface="Arial" pitchFamily="34" charset="0"/>
            </a:endParaRPr>
          </a:p>
        </p:txBody>
      </p:sp>
    </p:spTree>
    <p:extLst>
      <p:ext uri="{BB962C8B-B14F-4D97-AF65-F5344CB8AC3E}">
        <p14:creationId xmlns:p14="http://schemas.microsoft.com/office/powerpoint/2010/main" val="34154792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746" r:id="rId4"/>
  </p:sldLayoutIdLst>
  <p:hf hdr="0" ftr="0" dt="0"/>
  <p:txStyles>
    <p:title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p:titleStyle>
    <p:bodyStyle>
      <a:lvl1pPr marL="180975" indent="-180975" algn="l" defTabSz="1019007" rtl="0" eaLnBrk="1" latinLnBrk="0" hangingPunct="1">
        <a:spcBef>
          <a:spcPct val="20000"/>
        </a:spcBef>
        <a:buSzPct val="80000"/>
        <a:buFont typeface="Wingdings" pitchFamily="2" charset="2"/>
        <a:buChar char="n"/>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1pPr>
      <a:lvl2pPr marL="361950"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2pPr>
      <a:lvl3pPr marL="542925"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3pPr>
      <a:lvl4pPr marL="809625" indent="-23812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4pPr>
      <a:lvl5pPr marL="990600" indent="-18097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5pPr>
      <a:lvl6pPr marL="2802270"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74"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278"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781"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4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01.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53.png"/><Relationship Id="rId3" Type="http://schemas.openxmlformats.org/officeDocument/2006/relationships/image" Target="../media/image430.png"/><Relationship Id="rId7" Type="http://schemas.openxmlformats.org/officeDocument/2006/relationships/image" Target="../media/image470.png"/><Relationship Id="rId12"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0.png"/><Relationship Id="rId11" Type="http://schemas.openxmlformats.org/officeDocument/2006/relationships/image" Target="../media/image51.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44.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12"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9.png"/><Relationship Id="rId12"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5.png"/><Relationship Id="rId5" Type="http://schemas.openxmlformats.org/officeDocument/2006/relationships/image" Target="../media/image55.png"/><Relationship Id="rId10" Type="http://schemas.openxmlformats.org/officeDocument/2006/relationships/image" Target="../media/image64.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2280.png"/><Relationship Id="rId13" Type="http://schemas.openxmlformats.org/officeDocument/2006/relationships/image" Target="../media/image243.png"/><Relationship Id="rId1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2270.png"/><Relationship Id="rId12" Type="http://schemas.openxmlformats.org/officeDocument/2006/relationships/image" Target="../media/image2420.png"/><Relationship Id="rId17" Type="http://schemas.openxmlformats.org/officeDocument/2006/relationships/image" Target="../media/image247.png"/><Relationship Id="rId2" Type="http://schemas.openxmlformats.org/officeDocument/2006/relationships/notesSlide" Target="../notesSlides/notesSlide21.xml"/><Relationship Id="rId16" Type="http://schemas.openxmlformats.org/officeDocument/2006/relationships/image" Target="../media/image246.png"/><Relationship Id="rId20" Type="http://schemas.openxmlformats.org/officeDocument/2006/relationships/image" Target="../media/image70.png"/><Relationship Id="rId1" Type="http://schemas.openxmlformats.org/officeDocument/2006/relationships/slideLayout" Target="../slideLayouts/slideLayout3.xml"/><Relationship Id="rId11" Type="http://schemas.openxmlformats.org/officeDocument/2006/relationships/image" Target="../media/image2410.png"/><Relationship Id="rId5" Type="http://schemas.openxmlformats.org/officeDocument/2006/relationships/image" Target="../media/image68.png"/><Relationship Id="rId15" Type="http://schemas.openxmlformats.org/officeDocument/2006/relationships/image" Target="../media/image245.png"/><Relationship Id="rId10" Type="http://schemas.openxmlformats.org/officeDocument/2006/relationships/image" Target="../media/image2320.png"/><Relationship Id="rId19"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2290.png"/><Relationship Id="rId14" Type="http://schemas.openxmlformats.org/officeDocument/2006/relationships/image" Target="../media/image244.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1.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600.png"/><Relationship Id="rId7" Type="http://schemas.openxmlformats.org/officeDocument/2006/relationships/image" Target="../media/image103.png"/><Relationship Id="rId12"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3.xml"/><Relationship Id="rId11" Type="http://schemas.openxmlformats.org/officeDocument/2006/relationships/image" Target="../media/image80.png"/><Relationship Id="rId5" Type="http://schemas.openxmlformats.org/officeDocument/2006/relationships/image" Target="../media/image101.png"/><Relationship Id="rId10" Type="http://schemas.openxmlformats.org/officeDocument/2006/relationships/image" Target="../media/image78.png"/><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10.png"/><Relationship Id="rId5" Type="http://schemas.openxmlformats.org/officeDocument/2006/relationships/image" Target="../media/image170.png"/><Relationship Id="rId10" Type="http://schemas.openxmlformats.org/officeDocument/2006/relationships/image" Target="../media/image22.png"/><Relationship Id="rId4" Type="http://schemas.openxmlformats.org/officeDocument/2006/relationships/image" Target="../media/image1610.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0.png"/><Relationship Id="rId7" Type="http://schemas.openxmlformats.org/officeDocument/2006/relationships/image" Target="../media/image25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1.png"/><Relationship Id="rId4" Type="http://schemas.openxmlformats.org/officeDocument/2006/relationships/image" Target="../media/image2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0354" y="1873269"/>
            <a:ext cx="10060801" cy="5972900"/>
          </a:xfrm>
          <a:prstGeom prst="rect">
            <a:avLst/>
          </a:prstGeom>
          <a:solidFill>
            <a:schemeClr val="bg1"/>
          </a:solidFill>
          <a:ln w="9525">
            <a:noFill/>
            <a:miter lim="800000"/>
            <a:headEnd/>
            <a:tailEnd/>
          </a:ln>
          <a:effectLst/>
        </p:spPr>
        <p:txBody>
          <a:bodyPr lIns="85416" tIns="42710" rIns="85416" bIns="42710" anchor="ctr"/>
          <a:lstStyle/>
          <a:p>
            <a:pPr algn="ctr">
              <a:lnSpc>
                <a:spcPct val="150000"/>
              </a:lnSpc>
            </a:pPr>
            <a:r>
              <a:rPr lang="en-US" altLang="zh-CN" sz="2718" dirty="0">
                <a:solidFill>
                  <a:srgbClr val="005AAA"/>
                </a:solidFill>
                <a:latin typeface="Times New Roman" panose="02020603050405020304" pitchFamily="18" charset="0"/>
                <a:ea typeface="KaiTi" panose="02010609060101010101" pitchFamily="49" charset="-122"/>
                <a:cs typeface="Times New Roman" panose="02020603050405020304" pitchFamily="18" charset="0"/>
              </a:rPr>
              <a:t>Hanzhi Wang</a:t>
            </a:r>
            <a:r>
              <a:rPr lang="en-US" altLang="zh-CN" sz="2718" dirty="0">
                <a:latin typeface="Times New Roman" panose="02020603050405020304" pitchFamily="18" charset="0"/>
                <a:ea typeface="KaiTi" panose="02010609060101010101" pitchFamily="49" charset="-122"/>
                <a:cs typeface="Times New Roman" panose="02020603050405020304" pitchFamily="18" charset="0"/>
              </a:rPr>
              <a:t>, Zhewei Wei, Ji-Rong Wen, Mingji Yang</a:t>
            </a:r>
          </a:p>
          <a:p>
            <a:pPr algn="ctr">
              <a:lnSpc>
                <a:spcPct val="150000"/>
              </a:lnSpc>
              <a:spcBef>
                <a:spcPts val="1165"/>
              </a:spcBef>
            </a:pPr>
            <a:r>
              <a:rPr lang="en-US" altLang="zh-CN" sz="2718" b="1" dirty="0">
                <a:latin typeface="Times New Roman" panose="02020603050405020304" pitchFamily="18" charset="0"/>
                <a:ea typeface="KaiTi" panose="02010609060101010101" pitchFamily="49" charset="-122"/>
                <a:cs typeface="Times New Roman" panose="02020603050405020304" pitchFamily="18" charset="0"/>
              </a:rPr>
              <a:t>Renmin University of China</a:t>
            </a:r>
          </a:p>
        </p:txBody>
      </p:sp>
      <p:sp>
        <p:nvSpPr>
          <p:cNvPr id="62466" name="矩形 3"/>
          <p:cNvSpPr>
            <a:spLocks noChangeArrowheads="1"/>
          </p:cNvSpPr>
          <p:nvPr/>
        </p:nvSpPr>
        <p:spPr bwMode="auto">
          <a:xfrm>
            <a:off x="3953679" y="4964058"/>
            <a:ext cx="2792051" cy="373903"/>
          </a:xfrm>
          <a:prstGeom prst="rect">
            <a:avLst/>
          </a:prstGeom>
          <a:noFill/>
          <a:ln w="12700" algn="ctr">
            <a:noFill/>
            <a:round/>
            <a:headEnd/>
            <a:tailEnd/>
          </a:ln>
        </p:spPr>
        <p:txBody>
          <a:bodyPr lIns="85426" tIns="42713" rIns="85426" bIns="42713">
            <a:spAutoFit/>
          </a:bodyPr>
          <a:lstStyle/>
          <a:p>
            <a:pPr>
              <a:spcBef>
                <a:spcPct val="50000"/>
              </a:spcBef>
            </a:pPr>
            <a:endParaRPr lang="zh-CN" altLang="en-US" sz="1869">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2710" name="Rectangle 4"/>
          <p:cNvSpPr>
            <a:spLocks noChangeArrowheads="1"/>
          </p:cNvSpPr>
          <p:nvPr/>
        </p:nvSpPr>
        <p:spPr bwMode="auto">
          <a:xfrm>
            <a:off x="-407" y="1873269"/>
            <a:ext cx="10060801" cy="1397747"/>
          </a:xfrm>
          <a:prstGeom prst="rect">
            <a:avLst/>
          </a:prstGeom>
          <a:solidFill>
            <a:srgbClr val="09599C"/>
          </a:solidFill>
          <a:ln w="9525" algn="ctr">
            <a:noFill/>
            <a:miter lim="800000"/>
            <a:headEnd/>
            <a:tailEnd/>
          </a:ln>
        </p:spPr>
        <p:txBody>
          <a:bodyPr lIns="85435" tIns="42718" rIns="85435" bIns="42718" anchor="ctr" anchorCtr="1">
            <a:noAutofit/>
          </a:bodyPr>
          <a:lstStyle/>
          <a:p>
            <a:pPr marL="388604" indent="-388604" algn="ctr" defTabSz="981890" eaLnBrk="0" hangingPunct="0">
              <a:defRPr/>
            </a:pPr>
            <a:r>
              <a:rPr lang="en-US" altLang="zh-CN" sz="36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Revisiting Local Computation of PageRank: Simple and Optimal</a:t>
            </a:r>
          </a:p>
        </p:txBody>
      </p:sp>
      <p:cxnSp>
        <p:nvCxnSpPr>
          <p:cNvPr id="3" name="直接连接符 2"/>
          <p:cNvCxnSpPr/>
          <p:nvPr/>
        </p:nvCxnSpPr>
        <p:spPr bwMode="auto">
          <a:xfrm>
            <a:off x="0" y="1876776"/>
            <a:ext cx="10059988" cy="0"/>
          </a:xfrm>
          <a:prstGeom prst="line">
            <a:avLst/>
          </a:prstGeom>
          <a:noFill/>
          <a:ln w="19050" cap="flat" cmpd="sng" algn="ctr">
            <a:solidFill>
              <a:schemeClr val="bg2"/>
            </a:solidFill>
            <a:prstDash val="solid"/>
            <a:round/>
            <a:headEnd type="none" w="med" len="med"/>
            <a:tailEnd type="none" w="med" len="med"/>
          </a:ln>
          <a:effectLst/>
        </p:spPr>
      </p:cxnSp>
      <p:sp>
        <p:nvSpPr>
          <p:cNvPr id="12" name="date">
            <a:extLst>
              <a:ext uri="{FF2B5EF4-FFF2-40B4-BE49-F238E27FC236}">
                <a16:creationId xmlns:a16="http://schemas.microsoft.com/office/drawing/2014/main" id="{082AEE6D-6575-584B-8546-3A78DEF537A1}"/>
              </a:ext>
            </a:extLst>
          </p:cNvPr>
          <p:cNvSpPr txBox="1">
            <a:spLocks noChangeArrowheads="1"/>
          </p:cNvSpPr>
          <p:nvPr/>
        </p:nvSpPr>
        <p:spPr bwMode="auto">
          <a:xfrm>
            <a:off x="3313842" y="6431121"/>
            <a:ext cx="3420000" cy="7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algn="ctr" defTabSz="1018980" eaLnBrk="1" hangingPunct="1">
              <a:lnSpc>
                <a:spcPct val="110000"/>
              </a:lnSpc>
              <a:spcBef>
                <a:spcPct val="30000"/>
              </a:spcBef>
              <a:spcAft>
                <a:spcPct val="10000"/>
              </a:spcAft>
            </a:pPr>
            <a:r>
              <a:rPr lang="en-US" altLang="zh-CN" sz="2400" dirty="0">
                <a:solidFill>
                  <a:prstClr val="black"/>
                </a:solidFill>
                <a:ea typeface="KaiTi" panose="02010609060101010101" pitchFamily="49" charset="-122"/>
                <a:cs typeface="Times New Roman" panose="02020603050405020304" pitchFamily="18" charset="0"/>
              </a:rPr>
              <a:t>June 26, 2024</a:t>
            </a:r>
          </a:p>
        </p:txBody>
      </p:sp>
      <p:sp>
        <p:nvSpPr>
          <p:cNvPr id="15" name="矩形 14">
            <a:extLst>
              <a:ext uri="{FF2B5EF4-FFF2-40B4-BE49-F238E27FC236}">
                <a16:creationId xmlns:a16="http://schemas.microsoft.com/office/drawing/2014/main" id="{2824FB5C-5735-D14A-B328-0EBDBD1ABDD8}"/>
              </a:ext>
            </a:extLst>
          </p:cNvPr>
          <p:cNvSpPr/>
          <p:nvPr/>
        </p:nvSpPr>
        <p:spPr>
          <a:xfrm>
            <a:off x="0" y="3362982"/>
            <a:ext cx="10080000" cy="91965"/>
          </a:xfrm>
          <a:prstGeom prst="rect">
            <a:avLst/>
          </a:prstGeom>
          <a:solidFill>
            <a:srgbClr val="005AAA"/>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矩形 3">
            <a:extLst>
              <a:ext uri="{FF2B5EF4-FFF2-40B4-BE49-F238E27FC236}">
                <a16:creationId xmlns:a16="http://schemas.microsoft.com/office/drawing/2014/main" id="{9CC10D6E-F402-0750-4BAB-31660BF6CFF9}"/>
              </a:ext>
            </a:extLst>
          </p:cNvPr>
          <p:cNvSpPr/>
          <p:nvPr/>
        </p:nvSpPr>
        <p:spPr bwMode="auto">
          <a:xfrm>
            <a:off x="8022624" y="266117"/>
            <a:ext cx="1868441" cy="712343"/>
          </a:xfrm>
          <a:prstGeom prst="rect">
            <a:avLst/>
          </a:prstGeom>
          <a:solidFill>
            <a:schemeClr val="bg1"/>
          </a:solidFill>
          <a:ln>
            <a:noFill/>
          </a:ln>
        </p:spPr>
        <p:txBody>
          <a:bodyPr vert="horz" wrap="square" lIns="97642" tIns="34941" rIns="97642" bIns="48821" numCol="1" rtlCol="0" anchor="ctr" anchorCtr="0" compatLnSpc="1">
            <a:prstTxWarp prst="textNoShape">
              <a:avLst/>
            </a:prstTxWarp>
          </a:bodyPr>
          <a:lstStyle/>
          <a:p>
            <a:pPr algn="ctr">
              <a:lnSpc>
                <a:spcPct val="130000"/>
              </a:lnSpc>
              <a:spcBef>
                <a:spcPct val="0"/>
              </a:spcBef>
            </a:pPr>
            <a:endParaRPr kumimoji="1" lang="zh-CN" altLang="en-US" sz="2718"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2" name="图片 1" descr="ruclogo.jpg">
            <a:extLst>
              <a:ext uri="{FF2B5EF4-FFF2-40B4-BE49-F238E27FC236}">
                <a16:creationId xmlns:a16="http://schemas.microsoft.com/office/drawing/2014/main" id="{B80C8BB5-0F47-F62B-AC94-AB4A6F45D4F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7684" y="426136"/>
            <a:ext cx="2357537" cy="564324"/>
          </a:xfrm>
          <a:prstGeom prst="rect">
            <a:avLst/>
          </a:prstGeom>
          <a:noFill/>
          <a:ln w="9525">
            <a:noFill/>
            <a:miter lim="800000"/>
            <a:headEnd/>
            <a:tailEnd/>
          </a:ln>
        </p:spPr>
      </p:pic>
      <p:pic>
        <p:nvPicPr>
          <p:cNvPr id="1026" name="Picture 2" descr="STOC 2024 - 56th ACM Symposium on Theory of Computing">
            <a:extLst>
              <a:ext uri="{FF2B5EF4-FFF2-40B4-BE49-F238E27FC236}">
                <a16:creationId xmlns:a16="http://schemas.microsoft.com/office/drawing/2014/main" id="{E8910274-A6CF-0528-2D8D-C3CDAC8AA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24" y="342355"/>
            <a:ext cx="1319803" cy="693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C 2024 - 56th ACM Symposium on Theory of Computing">
            <a:extLst>
              <a:ext uri="{FF2B5EF4-FFF2-40B4-BE49-F238E27FC236}">
                <a16:creationId xmlns:a16="http://schemas.microsoft.com/office/drawing/2014/main" id="{5FC8704C-67A4-1872-6B68-DE320AEDF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727" y="380829"/>
            <a:ext cx="654939" cy="65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853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Computational Model</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08" name="Oval 3">
            <a:extLst>
              <a:ext uri="{FF2B5EF4-FFF2-40B4-BE49-F238E27FC236}">
                <a16:creationId xmlns:a16="http://schemas.microsoft.com/office/drawing/2014/main" id="{760E627D-CF2F-970F-4A8E-12A9AF858FA9}"/>
              </a:ext>
            </a:extLst>
          </p:cNvPr>
          <p:cNvSpPr>
            <a:spLocks noChangeArrowheads="1"/>
          </p:cNvSpPr>
          <p:nvPr/>
        </p:nvSpPr>
        <p:spPr bwMode="auto">
          <a:xfrm>
            <a:off x="627958" y="38575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9" name="Oval 4">
            <a:extLst>
              <a:ext uri="{FF2B5EF4-FFF2-40B4-BE49-F238E27FC236}">
                <a16:creationId xmlns:a16="http://schemas.microsoft.com/office/drawing/2014/main" id="{DF4B9C0B-ED7E-3169-5CB5-5EF212CFB615}"/>
              </a:ext>
            </a:extLst>
          </p:cNvPr>
          <p:cNvSpPr>
            <a:spLocks noChangeArrowheads="1"/>
          </p:cNvSpPr>
          <p:nvPr/>
        </p:nvSpPr>
        <p:spPr bwMode="auto">
          <a:xfrm>
            <a:off x="1047356" y="4492032"/>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0" name="Oval 5">
            <a:extLst>
              <a:ext uri="{FF2B5EF4-FFF2-40B4-BE49-F238E27FC236}">
                <a16:creationId xmlns:a16="http://schemas.microsoft.com/office/drawing/2014/main" id="{4A7278BD-4CD8-640E-1244-69B0A70DA5F2}"/>
              </a:ext>
            </a:extLst>
          </p:cNvPr>
          <p:cNvSpPr>
            <a:spLocks noChangeArrowheads="1"/>
          </p:cNvSpPr>
          <p:nvPr/>
        </p:nvSpPr>
        <p:spPr bwMode="auto">
          <a:xfrm>
            <a:off x="1646495" y="406906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1" name="Oval 6">
            <a:extLst>
              <a:ext uri="{FF2B5EF4-FFF2-40B4-BE49-F238E27FC236}">
                <a16:creationId xmlns:a16="http://schemas.microsoft.com/office/drawing/2014/main" id="{282FE0CA-5650-BAAB-07D1-2BED0BAF3787}"/>
              </a:ext>
            </a:extLst>
          </p:cNvPr>
          <p:cNvSpPr>
            <a:spLocks noChangeArrowheads="1"/>
          </p:cNvSpPr>
          <p:nvPr/>
        </p:nvSpPr>
        <p:spPr bwMode="auto">
          <a:xfrm>
            <a:off x="1227097" y="350511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2" name="Oval 7">
            <a:extLst>
              <a:ext uri="{FF2B5EF4-FFF2-40B4-BE49-F238E27FC236}">
                <a16:creationId xmlns:a16="http://schemas.microsoft.com/office/drawing/2014/main" id="{9A77852B-5EDB-FB03-26C5-1BAC091C1C31}"/>
              </a:ext>
            </a:extLst>
          </p:cNvPr>
          <p:cNvSpPr>
            <a:spLocks noChangeArrowheads="1"/>
          </p:cNvSpPr>
          <p:nvPr/>
        </p:nvSpPr>
        <p:spPr bwMode="auto">
          <a:xfrm>
            <a:off x="1886150" y="50559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3" name="Oval 8">
            <a:extLst>
              <a:ext uri="{FF2B5EF4-FFF2-40B4-BE49-F238E27FC236}">
                <a16:creationId xmlns:a16="http://schemas.microsoft.com/office/drawing/2014/main" id="{61566B8A-3DBE-CBA6-ABD5-078764340445}"/>
              </a:ext>
            </a:extLst>
          </p:cNvPr>
          <p:cNvSpPr>
            <a:spLocks noChangeArrowheads="1"/>
          </p:cNvSpPr>
          <p:nvPr/>
        </p:nvSpPr>
        <p:spPr bwMode="auto">
          <a:xfrm>
            <a:off x="2665031" y="49149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4" name="Oval 9">
            <a:extLst>
              <a:ext uri="{FF2B5EF4-FFF2-40B4-BE49-F238E27FC236}">
                <a16:creationId xmlns:a16="http://schemas.microsoft.com/office/drawing/2014/main" id="{49CC0056-0CD9-0582-1982-F862FE7008C1}"/>
              </a:ext>
            </a:extLst>
          </p:cNvPr>
          <p:cNvSpPr>
            <a:spLocks noChangeArrowheads="1"/>
          </p:cNvSpPr>
          <p:nvPr/>
        </p:nvSpPr>
        <p:spPr bwMode="auto">
          <a:xfrm>
            <a:off x="2449092" y="561993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15" name="Oval 10">
            <a:extLst>
              <a:ext uri="{FF2B5EF4-FFF2-40B4-BE49-F238E27FC236}">
                <a16:creationId xmlns:a16="http://schemas.microsoft.com/office/drawing/2014/main" id="{3DF22538-AF3B-E8C5-B498-B1C18930F618}"/>
              </a:ext>
            </a:extLst>
          </p:cNvPr>
          <p:cNvSpPr>
            <a:spLocks noChangeArrowheads="1"/>
          </p:cNvSpPr>
          <p:nvPr/>
        </p:nvSpPr>
        <p:spPr bwMode="auto">
          <a:xfrm>
            <a:off x="2904686" y="308214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6" name="Oval 11">
            <a:extLst>
              <a:ext uri="{FF2B5EF4-FFF2-40B4-BE49-F238E27FC236}">
                <a16:creationId xmlns:a16="http://schemas.microsoft.com/office/drawing/2014/main" id="{B613AAAE-1481-0DDF-5D8E-187406CF7AAE}"/>
              </a:ext>
            </a:extLst>
          </p:cNvPr>
          <p:cNvSpPr>
            <a:spLocks noChangeArrowheads="1"/>
          </p:cNvSpPr>
          <p:nvPr/>
        </p:nvSpPr>
        <p:spPr bwMode="auto">
          <a:xfrm>
            <a:off x="3743481" y="2941160"/>
            <a:ext cx="359484" cy="352471"/>
          </a:xfrm>
          <a:prstGeom prst="ellipse">
            <a:avLst/>
          </a:prstGeom>
          <a:noFill/>
          <a:ln w="127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7" name="Oval 12">
            <a:extLst>
              <a:ext uri="{FF2B5EF4-FFF2-40B4-BE49-F238E27FC236}">
                <a16:creationId xmlns:a16="http://schemas.microsoft.com/office/drawing/2014/main" id="{FBD93A1F-7E8C-81FA-194B-3CA8F1FFD717}"/>
              </a:ext>
            </a:extLst>
          </p:cNvPr>
          <p:cNvSpPr>
            <a:spLocks noChangeArrowheads="1"/>
          </p:cNvSpPr>
          <p:nvPr/>
        </p:nvSpPr>
        <p:spPr bwMode="auto">
          <a:xfrm>
            <a:off x="2964601" y="3787091"/>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8" name="Oval 13">
            <a:extLst>
              <a:ext uri="{FF2B5EF4-FFF2-40B4-BE49-F238E27FC236}">
                <a16:creationId xmlns:a16="http://schemas.microsoft.com/office/drawing/2014/main" id="{1B22DE18-9A56-C4D5-3AA9-C697A38956CF}"/>
              </a:ext>
            </a:extLst>
          </p:cNvPr>
          <p:cNvSpPr>
            <a:spLocks noChangeArrowheads="1"/>
          </p:cNvSpPr>
          <p:nvPr/>
        </p:nvSpPr>
        <p:spPr bwMode="auto">
          <a:xfrm>
            <a:off x="3743481" y="399857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9" name="Oval 14">
            <a:extLst>
              <a:ext uri="{FF2B5EF4-FFF2-40B4-BE49-F238E27FC236}">
                <a16:creationId xmlns:a16="http://schemas.microsoft.com/office/drawing/2014/main" id="{B9A16B98-BCC7-4E44-8868-A2AEC97F8EDC}"/>
              </a:ext>
            </a:extLst>
          </p:cNvPr>
          <p:cNvSpPr>
            <a:spLocks noChangeArrowheads="1"/>
          </p:cNvSpPr>
          <p:nvPr/>
        </p:nvSpPr>
        <p:spPr bwMode="auto">
          <a:xfrm>
            <a:off x="4522362" y="3364125"/>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120" name="直线箭头连接符 119">
            <a:extLst>
              <a:ext uri="{FF2B5EF4-FFF2-40B4-BE49-F238E27FC236}">
                <a16:creationId xmlns:a16="http://schemas.microsoft.com/office/drawing/2014/main" id="{7330DF01-A0BD-32C1-6CAF-B883F5B769A1}"/>
              </a:ext>
            </a:extLst>
          </p:cNvPr>
          <p:cNvCxnSpPr>
            <a:cxnSpLocks/>
            <a:stCxn id="109" idx="5"/>
          </p:cNvCxnSpPr>
          <p:nvPr/>
        </p:nvCxnSpPr>
        <p:spPr>
          <a:xfrm>
            <a:off x="1354195" y="4792885"/>
            <a:ext cx="584194" cy="31687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51B34CFF-EF68-94E7-AA6A-CB8B7149E80D}"/>
              </a:ext>
            </a:extLst>
          </p:cNvPr>
          <p:cNvCxnSpPr>
            <a:cxnSpLocks/>
            <a:stCxn id="109" idx="1"/>
            <a:endCxn id="108" idx="5"/>
          </p:cNvCxnSpPr>
          <p:nvPr/>
        </p:nvCxnSpPr>
        <p:spPr>
          <a:xfrm flipH="1" flipV="1">
            <a:off x="934797" y="4158437"/>
            <a:ext cx="165204" cy="3852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442FD52B-EDD7-F74D-B7E0-0DF9A1FF03C4}"/>
              </a:ext>
            </a:extLst>
          </p:cNvPr>
          <p:cNvCxnSpPr>
            <a:cxnSpLocks/>
          </p:cNvCxnSpPr>
          <p:nvPr/>
        </p:nvCxnSpPr>
        <p:spPr>
          <a:xfrm flipV="1">
            <a:off x="933750" y="3685841"/>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2C5A2CA0-2951-E214-982C-BAD1A9960B25}"/>
              </a:ext>
            </a:extLst>
          </p:cNvPr>
          <p:cNvCxnSpPr>
            <a:cxnSpLocks/>
          </p:cNvCxnSpPr>
          <p:nvPr/>
        </p:nvCxnSpPr>
        <p:spPr>
          <a:xfrm>
            <a:off x="1582337" y="3685841"/>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7A40E7F0-C34A-5523-3BAC-4184807B85BF}"/>
              </a:ext>
            </a:extLst>
          </p:cNvPr>
          <p:cNvCxnSpPr>
            <a:cxnSpLocks/>
          </p:cNvCxnSpPr>
          <p:nvPr/>
        </p:nvCxnSpPr>
        <p:spPr>
          <a:xfrm flipH="1" flipV="1">
            <a:off x="1529595" y="3810474"/>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6" name="直线箭头连接符 125">
            <a:extLst>
              <a:ext uri="{FF2B5EF4-FFF2-40B4-BE49-F238E27FC236}">
                <a16:creationId xmlns:a16="http://schemas.microsoft.com/office/drawing/2014/main" id="{B21901F8-85CA-70A9-4C5D-2749B3905F81}"/>
              </a:ext>
            </a:extLst>
          </p:cNvPr>
          <p:cNvCxnSpPr>
            <a:cxnSpLocks/>
          </p:cNvCxnSpPr>
          <p:nvPr/>
        </p:nvCxnSpPr>
        <p:spPr>
          <a:xfrm>
            <a:off x="988105" y="4034522"/>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7AFBC18A-9328-1BDD-8310-01565A54B8FC}"/>
              </a:ext>
            </a:extLst>
          </p:cNvPr>
          <p:cNvCxnSpPr>
            <a:cxnSpLocks/>
          </p:cNvCxnSpPr>
          <p:nvPr/>
        </p:nvCxnSpPr>
        <p:spPr>
          <a:xfrm flipV="1">
            <a:off x="2173655" y="4073723"/>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8EEF4E9B-CC26-3A75-3A66-377AA0459BF0}"/>
              </a:ext>
            </a:extLst>
          </p:cNvPr>
          <p:cNvCxnSpPr>
            <a:cxnSpLocks/>
            <a:stCxn id="109" idx="7"/>
          </p:cNvCxnSpPr>
          <p:nvPr/>
        </p:nvCxnSpPr>
        <p:spPr>
          <a:xfrm flipV="1">
            <a:off x="1354195" y="4351044"/>
            <a:ext cx="345668" cy="19260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02405E6D-1D81-247F-8076-36EEEFF40D9D}"/>
              </a:ext>
            </a:extLst>
          </p:cNvPr>
          <p:cNvCxnSpPr>
            <a:cxnSpLocks/>
            <a:endCxn id="113" idx="2"/>
          </p:cNvCxnSpPr>
          <p:nvPr/>
        </p:nvCxnSpPr>
        <p:spPr>
          <a:xfrm flipV="1">
            <a:off x="2245793" y="5091233"/>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90FB8CD2-9220-870E-B9B4-6C8A2711FA7A}"/>
              </a:ext>
            </a:extLst>
          </p:cNvPr>
          <p:cNvCxnSpPr>
            <a:cxnSpLocks/>
            <a:stCxn id="112" idx="5"/>
            <a:endCxn id="114" idx="1"/>
          </p:cNvCxnSpPr>
          <p:nvPr/>
        </p:nvCxnSpPr>
        <p:spPr>
          <a:xfrm>
            <a:off x="2192989" y="5356838"/>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1" name="直线箭头连接符 130">
            <a:extLst>
              <a:ext uri="{FF2B5EF4-FFF2-40B4-BE49-F238E27FC236}">
                <a16:creationId xmlns:a16="http://schemas.microsoft.com/office/drawing/2014/main" id="{396C77A5-F3E6-6A58-1785-F3038494946C}"/>
              </a:ext>
            </a:extLst>
          </p:cNvPr>
          <p:cNvCxnSpPr>
            <a:cxnSpLocks/>
            <a:stCxn id="114" idx="0"/>
          </p:cNvCxnSpPr>
          <p:nvPr/>
        </p:nvCxnSpPr>
        <p:spPr>
          <a:xfrm flipV="1">
            <a:off x="2628834" y="5258898"/>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2" name="直线箭头连接符 131">
            <a:extLst>
              <a:ext uri="{FF2B5EF4-FFF2-40B4-BE49-F238E27FC236}">
                <a16:creationId xmlns:a16="http://schemas.microsoft.com/office/drawing/2014/main" id="{D3E37345-B6C8-86E6-B9AB-0CA9E45C2DC1}"/>
              </a:ext>
            </a:extLst>
          </p:cNvPr>
          <p:cNvCxnSpPr>
            <a:cxnSpLocks/>
            <a:endCxn id="118" idx="2"/>
          </p:cNvCxnSpPr>
          <p:nvPr/>
        </p:nvCxnSpPr>
        <p:spPr>
          <a:xfrm>
            <a:off x="3278486" y="4090113"/>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3" name="直线箭头连接符 132">
            <a:extLst>
              <a:ext uri="{FF2B5EF4-FFF2-40B4-BE49-F238E27FC236}">
                <a16:creationId xmlns:a16="http://schemas.microsoft.com/office/drawing/2014/main" id="{487E13B5-5884-E7B6-FE16-EFCE226F3FE0}"/>
              </a:ext>
            </a:extLst>
          </p:cNvPr>
          <p:cNvCxnSpPr>
            <a:cxnSpLocks/>
          </p:cNvCxnSpPr>
          <p:nvPr/>
        </p:nvCxnSpPr>
        <p:spPr>
          <a:xfrm flipV="1">
            <a:off x="4050356" y="3658658"/>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4" name="直线箭头连接符 133">
            <a:extLst>
              <a:ext uri="{FF2B5EF4-FFF2-40B4-BE49-F238E27FC236}">
                <a16:creationId xmlns:a16="http://schemas.microsoft.com/office/drawing/2014/main" id="{5C19721C-C869-92C9-9186-44A5F14EB0F7}"/>
              </a:ext>
            </a:extLst>
          </p:cNvPr>
          <p:cNvCxnSpPr>
            <a:cxnSpLocks/>
            <a:endCxn id="116" idx="4"/>
          </p:cNvCxnSpPr>
          <p:nvPr/>
        </p:nvCxnSpPr>
        <p:spPr>
          <a:xfrm flipV="1">
            <a:off x="3923025" y="3293631"/>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BE1CA57C-54E1-CDDE-B748-EBA9D6B6E58C}"/>
              </a:ext>
            </a:extLst>
          </p:cNvPr>
          <p:cNvCxnSpPr>
            <a:cxnSpLocks/>
            <a:stCxn id="115" idx="6"/>
          </p:cNvCxnSpPr>
          <p:nvPr/>
        </p:nvCxnSpPr>
        <p:spPr>
          <a:xfrm flipV="1">
            <a:off x="3264170" y="3117418"/>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013DB9BA-6EB7-DD6D-55FC-3638427B6057}"/>
              </a:ext>
            </a:extLst>
          </p:cNvPr>
          <p:cNvCxnSpPr>
            <a:cxnSpLocks/>
            <a:endCxn id="115" idx="4"/>
          </p:cNvCxnSpPr>
          <p:nvPr/>
        </p:nvCxnSpPr>
        <p:spPr>
          <a:xfrm flipH="1" flipV="1">
            <a:off x="3084429" y="3434619"/>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F45DE604-7CEE-E2B3-E0BA-A0CD2B8CB19A}"/>
              </a:ext>
            </a:extLst>
          </p:cNvPr>
          <p:cNvCxnSpPr>
            <a:cxnSpLocks/>
            <a:stCxn id="119" idx="1"/>
            <a:endCxn id="116" idx="6"/>
          </p:cNvCxnSpPr>
          <p:nvPr/>
        </p:nvCxnSpPr>
        <p:spPr>
          <a:xfrm flipH="1" flipV="1">
            <a:off x="4102965" y="3117395"/>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8" name="直线箭头连接符 137">
            <a:extLst>
              <a:ext uri="{FF2B5EF4-FFF2-40B4-BE49-F238E27FC236}">
                <a16:creationId xmlns:a16="http://schemas.microsoft.com/office/drawing/2014/main" id="{6DAA5A95-B2F2-DDA7-96A8-DA3CE1506976}"/>
              </a:ext>
            </a:extLst>
          </p:cNvPr>
          <p:cNvCxnSpPr>
            <a:cxnSpLocks/>
          </p:cNvCxnSpPr>
          <p:nvPr/>
        </p:nvCxnSpPr>
        <p:spPr>
          <a:xfrm flipH="1" flipV="1">
            <a:off x="978972" y="4107332"/>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29D23E7B-489F-C260-7594-BD4A3236C2DB}"/>
              </a:ext>
            </a:extLst>
          </p:cNvPr>
          <p:cNvCxnSpPr>
            <a:cxnSpLocks/>
          </p:cNvCxnSpPr>
          <p:nvPr/>
        </p:nvCxnSpPr>
        <p:spPr>
          <a:xfrm flipH="1">
            <a:off x="2213416" y="4134946"/>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87FFACE4-B1C6-DDA4-CEBA-72ECC9933F38}"/>
              </a:ext>
            </a:extLst>
          </p:cNvPr>
          <p:cNvCxnSpPr>
            <a:cxnSpLocks/>
          </p:cNvCxnSpPr>
          <p:nvPr/>
        </p:nvCxnSpPr>
        <p:spPr>
          <a:xfrm>
            <a:off x="4103175" y="3202669"/>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34AF22B7-7CAA-E753-BD22-52BDDB01CD6E}"/>
              </a:ext>
            </a:extLst>
          </p:cNvPr>
          <p:cNvCxnSpPr>
            <a:cxnSpLocks/>
          </p:cNvCxnSpPr>
          <p:nvPr/>
        </p:nvCxnSpPr>
        <p:spPr>
          <a:xfrm flipH="1">
            <a:off x="2252808" y="5149238"/>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D486E099-C547-030B-D199-1FC8841ED4DB}"/>
              </a:ext>
            </a:extLst>
          </p:cNvPr>
          <p:cNvCxnSpPr>
            <a:cxnSpLocks/>
          </p:cNvCxnSpPr>
          <p:nvPr/>
        </p:nvCxnSpPr>
        <p:spPr>
          <a:xfrm flipH="1" flipV="1">
            <a:off x="2172698" y="5414862"/>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145" name="文本框 144">
            <a:extLst>
              <a:ext uri="{FF2B5EF4-FFF2-40B4-BE49-F238E27FC236}">
                <a16:creationId xmlns:a16="http://schemas.microsoft.com/office/drawing/2014/main" id="{BA7A2DE0-4A10-667F-1A0B-D4964A5A7E4B}"/>
              </a:ext>
            </a:extLst>
          </p:cNvPr>
          <p:cNvSpPr txBox="1"/>
          <p:nvPr/>
        </p:nvSpPr>
        <p:spPr bwMode="auto">
          <a:xfrm>
            <a:off x="0" y="5163676"/>
            <a:ext cx="1546410"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a:t>
            </a:r>
          </a:p>
          <a:p>
            <a:pPr algn="ctr">
              <a:spcBef>
                <a:spcPts val="0"/>
              </a:spcBef>
            </a:pPr>
            <a:r>
              <a:rPr lang="en-US" sz="1800" dirty="0">
                <a:latin typeface="Times New Roman" panose="02020603050405020304" pitchFamily="18" charset="0"/>
                <a:cs typeface="Times New Roman" panose="02020603050405020304" pitchFamily="18" charset="0"/>
              </a:rPr>
              <a:t>Sampled! </a:t>
            </a:r>
          </a:p>
        </p:txBody>
      </p:sp>
      <p:sp>
        <p:nvSpPr>
          <p:cNvPr id="158" name="Oval 4">
            <a:extLst>
              <a:ext uri="{FF2B5EF4-FFF2-40B4-BE49-F238E27FC236}">
                <a16:creationId xmlns:a16="http://schemas.microsoft.com/office/drawing/2014/main" id="{B8E89C53-EC1F-3CB6-6F2B-3AE7C1808050}"/>
              </a:ext>
            </a:extLst>
          </p:cNvPr>
          <p:cNvSpPr>
            <a:spLocks noChangeArrowheads="1"/>
          </p:cNvSpPr>
          <p:nvPr/>
        </p:nvSpPr>
        <p:spPr bwMode="auto">
          <a:xfrm>
            <a:off x="1044743" y="4487476"/>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61" name="弧 160">
            <a:extLst>
              <a:ext uri="{FF2B5EF4-FFF2-40B4-BE49-F238E27FC236}">
                <a16:creationId xmlns:a16="http://schemas.microsoft.com/office/drawing/2014/main" id="{132D2DAA-B64B-D906-3E66-98D80CC7808E}"/>
              </a:ext>
            </a:extLst>
          </p:cNvPr>
          <p:cNvSpPr/>
          <p:nvPr/>
        </p:nvSpPr>
        <p:spPr>
          <a:xfrm rot="8925758" flipV="1">
            <a:off x="680452" y="4735158"/>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94679E0C-507A-6422-E7EE-ABEDE9C59F7B}"/>
                  </a:ext>
                </a:extLst>
              </p:cNvPr>
              <p:cNvSpPr txBox="1"/>
              <p:nvPr/>
            </p:nvSpPr>
            <p:spPr bwMode="auto">
              <a:xfrm>
                <a:off x="3904896" y="4481978"/>
                <a:ext cx="4974618"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solidFill>
                      <a:schemeClr val="tx1"/>
                    </a:solidFill>
                    <a:latin typeface="Times New Roman" panose="02020603050405020304" pitchFamily="18" charset="0"/>
                    <a:ea typeface="楷体" panose="02010609060101010101" pitchFamily="49" charset="-122"/>
                  </a:rPr>
                  <a:t>Indeg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in-degree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2" name="文本框 161">
                <a:extLst>
                  <a:ext uri="{FF2B5EF4-FFF2-40B4-BE49-F238E27FC236}">
                    <a16:creationId xmlns:a16="http://schemas.microsoft.com/office/drawing/2014/main" id="{94679E0C-507A-6422-E7EE-ABEDE9C59F7B}"/>
                  </a:ext>
                </a:extLst>
              </p:cNvPr>
              <p:cNvSpPr txBox="1">
                <a:spLocks noRot="1" noChangeAspect="1" noMove="1" noResize="1" noEditPoints="1" noAdjustHandles="1" noChangeArrowheads="1" noChangeShapeType="1" noTextEdit="1"/>
              </p:cNvSpPr>
              <p:nvPr/>
            </p:nvSpPr>
            <p:spPr bwMode="auto">
              <a:xfrm>
                <a:off x="3904896" y="4481978"/>
                <a:ext cx="4974618" cy="430887"/>
              </a:xfrm>
              <a:prstGeom prst="rect">
                <a:avLst/>
              </a:prstGeom>
              <a:blipFill>
                <a:blip r:embed="rId3"/>
                <a:stretch>
                  <a:fillRect l="-763"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62851853-9EAF-D185-DDFD-D6C0C6733DF9}"/>
                  </a:ext>
                </a:extLst>
              </p:cNvPr>
              <p:cNvSpPr txBox="1"/>
              <p:nvPr/>
            </p:nvSpPr>
            <p:spPr bwMode="auto">
              <a:xfrm>
                <a:off x="3743298" y="2892765"/>
                <a:ext cx="359484"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ea typeface="楷体" panose="02010609060101010101" pitchFamily="49" charset="-122"/>
                        </a:rPr>
                        <m:t>𝑢</m:t>
                      </m:r>
                    </m:oMath>
                  </m:oMathPara>
                </a14:m>
                <a:endParaRPr lang="en-US"/>
              </a:p>
            </p:txBody>
          </p:sp>
        </mc:Choice>
        <mc:Fallback xmlns="">
          <p:sp>
            <p:nvSpPr>
              <p:cNvPr id="164" name="文本框 163">
                <a:extLst>
                  <a:ext uri="{FF2B5EF4-FFF2-40B4-BE49-F238E27FC236}">
                    <a16:creationId xmlns:a16="http://schemas.microsoft.com/office/drawing/2014/main" id="{62851853-9EAF-D185-DDFD-D6C0C6733DF9}"/>
                  </a:ext>
                </a:extLst>
              </p:cNvPr>
              <p:cNvSpPr txBox="1">
                <a:spLocks noRot="1" noChangeAspect="1" noMove="1" noResize="1" noEditPoints="1" noAdjustHandles="1" noChangeArrowheads="1" noChangeShapeType="1" noTextEdit="1"/>
              </p:cNvSpPr>
              <p:nvPr/>
            </p:nvSpPr>
            <p:spPr bwMode="auto">
              <a:xfrm>
                <a:off x="3743298" y="2892765"/>
                <a:ext cx="359484" cy="400110"/>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F8F3A41F-C68F-0461-44E2-CDB38B25BA08}"/>
                  </a:ext>
                </a:extLst>
              </p:cNvPr>
              <p:cNvSpPr txBox="1"/>
              <p:nvPr/>
            </p:nvSpPr>
            <p:spPr bwMode="auto">
              <a:xfrm>
                <a:off x="3904896" y="5077709"/>
                <a:ext cx="4974618"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Out</a:t>
                </a:r>
                <a:r>
                  <a:rPr kumimoji="1" lang="en-US" altLang="zh-CN" sz="2200" dirty="0">
                    <a:solidFill>
                      <a:schemeClr val="tx1"/>
                    </a:solidFill>
                    <a:latin typeface="Times New Roman" panose="02020603050405020304" pitchFamily="18" charset="0"/>
                    <a:ea typeface="楷体" panose="02010609060101010101" pitchFamily="49" charset="-122"/>
                  </a:rPr>
                  <a:t>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out-degree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5" name="文本框 164">
                <a:extLst>
                  <a:ext uri="{FF2B5EF4-FFF2-40B4-BE49-F238E27FC236}">
                    <a16:creationId xmlns:a16="http://schemas.microsoft.com/office/drawing/2014/main" id="{F8F3A41F-C68F-0461-44E2-CDB38B25BA08}"/>
                  </a:ext>
                </a:extLst>
              </p:cNvPr>
              <p:cNvSpPr txBox="1">
                <a:spLocks noRot="1" noChangeAspect="1" noMove="1" noResize="1" noEditPoints="1" noAdjustHandles="1" noChangeArrowheads="1" noChangeShapeType="1" noTextEdit="1"/>
              </p:cNvSpPr>
              <p:nvPr/>
            </p:nvSpPr>
            <p:spPr bwMode="auto">
              <a:xfrm>
                <a:off x="3904896" y="5077709"/>
                <a:ext cx="4974618" cy="430887"/>
              </a:xfrm>
              <a:prstGeom prst="rect">
                <a:avLst/>
              </a:prstGeom>
              <a:blipFill>
                <a:blip r:embed="rId5"/>
                <a:stretch>
                  <a:fillRect l="-763"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BA554ECA-A31E-AA6C-8CE6-01B6D04944FB}"/>
                  </a:ext>
                </a:extLst>
              </p:cNvPr>
              <p:cNvSpPr txBox="1"/>
              <p:nvPr/>
            </p:nvSpPr>
            <p:spPr bwMode="auto">
              <a:xfrm>
                <a:off x="3904895" y="5673440"/>
                <a:ext cx="5751683"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InNbr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a:t>
                </a:r>
                <a14:m>
                  <m:oMath xmlns:m="http://schemas.openxmlformats.org/officeDocument/2006/math">
                    <m:sSub>
                      <m:sSubPr>
                        <m:ctrlPr>
                          <a:rPr kumimoji="1" lang="en-US" altLang="zh-CN" sz="2200" b="0" i="1" dirty="0">
                            <a:solidFill>
                              <a:schemeClr val="tx1"/>
                            </a:solidFill>
                            <a:latin typeface="Cambria Math" panose="02040503050406030204" pitchFamily="18" charset="0"/>
                            <a:ea typeface="楷体" panose="02010609060101010101" pitchFamily="49" charset="-122"/>
                          </a:rPr>
                        </m:ctrlPr>
                      </m:sSubPr>
                      <m:e>
                        <m:r>
                          <a:rPr kumimoji="1" lang="en-US" altLang="zh-CN" sz="2200" b="0" i="1" dirty="0">
                            <a:solidFill>
                              <a:schemeClr val="tx1"/>
                            </a:solidFill>
                            <a:latin typeface="Cambria Math" panose="02040503050406030204" pitchFamily="18" charset="0"/>
                            <a:ea typeface="楷体" panose="02010609060101010101" pitchFamily="49" charset="-122"/>
                          </a:rPr>
                          <m:t>𝑖</m:t>
                        </m:r>
                      </m:e>
                      <m:sub>
                        <m:r>
                          <m:rPr>
                            <m:sty m:val="p"/>
                          </m:rPr>
                          <a:rPr kumimoji="1" lang="en-US" altLang="zh-CN" sz="2200" b="0" i="0" dirty="0">
                            <a:solidFill>
                              <a:schemeClr val="tx1"/>
                            </a:solidFill>
                            <a:latin typeface="Cambria Math" panose="02040503050406030204" pitchFamily="18" charset="0"/>
                            <a:ea typeface="楷体" panose="02010609060101010101" pitchFamily="49" charset="-122"/>
                          </a:rPr>
                          <m:t>th</m:t>
                        </m:r>
                      </m:sub>
                    </m:sSub>
                  </m:oMath>
                </a14:m>
                <a:r>
                  <a:rPr kumimoji="1" lang="en-US" altLang="zh-CN" sz="2200" dirty="0">
                    <a:solidFill>
                      <a:schemeClr val="tx1"/>
                    </a:solidFill>
                    <a:latin typeface="Times New Roman" panose="02020603050405020304" pitchFamily="18" charset="0"/>
                    <a:ea typeface="楷体" panose="02010609060101010101" pitchFamily="49" charset="-122"/>
                  </a:rPr>
                  <a:t> in-neighbor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6" name="文本框 165">
                <a:extLst>
                  <a:ext uri="{FF2B5EF4-FFF2-40B4-BE49-F238E27FC236}">
                    <a16:creationId xmlns:a16="http://schemas.microsoft.com/office/drawing/2014/main" id="{BA554ECA-A31E-AA6C-8CE6-01B6D04944FB}"/>
                  </a:ext>
                </a:extLst>
              </p:cNvPr>
              <p:cNvSpPr txBox="1">
                <a:spLocks noRot="1" noChangeAspect="1" noMove="1" noResize="1" noEditPoints="1" noAdjustHandles="1" noChangeArrowheads="1" noChangeShapeType="1" noTextEdit="1"/>
              </p:cNvSpPr>
              <p:nvPr/>
            </p:nvSpPr>
            <p:spPr bwMode="auto">
              <a:xfrm>
                <a:off x="3904895" y="5673440"/>
                <a:ext cx="5751683" cy="430887"/>
              </a:xfrm>
              <a:prstGeom prst="rect">
                <a:avLst/>
              </a:prstGeom>
              <a:blipFill>
                <a:blip r:embed="rId6"/>
                <a:stretch>
                  <a:fillRect l="-661"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F8FAD8A4-496C-1BB6-7F04-73F8A9AD981A}"/>
                  </a:ext>
                </a:extLst>
              </p:cNvPr>
              <p:cNvSpPr txBox="1"/>
              <p:nvPr/>
            </p:nvSpPr>
            <p:spPr bwMode="auto">
              <a:xfrm>
                <a:off x="3904895" y="6269171"/>
                <a:ext cx="6247636"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OutNbr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a:t>
                </a:r>
                <a14:m>
                  <m:oMath xmlns:m="http://schemas.openxmlformats.org/officeDocument/2006/math">
                    <m:sSub>
                      <m:sSubPr>
                        <m:ctrlPr>
                          <a:rPr kumimoji="1" lang="en-US" altLang="zh-CN" sz="2200" b="0" i="1" dirty="0">
                            <a:solidFill>
                              <a:schemeClr val="tx1"/>
                            </a:solidFill>
                            <a:latin typeface="Cambria Math" panose="02040503050406030204" pitchFamily="18" charset="0"/>
                            <a:ea typeface="楷体" panose="02010609060101010101" pitchFamily="49" charset="-122"/>
                          </a:rPr>
                        </m:ctrlPr>
                      </m:sSubPr>
                      <m:e>
                        <m:r>
                          <a:rPr kumimoji="1" lang="en-US" altLang="zh-CN" sz="2200" b="0" i="1" dirty="0">
                            <a:solidFill>
                              <a:schemeClr val="tx1"/>
                            </a:solidFill>
                            <a:latin typeface="Cambria Math" panose="02040503050406030204" pitchFamily="18" charset="0"/>
                            <a:ea typeface="楷体" panose="02010609060101010101" pitchFamily="49" charset="-122"/>
                          </a:rPr>
                          <m:t>𝑖</m:t>
                        </m:r>
                      </m:e>
                      <m:sub>
                        <m:r>
                          <m:rPr>
                            <m:sty m:val="p"/>
                          </m:rPr>
                          <a:rPr kumimoji="1" lang="en-US" altLang="zh-CN" sz="2200" b="0" i="0" dirty="0">
                            <a:solidFill>
                              <a:schemeClr val="tx1"/>
                            </a:solidFill>
                            <a:latin typeface="Cambria Math" panose="02040503050406030204" pitchFamily="18" charset="0"/>
                            <a:ea typeface="楷体" panose="02010609060101010101" pitchFamily="49" charset="-122"/>
                          </a:rPr>
                          <m:t>th</m:t>
                        </m:r>
                      </m:sub>
                    </m:sSub>
                  </m:oMath>
                </a14:m>
                <a:r>
                  <a:rPr kumimoji="1" lang="en-US" altLang="zh-CN" sz="2200" dirty="0">
                    <a:solidFill>
                      <a:schemeClr val="tx1"/>
                    </a:solidFill>
                    <a:latin typeface="Times New Roman" panose="02020603050405020304" pitchFamily="18" charset="0"/>
                    <a:ea typeface="楷体" panose="02010609060101010101" pitchFamily="49" charset="-122"/>
                  </a:rPr>
                  <a:t> out-neighbor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7" name="文本框 166">
                <a:extLst>
                  <a:ext uri="{FF2B5EF4-FFF2-40B4-BE49-F238E27FC236}">
                    <a16:creationId xmlns:a16="http://schemas.microsoft.com/office/drawing/2014/main" id="{F8FAD8A4-496C-1BB6-7F04-73F8A9AD981A}"/>
                  </a:ext>
                </a:extLst>
              </p:cNvPr>
              <p:cNvSpPr txBox="1">
                <a:spLocks noRot="1" noChangeAspect="1" noMove="1" noResize="1" noEditPoints="1" noAdjustHandles="1" noChangeArrowheads="1" noChangeShapeType="1" noTextEdit="1"/>
              </p:cNvSpPr>
              <p:nvPr/>
            </p:nvSpPr>
            <p:spPr bwMode="auto">
              <a:xfrm>
                <a:off x="3904895" y="6269171"/>
                <a:ext cx="6247636" cy="430887"/>
              </a:xfrm>
              <a:prstGeom prst="rect">
                <a:avLst/>
              </a:prstGeom>
              <a:blipFill>
                <a:blip r:embed="rId7"/>
                <a:stretch>
                  <a:fillRect l="-609" t="-8571" b="-25714"/>
                </a:stretch>
              </a:blipFill>
              <a:ln w="9525" algn="ctr">
                <a:noFill/>
                <a:miter lim="800000"/>
                <a:headEnd/>
                <a:tailEnd/>
              </a:ln>
              <a:effectLst/>
            </p:spPr>
            <p:txBody>
              <a:bodyPr/>
              <a:lstStyle/>
              <a:p>
                <a:r>
                  <a:rPr lang="en-US">
                    <a:noFill/>
                  </a:rPr>
                  <a:t> </a:t>
                </a:r>
              </a:p>
            </p:txBody>
          </p:sp>
        </mc:Fallback>
      </mc:AlternateContent>
      <p:sp>
        <p:nvSpPr>
          <p:cNvPr id="168" name="文本框 167">
            <a:extLst>
              <a:ext uri="{FF2B5EF4-FFF2-40B4-BE49-F238E27FC236}">
                <a16:creationId xmlns:a16="http://schemas.microsoft.com/office/drawing/2014/main" id="{AD13C81D-F277-80D0-9C80-6EC2C67CBD8A}"/>
              </a:ext>
            </a:extLst>
          </p:cNvPr>
          <p:cNvSpPr txBox="1"/>
          <p:nvPr/>
        </p:nvSpPr>
        <p:spPr bwMode="auto">
          <a:xfrm>
            <a:off x="3917801" y="6864904"/>
            <a:ext cx="6247636"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Jump</a:t>
            </a:r>
            <a:r>
              <a:rPr kumimoji="1" lang="en-US" altLang="zh-CN" sz="2200" dirty="0">
                <a:solidFill>
                  <a:schemeClr val="tx1"/>
                </a:solidFill>
                <a:latin typeface="Times New Roman" panose="02020603050405020304" pitchFamily="18" charset="0"/>
                <a:ea typeface="楷体" panose="02010609060101010101" pitchFamily="49" charset="-122"/>
              </a:rPr>
              <a:t> (): return a uniformly sampled node</a:t>
            </a:r>
          </a:p>
        </p:txBody>
      </p:sp>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76C103DE-3F24-C2A1-80D2-DEF04B53AFB2}"/>
                  </a:ext>
                </a:extLst>
              </p:cNvPr>
              <p:cNvSpPr txBox="1"/>
              <p:nvPr/>
            </p:nvSpPr>
            <p:spPr bwMode="auto">
              <a:xfrm>
                <a:off x="1044461" y="4439677"/>
                <a:ext cx="359484"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ea typeface="楷体" panose="02010609060101010101" pitchFamily="49" charset="-122"/>
                        </a:rPr>
                        <m:t>𝑣</m:t>
                      </m:r>
                    </m:oMath>
                  </m:oMathPara>
                </a14:m>
                <a:endParaRPr lang="en-US"/>
              </a:p>
            </p:txBody>
          </p:sp>
        </mc:Choice>
        <mc:Fallback xmlns="">
          <p:sp>
            <p:nvSpPr>
              <p:cNvPr id="169" name="文本框 168">
                <a:extLst>
                  <a:ext uri="{FF2B5EF4-FFF2-40B4-BE49-F238E27FC236}">
                    <a16:creationId xmlns:a16="http://schemas.microsoft.com/office/drawing/2014/main" id="{76C103DE-3F24-C2A1-80D2-DEF04B53AFB2}"/>
                  </a:ext>
                </a:extLst>
              </p:cNvPr>
              <p:cNvSpPr txBox="1">
                <a:spLocks noRot="1" noChangeAspect="1" noMove="1" noResize="1" noEditPoints="1" noAdjustHandles="1" noChangeArrowheads="1" noChangeShapeType="1" noTextEdit="1"/>
              </p:cNvSpPr>
              <p:nvPr/>
            </p:nvSpPr>
            <p:spPr bwMode="auto">
              <a:xfrm>
                <a:off x="1044461" y="4439677"/>
                <a:ext cx="359484" cy="40011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p:sp>
        <p:nvSpPr>
          <p:cNvPr id="2" name="文本框 1">
            <a:extLst>
              <a:ext uri="{FF2B5EF4-FFF2-40B4-BE49-F238E27FC236}">
                <a16:creationId xmlns:a16="http://schemas.microsoft.com/office/drawing/2014/main" id="{8CFAA686-4D7C-6C24-D746-C265FA8AC91F}"/>
              </a:ext>
            </a:extLst>
          </p:cNvPr>
          <p:cNvSpPr txBox="1"/>
          <p:nvPr/>
        </p:nvSpPr>
        <p:spPr bwMode="auto">
          <a:xfrm>
            <a:off x="563626" y="1561016"/>
            <a:ext cx="9092952" cy="1000274"/>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Wingdings" pitchFamily="2" charset="2"/>
              <a:buChar char="Ø"/>
            </a:pPr>
            <a:r>
              <a:rPr kumimoji="1" lang="en-US" altLang="zh-CN" sz="2200" b="1" dirty="0">
                <a:latin typeface="Times New Roman" panose="02020603050405020304" pitchFamily="18" charset="0"/>
                <a:ea typeface="楷体" panose="02010609060101010101" pitchFamily="49" charset="-122"/>
              </a:rPr>
              <a:t>Worst-case computational complexity: </a:t>
            </a:r>
            <a:r>
              <a:rPr kumimoji="1" lang="en-US" altLang="zh-CN" sz="2200" b="1" dirty="0">
                <a:solidFill>
                  <a:srgbClr val="005AAA"/>
                </a:solidFill>
                <a:latin typeface="Times New Roman" panose="02020603050405020304" pitchFamily="18" charset="0"/>
                <a:ea typeface="楷体" panose="02010609060101010101" pitchFamily="49" charset="-122"/>
              </a:rPr>
              <a:t>standard RAM model</a:t>
            </a:r>
          </a:p>
          <a:p>
            <a:pPr marL="457200" indent="-457200">
              <a:spcBef>
                <a:spcPts val="1800"/>
              </a:spcBef>
              <a:buSzPct val="80000"/>
              <a:buFont typeface="Wingdings" pitchFamily="2" charset="2"/>
              <a:buChar char="Ø"/>
            </a:pPr>
            <a:r>
              <a:rPr kumimoji="1" lang="en-US" altLang="zh-CN" sz="2200" b="1" dirty="0">
                <a:solidFill>
                  <a:schemeClr val="tx1"/>
                </a:solidFill>
                <a:latin typeface="Times New Roman" panose="02020603050405020304" pitchFamily="18" charset="0"/>
                <a:ea typeface="楷体" panose="02010609060101010101" pitchFamily="49" charset="-122"/>
              </a:rPr>
              <a:t>Graph access oracle: </a:t>
            </a:r>
            <a:r>
              <a:rPr kumimoji="1" lang="en-US" altLang="zh-CN" sz="2200" b="1" dirty="0">
                <a:solidFill>
                  <a:srgbClr val="005AAA"/>
                </a:solidFill>
                <a:latin typeface="Times New Roman" panose="02020603050405020304" pitchFamily="18" charset="0"/>
                <a:ea typeface="楷体" panose="02010609060101010101" pitchFamily="49" charset="-122"/>
              </a:rPr>
              <a:t>arc-centric graph-access model</a:t>
            </a:r>
          </a:p>
        </p:txBody>
      </p:sp>
    </p:spTree>
    <p:extLst>
      <p:ext uri="{BB962C8B-B14F-4D97-AF65-F5344CB8AC3E}">
        <p14:creationId xmlns:p14="http://schemas.microsoft.com/office/powerpoint/2010/main" val="203019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47" name="组合 46">
            <a:extLst>
              <a:ext uri="{FF2B5EF4-FFF2-40B4-BE49-F238E27FC236}">
                <a16:creationId xmlns:a16="http://schemas.microsoft.com/office/drawing/2014/main" id="{0F911621-B9EC-21F0-DA02-E01098C207FB}"/>
              </a:ext>
            </a:extLst>
          </p:cNvPr>
          <p:cNvGrpSpPr/>
          <p:nvPr/>
        </p:nvGrpSpPr>
        <p:grpSpPr>
          <a:xfrm>
            <a:off x="2307043" y="3220124"/>
            <a:ext cx="5132508" cy="817799"/>
            <a:chOff x="2515048" y="2878882"/>
            <a:chExt cx="4981575" cy="793750"/>
          </a:xfrm>
        </p:grpSpPr>
        <p:sp>
          <p:nvSpPr>
            <p:cNvPr id="48" name="AutoShape 15">
              <a:extLst>
                <a:ext uri="{FF2B5EF4-FFF2-40B4-BE49-F238E27FC236}">
                  <a16:creationId xmlns:a16="http://schemas.microsoft.com/office/drawing/2014/main" id="{3171C908-4F56-B85F-E3DC-DDE070080FAF}"/>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9" name="AutoShape 16">
              <a:extLst>
                <a:ext uri="{FF2B5EF4-FFF2-40B4-BE49-F238E27FC236}">
                  <a16:creationId xmlns:a16="http://schemas.microsoft.com/office/drawing/2014/main" id="{E4456FCF-5B66-F689-80A2-87EB91D80899}"/>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0" name="Text Box 17">
              <a:extLst>
                <a:ext uri="{FF2B5EF4-FFF2-40B4-BE49-F238E27FC236}">
                  <a16:creationId xmlns:a16="http://schemas.microsoft.com/office/drawing/2014/main" id="{B52C83E0-221D-F5D2-B8F9-0B6C15009A0F}"/>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1" name="Text Box 18">
              <a:extLst>
                <a:ext uri="{FF2B5EF4-FFF2-40B4-BE49-F238E27FC236}">
                  <a16:creationId xmlns:a16="http://schemas.microsoft.com/office/drawing/2014/main" id="{67C86A85-9F65-877B-A8A6-10D687D97CAB}"/>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52" name="组合 51">
            <a:extLst>
              <a:ext uri="{FF2B5EF4-FFF2-40B4-BE49-F238E27FC236}">
                <a16:creationId xmlns:a16="http://schemas.microsoft.com/office/drawing/2014/main" id="{6A7CC61C-8B16-CB5F-7D51-C9FDA3DE78C6}"/>
              </a:ext>
            </a:extLst>
          </p:cNvPr>
          <p:cNvGrpSpPr/>
          <p:nvPr/>
        </p:nvGrpSpPr>
        <p:grpSpPr>
          <a:xfrm>
            <a:off x="2364289" y="5754065"/>
            <a:ext cx="5075263" cy="817799"/>
            <a:chOff x="2570611" y="5039122"/>
            <a:chExt cx="4926013" cy="793750"/>
          </a:xfrm>
        </p:grpSpPr>
        <p:sp>
          <p:nvSpPr>
            <p:cNvPr id="53" name="AutoShape 15">
              <a:extLst>
                <a:ext uri="{FF2B5EF4-FFF2-40B4-BE49-F238E27FC236}">
                  <a16:creationId xmlns:a16="http://schemas.microsoft.com/office/drawing/2014/main" id="{D8CFCC87-406A-0497-7A41-A415C37FEF4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4" name="AutoShape 16">
              <a:extLst>
                <a:ext uri="{FF2B5EF4-FFF2-40B4-BE49-F238E27FC236}">
                  <a16:creationId xmlns:a16="http://schemas.microsoft.com/office/drawing/2014/main" id="{0DF05C18-3845-F123-E303-8FCAE0E06AC0}"/>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5" name="Text Box 17">
              <a:extLst>
                <a:ext uri="{FF2B5EF4-FFF2-40B4-BE49-F238E27FC236}">
                  <a16:creationId xmlns:a16="http://schemas.microsoft.com/office/drawing/2014/main" id="{6A3D712A-ECA9-95F8-95F9-98FFCC52A896}"/>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6" name="Text Box 18">
              <a:extLst>
                <a:ext uri="{FF2B5EF4-FFF2-40B4-BE49-F238E27FC236}">
                  <a16:creationId xmlns:a16="http://schemas.microsoft.com/office/drawing/2014/main" id="{38C846EA-45EF-E452-DA20-EB4D05024544}"/>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57" name="组合 56">
            <a:extLst>
              <a:ext uri="{FF2B5EF4-FFF2-40B4-BE49-F238E27FC236}">
                <a16:creationId xmlns:a16="http://schemas.microsoft.com/office/drawing/2014/main" id="{CB63FF14-C3FC-F3D9-6780-C882A84E9321}"/>
              </a:ext>
            </a:extLst>
          </p:cNvPr>
          <p:cNvGrpSpPr/>
          <p:nvPr/>
        </p:nvGrpSpPr>
        <p:grpSpPr>
          <a:xfrm>
            <a:off x="2346297" y="4492001"/>
            <a:ext cx="5096525" cy="807986"/>
            <a:chOff x="2553148" y="4040461"/>
            <a:chExt cx="4946650" cy="784225"/>
          </a:xfrm>
        </p:grpSpPr>
        <p:sp>
          <p:nvSpPr>
            <p:cNvPr id="58" name="AutoShape 20">
              <a:extLst>
                <a:ext uri="{FF2B5EF4-FFF2-40B4-BE49-F238E27FC236}">
                  <a16:creationId xmlns:a16="http://schemas.microsoft.com/office/drawing/2014/main" id="{A5683A6D-82BA-5955-A9E8-26F67E8BA975}"/>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9" name="AutoShape 21">
              <a:extLst>
                <a:ext uri="{FF2B5EF4-FFF2-40B4-BE49-F238E27FC236}">
                  <a16:creationId xmlns:a16="http://schemas.microsoft.com/office/drawing/2014/main" id="{860EA621-C7FA-AF14-FC8D-7FBB842A2774}"/>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0" name="Text Box 22">
              <a:extLst>
                <a:ext uri="{FF2B5EF4-FFF2-40B4-BE49-F238E27FC236}">
                  <a16:creationId xmlns:a16="http://schemas.microsoft.com/office/drawing/2014/main" id="{FC767DF6-D948-BC9D-9191-B39F6D4705AD}"/>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1" name="Text Box 23">
              <a:extLst>
                <a:ext uri="{FF2B5EF4-FFF2-40B4-BE49-F238E27FC236}">
                  <a16:creationId xmlns:a16="http://schemas.microsoft.com/office/drawing/2014/main" id="{63014B51-5D52-2DDA-28A9-3E6252282C39}"/>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62" name="组合 61">
            <a:extLst>
              <a:ext uri="{FF2B5EF4-FFF2-40B4-BE49-F238E27FC236}">
                <a16:creationId xmlns:a16="http://schemas.microsoft.com/office/drawing/2014/main" id="{FC1C4252-198D-A3F9-5D37-09B18B5F2DED}"/>
              </a:ext>
            </a:extLst>
          </p:cNvPr>
          <p:cNvGrpSpPr/>
          <p:nvPr/>
        </p:nvGrpSpPr>
        <p:grpSpPr>
          <a:xfrm>
            <a:off x="2310314" y="1958062"/>
            <a:ext cx="5126335" cy="807986"/>
            <a:chOff x="2518223" y="2014786"/>
            <a:chExt cx="4975584" cy="784225"/>
          </a:xfrm>
        </p:grpSpPr>
        <p:sp>
          <p:nvSpPr>
            <p:cNvPr id="63" name="AutoShape 20">
              <a:extLst>
                <a:ext uri="{FF2B5EF4-FFF2-40B4-BE49-F238E27FC236}">
                  <a16:creationId xmlns:a16="http://schemas.microsoft.com/office/drawing/2014/main" id="{77AC3DD7-20E9-975E-964D-B5F07CD71B7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4" name="AutoShape 21">
              <a:extLst>
                <a:ext uri="{FF2B5EF4-FFF2-40B4-BE49-F238E27FC236}">
                  <a16:creationId xmlns:a16="http://schemas.microsoft.com/office/drawing/2014/main" id="{453EB64A-0E33-8522-5712-098588C7C92B}"/>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5" name="Text Box 22">
              <a:extLst>
                <a:ext uri="{FF2B5EF4-FFF2-40B4-BE49-F238E27FC236}">
                  <a16:creationId xmlns:a16="http://schemas.microsoft.com/office/drawing/2014/main" id="{4BD0E1A3-F5EB-442F-CA54-00E54732E92E}"/>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6" name="Text Box 23">
              <a:extLst>
                <a:ext uri="{FF2B5EF4-FFF2-40B4-BE49-F238E27FC236}">
                  <a16:creationId xmlns:a16="http://schemas.microsoft.com/office/drawing/2014/main" id="{638C0D12-AFEF-349E-BE4B-23543193C0B9}"/>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67" name="矩形 66">
            <a:extLst>
              <a:ext uri="{FF2B5EF4-FFF2-40B4-BE49-F238E27FC236}">
                <a16:creationId xmlns:a16="http://schemas.microsoft.com/office/drawing/2014/main" id="{01C71958-F5CB-2D02-CBED-DC6DDAAB14E5}"/>
              </a:ext>
            </a:extLst>
          </p:cNvPr>
          <p:cNvSpPr/>
          <p:nvPr/>
        </p:nvSpPr>
        <p:spPr>
          <a:xfrm>
            <a:off x="2175694" y="4358719"/>
            <a:ext cx="6013401" cy="254852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68" name="矩形 67">
            <a:extLst>
              <a:ext uri="{FF2B5EF4-FFF2-40B4-BE49-F238E27FC236}">
                <a16:creationId xmlns:a16="http://schemas.microsoft.com/office/drawing/2014/main" id="{94105128-67D7-1D0E-E9CB-57D9EF9B639B}"/>
              </a:ext>
            </a:extLst>
          </p:cNvPr>
          <p:cNvSpPr/>
          <p:nvPr/>
        </p:nvSpPr>
        <p:spPr>
          <a:xfrm>
            <a:off x="1998725" y="1717125"/>
            <a:ext cx="6013401" cy="122571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323941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 name="Freeform 34">
            <a:extLst>
              <a:ext uri="{FF2B5EF4-FFF2-40B4-BE49-F238E27FC236}">
                <a16:creationId xmlns:a16="http://schemas.microsoft.com/office/drawing/2014/main" id="{21330405-028C-D5D1-5123-8AAAE26818D5}"/>
              </a:ext>
            </a:extLst>
          </p:cNvPr>
          <p:cNvSpPr>
            <a:spLocks noEditPoints="1"/>
          </p:cNvSpPr>
          <p:nvPr/>
        </p:nvSpPr>
        <p:spPr bwMode="auto">
          <a:xfrm>
            <a:off x="282236" y="1438722"/>
            <a:ext cx="9510238"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eaLnBrk="1" hangingPunct="1">
              <a:lnSpc>
                <a:spcPct val="130000"/>
              </a:lnSpc>
              <a:spcBef>
                <a:spcPct val="0"/>
              </a:spcBef>
              <a:buClrTx/>
              <a:buSzTx/>
              <a:buNone/>
              <a:defRPr/>
            </a:pPr>
            <a:r>
              <a:rPr lang="en-US" altLang="zh-CN" sz="2700" dirty="0">
                <a:latin typeface="Times New Roman" panose="02020603050405020304" pitchFamily="18" charset="0"/>
                <a:ea typeface="KaiTi" panose="02010609060101010101" pitchFamily="49" charset="-122"/>
                <a:cs typeface="Times New Roman" panose="02020603050405020304" pitchFamily="18" charset="0"/>
              </a:rPr>
              <a:t>Optimal Bounds for Single-Node PageRank Estimation</a:t>
            </a:r>
            <a:endParaRPr lang="zh-CN" altLang="en-US" sz="27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3AD50200-FA1A-9C7B-8494-E222BD0D8358}"/>
              </a:ext>
            </a:extLst>
          </p:cNvPr>
          <p:cNvSpPr/>
          <p:nvPr/>
        </p:nvSpPr>
        <p:spPr>
          <a:xfrm>
            <a:off x="285492" y="2815217"/>
            <a:ext cx="2498164" cy="1161317"/>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FE92989-974B-D903-DF39-3F73CE6B4C89}"/>
                  </a:ext>
                </a:extLst>
              </p:cNvPr>
              <p:cNvSpPr txBox="1"/>
              <p:nvPr/>
            </p:nvSpPr>
            <p:spPr bwMode="auto">
              <a:xfrm>
                <a:off x="313088" y="3136687"/>
                <a:ext cx="2545361" cy="807699"/>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sz="1800" i="1" dirty="0">
                        <a:solidFill>
                          <a:prstClr val="black"/>
                        </a:solidFill>
                        <a:latin typeface="Cambria Math" panose="02040503050406030204" pitchFamily="18" charset="0"/>
                        <a:cs typeface="Times New Roman" panose="02020603050405020304" pitchFamily="18" charset="0"/>
                      </a:rPr>
                      <m:t>𝑂</m:t>
                    </m:r>
                    <m:d>
                      <m:dPr>
                        <m:ctrlPr>
                          <a:rPr lang="en-US" sz="1800" i="1" dirty="0">
                            <a:solidFill>
                              <a:prstClr val="black"/>
                            </a:solidFill>
                            <a:latin typeface="Cambria Math" panose="02040503050406030204" pitchFamily="18" charset="0"/>
                            <a:cs typeface="Times New Roman" panose="02020603050405020304" pitchFamily="18" charset="0"/>
                          </a:rPr>
                        </m:ctrlPr>
                      </m:dPr>
                      <m:e>
                        <m:sSup>
                          <m:sSupPr>
                            <m:ctrlPr>
                              <a:rPr lang="en-US" sz="1800" i="1" dirty="0">
                                <a:solidFill>
                                  <a:prstClr val="black"/>
                                </a:solidFill>
                                <a:latin typeface="Cambria Math" panose="02040503050406030204" pitchFamily="18" charset="0"/>
                                <a:cs typeface="Times New Roman" panose="02020603050405020304" pitchFamily="18" charset="0"/>
                              </a:rPr>
                            </m:ctrlPr>
                          </m:sSupPr>
                          <m:e>
                            <m:d>
                              <m:dPr>
                                <m:ctrlPr>
                                  <a:rPr lang="en-US" sz="1800" i="1" dirty="0">
                                    <a:solidFill>
                                      <a:prstClr val="black"/>
                                    </a:solidFill>
                                    <a:latin typeface="Cambria Math" panose="02040503050406030204" pitchFamily="18" charset="0"/>
                                    <a:cs typeface="Times New Roman" panose="02020603050405020304" pitchFamily="18" charset="0"/>
                                  </a:rPr>
                                </m:ctrlPr>
                              </m:dPr>
                              <m:e>
                                <m:f>
                                  <m:fPr>
                                    <m:ctrlPr>
                                      <a:rPr lang="en-US" sz="1800"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sz="1800" i="1" dirty="0">
                                            <a:solidFill>
                                              <a:prstClr val="black"/>
                                            </a:solidFill>
                                            <a:latin typeface="Cambria Math" panose="02040503050406030204" pitchFamily="18" charset="0"/>
                                            <a:cs typeface="Times New Roman" panose="02020603050405020304" pitchFamily="18" charset="0"/>
                                          </a:rPr>
                                        </m:ctrlPr>
                                      </m:naryPr>
                                      <m:sub>
                                        <m:r>
                                          <m:rPr>
                                            <m:brk m:alnAt="9"/>
                                          </m:rPr>
                                          <a:rPr lang="en-US" sz="1800" i="1" dirty="0">
                                            <a:solidFill>
                                              <a:prstClr val="black"/>
                                            </a:solidFill>
                                            <a:latin typeface="Cambria Math" panose="02040503050406030204" pitchFamily="18" charset="0"/>
                                            <a:cs typeface="Times New Roman" panose="02020603050405020304" pitchFamily="18" charset="0"/>
                                          </a:rPr>
                                          <m:t>𝑢</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sz="1800" i="1" dirty="0">
                                            <a:solidFill>
                                              <a:prstClr val="black"/>
                                            </a:solidFill>
                                            <a:latin typeface="Cambria Math" panose="02040503050406030204" pitchFamily="18" charset="0"/>
                                            <a:cs typeface="Times New Roman" panose="02020603050405020304" pitchFamily="18" charset="0"/>
                                          </a:rPr>
                                        </m:ctrlPr>
                                      </m:sSubPr>
                                      <m:e>
                                        <m:r>
                                          <a:rPr lang="en-US" sz="1800" i="1" dirty="0">
                                            <a:solidFill>
                                              <a:prstClr val="black"/>
                                            </a:solidFill>
                                            <a:latin typeface="Cambria Math" panose="02040503050406030204" pitchFamily="18" charset="0"/>
                                            <a:cs typeface="Times New Roman" panose="02020603050405020304" pitchFamily="18" charset="0"/>
                                          </a:rPr>
                                          <m:t>𝑑</m:t>
                                        </m:r>
                                      </m:e>
                                      <m:sub>
                                        <m:r>
                                          <a:rPr lang="en-US" sz="1800" i="1" dirty="0">
                                            <a:solidFill>
                                              <a:prstClr val="black"/>
                                            </a:solidFill>
                                            <a:latin typeface="Cambria Math" panose="02040503050406030204" pitchFamily="18" charset="0"/>
                                            <a:cs typeface="Times New Roman" panose="02020603050405020304" pitchFamily="18" charset="0"/>
                                          </a:rPr>
                                          <m:t>𝑖𝑛</m:t>
                                        </m:r>
                                      </m:sub>
                                    </m:sSub>
                                    <m:d>
                                      <m:dPr>
                                        <m:ctrlPr>
                                          <a:rPr lang="en-US" sz="1800" i="1" dirty="0">
                                            <a:solidFill>
                                              <a:prstClr val="black"/>
                                            </a:solidFill>
                                            <a:latin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cs typeface="Times New Roman" panose="02020603050405020304" pitchFamily="18" charset="0"/>
                                          </a:rPr>
                                          <m:t>𝑢</m:t>
                                        </m:r>
                                      </m:e>
                                    </m:d>
                                  </m:num>
                                  <m:den>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sz="1800" i="1" dirty="0">
                                    <a:solidFill>
                                      <a:prstClr val="black"/>
                                    </a:solidFill>
                                    <a:latin typeface="Cambria Math" panose="02040503050406030204" pitchFamily="18" charset="0"/>
                                    <a:cs typeface="Times New Roman" panose="02020603050405020304" pitchFamily="18" charset="0"/>
                                  </a:rPr>
                                </m:ctrlPr>
                              </m:fPr>
                              <m:num>
                                <m:r>
                                  <a:rPr lang="en-US" sz="1800" i="1" dirty="0">
                                    <a:solidFill>
                                      <a:prstClr val="black"/>
                                    </a:solidFill>
                                    <a:latin typeface="Cambria Math" panose="02040503050406030204" pitchFamily="18" charset="0"/>
                                    <a:cs typeface="Times New Roman" panose="02020603050405020304" pitchFamily="18" charset="0"/>
                                  </a:rPr>
                                  <m:t>1</m:t>
                                </m:r>
                              </m:num>
                              <m:den>
                                <m:r>
                                  <a:rPr lang="en-US" sz="1800" i="1" dirty="0">
                                    <a:solidFill>
                                      <a:prstClr val="black"/>
                                    </a:solidFill>
                                    <a:latin typeface="Cambria Math" panose="02040503050406030204" pitchFamily="18" charset="0"/>
                                    <a:cs typeface="Times New Roman" panose="02020603050405020304" pitchFamily="18" charset="0"/>
                                  </a:rPr>
                                  <m:t>2</m:t>
                                </m:r>
                              </m:den>
                            </m:f>
                          </m:sup>
                        </m:sSup>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 name="文本框 3">
                <a:extLst>
                  <a:ext uri="{FF2B5EF4-FFF2-40B4-BE49-F238E27FC236}">
                    <a16:creationId xmlns:a16="http://schemas.microsoft.com/office/drawing/2014/main" id="{4FE92989-974B-D903-DF39-3F73CE6B4C89}"/>
                  </a:ext>
                </a:extLst>
              </p:cNvPr>
              <p:cNvSpPr txBox="1">
                <a:spLocks noRot="1" noChangeAspect="1" noMove="1" noResize="1" noEditPoints="1" noAdjustHandles="1" noChangeArrowheads="1" noChangeShapeType="1" noTextEdit="1"/>
              </p:cNvSpPr>
              <p:nvPr/>
            </p:nvSpPr>
            <p:spPr bwMode="auto">
              <a:xfrm>
                <a:off x="313088" y="3136687"/>
                <a:ext cx="2545361" cy="807699"/>
              </a:xfrm>
              <a:prstGeom prst="rect">
                <a:avLst/>
              </a:prstGeom>
              <a:blipFill>
                <a:blip r:embed="rId3"/>
                <a:stretch>
                  <a:fillRect t="-10938" b="-21875"/>
                </a:stretch>
              </a:blipFill>
              <a:ln w="9525" algn="ctr">
                <a:noFill/>
                <a:miter lim="800000"/>
                <a:headEnd/>
                <a:tailEnd/>
              </a:ln>
              <a:effectLst/>
            </p:spPr>
            <p:txBody>
              <a:bodyPr/>
              <a:lstStyle/>
              <a:p>
                <a:r>
                  <a:rPr lang="en-US">
                    <a:noFill/>
                  </a:rPr>
                  <a:t> </a:t>
                </a:r>
              </a:p>
            </p:txBody>
          </p:sp>
        </mc:Fallback>
      </mc:AlternateContent>
      <p:cxnSp>
        <p:nvCxnSpPr>
          <p:cNvPr id="5" name="直线连接符 4">
            <a:extLst>
              <a:ext uri="{FF2B5EF4-FFF2-40B4-BE49-F238E27FC236}">
                <a16:creationId xmlns:a16="http://schemas.microsoft.com/office/drawing/2014/main" id="{1038CAAE-6197-98CC-2A81-87318199C092}"/>
              </a:ext>
            </a:extLst>
          </p:cNvPr>
          <p:cNvCxnSpPr>
            <a:cxnSpLocks/>
          </p:cNvCxnSpPr>
          <p:nvPr/>
        </p:nvCxnSpPr>
        <p:spPr>
          <a:xfrm>
            <a:off x="2783706" y="2814625"/>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cxnSp>
        <p:nvCxnSpPr>
          <p:cNvPr id="6" name="直线连接符 5">
            <a:extLst>
              <a:ext uri="{FF2B5EF4-FFF2-40B4-BE49-F238E27FC236}">
                <a16:creationId xmlns:a16="http://schemas.microsoft.com/office/drawing/2014/main" id="{45589C05-0B26-B4C5-DF1E-04909BD620B3}"/>
              </a:ext>
            </a:extLst>
          </p:cNvPr>
          <p:cNvCxnSpPr>
            <a:cxnSpLocks/>
          </p:cNvCxnSpPr>
          <p:nvPr/>
        </p:nvCxnSpPr>
        <p:spPr>
          <a:xfrm>
            <a:off x="285493" y="2809306"/>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C069144A-32BE-04A6-C797-0FD063D61031}"/>
              </a:ext>
            </a:extLst>
          </p:cNvPr>
          <p:cNvSpPr/>
          <p:nvPr/>
        </p:nvSpPr>
        <p:spPr>
          <a:xfrm>
            <a:off x="2790459" y="2810880"/>
            <a:ext cx="2319568" cy="1422520"/>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8CC56B0-B654-40E5-B746-713BCE463967}"/>
                  </a:ext>
                </a:extLst>
              </p:cNvPr>
              <p:cNvSpPr txBox="1"/>
              <p:nvPr/>
            </p:nvSpPr>
            <p:spPr bwMode="auto">
              <a:xfrm>
                <a:off x="2760337" y="3571688"/>
                <a:ext cx="2301338" cy="58084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left"/>
                    </m:oMathParaPr>
                    <m:oMath xmlns:m="http://schemas.openxmlformats.org/officeDocument/2006/math">
                      <m:acc>
                        <m:accPr>
                          <m:chr m:val="̃"/>
                          <m:ctrlPr>
                            <a:rPr lang="en-US" altLang="zh-CN" sz="1800" i="1">
                              <a:latin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cs typeface="Times New Roman" panose="02020603050405020304" pitchFamily="18" charset="0"/>
                            </a:rPr>
                            <m:t>𝑂</m:t>
                          </m:r>
                        </m:e>
                      </m:acc>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3</m:t>
                                  </m:r>
                                </m:num>
                                <m:den>
                                  <m:r>
                                    <a:rPr lang="en-US" altLang="zh-CN" sz="1800" i="1">
                                      <a:latin typeface="Cambria Math" panose="02040503050406030204" pitchFamily="18" charset="0"/>
                                      <a:cs typeface="Times New Roman" panose="02020603050405020304" pitchFamily="18" charset="0"/>
                                    </a:rPr>
                                    <m:t>4</m:t>
                                  </m:r>
                                </m:den>
                              </m:f>
                            </m:sup>
                          </m:sSup>
                          <m:sSubSup>
                            <m:sSubSupPr>
                              <m:ctrlPr>
                                <a:rPr lang="en-US" altLang="zh-CN" sz="1800" b="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b="0" i="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4</m:t>
                                  </m:r>
                                </m:den>
                              </m:f>
                            </m:sup>
                          </m:sSubSup>
                          <m:r>
                            <a:rPr lang="en-US" altLang="zh-CN" sz="1800" i="1">
                              <a:latin typeface="Cambria Math" panose="02040503050406030204" pitchFamily="18" charset="0"/>
                              <a:cs typeface="Times New Roman" panose="02020603050405020304" pitchFamily="18" charset="0"/>
                            </a:rPr>
                            <m:t>, </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6</m:t>
                                  </m:r>
                                </m:num>
                                <m:den>
                                  <m:r>
                                    <a:rPr lang="en-US" altLang="zh-CN" sz="1800" i="1">
                                      <a:latin typeface="Cambria Math" panose="02040503050406030204" pitchFamily="18" charset="0"/>
                                      <a:cs typeface="Times New Roman" panose="02020603050405020304" pitchFamily="18" charset="0"/>
                                    </a:rPr>
                                    <m:t>7</m:t>
                                  </m:r>
                                </m:den>
                              </m:f>
                            </m:sup>
                          </m:sSup>
                          <m:sSup>
                            <m:sSupPr>
                              <m:ctrlPr>
                                <a:rPr lang="en-US" altLang="zh-CN" sz="1800" i="1">
                                  <a:latin typeface="Cambria Math" panose="02040503050406030204" pitchFamily="18" charset="0"/>
                                  <a:cs typeface="Times New Roman" panose="02020603050405020304" pitchFamily="18" charset="0"/>
                                </a:rPr>
                              </m:ctrlPr>
                            </m:sSupPr>
                            <m:e>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7</m:t>
                                  </m:r>
                                </m:den>
                              </m:f>
                            </m:sup>
                          </m:sSup>
                          <m:r>
                            <a:rPr lang="en-US" altLang="zh-CN" sz="1800" i="1">
                              <a:latin typeface="Cambria Math" panose="02040503050406030204" pitchFamily="18" charset="0"/>
                              <a:cs typeface="Times New Roman" panose="02020603050405020304" pitchFamily="18" charset="0"/>
                            </a:rPr>
                            <m:t>}</m:t>
                          </m:r>
                        </m:e>
                      </m:d>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C8CC56B0-B654-40E5-B746-713BCE463967}"/>
                  </a:ext>
                </a:extLst>
              </p:cNvPr>
              <p:cNvSpPr txBox="1">
                <a:spLocks noRot="1" noChangeAspect="1" noMove="1" noResize="1" noEditPoints="1" noAdjustHandles="1" noChangeArrowheads="1" noChangeShapeType="1" noTextEdit="1"/>
              </p:cNvSpPr>
              <p:nvPr/>
            </p:nvSpPr>
            <p:spPr bwMode="auto">
              <a:xfrm>
                <a:off x="2760337" y="3571688"/>
                <a:ext cx="2301338" cy="580842"/>
              </a:xfrm>
              <a:prstGeom prst="rect">
                <a:avLst/>
              </a:prstGeom>
              <a:blipFill>
                <a:blip r:embed="rId4"/>
                <a:stretch>
                  <a:fillRect b="-8696"/>
                </a:stretch>
              </a:blipFill>
              <a:ln w="9525" algn="ctr">
                <a:noFill/>
                <a:miter lim="800000"/>
                <a:headEnd/>
                <a:tailEnd/>
              </a:ln>
              <a:effectLst/>
            </p:spPr>
            <p:txBody>
              <a:bodyPr/>
              <a:lstStyle/>
              <a:p>
                <a:r>
                  <a:rPr lang="en-US">
                    <a:noFill/>
                  </a:rPr>
                  <a:t> </a:t>
                </a:r>
              </a:p>
            </p:txBody>
          </p:sp>
        </mc:Fallback>
      </mc:AlternateContent>
      <p:sp>
        <p:nvSpPr>
          <p:cNvPr id="9" name="矩形 8">
            <a:extLst>
              <a:ext uri="{FF2B5EF4-FFF2-40B4-BE49-F238E27FC236}">
                <a16:creationId xmlns:a16="http://schemas.microsoft.com/office/drawing/2014/main" id="{86FD9DE8-5858-647E-42C7-1ADFCB0D43A4}"/>
              </a:ext>
            </a:extLst>
          </p:cNvPr>
          <p:cNvSpPr/>
          <p:nvPr/>
        </p:nvSpPr>
        <p:spPr>
          <a:xfrm>
            <a:off x="7411367" y="2810880"/>
            <a:ext cx="2366159" cy="2403019"/>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文本框 9">
            <a:extLst>
              <a:ext uri="{FF2B5EF4-FFF2-40B4-BE49-F238E27FC236}">
                <a16:creationId xmlns:a16="http://schemas.microsoft.com/office/drawing/2014/main" id="{E7313848-1F1B-7024-0253-C314C9EB158F}"/>
              </a:ext>
            </a:extLst>
          </p:cNvPr>
          <p:cNvSpPr txBox="1"/>
          <p:nvPr/>
        </p:nvSpPr>
        <p:spPr bwMode="auto">
          <a:xfrm>
            <a:off x="271997" y="2416748"/>
            <a:ext cx="2545357"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BiPPR, WSDM 2016</a:t>
            </a:r>
          </a:p>
        </p:txBody>
      </p:sp>
      <p:sp>
        <p:nvSpPr>
          <p:cNvPr id="11" name="文本框 10">
            <a:extLst>
              <a:ext uri="{FF2B5EF4-FFF2-40B4-BE49-F238E27FC236}">
                <a16:creationId xmlns:a16="http://schemas.microsoft.com/office/drawing/2014/main" id="{E54453CF-71D9-E810-D31E-5B9610084ED5}"/>
              </a:ext>
            </a:extLst>
          </p:cNvPr>
          <p:cNvSpPr txBox="1"/>
          <p:nvPr/>
        </p:nvSpPr>
        <p:spPr bwMode="auto">
          <a:xfrm>
            <a:off x="5503129" y="2416748"/>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SICOMP 2023</a:t>
            </a:r>
          </a:p>
        </p:txBody>
      </p:sp>
      <p:sp>
        <p:nvSpPr>
          <p:cNvPr id="12" name="文本框 11">
            <a:extLst>
              <a:ext uri="{FF2B5EF4-FFF2-40B4-BE49-F238E27FC236}">
                <a16:creationId xmlns:a16="http://schemas.microsoft.com/office/drawing/2014/main" id="{CAE620D9-0934-636F-C199-1B1CE15AB296}"/>
              </a:ext>
            </a:extLst>
          </p:cNvPr>
          <p:cNvSpPr txBox="1"/>
          <p:nvPr/>
        </p:nvSpPr>
        <p:spPr bwMode="auto">
          <a:xfrm>
            <a:off x="7193793" y="2385970"/>
            <a:ext cx="2734133"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STOC 2024 (Ours)</a:t>
            </a:r>
          </a:p>
        </p:txBody>
      </p:sp>
      <p:sp>
        <p:nvSpPr>
          <p:cNvPr id="13" name="矩形 12">
            <a:extLst>
              <a:ext uri="{FF2B5EF4-FFF2-40B4-BE49-F238E27FC236}">
                <a16:creationId xmlns:a16="http://schemas.microsoft.com/office/drawing/2014/main" id="{A4BE3F1B-C5D4-2F4D-B436-D0571FD94F7E}"/>
              </a:ext>
            </a:extLst>
          </p:cNvPr>
          <p:cNvSpPr/>
          <p:nvPr/>
        </p:nvSpPr>
        <p:spPr>
          <a:xfrm>
            <a:off x="5112947" y="2810879"/>
            <a:ext cx="2301338" cy="188323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E3DB45D-E81E-F40B-17CB-DB130D65FB1B}"/>
                  </a:ext>
                </a:extLst>
              </p:cNvPr>
              <p:cNvSpPr txBox="1"/>
              <p:nvPr/>
            </p:nvSpPr>
            <p:spPr bwMode="auto">
              <a:xfrm>
                <a:off x="5069664" y="4103245"/>
                <a:ext cx="2356994" cy="59533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acc>
                      <m:accPr>
                        <m:chr m:val="̃"/>
                        <m:ctrlPr>
                          <a:rPr lang="en-US" altLang="zh-CN" sz="1800" i="1">
                            <a:latin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cs typeface="Times New Roman" panose="02020603050405020304" pitchFamily="18" charset="0"/>
                          </a:rPr>
                          <m:t>𝑂</m:t>
                        </m:r>
                      </m:e>
                    </m:acc>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sSubSup>
                          <m:sSubSupPr>
                            <m:ctrlPr>
                              <a:rPr lang="en-US" altLang="zh-CN" sz="1800" i="1">
                                <a:latin typeface="Cambria Math" panose="02040503050406030204" pitchFamily="18" charset="0"/>
                                <a:cs typeface="Times New Roman" panose="02020603050405020304" pitchFamily="18" charset="0"/>
                              </a:rPr>
                            </m:ctrlPr>
                          </m:sSubSupPr>
                          <m:e>
                            <m:sSubSup>
                              <m:sSubSupPr>
                                <m:ctrlPr>
                                  <a:rPr lang="en-US" altLang="zh-CN" sz="1800" b="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b="0" i="0">
                                    <a:latin typeface="Cambria Math" panose="02040503050406030204" pitchFamily="18" charset="0"/>
                                    <a:cs typeface="Times New Roman" panose="02020603050405020304" pitchFamily="18" charset="0"/>
                                  </a:rPr>
                                  <m:t>out</m:t>
                                </m:r>
                              </m:sub>
                              <m:sup>
                                <m:f>
                                  <m:fPr>
                                    <m:ctrlPr>
                                      <a:rPr lang="en-US" altLang="zh-CN" sz="1800" b="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1</m:t>
                                    </m:r>
                                  </m:num>
                                  <m:den>
                                    <m:r>
                                      <a:rPr lang="en-US" altLang="zh-CN" sz="1800" b="0" i="1">
                                        <a:latin typeface="Cambria Math" panose="02040503050406030204" pitchFamily="18" charset="0"/>
                                        <a:cs typeface="Times New Roman" panose="02020603050405020304" pitchFamily="18" charset="0"/>
                                      </a:rPr>
                                      <m:t>3</m:t>
                                    </m:r>
                                  </m:den>
                                </m:f>
                              </m:sup>
                            </m:sSubSup>
                          </m:e>
                          <m:sub>
                            <m:r>
                              <a:rPr lang="en-US" altLang="zh-CN" sz="1800">
                                <a:latin typeface="Cambria Math" panose="02040503050406030204" pitchFamily="18" charset="0"/>
                                <a:cs typeface="Times New Roman" panose="02020603050405020304" pitchFamily="18" charset="0"/>
                              </a:rPr>
                              <m:t> </m:t>
                            </m:r>
                          </m:sub>
                          <m:sup>
                            <m:r>
                              <a:rPr lang="en-US" altLang="zh-CN" sz="1800" b="0" i="1">
                                <a:latin typeface="Cambria Math" panose="02040503050406030204" pitchFamily="18" charset="0"/>
                                <a:cs typeface="Times New Roman" panose="02020603050405020304" pitchFamily="18" charset="0"/>
                              </a:rPr>
                              <m:t> </m:t>
                            </m:r>
                          </m:sup>
                        </m:sSubSup>
                        <m:r>
                          <a:rPr lang="en-US" altLang="zh-CN" sz="1800" i="1">
                            <a:latin typeface="Cambria Math" panose="02040503050406030204" pitchFamily="18" charset="0"/>
                            <a:cs typeface="Times New Roman" panose="02020603050405020304" pitchFamily="18" charset="0"/>
                          </a:rPr>
                          <m:t>, </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5</m:t>
                                </m:r>
                              </m:num>
                              <m:den>
                                <m:r>
                                  <a:rPr lang="en-US" altLang="zh-CN" sz="1800" b="0" i="1">
                                    <a:latin typeface="Cambria Math" panose="02040503050406030204" pitchFamily="18" charset="0"/>
                                    <a:cs typeface="Times New Roman" panose="02020603050405020304" pitchFamily="18" charset="0"/>
                                  </a:rPr>
                                  <m:t>6</m:t>
                                </m:r>
                              </m:den>
                            </m:f>
                          </m:sup>
                        </m:sSup>
                        <m:sSup>
                          <m:sSupPr>
                            <m:ctrlPr>
                              <a:rPr lang="en-US" altLang="zh-CN" sz="1800" i="1">
                                <a:latin typeface="Cambria Math" panose="02040503050406030204" pitchFamily="18" charset="0"/>
                                <a:cs typeface="Times New Roman" panose="02020603050405020304" pitchFamily="18" charset="0"/>
                              </a:rPr>
                            </m:ctrlPr>
                          </m:sSupPr>
                          <m:e>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6</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4" name="文本框 13">
                <a:extLst>
                  <a:ext uri="{FF2B5EF4-FFF2-40B4-BE49-F238E27FC236}">
                    <a16:creationId xmlns:a16="http://schemas.microsoft.com/office/drawing/2014/main" id="{DE3DB45D-E81E-F40B-17CB-DB130D65FB1B}"/>
                  </a:ext>
                </a:extLst>
              </p:cNvPr>
              <p:cNvSpPr txBox="1">
                <a:spLocks noRot="1" noChangeAspect="1" noMove="1" noResize="1" noEditPoints="1" noAdjustHandles="1" noChangeArrowheads="1" noChangeShapeType="1" noTextEdit="1"/>
              </p:cNvSpPr>
              <p:nvPr/>
            </p:nvSpPr>
            <p:spPr bwMode="auto">
              <a:xfrm>
                <a:off x="5069664" y="4103245"/>
                <a:ext cx="2356994" cy="595334"/>
              </a:xfrm>
              <a:prstGeom prst="rect">
                <a:avLst/>
              </a:prstGeom>
              <a:blipFill>
                <a:blip r:embed="rId5"/>
                <a:stretch>
                  <a:fillRect t="-8333" b="-1041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218E153-21C7-7D86-768F-7598C344A9AB}"/>
                  </a:ext>
                </a:extLst>
              </p:cNvPr>
              <p:cNvSpPr txBox="1"/>
              <p:nvPr/>
            </p:nvSpPr>
            <p:spPr bwMode="auto">
              <a:xfrm>
                <a:off x="7400349" y="4561471"/>
                <a:ext cx="2356994" cy="61694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left"/>
                    </m:oMathParaPr>
                    <m:oMath xmlns:m="http://schemas.openxmlformats.org/officeDocument/2006/math">
                      <m:r>
                        <a:rPr lang="en-US" altLang="zh-CN" sz="1800" i="1">
                          <a:solidFill>
                            <a:srgbClr val="C00000"/>
                          </a:solidFill>
                          <a:latin typeface="Cambria Math" panose="02040503050406030204" pitchFamily="18" charset="0"/>
                          <a:cs typeface="Times New Roman" panose="02020603050405020304" pitchFamily="18" charset="0"/>
                        </a:rPr>
                        <m:t>𝑂</m:t>
                      </m:r>
                      <m:d>
                        <m:dPr>
                          <m:ctrlPr>
                            <a:rPr lang="en-US" altLang="zh-CN" sz="1800" i="1">
                              <a:solidFill>
                                <a:srgbClr val="C00000"/>
                              </a:solidFill>
                              <a:latin typeface="Cambria Math" panose="02040503050406030204" pitchFamily="18" charset="0"/>
                              <a:cs typeface="Times New Roman" panose="02020603050405020304" pitchFamily="18" charset="0"/>
                            </a:rPr>
                          </m:ctrlPr>
                        </m:dPr>
                        <m:e>
                          <m:r>
                            <m:rPr>
                              <m:sty m:val="p"/>
                            </m:rPr>
                            <a:rPr lang="en-US" altLang="zh-CN" sz="1800">
                              <a:solidFill>
                                <a:srgbClr val="C00000"/>
                              </a:solidFill>
                              <a:latin typeface="Cambria Math" panose="02040503050406030204" pitchFamily="18" charset="0"/>
                              <a:cs typeface="Times New Roman" panose="02020603050405020304" pitchFamily="18" charset="0"/>
                            </a:rPr>
                            <m:t>min</m:t>
                          </m:r>
                          <m:r>
                            <a:rPr lang="en-US" altLang="zh-CN" sz="1800" i="1">
                              <a:solidFill>
                                <a:srgbClr val="C00000"/>
                              </a:solidFill>
                              <a:latin typeface="Cambria Math" panose="02040503050406030204" pitchFamily="18" charset="0"/>
                              <a:cs typeface="Times New Roman" panose="02020603050405020304" pitchFamily="18" charset="0"/>
                            </a:rPr>
                            <m:t>⁡{</m:t>
                          </m:r>
                          <m:sSubSup>
                            <m:sSubSupPr>
                              <m:ctrlPr>
                                <a:rPr lang="en-US" altLang="zh-CN" sz="1800" i="1">
                                  <a:solidFill>
                                    <a:srgbClr val="C00000"/>
                                  </a:solidFill>
                                  <a:latin typeface="Cambria Math" panose="02040503050406030204" pitchFamily="18" charset="0"/>
                                  <a:cs typeface="Times New Roman" panose="02020603050405020304" pitchFamily="18" charset="0"/>
                                </a:rPr>
                              </m:ctrlPr>
                            </m:sSub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2</m:t>
                                      </m:r>
                                    </m:den>
                                  </m:f>
                                </m:sup>
                              </m:sSup>
                              <m:sSubSup>
                                <m:sSubSupPr>
                                  <m:ctrlPr>
                                    <a:rPr lang="en-US" altLang="zh-CN" sz="1800" b="0" i="1">
                                      <a:solidFill>
                                        <a:srgbClr val="C00000"/>
                                      </a:solidFill>
                                      <a:latin typeface="Cambria Math" panose="02040503050406030204" pitchFamily="18" charset="0"/>
                                      <a:cs typeface="Times New Roman" panose="02020603050405020304" pitchFamily="18" charset="0"/>
                                    </a:rPr>
                                  </m:ctrlPr>
                                </m:sSubSupPr>
                                <m:e>
                                  <m:r>
                                    <m:rPr>
                                      <m:sty m:val="p"/>
                                    </m:rPr>
                                    <a:rPr lang="en-US" altLang="zh-CN" sz="1800">
                                      <a:solidFill>
                                        <a:srgbClr val="C00000"/>
                                      </a:solidFill>
                                      <a:latin typeface="Cambria Math" panose="02040503050406030204" pitchFamily="18" charset="0"/>
                                      <a:cs typeface="Times New Roman" panose="02020603050405020304" pitchFamily="18" charset="0"/>
                                    </a:rPr>
                                    <m:t>Δ</m:t>
                                  </m:r>
                                </m:e>
                                <m:sub>
                                  <m:r>
                                    <m:rPr>
                                      <m:sty m:val="p"/>
                                    </m:rPr>
                                    <a:rPr lang="en-US" altLang="zh-CN" sz="1800" b="0" i="0">
                                      <a:solidFill>
                                        <a:srgbClr val="C00000"/>
                                      </a:solidFill>
                                      <a:latin typeface="Cambria Math" panose="02040503050406030204" pitchFamily="18" charset="0"/>
                                      <a:cs typeface="Times New Roman" panose="02020603050405020304" pitchFamily="18" charset="0"/>
                                    </a:rPr>
                                    <m:t>out</m:t>
                                  </m:r>
                                </m:sub>
                                <m:sup>
                                  <m:f>
                                    <m:fPr>
                                      <m:ctrlPr>
                                        <a:rPr lang="en-US" altLang="zh-CN" sz="1800" b="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1</m:t>
                                      </m:r>
                                    </m:num>
                                    <m:den>
                                      <m:r>
                                        <a:rPr lang="en-US" altLang="zh-CN" sz="1800" b="0" i="1">
                                          <a:solidFill>
                                            <a:srgbClr val="C00000"/>
                                          </a:solidFill>
                                          <a:latin typeface="Cambria Math" panose="02040503050406030204" pitchFamily="18" charset="0"/>
                                          <a:cs typeface="Times New Roman" panose="02020603050405020304" pitchFamily="18" charset="0"/>
                                        </a:rPr>
                                        <m:t>2</m:t>
                                      </m:r>
                                    </m:den>
                                  </m:f>
                                </m:sup>
                              </m:sSubSup>
                            </m:e>
                            <m:sub>
                              <m:r>
                                <a:rPr lang="en-US" altLang="zh-CN" sz="1800">
                                  <a:solidFill>
                                    <a:srgbClr val="C00000"/>
                                  </a:solidFill>
                                  <a:latin typeface="Cambria Math" panose="02040503050406030204" pitchFamily="18" charset="0"/>
                                  <a:cs typeface="Times New Roman" panose="02020603050405020304" pitchFamily="18" charset="0"/>
                                </a:rPr>
                                <m:t> </m:t>
                              </m:r>
                            </m:sub>
                            <m:sup>
                              <m:r>
                                <a:rPr lang="en-US" altLang="zh-CN" sz="1800" b="0" i="1">
                                  <a:solidFill>
                                    <a:srgbClr val="C00000"/>
                                  </a:solidFill>
                                  <a:latin typeface="Cambria Math" panose="02040503050406030204" pitchFamily="18" charset="0"/>
                                  <a:cs typeface="Times New Roman" panose="02020603050405020304" pitchFamily="18" charset="0"/>
                                </a:rPr>
                                <m:t> </m:t>
                              </m:r>
                            </m:sup>
                          </m:sSubSup>
                          <m:r>
                            <a:rPr lang="en-US" altLang="zh-CN" sz="1800" i="1">
                              <a:solidFill>
                                <a:srgbClr val="C00000"/>
                              </a:solidFill>
                              <a:latin typeface="Cambria Math" panose="02040503050406030204" pitchFamily="18" charset="0"/>
                              <a:cs typeface="Times New Roman" panose="02020603050405020304" pitchFamily="18" charset="0"/>
                            </a:rPr>
                            <m:t>, </m:t>
                          </m:r>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3</m:t>
                                      </m:r>
                                    </m:num>
                                    <m:den>
                                      <m:r>
                                        <a:rPr lang="en-US" altLang="zh-CN" sz="1800" b="0" i="1">
                                          <a:solidFill>
                                            <a:srgbClr val="C00000"/>
                                          </a:solidFill>
                                          <a:latin typeface="Cambria Math" panose="02040503050406030204" pitchFamily="18" charset="0"/>
                                          <a:cs typeface="Times New Roman" panose="02020603050405020304" pitchFamily="18" charset="0"/>
                                        </a:rPr>
                                        <m:t>4</m:t>
                                      </m:r>
                                    </m:den>
                                  </m:f>
                                </m:sup>
                              </m:sSup>
                              <m:r>
                                <a:rPr lang="en-US" altLang="zh-CN" sz="1800" b="0" i="1">
                                  <a:solidFill>
                                    <a:srgbClr val="C00000"/>
                                  </a:solidFill>
                                  <a:latin typeface="Cambria Math" panose="02040503050406030204" pitchFamily="18" charset="0"/>
                                  <a:cs typeface="Times New Roman" panose="02020603050405020304" pitchFamily="18" charset="0"/>
                                </a:rPr>
                                <m:t>𝑑</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4</m:t>
                                  </m:r>
                                </m:den>
                              </m:f>
                            </m:sup>
                          </m:sSup>
                          <m:r>
                            <a:rPr lang="en-US" altLang="zh-CN" sz="1800" i="1">
                              <a:solidFill>
                                <a:srgbClr val="C00000"/>
                              </a:solidFill>
                              <a:latin typeface="Cambria Math" panose="02040503050406030204" pitchFamily="18" charset="0"/>
                              <a:cs typeface="Times New Roman" panose="02020603050405020304" pitchFamily="18" charset="0"/>
                            </a:rPr>
                            <m:t>}</m:t>
                          </m:r>
                        </m:e>
                      </m:d>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F218E153-21C7-7D86-768F-7598C344A9AB}"/>
                  </a:ext>
                </a:extLst>
              </p:cNvPr>
              <p:cNvSpPr txBox="1">
                <a:spLocks noRot="1" noChangeAspect="1" noMove="1" noResize="1" noEditPoints="1" noAdjustHandles="1" noChangeArrowheads="1" noChangeShapeType="1" noTextEdit="1"/>
              </p:cNvSpPr>
              <p:nvPr/>
            </p:nvSpPr>
            <p:spPr bwMode="auto">
              <a:xfrm>
                <a:off x="7400349" y="4561471"/>
                <a:ext cx="2356994" cy="616942"/>
              </a:xfrm>
              <a:prstGeom prst="rect">
                <a:avLst/>
              </a:prstGeom>
              <a:blipFill>
                <a:blip r:embed="rId6"/>
                <a:stretch>
                  <a:fillRect t="-6122" b="-12245"/>
                </a:stretch>
              </a:blipFill>
              <a:ln w="9525" algn="ctr">
                <a:noFill/>
                <a:miter lim="800000"/>
                <a:headEnd/>
                <a:tailEnd/>
              </a:ln>
              <a:effectLst/>
            </p:spPr>
            <p:txBody>
              <a:bodyPr/>
              <a:lstStyle/>
              <a:p>
                <a:r>
                  <a:rPr lang="en-US">
                    <a:noFill/>
                  </a:rPr>
                  <a:t> </a:t>
                </a:r>
              </a:p>
            </p:txBody>
          </p:sp>
        </mc:Fallback>
      </mc:AlternateContent>
      <p:sp>
        <p:nvSpPr>
          <p:cNvPr id="17" name="矩形 16">
            <a:extLst>
              <a:ext uri="{FF2B5EF4-FFF2-40B4-BE49-F238E27FC236}">
                <a16:creationId xmlns:a16="http://schemas.microsoft.com/office/drawing/2014/main" id="{44D828BA-CA1E-9CFE-74FC-33C5DC3B4C41}"/>
              </a:ext>
            </a:extLst>
          </p:cNvPr>
          <p:cNvSpPr/>
          <p:nvPr/>
        </p:nvSpPr>
        <p:spPr>
          <a:xfrm>
            <a:off x="7426679" y="5213898"/>
            <a:ext cx="2350847" cy="1833038"/>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5305203-F00A-3B41-D9FD-F0BD892BE6BD}"/>
                  </a:ext>
                </a:extLst>
              </p:cNvPr>
              <p:cNvSpPr txBox="1"/>
              <p:nvPr/>
            </p:nvSpPr>
            <p:spPr bwMode="auto">
              <a:xfrm>
                <a:off x="7432880" y="5286548"/>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solidFill>
                              <a:srgbClr val="C00000"/>
                            </a:solidFill>
                            <a:latin typeface="Cambria Math" panose="02040503050406030204" pitchFamily="18" charset="0"/>
                            <a:cs typeface="Times New Roman" panose="02020603050405020304" pitchFamily="18" charset="0"/>
                          </a:rPr>
                        </m:ctrlPr>
                      </m:dPr>
                      <m:e>
                        <m:r>
                          <m:rPr>
                            <m:sty m:val="p"/>
                          </m:rPr>
                          <a:rPr lang="en-US" altLang="zh-CN" sz="1800">
                            <a:solidFill>
                              <a:srgbClr val="C00000"/>
                            </a:solidFill>
                            <a:latin typeface="Cambria Math" panose="02040503050406030204" pitchFamily="18" charset="0"/>
                            <a:cs typeface="Times New Roman" panose="02020603050405020304" pitchFamily="18" charset="0"/>
                          </a:rPr>
                          <m:t>min</m:t>
                        </m:r>
                        <m:r>
                          <a:rPr lang="en-US" altLang="zh-CN" sz="1800" i="1">
                            <a:solidFill>
                              <a:srgbClr val="C00000"/>
                            </a:solidFill>
                            <a:latin typeface="Cambria Math" panose="02040503050406030204" pitchFamily="18" charset="0"/>
                            <a:cs typeface="Times New Roman" panose="02020603050405020304" pitchFamily="18" charset="0"/>
                          </a:rPr>
                          <m:t>⁡{</m:t>
                        </m:r>
                        <m:sSubSup>
                          <m:sSubSupPr>
                            <m:ctrlPr>
                              <a:rPr lang="en-US" altLang="zh-CN" sz="1800" i="1">
                                <a:solidFill>
                                  <a:srgbClr val="C00000"/>
                                </a:solidFill>
                                <a:latin typeface="Cambria Math" panose="02040503050406030204" pitchFamily="18" charset="0"/>
                                <a:cs typeface="Times New Roman" panose="02020603050405020304" pitchFamily="18" charset="0"/>
                              </a:rPr>
                            </m:ctrlPr>
                          </m:sSubSupPr>
                          <m:e>
                            <m:sSup>
                              <m:sSupPr>
                                <m:ctrlPr>
                                  <a:rPr lang="en-US" altLang="zh-CN" sz="1800" b="0" i="1">
                                    <a:solidFill>
                                      <a:srgbClr val="C00000"/>
                                    </a:solidFill>
                                    <a:latin typeface="Cambria Math" panose="02040503050406030204" pitchFamily="18" charset="0"/>
                                    <a:cs typeface="Times New Roman" panose="02020603050405020304" pitchFamily="18" charset="0"/>
                                  </a:rPr>
                                </m:ctrlPr>
                              </m:sSupPr>
                              <m:e>
                                <m:r>
                                  <a:rPr lang="en-US" altLang="zh-CN" sz="1800" b="0" i="1">
                                    <a:solidFill>
                                      <a:srgbClr val="C00000"/>
                                    </a:solidFill>
                                    <a:latin typeface="Cambria Math" panose="02040503050406030204" pitchFamily="18" charset="0"/>
                                    <a:cs typeface="Times New Roman" panose="02020603050405020304" pitchFamily="18" charset="0"/>
                                  </a:rPr>
                                  <m:t>𝑛</m:t>
                                </m:r>
                              </m:e>
                              <m:sup>
                                <m:f>
                                  <m:fPr>
                                    <m:ctrlPr>
                                      <a:rPr lang="en-US" altLang="zh-CN" sz="1800" b="0" i="1">
                                        <a:solidFill>
                                          <a:srgbClr val="C00000"/>
                                        </a:solidFill>
                                        <a:latin typeface="Cambria Math" panose="02040503050406030204" pitchFamily="18" charset="0"/>
                                        <a:cs typeface="Times New Roman" panose="02020603050405020304" pitchFamily="18" charset="0"/>
                                      </a:rPr>
                                    </m:ctrlPr>
                                  </m:fPr>
                                  <m:num>
                                    <m:r>
                                      <a:rPr lang="en-US" altLang="zh-CN" sz="1800" b="0" i="0">
                                        <a:solidFill>
                                          <a:srgbClr val="C00000"/>
                                        </a:solidFill>
                                        <a:latin typeface="Cambria Math" panose="02040503050406030204" pitchFamily="18" charset="0"/>
                                        <a:cs typeface="Times New Roman" panose="02020603050405020304" pitchFamily="18" charset="0"/>
                                      </a:rPr>
                                      <m:t>1</m:t>
                                    </m:r>
                                  </m:num>
                                  <m:den>
                                    <m:r>
                                      <a:rPr lang="en-US" altLang="zh-CN" sz="1800" b="0" i="0">
                                        <a:solidFill>
                                          <a:srgbClr val="C00000"/>
                                        </a:solidFill>
                                        <a:latin typeface="Cambria Math" panose="02040503050406030204" pitchFamily="18" charset="0"/>
                                        <a:cs typeface="Times New Roman" panose="02020603050405020304" pitchFamily="18" charset="0"/>
                                      </a:rPr>
                                      <m:t>2</m:t>
                                    </m:r>
                                  </m:den>
                                </m:f>
                              </m:sup>
                            </m:sSup>
                            <m:r>
                              <m:rPr>
                                <m:sty m:val="p"/>
                              </m:rPr>
                              <a:rPr lang="en-US" altLang="zh-CN" sz="1800">
                                <a:solidFill>
                                  <a:srgbClr val="C00000"/>
                                </a:solidFill>
                                <a:latin typeface="Cambria Math" panose="02040503050406030204" pitchFamily="18" charset="0"/>
                                <a:cs typeface="Times New Roman" panose="02020603050405020304" pitchFamily="18" charset="0"/>
                              </a:rPr>
                              <m:t>Δ</m:t>
                            </m:r>
                          </m:e>
                          <m:sub>
                            <m:r>
                              <m:rPr>
                                <m:sty m:val="p"/>
                              </m:rPr>
                              <a:rPr lang="en-US" altLang="zh-CN" sz="1800">
                                <a:solidFill>
                                  <a:srgbClr val="C00000"/>
                                </a:solidFill>
                                <a:latin typeface="Cambria Math" panose="02040503050406030204" pitchFamily="18" charset="0"/>
                                <a:cs typeface="Times New Roman" panose="02020603050405020304" pitchFamily="18" charset="0"/>
                              </a:rPr>
                              <m:t>out</m:t>
                            </m:r>
                          </m:sub>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2</m:t>
                                </m:r>
                              </m:den>
                            </m:f>
                          </m:sup>
                        </m:sSubSup>
                        <m:r>
                          <a:rPr lang="en-US" altLang="zh-CN" sz="1800" b="0" i="1">
                            <a:solidFill>
                              <a:srgbClr val="C00000"/>
                            </a:solidFill>
                            <a:latin typeface="Cambria Math" panose="02040503050406030204" pitchFamily="18" charset="0"/>
                            <a:cs typeface="Times New Roman" panose="02020603050405020304" pitchFamily="18" charset="0"/>
                          </a:rPr>
                          <m:t>,</m:t>
                        </m:r>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3</m:t>
                                    </m:r>
                                  </m:num>
                                  <m:den>
                                    <m:r>
                                      <a:rPr lang="en-US" altLang="zh-CN" sz="1800" b="0" i="1">
                                        <a:solidFill>
                                          <a:srgbClr val="C00000"/>
                                        </a:solidFill>
                                        <a:latin typeface="Cambria Math" panose="02040503050406030204" pitchFamily="18" charset="0"/>
                                        <a:cs typeface="Times New Roman" panose="02020603050405020304" pitchFamily="18" charset="0"/>
                                      </a:rPr>
                                      <m:t>4</m:t>
                                    </m:r>
                                  </m:den>
                                </m:f>
                              </m:sup>
                            </m:sSup>
                            <m:r>
                              <a:rPr lang="en-US" altLang="zh-CN" sz="1800" b="0" i="1">
                                <a:solidFill>
                                  <a:srgbClr val="C00000"/>
                                </a:solidFill>
                                <a:latin typeface="Cambria Math" panose="02040503050406030204" pitchFamily="18" charset="0"/>
                                <a:cs typeface="Times New Roman" panose="02020603050405020304" pitchFamily="18" charset="0"/>
                              </a:rPr>
                              <m:t>𝑑</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4</m:t>
                                </m:r>
                              </m:den>
                            </m:f>
                          </m:sup>
                        </m:sSup>
                        <m:r>
                          <a:rPr lang="en-US" altLang="zh-CN" sz="1800" i="1">
                            <a:solidFill>
                              <a:srgbClr val="C00000"/>
                            </a:solidFill>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8" name="文本框 17">
                <a:extLst>
                  <a:ext uri="{FF2B5EF4-FFF2-40B4-BE49-F238E27FC236}">
                    <a16:creationId xmlns:a16="http://schemas.microsoft.com/office/drawing/2014/main" id="{65305203-F00A-3B41-D9FD-F0BD892BE6BD}"/>
                  </a:ext>
                </a:extLst>
              </p:cNvPr>
              <p:cNvSpPr txBox="1">
                <a:spLocks noRot="1" noChangeAspect="1" noMove="1" noResize="1" noEditPoints="1" noAdjustHandles="1" noChangeArrowheads="1" noChangeShapeType="1" noTextEdit="1"/>
              </p:cNvSpPr>
              <p:nvPr/>
            </p:nvSpPr>
            <p:spPr bwMode="auto">
              <a:xfrm>
                <a:off x="7432880" y="5286548"/>
                <a:ext cx="2366156" cy="557951"/>
              </a:xfrm>
              <a:prstGeom prst="rect">
                <a:avLst/>
              </a:prstGeom>
              <a:blipFill>
                <a:blip r:embed="rId7"/>
                <a:stretch>
                  <a:fillRect b="-6667"/>
                </a:stretch>
              </a:blipFill>
              <a:ln w="9525" algn="ctr">
                <a:noFill/>
                <a:miter lim="800000"/>
                <a:headEnd/>
                <a:tailEnd/>
              </a:ln>
              <a:effectLst/>
            </p:spPr>
            <p:txBody>
              <a:bodyPr/>
              <a:lstStyle/>
              <a:p>
                <a:r>
                  <a:rPr lang="en-US">
                    <a:noFill/>
                  </a:rPr>
                  <a:t> </a:t>
                </a:r>
              </a:p>
            </p:txBody>
          </p:sp>
        </mc:Fallback>
      </mc:AlternateContent>
      <p:sp>
        <p:nvSpPr>
          <p:cNvPr id="24" name="矩形 23">
            <a:extLst>
              <a:ext uri="{FF2B5EF4-FFF2-40B4-BE49-F238E27FC236}">
                <a16:creationId xmlns:a16="http://schemas.microsoft.com/office/drawing/2014/main" id="{54A81A2F-EF96-B11D-E3BA-04A7F2B0B1C0}"/>
              </a:ext>
            </a:extLst>
          </p:cNvPr>
          <p:cNvSpPr/>
          <p:nvPr/>
        </p:nvSpPr>
        <p:spPr>
          <a:xfrm>
            <a:off x="5107110" y="5728346"/>
            <a:ext cx="2319568" cy="1318591"/>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86DB0343-1DCF-E2C4-B0DB-C568136BCF44}"/>
                  </a:ext>
                </a:extLst>
              </p:cNvPr>
              <p:cNvSpPr txBox="1"/>
              <p:nvPr/>
            </p:nvSpPr>
            <p:spPr bwMode="auto">
              <a:xfrm>
                <a:off x="5139220" y="5817219"/>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sSubSup>
                          <m:sSubSupPr>
                            <m:ctrlPr>
                              <a:rPr lang="en-US" altLang="zh-CN" sz="180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bSup>
                        <m:r>
                          <a:rPr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ea typeface="Cambria Math" panose="02040503050406030204" pitchFamily="18" charset="0"/>
                                    <a:cs typeface="Times New Roman" panose="02020603050405020304" pitchFamily="18" charset="0"/>
                                  </a:rPr>
                                  <m:t>3</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6" name="文本框 25">
                <a:extLst>
                  <a:ext uri="{FF2B5EF4-FFF2-40B4-BE49-F238E27FC236}">
                    <a16:creationId xmlns:a16="http://schemas.microsoft.com/office/drawing/2014/main" id="{86DB0343-1DCF-E2C4-B0DB-C568136BCF44}"/>
                  </a:ext>
                </a:extLst>
              </p:cNvPr>
              <p:cNvSpPr txBox="1">
                <a:spLocks noRot="1" noChangeAspect="1" noMove="1" noResize="1" noEditPoints="1" noAdjustHandles="1" noChangeArrowheads="1" noChangeShapeType="1" noTextEdit="1"/>
              </p:cNvSpPr>
              <p:nvPr/>
            </p:nvSpPr>
            <p:spPr bwMode="auto">
              <a:xfrm>
                <a:off x="5139220" y="5817219"/>
                <a:ext cx="2366156" cy="557951"/>
              </a:xfrm>
              <a:prstGeom prst="rect">
                <a:avLst/>
              </a:prstGeom>
              <a:blipFill>
                <a:blip r:embed="rId8"/>
                <a:stretch>
                  <a:fillRect b="-4348"/>
                </a:stretch>
              </a:blipFill>
              <a:ln w="9525" algn="ctr">
                <a:noFill/>
                <a:miter lim="800000"/>
                <a:headEnd/>
                <a:tailEnd/>
              </a:ln>
              <a:effectLst/>
            </p:spPr>
            <p:txBody>
              <a:bodyPr/>
              <a:lstStyle/>
              <a:p>
                <a:r>
                  <a:rPr lang="en-US">
                    <a:noFill/>
                  </a:rPr>
                  <a:t> </a:t>
                </a:r>
              </a:p>
            </p:txBody>
          </p:sp>
        </mc:Fallback>
      </mc:AlternateContent>
      <p:sp>
        <p:nvSpPr>
          <p:cNvPr id="29" name="矩形 28">
            <a:extLst>
              <a:ext uri="{FF2B5EF4-FFF2-40B4-BE49-F238E27FC236}">
                <a16:creationId xmlns:a16="http://schemas.microsoft.com/office/drawing/2014/main" id="{8242608C-D318-E043-27B3-5EC2D90EF297}"/>
              </a:ext>
            </a:extLst>
          </p:cNvPr>
          <p:cNvSpPr/>
          <p:nvPr/>
        </p:nvSpPr>
        <p:spPr>
          <a:xfrm>
            <a:off x="294516" y="6144668"/>
            <a:ext cx="2489091" cy="902269"/>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8E61BCE2-F3F6-C8E0-E3A7-3D50F8C7FA52}"/>
              </a:ext>
            </a:extLst>
          </p:cNvPr>
          <p:cNvCxnSpPr>
            <a:cxnSpLocks/>
          </p:cNvCxnSpPr>
          <p:nvPr/>
        </p:nvCxnSpPr>
        <p:spPr>
          <a:xfrm>
            <a:off x="5110028" y="2809306"/>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FFB92CD-A690-EC8D-5492-3CE1347D7B81}"/>
                  </a:ext>
                </a:extLst>
              </p:cNvPr>
              <p:cNvSpPr txBox="1"/>
              <p:nvPr/>
            </p:nvSpPr>
            <p:spPr bwMode="auto">
              <a:xfrm>
                <a:off x="1174907" y="6162887"/>
                <a:ext cx="975324" cy="543012"/>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31" name="文本框 30">
                <a:extLst>
                  <a:ext uri="{FF2B5EF4-FFF2-40B4-BE49-F238E27FC236}">
                    <a16:creationId xmlns:a16="http://schemas.microsoft.com/office/drawing/2014/main" id="{0FFB92CD-A690-EC8D-5492-3CE1347D7B81}"/>
                  </a:ext>
                </a:extLst>
              </p:cNvPr>
              <p:cNvSpPr txBox="1">
                <a:spLocks noRot="1" noChangeAspect="1" noMove="1" noResize="1" noEditPoints="1" noAdjustHandles="1" noChangeArrowheads="1" noChangeShapeType="1" noTextEdit="1"/>
              </p:cNvSpPr>
              <p:nvPr/>
            </p:nvSpPr>
            <p:spPr bwMode="auto">
              <a:xfrm>
                <a:off x="1174907" y="6162887"/>
                <a:ext cx="975324" cy="543012"/>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p:cxnSp>
        <p:nvCxnSpPr>
          <p:cNvPr id="32" name="直线连接符 31">
            <a:extLst>
              <a:ext uri="{FF2B5EF4-FFF2-40B4-BE49-F238E27FC236}">
                <a16:creationId xmlns:a16="http://schemas.microsoft.com/office/drawing/2014/main" id="{CF156622-5214-A0B7-4873-34564378C641}"/>
              </a:ext>
            </a:extLst>
          </p:cNvPr>
          <p:cNvCxnSpPr>
            <a:cxnSpLocks/>
          </p:cNvCxnSpPr>
          <p:nvPr/>
        </p:nvCxnSpPr>
        <p:spPr>
          <a:xfrm>
            <a:off x="7414334" y="2809256"/>
            <a:ext cx="12394"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455424BD-6205-3937-4099-9FB7F17F5959}"/>
              </a:ext>
            </a:extLst>
          </p:cNvPr>
          <p:cNvSpPr txBox="1"/>
          <p:nvPr/>
        </p:nvSpPr>
        <p:spPr bwMode="auto">
          <a:xfrm>
            <a:off x="867939" y="283825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4" name="文本框 33">
            <a:extLst>
              <a:ext uri="{FF2B5EF4-FFF2-40B4-BE49-F238E27FC236}">
                <a16:creationId xmlns:a16="http://schemas.microsoft.com/office/drawing/2014/main" id="{FE482EBC-AD0B-54EA-E58B-F18ABBCD8BF6}"/>
              </a:ext>
            </a:extLst>
          </p:cNvPr>
          <p:cNvSpPr txBox="1"/>
          <p:nvPr/>
        </p:nvSpPr>
        <p:spPr bwMode="auto">
          <a:xfrm>
            <a:off x="3274675" y="3231278"/>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5" name="文本框 34">
            <a:extLst>
              <a:ext uri="{FF2B5EF4-FFF2-40B4-BE49-F238E27FC236}">
                <a16:creationId xmlns:a16="http://schemas.microsoft.com/office/drawing/2014/main" id="{8A0094D7-92B4-FC03-A2DE-FE2FB8005506}"/>
              </a:ext>
            </a:extLst>
          </p:cNvPr>
          <p:cNvSpPr txBox="1"/>
          <p:nvPr/>
        </p:nvSpPr>
        <p:spPr bwMode="auto">
          <a:xfrm>
            <a:off x="5563123" y="3699912"/>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6" name="文本框 35">
            <a:extLst>
              <a:ext uri="{FF2B5EF4-FFF2-40B4-BE49-F238E27FC236}">
                <a16:creationId xmlns:a16="http://schemas.microsoft.com/office/drawing/2014/main" id="{A2F8FCFD-F1D2-5630-ABCF-8F404A1173E6}"/>
              </a:ext>
            </a:extLst>
          </p:cNvPr>
          <p:cNvSpPr txBox="1"/>
          <p:nvPr/>
        </p:nvSpPr>
        <p:spPr bwMode="auto">
          <a:xfrm>
            <a:off x="7905985" y="419475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7" name="文本框 36">
            <a:extLst>
              <a:ext uri="{FF2B5EF4-FFF2-40B4-BE49-F238E27FC236}">
                <a16:creationId xmlns:a16="http://schemas.microsoft.com/office/drawing/2014/main" id="{0CE3364A-EE09-80EC-D355-0E5459442864}"/>
              </a:ext>
            </a:extLst>
          </p:cNvPr>
          <p:cNvSpPr txBox="1"/>
          <p:nvPr/>
        </p:nvSpPr>
        <p:spPr bwMode="auto">
          <a:xfrm>
            <a:off x="7905985" y="5919887"/>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8" name="文本框 37">
            <a:extLst>
              <a:ext uri="{FF2B5EF4-FFF2-40B4-BE49-F238E27FC236}">
                <a16:creationId xmlns:a16="http://schemas.microsoft.com/office/drawing/2014/main" id="{F7622B65-5481-FB9D-8653-88CEF61082C4}"/>
              </a:ext>
            </a:extLst>
          </p:cNvPr>
          <p:cNvSpPr txBox="1"/>
          <p:nvPr/>
        </p:nvSpPr>
        <p:spPr bwMode="auto">
          <a:xfrm>
            <a:off x="5539660" y="642394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9" name="文本框 38">
            <a:extLst>
              <a:ext uri="{FF2B5EF4-FFF2-40B4-BE49-F238E27FC236}">
                <a16:creationId xmlns:a16="http://schemas.microsoft.com/office/drawing/2014/main" id="{203E6B5E-95DE-D8E8-1E99-AAB89CF782EB}"/>
              </a:ext>
            </a:extLst>
          </p:cNvPr>
          <p:cNvSpPr txBox="1"/>
          <p:nvPr/>
        </p:nvSpPr>
        <p:spPr bwMode="auto">
          <a:xfrm>
            <a:off x="890085" y="6678140"/>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cxnSp>
        <p:nvCxnSpPr>
          <p:cNvPr id="40" name="直线连接符 39">
            <a:extLst>
              <a:ext uri="{FF2B5EF4-FFF2-40B4-BE49-F238E27FC236}">
                <a16:creationId xmlns:a16="http://schemas.microsoft.com/office/drawing/2014/main" id="{C1262030-8264-3AB0-D1E5-5F7C21C8CB07}"/>
              </a:ext>
            </a:extLst>
          </p:cNvPr>
          <p:cNvCxnSpPr>
            <a:cxnSpLocks/>
          </p:cNvCxnSpPr>
          <p:nvPr/>
        </p:nvCxnSpPr>
        <p:spPr>
          <a:xfrm>
            <a:off x="9778514" y="2809256"/>
            <a:ext cx="12394"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D2DFE022-F2C9-9954-5653-03B7640BB7BD}"/>
              </a:ext>
            </a:extLst>
          </p:cNvPr>
          <p:cNvSpPr txBox="1"/>
          <p:nvPr/>
        </p:nvSpPr>
        <p:spPr bwMode="auto">
          <a:xfrm>
            <a:off x="3140243" y="2416748"/>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FOCS 2018</a:t>
            </a:r>
          </a:p>
        </p:txBody>
      </p:sp>
      <p:sp>
        <p:nvSpPr>
          <p:cNvPr id="42" name="矩形 41">
            <a:extLst>
              <a:ext uri="{FF2B5EF4-FFF2-40B4-BE49-F238E27FC236}">
                <a16:creationId xmlns:a16="http://schemas.microsoft.com/office/drawing/2014/main" id="{C096CA95-B9A4-6752-3D72-E2A4EEE2F725}"/>
              </a:ext>
            </a:extLst>
          </p:cNvPr>
          <p:cNvSpPr/>
          <p:nvPr/>
        </p:nvSpPr>
        <p:spPr>
          <a:xfrm>
            <a:off x="2783656" y="5728345"/>
            <a:ext cx="2319568" cy="1318592"/>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3B12A21F-6E64-762B-93B1-2FDB60B1E88A}"/>
                  </a:ext>
                </a:extLst>
              </p:cNvPr>
              <p:cNvSpPr txBox="1"/>
              <p:nvPr/>
            </p:nvSpPr>
            <p:spPr bwMode="auto">
              <a:xfrm>
                <a:off x="2776010" y="5817219"/>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sSup>
                          <m:sSupPr>
                            <m:ctrlPr>
                              <a:rPr lang="en-US" altLang="zh-CN" sz="1800" b="0" i="1">
                                <a:latin typeface="Cambria Math" panose="02040503050406030204" pitchFamily="18" charset="0"/>
                                <a:cs typeface="Times New Roman" panose="02020603050405020304" pitchFamily="18" charset="0"/>
                              </a:rPr>
                            </m:ctrlPr>
                          </m:sSupPr>
                          <m:e>
                            <m:sSubSup>
                              <m:sSubSupPr>
                                <m:ctrlPr>
                                  <a:rPr lang="en-US" altLang="zh-CN" sz="180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b="0" i="1">
                                        <a:latin typeface="Cambria Math" panose="02040503050406030204" pitchFamily="18" charset="0"/>
                                        <a:cs typeface="Times New Roman" panose="02020603050405020304" pitchFamily="18" charset="0"/>
                                      </a:rPr>
                                      <m:t>2</m:t>
                                    </m:r>
                                  </m:den>
                                </m:f>
                              </m:sup>
                            </m:sSubSup>
                          </m:e>
                          <m:sup>
                            <m:r>
                              <a:rPr lang="en-US" altLang="zh-CN" sz="1800" b="0" i="1">
                                <a:latin typeface="Cambria Math" panose="02040503050406030204" pitchFamily="18" charset="0"/>
                                <a:cs typeface="Times New Roman" panose="02020603050405020304" pitchFamily="18" charset="0"/>
                              </a:rPr>
                              <m:t> </m:t>
                            </m:r>
                          </m:sup>
                        </m:sSup>
                        <m:r>
                          <a:rPr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ea typeface="Cambria Math" panose="02040503050406030204" pitchFamily="18" charset="0"/>
                                    <a:cs typeface="Times New Roman" panose="02020603050405020304" pitchFamily="18" charset="0"/>
                                  </a:rPr>
                                  <m:t>3</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3" name="文本框 42">
                <a:extLst>
                  <a:ext uri="{FF2B5EF4-FFF2-40B4-BE49-F238E27FC236}">
                    <a16:creationId xmlns:a16="http://schemas.microsoft.com/office/drawing/2014/main" id="{3B12A21F-6E64-762B-93B1-2FDB60B1E88A}"/>
                  </a:ext>
                </a:extLst>
              </p:cNvPr>
              <p:cNvSpPr txBox="1">
                <a:spLocks noRot="1" noChangeAspect="1" noMove="1" noResize="1" noEditPoints="1" noAdjustHandles="1" noChangeArrowheads="1" noChangeShapeType="1" noTextEdit="1"/>
              </p:cNvSpPr>
              <p:nvPr/>
            </p:nvSpPr>
            <p:spPr bwMode="auto">
              <a:xfrm>
                <a:off x="2776010" y="5817219"/>
                <a:ext cx="2366156" cy="557951"/>
              </a:xfrm>
              <a:prstGeom prst="rect">
                <a:avLst/>
              </a:prstGeom>
              <a:blipFill>
                <a:blip r:embed="rId10"/>
                <a:stretch>
                  <a:fillRect t="-4348" b="-4348"/>
                </a:stretch>
              </a:blipFill>
              <a:ln w="9525" algn="ctr">
                <a:noFill/>
                <a:miter lim="800000"/>
                <a:headEnd/>
                <a:tailEnd/>
              </a:ln>
              <a:effectLst/>
            </p:spPr>
            <p:txBody>
              <a:bodyPr/>
              <a:lstStyle/>
              <a:p>
                <a:r>
                  <a:rPr lang="en-US">
                    <a:noFill/>
                  </a:rPr>
                  <a:t> </a:t>
                </a:r>
              </a:p>
            </p:txBody>
          </p:sp>
        </mc:Fallback>
      </mc:AlternateContent>
      <p:sp>
        <p:nvSpPr>
          <p:cNvPr id="44" name="文本框 43">
            <a:extLst>
              <a:ext uri="{FF2B5EF4-FFF2-40B4-BE49-F238E27FC236}">
                <a16:creationId xmlns:a16="http://schemas.microsoft.com/office/drawing/2014/main" id="{1216E12F-BB93-A68D-A262-67E151008A03}"/>
              </a:ext>
            </a:extLst>
          </p:cNvPr>
          <p:cNvSpPr txBox="1"/>
          <p:nvPr/>
        </p:nvSpPr>
        <p:spPr bwMode="auto">
          <a:xfrm>
            <a:off x="3216206" y="642394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BE243F26-0954-CCFB-C2E4-F85419DBA9C0}"/>
                  </a:ext>
                </a:extLst>
              </p:cNvPr>
              <p:cNvSpPr txBox="1"/>
              <p:nvPr/>
            </p:nvSpPr>
            <p:spPr bwMode="auto">
              <a:xfrm>
                <a:off x="-49097" y="725933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楷体" panose="02010609060101010101" pitchFamily="49" charset="-122"/>
                      </a:rPr>
                      <m:t>𝑛</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number of nodes in the graph </a:t>
                </a:r>
              </a:p>
            </p:txBody>
          </p:sp>
        </mc:Choice>
        <mc:Fallback xmlns="">
          <p:sp>
            <p:nvSpPr>
              <p:cNvPr id="45" name="文本框 44">
                <a:extLst>
                  <a:ext uri="{FF2B5EF4-FFF2-40B4-BE49-F238E27FC236}">
                    <a16:creationId xmlns:a16="http://schemas.microsoft.com/office/drawing/2014/main" id="{BE243F26-0954-CCFB-C2E4-F85419DBA9C0}"/>
                  </a:ext>
                </a:extLst>
              </p:cNvPr>
              <p:cNvSpPr txBox="1">
                <a:spLocks noRot="1" noChangeAspect="1" noMove="1" noResize="1" noEditPoints="1" noAdjustHandles="1" noChangeArrowheads="1" noChangeShapeType="1" noTextEdit="1"/>
              </p:cNvSpPr>
              <p:nvPr/>
            </p:nvSpPr>
            <p:spPr bwMode="auto">
              <a:xfrm>
                <a:off x="-49097" y="7259336"/>
                <a:ext cx="4567267" cy="400110"/>
              </a:xfrm>
              <a:prstGeom prst="rect">
                <a:avLst/>
              </a:prstGeom>
              <a:blipFill>
                <a:blip r:embed="rId11"/>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C3EF420-ABAC-539F-015B-65B8EA842609}"/>
                  </a:ext>
                </a:extLst>
              </p:cNvPr>
              <p:cNvSpPr txBox="1"/>
              <p:nvPr/>
            </p:nvSpPr>
            <p:spPr bwMode="auto">
              <a:xfrm>
                <a:off x="4038151" y="7259336"/>
                <a:ext cx="3530825" cy="42999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sSub>
                          <m:sSubPr>
                            <m:ctrlPr>
                              <a:rPr lang="en-US" altLang="zh-CN" b="0"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out</m:t>
                            </m:r>
                          </m:sub>
                        </m:sSub>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out-degree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DC3EF420-ABAC-539F-015B-65B8EA842609}"/>
                  </a:ext>
                </a:extLst>
              </p:cNvPr>
              <p:cNvSpPr txBox="1">
                <a:spLocks noRot="1" noChangeAspect="1" noMove="1" noResize="1" noEditPoints="1" noAdjustHandles="1" noChangeArrowheads="1" noChangeShapeType="1" noTextEdit="1"/>
              </p:cNvSpPr>
              <p:nvPr/>
            </p:nvSpPr>
            <p:spPr bwMode="auto">
              <a:xfrm>
                <a:off x="4038151" y="7259336"/>
                <a:ext cx="3530825" cy="429990"/>
              </a:xfrm>
              <a:prstGeom prst="rect">
                <a:avLst/>
              </a:prstGeom>
              <a:blipFill>
                <a:blip r:embed="rId12"/>
                <a:stretch>
                  <a:fillRect t="-8571"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95E3B351-D124-B2C3-8A86-958FF32659EA}"/>
                  </a:ext>
                </a:extLst>
              </p:cNvPr>
              <p:cNvSpPr txBox="1"/>
              <p:nvPr/>
            </p:nvSpPr>
            <p:spPr bwMode="auto">
              <a:xfrm>
                <a:off x="7151839" y="7259336"/>
                <a:ext cx="2436626"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𝑑</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average 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9" name="文本框 48">
                <a:extLst>
                  <a:ext uri="{FF2B5EF4-FFF2-40B4-BE49-F238E27FC236}">
                    <a16:creationId xmlns:a16="http://schemas.microsoft.com/office/drawing/2014/main" id="{95E3B351-D124-B2C3-8A86-958FF32659EA}"/>
                  </a:ext>
                </a:extLst>
              </p:cNvPr>
              <p:cNvSpPr txBox="1">
                <a:spLocks noRot="1" noChangeAspect="1" noMove="1" noResize="1" noEditPoints="1" noAdjustHandles="1" noChangeArrowheads="1" noChangeShapeType="1" noTextEdit="1"/>
              </p:cNvSpPr>
              <p:nvPr/>
            </p:nvSpPr>
            <p:spPr bwMode="auto">
              <a:xfrm>
                <a:off x="7151839" y="7259336"/>
                <a:ext cx="2436626" cy="400110"/>
              </a:xfrm>
              <a:prstGeom prst="rect">
                <a:avLst/>
              </a:prstGeom>
              <a:blipFill>
                <a:blip r:embed="rId13"/>
                <a:stretch>
                  <a:fillRect t="-9375" r="-1554" b="-28125"/>
                </a:stretch>
              </a:blipFill>
              <a:ln w="9525" algn="ctr">
                <a:noFill/>
                <a:miter lim="800000"/>
                <a:headEnd/>
                <a:tailEnd/>
              </a:ln>
              <a:effectLst/>
            </p:spPr>
            <p:txBody>
              <a:bodyPr/>
              <a:lstStyle/>
              <a:p>
                <a:r>
                  <a:rPr lang="en-US">
                    <a:noFill/>
                  </a:rPr>
                  <a:t> </a:t>
                </a:r>
              </a:p>
            </p:txBody>
          </p:sp>
        </mc:Fallback>
      </mc:AlternateContent>
      <p:sp>
        <p:nvSpPr>
          <p:cNvPr id="15" name="椭圆 14">
            <a:extLst>
              <a:ext uri="{FF2B5EF4-FFF2-40B4-BE49-F238E27FC236}">
                <a16:creationId xmlns:a16="http://schemas.microsoft.com/office/drawing/2014/main" id="{ABF40C55-6A4E-3428-E735-C0F221A21EC8}"/>
              </a:ext>
            </a:extLst>
          </p:cNvPr>
          <p:cNvSpPr/>
          <p:nvPr/>
        </p:nvSpPr>
        <p:spPr>
          <a:xfrm>
            <a:off x="4760243" y="3944386"/>
            <a:ext cx="2963250" cy="931821"/>
          </a:xfrm>
          <a:prstGeom prst="ellipse">
            <a:avLst/>
          </a:prstGeom>
          <a:no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右箭头 21">
            <a:extLst>
              <a:ext uri="{FF2B5EF4-FFF2-40B4-BE49-F238E27FC236}">
                <a16:creationId xmlns:a16="http://schemas.microsoft.com/office/drawing/2014/main" id="{859F6FBC-AFA6-4A4B-58C2-C4181D0D2517}"/>
              </a:ext>
            </a:extLst>
          </p:cNvPr>
          <p:cNvSpPr/>
          <p:nvPr/>
        </p:nvSpPr>
        <p:spPr>
          <a:xfrm rot="1341474">
            <a:off x="2429246" y="3286537"/>
            <a:ext cx="5384896" cy="587572"/>
          </a:xfrm>
          <a:prstGeom prst="rightArrow">
            <a:avLst/>
          </a:prstGeom>
          <a:solidFill>
            <a:srgbClr val="00B0F0"/>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sz="2061"/>
          </a:p>
        </p:txBody>
      </p:sp>
    </p:spTree>
    <p:extLst>
      <p:ext uri="{BB962C8B-B14F-4D97-AF65-F5344CB8AC3E}">
        <p14:creationId xmlns:p14="http://schemas.microsoft.com/office/powerpoint/2010/main" val="401796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 name="Freeform 34">
            <a:extLst>
              <a:ext uri="{FF2B5EF4-FFF2-40B4-BE49-F238E27FC236}">
                <a16:creationId xmlns:a16="http://schemas.microsoft.com/office/drawing/2014/main" id="{ED0AF56A-8A67-E862-4820-DB249979CF74}"/>
              </a:ext>
            </a:extLst>
          </p:cNvPr>
          <p:cNvSpPr>
            <a:spLocks noEditPoints="1"/>
          </p:cNvSpPr>
          <p:nvPr/>
        </p:nvSpPr>
        <p:spPr bwMode="auto">
          <a:xfrm>
            <a:off x="350476" y="1438722"/>
            <a:ext cx="9211100"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eaLnBrk="1" hangingPunct="1">
              <a:lnSpc>
                <a:spcPct val="130000"/>
              </a:lnSpc>
              <a:spcBef>
                <a:spcPct val="0"/>
              </a:spcBef>
              <a:buClrTx/>
              <a:buSzTx/>
              <a:buNone/>
              <a:defRPr/>
            </a:pPr>
            <a:r>
              <a:rPr lang="en-US" altLang="zh-CN" sz="2700" dirty="0">
                <a:latin typeface="Times New Roman" panose="02020603050405020304" pitchFamily="18" charset="0"/>
                <a:ea typeface="KaiTi" panose="02010609060101010101" pitchFamily="49" charset="-122"/>
                <a:cs typeface="Times New Roman" panose="02020603050405020304" pitchFamily="18" charset="0"/>
              </a:rPr>
              <a:t>Optimal Bounds for Single-Target PPR Estimation</a:t>
            </a:r>
          </a:p>
        </p:txBody>
      </p:sp>
      <p:pic>
        <p:nvPicPr>
          <p:cNvPr id="4" name="图片 3" descr="文本&#10;&#10;描述已自动生成">
            <a:extLst>
              <a:ext uri="{FF2B5EF4-FFF2-40B4-BE49-F238E27FC236}">
                <a16:creationId xmlns:a16="http://schemas.microsoft.com/office/drawing/2014/main" id="{79B5DDC8-48E1-887D-06DA-99E2EB9A2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453" y="5045745"/>
            <a:ext cx="4591605" cy="2089219"/>
          </a:xfrm>
          <a:prstGeom prst="rect">
            <a:avLst/>
          </a:prstGeom>
          <a:ln>
            <a:noFill/>
          </a:ln>
          <a:effectLst/>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01684EB-CA56-9D0E-5198-43B3DA2C6793}"/>
                  </a:ext>
                </a:extLst>
              </p:cNvPr>
              <p:cNvSpPr txBox="1"/>
              <p:nvPr/>
            </p:nvSpPr>
            <p:spPr bwMode="auto">
              <a:xfrm>
                <a:off x="5441288" y="2936951"/>
                <a:ext cx="3835756" cy="821315"/>
              </a:xfrm>
              <a:prstGeom prst="rect">
                <a:avLst/>
              </a:prstGeom>
              <a:noFill/>
              <a:ln w="9525" algn="ctr">
                <a:noFill/>
                <a:miter lim="800000"/>
                <a:headEnd/>
                <a:tailEnd/>
              </a:ln>
              <a:effectLst/>
            </p:spPr>
            <p:txBody>
              <a:bodyPr wrap="square">
                <a:spAutoFit/>
              </a:bodyPr>
              <a:lstStyle/>
              <a:p>
                <a:pPr>
                  <a:spcBef>
                    <a:spcPts val="618"/>
                  </a:spcBef>
                  <a:spcAft>
                    <a:spcPts val="618"/>
                  </a:spcAft>
                </a:pPr>
                <a14:m>
                  <m:oMathPara xmlns:m="http://schemas.openxmlformats.org/officeDocument/2006/math">
                    <m:oMathParaPr>
                      <m:jc m:val="centerGroup"/>
                    </m:oMathParaPr>
                    <m:oMath xmlns:m="http://schemas.openxmlformats.org/officeDocument/2006/math">
                      <m:r>
                        <a:rPr lang="en-US" altLang="zh-CN" sz="2200" i="1">
                          <a:solidFill>
                            <a:sysClr val="windowText" lastClr="000000"/>
                          </a:solidFill>
                          <a:latin typeface="Cambria Math" panose="02040503050406030204" pitchFamily="18" charset="0"/>
                          <a:cs typeface="Times New Roman" panose="02020603050405020304" pitchFamily="18" charset="0"/>
                        </a:rPr>
                        <m:t>𝑂</m:t>
                      </m:r>
                      <m:d>
                        <m:dPr>
                          <m:ctrlPr>
                            <a:rPr lang="en-US" altLang="zh-CN" sz="2200" i="1">
                              <a:solidFill>
                                <a:sysClr val="windowText" lastClr="000000"/>
                              </a:solidFill>
                              <a:latin typeface="Cambria Math" panose="02040503050406030204" pitchFamily="18" charset="0"/>
                              <a:cs typeface="Times New Roman" panose="02020603050405020304" pitchFamily="18" charset="0"/>
                            </a:rPr>
                          </m:ctrlPr>
                        </m:dPr>
                        <m:e>
                          <m:f>
                            <m:fPr>
                              <m:ctrlPr>
                                <a:rPr lang="en-US" altLang="zh-CN" sz="2200" i="1">
                                  <a:solidFill>
                                    <a:sysClr val="windowText" lastClr="000000"/>
                                  </a:solidFill>
                                  <a:latin typeface="Cambria Math" panose="02040503050406030204" pitchFamily="18" charset="0"/>
                                  <a:cs typeface="Times New Roman" panose="02020603050405020304" pitchFamily="18" charset="0"/>
                                </a:rPr>
                              </m:ctrlPr>
                            </m:fPr>
                            <m:num>
                              <m:r>
                                <a:rPr lang="en-US" altLang="zh-CN" sz="2200" b="0" i="1">
                                  <a:solidFill>
                                    <a:sysClr val="windowText" lastClr="000000"/>
                                  </a:solidFill>
                                  <a:latin typeface="Cambria Math" panose="02040503050406030204" pitchFamily="18" charset="0"/>
                                  <a:cs typeface="Times New Roman" panose="02020603050405020304" pitchFamily="18" charset="0"/>
                                </a:rPr>
                                <m:t>𝑛</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𝜋</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𝑡</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altLang="zh-CN" sz="220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sz="2200" i="1">
                                  <a:solidFill>
                                    <a:sysClr val="windowText" lastClr="000000"/>
                                  </a:solidFill>
                                  <a:latin typeface="Cambria Math" panose="02040503050406030204" pitchFamily="18" charset="0"/>
                                  <a:cs typeface="Times New Roman" panose="02020603050405020304" pitchFamily="18" charset="0"/>
                                </a:rPr>
                              </m:ctrlPr>
                            </m:funcPr>
                            <m:fNa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min</m:t>
                              </m:r>
                            </m:fName>
                            <m:e>
                              <m:d>
                                <m:dPr>
                                  <m:ctrlPr>
                                    <a:rPr lang="en-US" altLang="zh-CN" sz="2200" i="1">
                                      <a:solidFill>
                                        <a:sysClr val="windowText" lastClr="000000"/>
                                      </a:solidFill>
                                      <a:latin typeface="Cambria Math" panose="02040503050406030204" pitchFamily="18" charset="0"/>
                                      <a:cs typeface="Times New Roman" panose="02020603050405020304" pitchFamily="18" charset="0"/>
                                    </a:rPr>
                                  </m:ctrlPr>
                                </m:dPr>
                                <m:e>
                                  <m:sSub>
                                    <m:sSubPr>
                                      <m:ctrlPr>
                                        <a:rPr lang="en-US" altLang="zh-CN" sz="2200" i="1">
                                          <a:solidFill>
                                            <a:sysClr val="windowText" lastClr="000000"/>
                                          </a:solidFill>
                                          <a:latin typeface="Cambria Math" panose="02040503050406030204" pitchFamily="18" charset="0"/>
                                          <a:cs typeface="Times New Roman" panose="02020603050405020304" pitchFamily="18" charset="0"/>
                                        </a:rPr>
                                      </m:ctrlPr>
                                    </m:sSubPr>
                                    <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Δ</m:t>
                                      </m:r>
                                    </m:e>
                                    <m:sub>
                                      <m:r>
                                        <m:rPr>
                                          <m:sty m:val="p"/>
                                        </m:rPr>
                                        <a:rPr lang="en-US" altLang="zh-CN" sz="2200">
                                          <a:solidFill>
                                            <a:sysClr val="windowText" lastClr="000000"/>
                                          </a:solidFill>
                                          <a:latin typeface="Cambria Math" panose="02040503050406030204" pitchFamily="18" charset="0"/>
                                          <a:cs typeface="Times New Roman" panose="02020603050405020304" pitchFamily="18" charset="0"/>
                                        </a:rPr>
                                        <m:t>in</m:t>
                                      </m:r>
                                    </m:sub>
                                  </m:sSub>
                                  <m:r>
                                    <a:rPr lang="en-US" altLang="zh-CN" sz="2200" b="0" i="1">
                                      <a:solidFill>
                                        <a:sysClr val="windowText" lastClr="000000"/>
                                      </a:solidFill>
                                      <a:latin typeface="Cambria Math" panose="02040503050406030204" pitchFamily="18" charset="0"/>
                                      <a:cs typeface="Times New Roman" panose="02020603050405020304" pitchFamily="18" charset="0"/>
                                    </a:rPr>
                                    <m:t>,</m:t>
                                  </m:r>
                                  <m:sSub>
                                    <m:sSubPr>
                                      <m:ctrlPr>
                                        <a:rPr lang="en-US" altLang="zh-CN" sz="2200" i="1">
                                          <a:solidFill>
                                            <a:sysClr val="windowText" lastClr="000000"/>
                                          </a:solidFill>
                                          <a:latin typeface="Cambria Math" panose="02040503050406030204" pitchFamily="18" charset="0"/>
                                          <a:cs typeface="Times New Roman" panose="02020603050405020304" pitchFamily="18" charset="0"/>
                                        </a:rPr>
                                      </m:ctrlPr>
                                    </m:sSubPr>
                                    <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Δ</m:t>
                                      </m:r>
                                    </m:e>
                                    <m:sub>
                                      <m:r>
                                        <m:rPr>
                                          <m:sty m:val="p"/>
                                        </m:rPr>
                                        <a:rPr lang="en-US" altLang="zh-CN" sz="2200">
                                          <a:solidFill>
                                            <a:sysClr val="windowText" lastClr="000000"/>
                                          </a:solidFill>
                                          <a:latin typeface="Cambria Math" panose="02040503050406030204" pitchFamily="18" charset="0"/>
                                          <a:cs typeface="Times New Roman" panose="02020603050405020304" pitchFamily="18" charset="0"/>
                                        </a:rPr>
                                        <m:t>out</m:t>
                                      </m:r>
                                    </m:sub>
                                  </m:sSub>
                                  <m:r>
                                    <a:rPr lang="en-US" altLang="zh-CN" sz="2200" b="0" i="1">
                                      <a:solidFill>
                                        <a:sysClr val="windowText" lastClr="000000"/>
                                      </a:solidFill>
                                      <a:latin typeface="Cambria Math" panose="02040503050406030204" pitchFamily="18" charset="0"/>
                                      <a:cs typeface="Times New Roman" panose="02020603050405020304" pitchFamily="18" charset="0"/>
                                    </a:rPr>
                                    <m:t>,</m:t>
                                  </m:r>
                                  <m:rad>
                                    <m:radPr>
                                      <m:degHide m:val="on"/>
                                      <m:ctrlPr>
                                        <a:rPr lang="en-US" altLang="zh-CN" sz="2200" i="1">
                                          <a:solidFill>
                                            <a:sysClr val="windowText" lastClr="000000"/>
                                          </a:solidFill>
                                          <a:latin typeface="Cambria Math" panose="02040503050406030204" pitchFamily="18" charset="0"/>
                                          <a:cs typeface="Times New Roman" panose="02020603050405020304" pitchFamily="18" charset="0"/>
                                        </a:rPr>
                                      </m:ctrlPr>
                                    </m:radPr>
                                    <m:deg/>
                                    <m:e>
                                      <m:r>
                                        <a:rPr lang="en-US" altLang="zh-CN" sz="2200" b="0" i="1">
                                          <a:solidFill>
                                            <a:sysClr val="windowText" lastClr="000000"/>
                                          </a:solidFill>
                                          <a:latin typeface="Cambria Math" panose="02040503050406030204" pitchFamily="18" charset="0"/>
                                          <a:cs typeface="Times New Roman" panose="02020603050405020304" pitchFamily="18" charset="0"/>
                                        </a:rPr>
                                        <m:t>𝑚</m:t>
                                      </m:r>
                                    </m:e>
                                  </m:rad>
                                </m:e>
                              </m:d>
                            </m:e>
                          </m:func>
                        </m:e>
                      </m:d>
                    </m:oMath>
                  </m:oMathPara>
                </a14:m>
                <a:endParaRPr lang="en-US" altLang="zh-CN" sz="22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501684EB-CA56-9D0E-5198-43B3DA2C6793}"/>
                  </a:ext>
                </a:extLst>
              </p:cNvPr>
              <p:cNvSpPr txBox="1">
                <a:spLocks noRot="1" noChangeAspect="1" noMove="1" noResize="1" noEditPoints="1" noAdjustHandles="1" noChangeArrowheads="1" noChangeShapeType="1" noTextEdit="1"/>
              </p:cNvSpPr>
              <p:nvPr/>
            </p:nvSpPr>
            <p:spPr bwMode="auto">
              <a:xfrm>
                <a:off x="5441288" y="2936951"/>
                <a:ext cx="3835756" cy="821315"/>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B57C7B5-F68F-63E0-725F-0A979404E35E}"/>
                  </a:ext>
                </a:extLst>
              </p:cNvPr>
              <p:cNvSpPr txBox="1"/>
              <p:nvPr/>
            </p:nvSpPr>
            <p:spPr bwMode="auto">
              <a:xfrm>
                <a:off x="5520123" y="3961380"/>
                <a:ext cx="3835756" cy="599010"/>
              </a:xfrm>
              <a:prstGeom prst="rect">
                <a:avLst/>
              </a:prstGeom>
              <a:noFill/>
              <a:ln w="9525" algn="ctr">
                <a:noFill/>
                <a:miter lim="800000"/>
                <a:headEnd/>
                <a:tailEnd/>
              </a:ln>
              <a:effectLst/>
            </p:spPr>
            <p:txBody>
              <a:bodyPr wrap="square">
                <a:spAutoFit/>
              </a:bodyPr>
              <a:lstStyle/>
              <a:p>
                <a:pPr>
                  <a:spcBef>
                    <a:spcPts val="618"/>
                  </a:spcBef>
                  <a:spcAft>
                    <a:spcPts val="618"/>
                  </a:spcAft>
                </a:pPr>
                <a14:m>
                  <m:oMath xmlns:m="http://schemas.openxmlformats.org/officeDocument/2006/math">
                    <m:r>
                      <m:rPr>
                        <m:sty m:val="p"/>
                      </m:rPr>
                      <a:rPr lang="el-GR"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2200" i="1">
                            <a:solidFill>
                              <a:schemeClr val="tx1"/>
                            </a:solidFill>
                            <a:latin typeface="Cambria Math" panose="02040503050406030204" pitchFamily="18" charset="0"/>
                            <a:cs typeface="Times New Roman" panose="02020603050405020304" pitchFamily="18" charset="0"/>
                          </a:rPr>
                        </m:ctrlPr>
                      </m:dPr>
                      <m:e>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b="0" i="1">
                                <a:solidFill>
                                  <a:schemeClr val="tx1"/>
                                </a:solidFill>
                                <a:latin typeface="Cambria Math" panose="02040503050406030204" pitchFamily="18" charset="0"/>
                                <a:cs typeface="Times New Roman" panose="02020603050405020304" pitchFamily="18" charset="0"/>
                              </a:rPr>
                              <m:t>𝑛</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d>
                              <m:dPr>
                                <m:ctrlPr>
                                  <a:rPr lang="en-US" altLang="zh-CN" sz="2200" i="1">
                                    <a:solidFill>
                                      <a:schemeClr val="tx1"/>
                                    </a:solidFill>
                                    <a:latin typeface="Cambria Math" panose="02040503050406030204" pitchFamily="18" charset="0"/>
                                    <a:cs typeface="Times New Roman" panose="02020603050405020304" pitchFamily="18" charset="0"/>
                                  </a:rPr>
                                </m:ctrlPr>
                              </m:dPr>
                              <m:e>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b="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b="0" i="1">
                                    <a:solidFill>
                                      <a:schemeClr val="tx1"/>
                                    </a:solidFill>
                                    <a:latin typeface="Cambria Math" panose="02040503050406030204" pitchFamily="18" charset="0"/>
                                    <a:cs typeface="Times New Roman" panose="02020603050405020304" pitchFamily="18" charset="0"/>
                                  </a:rPr>
                                  <m:t>,</m:t>
                                </m:r>
                                <m:rad>
                                  <m:radPr>
                                    <m:degHide m:val="on"/>
                                    <m:ctrlPr>
                                      <a:rPr lang="en-US" altLang="zh-CN" sz="2200" i="1">
                                        <a:solidFill>
                                          <a:schemeClr val="tx1"/>
                                        </a:solidFill>
                                        <a:latin typeface="Cambria Math" panose="02040503050406030204" pitchFamily="18" charset="0"/>
                                        <a:cs typeface="Times New Roman" panose="02020603050405020304" pitchFamily="18" charset="0"/>
                                      </a:rPr>
                                    </m:ctrlPr>
                                  </m:radPr>
                                  <m:deg/>
                                  <m:e>
                                    <m:r>
                                      <a:rPr lang="en-US" altLang="zh-CN" sz="2200" i="1">
                                        <a:solidFill>
                                          <a:schemeClr val="tx1"/>
                                        </a:solidFill>
                                        <a:latin typeface="Cambria Math" panose="02040503050406030204" pitchFamily="18" charset="0"/>
                                        <a:cs typeface="Times New Roman" panose="02020603050405020304" pitchFamily="18" charset="0"/>
                                      </a:rPr>
                                      <m:t>𝑚</m:t>
                                    </m:r>
                                  </m:e>
                                </m:rad>
                              </m:e>
                            </m:d>
                          </m:e>
                        </m:func>
                      </m:e>
                    </m:d>
                  </m:oMath>
                </a14:m>
                <a:r>
                  <a:rPr lang="en-US" altLang="zh-CN" sz="2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 name="文本框 5">
                <a:extLst>
                  <a:ext uri="{FF2B5EF4-FFF2-40B4-BE49-F238E27FC236}">
                    <a16:creationId xmlns:a16="http://schemas.microsoft.com/office/drawing/2014/main" id="{9B57C7B5-F68F-63E0-725F-0A979404E35E}"/>
                  </a:ext>
                </a:extLst>
              </p:cNvPr>
              <p:cNvSpPr txBox="1">
                <a:spLocks noRot="1" noChangeAspect="1" noMove="1" noResize="1" noEditPoints="1" noAdjustHandles="1" noChangeArrowheads="1" noChangeShapeType="1" noTextEdit="1"/>
              </p:cNvSpPr>
              <p:nvPr/>
            </p:nvSpPr>
            <p:spPr bwMode="auto">
              <a:xfrm>
                <a:off x="5520123" y="3961380"/>
                <a:ext cx="3835756" cy="599010"/>
              </a:xfrm>
              <a:prstGeom prst="rect">
                <a:avLst/>
              </a:prstGeom>
              <a:blipFill>
                <a:blip r:embed="rId5"/>
                <a:stretch>
                  <a:fillRect l="-3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521FDD1-0380-3F57-CD7B-A0F3F69C43E0}"/>
                  </a:ext>
                </a:extLst>
              </p:cNvPr>
              <p:cNvSpPr txBox="1"/>
              <p:nvPr/>
            </p:nvSpPr>
            <p:spPr bwMode="auto">
              <a:xfrm>
                <a:off x="776038" y="2882610"/>
                <a:ext cx="3835756" cy="929998"/>
              </a:xfrm>
              <a:prstGeom prst="rect">
                <a:avLst/>
              </a:prstGeom>
              <a:noFill/>
              <a:ln w="9525" algn="ctr">
                <a:noFill/>
                <a:miter lim="800000"/>
                <a:headEnd/>
                <a:tailEnd/>
              </a:ln>
              <a:effectLst/>
            </p:spPr>
            <p:txBody>
              <a:bodyPr wrap="square">
                <a:spAutoFit/>
              </a:bodyPr>
              <a:lstStyle/>
              <a:p>
                <a:pPr>
                  <a:spcBef>
                    <a:spcPts val="618"/>
                  </a:spcBef>
                  <a:spcAft>
                    <a:spcPts val="618"/>
                  </a:spcAft>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cs typeface="Times New Roman" panose="02020603050405020304" pitchFamily="18" charset="0"/>
                        </a:rPr>
                        <m:t>𝑂</m:t>
                      </m:r>
                      <m:d>
                        <m:dPr>
                          <m:ctrlPr>
                            <a:rPr lang="en-US" altLang="zh-CN" sz="2200" i="1">
                              <a:latin typeface="Cambria Math" panose="02040503050406030204" pitchFamily="18" charset="0"/>
                              <a:cs typeface="Times New Roman" panose="02020603050405020304" pitchFamily="18" charset="0"/>
                            </a:rPr>
                          </m:ctrlPr>
                        </m:dPr>
                        <m:e>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latin typeface="Cambria Math" panose="02040503050406030204" pitchFamily="18" charset="0"/>
                              <a:ea typeface="Cambria Math" panose="02040503050406030204" pitchFamily="18" charset="0"/>
                              <a:cs typeface="Times New Roman" panose="02020603050405020304" pitchFamily="18" charset="0"/>
                            </a:rPr>
                            <m:t>∙</m:t>
                          </m:r>
                          <m:nary>
                            <m:naryPr>
                              <m:chr m:val="∑"/>
                              <m:limLoc m:val="subSup"/>
                              <m:supHide m:val="on"/>
                              <m:ctrlPr>
                                <a:rPr lang="en-US" altLang="zh-CN" sz="2200"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sz="2200" i="1" dirty="0">
                                  <a:solidFill>
                                    <a:prstClr val="black"/>
                                  </a:solidFill>
                                  <a:latin typeface="Cambria Math" panose="02040503050406030204" pitchFamily="18" charset="0"/>
                                  <a:cs typeface="Times New Roman" panose="02020603050405020304" pitchFamily="18" charset="0"/>
                                </a:rPr>
                                <m:t>𝑢</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sz="2200" i="1" dirty="0">
                                  <a:solidFill>
                                    <a:prstClr val="black"/>
                                  </a:solidFill>
                                  <a:latin typeface="Cambria Math" panose="02040503050406030204" pitchFamily="18" charset="0"/>
                                  <a:cs typeface="Times New Roman" panose="02020603050405020304" pitchFamily="18" charset="0"/>
                                </a:rPr>
                              </m:ctrlPr>
                            </m:sSubPr>
                            <m:e>
                              <m:r>
                                <a:rPr lang="en-US" altLang="zh-CN" sz="2200" i="1" dirty="0">
                                  <a:solidFill>
                                    <a:prstClr val="black"/>
                                  </a:solidFill>
                                  <a:latin typeface="Cambria Math" panose="02040503050406030204" pitchFamily="18" charset="0"/>
                                  <a:cs typeface="Times New Roman" panose="02020603050405020304" pitchFamily="18" charset="0"/>
                                </a:rPr>
                                <m:t>𝑑</m:t>
                              </m:r>
                            </m:e>
                            <m:sub>
                              <m:r>
                                <a:rPr lang="en-US" altLang="zh-CN" sz="2200"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sz="2200" i="1" dirty="0">
                                  <a:solidFill>
                                    <a:prstClr val="black"/>
                                  </a:solidFill>
                                  <a:latin typeface="Cambria Math" panose="02040503050406030204" pitchFamily="18" charset="0"/>
                                  <a:cs typeface="Times New Roman" panose="02020603050405020304" pitchFamily="18" charset="0"/>
                                </a:rPr>
                              </m:ctrlPr>
                            </m:dPr>
                            <m:e>
                              <m:r>
                                <a:rPr lang="en-US" altLang="zh-CN" sz="2200" i="1" dirty="0">
                                  <a:solidFill>
                                    <a:prstClr val="black"/>
                                  </a:solidFill>
                                  <a:latin typeface="Cambria Math" panose="02040503050406030204" pitchFamily="18" charset="0"/>
                                  <a:cs typeface="Times New Roman" panose="02020603050405020304" pitchFamily="18" charset="0"/>
                                </a:rPr>
                                <m:t>𝑢</m:t>
                              </m:r>
                            </m:e>
                          </m:d>
                        </m:e>
                      </m:d>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3521FDD1-0380-3F57-CD7B-A0F3F69C43E0}"/>
                  </a:ext>
                </a:extLst>
              </p:cNvPr>
              <p:cNvSpPr txBox="1">
                <a:spLocks noRot="1" noChangeAspect="1" noMove="1" noResize="1" noEditPoints="1" noAdjustHandles="1" noChangeArrowheads="1" noChangeShapeType="1" noTextEdit="1"/>
              </p:cNvSpPr>
              <p:nvPr/>
            </p:nvSpPr>
            <p:spPr bwMode="auto">
              <a:xfrm>
                <a:off x="776038" y="2882610"/>
                <a:ext cx="3835756" cy="929998"/>
              </a:xfrm>
              <a:prstGeom prst="rect">
                <a:avLst/>
              </a:prstGeom>
              <a:blipFill>
                <a:blip r:embed="rId6"/>
                <a:stretch>
                  <a:fillRect l="-2961" t="-124658" b="-180822"/>
                </a:stretch>
              </a:blipFill>
              <a:ln w="9525" algn="ctr">
                <a:noFill/>
                <a:miter lim="800000"/>
                <a:headEnd/>
                <a:tailEnd/>
              </a:ln>
              <a:effectLst/>
            </p:spPr>
            <p:txBody>
              <a:bodyPr/>
              <a:lstStyle/>
              <a:p>
                <a:r>
                  <a:rPr lang="en-US">
                    <a:noFill/>
                  </a:rPr>
                  <a:t> </a:t>
                </a:r>
              </a:p>
            </p:txBody>
          </p:sp>
        </mc:Fallback>
      </mc:AlternateContent>
      <p:pic>
        <p:nvPicPr>
          <p:cNvPr id="15" name="图片 14" descr="图形用户界面, 文本, 应用程序&#10;&#10;描述已自动生成">
            <a:extLst>
              <a:ext uri="{FF2B5EF4-FFF2-40B4-BE49-F238E27FC236}">
                <a16:creationId xmlns:a16="http://schemas.microsoft.com/office/drawing/2014/main" id="{BCB2721A-5CEA-F254-671A-B2F65423A82B}"/>
              </a:ext>
            </a:extLst>
          </p:cNvPr>
          <p:cNvPicPr>
            <a:picLocks noChangeAspect="1"/>
          </p:cNvPicPr>
          <p:nvPr/>
        </p:nvPicPr>
        <p:blipFill rotWithShape="1">
          <a:blip r:embed="rId7">
            <a:extLst>
              <a:ext uri="{28A0092B-C50C-407E-A947-70E740481C1C}">
                <a14:useLocalDpi xmlns:a14="http://schemas.microsoft.com/office/drawing/2010/main" val="0"/>
              </a:ext>
            </a:extLst>
          </a:blip>
          <a:srcRect l="5758" r="5064"/>
          <a:stretch/>
        </p:blipFill>
        <p:spPr>
          <a:xfrm>
            <a:off x="179882" y="4847033"/>
            <a:ext cx="5018614" cy="2158595"/>
          </a:xfrm>
          <a:prstGeom prst="rect">
            <a:avLst/>
          </a:prstGeom>
          <a:ln>
            <a:noFill/>
          </a:ln>
          <a:effectLst>
            <a:outerShdw blurRad="292100" dist="139700" dir="2700000" algn="tl" rotWithShape="0">
              <a:srgbClr val="333333">
                <a:alpha val="65000"/>
              </a:srgbClr>
            </a:outerShdw>
          </a:effectLst>
        </p:spPr>
      </p:pic>
      <p:sp>
        <p:nvSpPr>
          <p:cNvPr id="16" name="文本框 15">
            <a:extLst>
              <a:ext uri="{FF2B5EF4-FFF2-40B4-BE49-F238E27FC236}">
                <a16:creationId xmlns:a16="http://schemas.microsoft.com/office/drawing/2014/main" id="{EEA2B84C-FAEE-E571-8968-8936686D3698}"/>
              </a:ext>
            </a:extLst>
          </p:cNvPr>
          <p:cNvSpPr txBox="1"/>
          <p:nvPr/>
        </p:nvSpPr>
        <p:spPr bwMode="auto">
          <a:xfrm>
            <a:off x="857150" y="2351320"/>
            <a:ext cx="4283232" cy="400110"/>
          </a:xfrm>
          <a:prstGeom prst="rect">
            <a:avLst/>
          </a:prstGeom>
          <a:noFill/>
          <a:ln w="9525" algn="ctr">
            <a:noFill/>
            <a:miter lim="800000"/>
            <a:headEnd/>
            <a:tailEnd/>
          </a:ln>
          <a:effectLst/>
        </p:spPr>
        <p:txBody>
          <a:bodyPr wrap="square">
            <a:spAutoFit/>
          </a:bodyPr>
          <a:lstStyle/>
          <a:p>
            <a:pPr>
              <a:spcBef>
                <a:spcPts val="618"/>
              </a:spcBef>
              <a:spcAft>
                <a:spcPts val="618"/>
              </a:spcAft>
            </a:pP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The </a:t>
            </a:r>
            <a:r>
              <a:rPr lang="en-US" altLang="zh-CN" sz="2000" dirty="0">
                <a:solidFill>
                  <a:srgbClr val="0070C0"/>
                </a:solidFill>
                <a:latin typeface="Consolas" panose="020B0609020204030204" pitchFamily="49" charset="0"/>
                <a:ea typeface="楷体" panose="02010609060101010101" pitchFamily="49" charset="-122"/>
                <a:cs typeface="Consolas" panose="020B0609020204030204" pitchFamily="49" charset="0"/>
              </a:rPr>
              <a:t>Push</a:t>
            </a: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 Method,</a:t>
            </a:r>
            <a:r>
              <a:rPr lang="en-US" altLang="zh-CN" b="1" dirty="0">
                <a:solidFill>
                  <a:srgbClr val="0070C0"/>
                </a:solidFill>
                <a:latin typeface="Times New Roman" panose="02020603050405020304" pitchFamily="18" charset="0"/>
                <a:cs typeface="Times New Roman" panose="02020603050405020304" pitchFamily="18" charset="0"/>
              </a:rPr>
              <a:t>WAW’07: </a:t>
            </a:r>
          </a:p>
        </p:txBody>
      </p:sp>
      <p:sp>
        <p:nvSpPr>
          <p:cNvPr id="24" name="右箭头 23">
            <a:extLst>
              <a:ext uri="{FF2B5EF4-FFF2-40B4-BE49-F238E27FC236}">
                <a16:creationId xmlns:a16="http://schemas.microsoft.com/office/drawing/2014/main" id="{0D8CA825-7AB8-0673-B358-4F565983457B}"/>
              </a:ext>
            </a:extLst>
          </p:cNvPr>
          <p:cNvSpPr/>
          <p:nvPr/>
        </p:nvSpPr>
        <p:spPr>
          <a:xfrm>
            <a:off x="4778772" y="3168488"/>
            <a:ext cx="404734" cy="284814"/>
          </a:xfrm>
          <a:prstGeom prst="rightArrow">
            <a:avLst/>
          </a:prstGeom>
          <a:solidFill>
            <a:srgbClr val="0070C0"/>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文本框 24">
            <a:extLst>
              <a:ext uri="{FF2B5EF4-FFF2-40B4-BE49-F238E27FC236}">
                <a16:creationId xmlns:a16="http://schemas.microsoft.com/office/drawing/2014/main" id="{97FA6E34-F87F-4F3D-067B-A571C29E2318}"/>
              </a:ext>
            </a:extLst>
          </p:cNvPr>
          <p:cNvSpPr txBox="1"/>
          <p:nvPr/>
        </p:nvSpPr>
        <p:spPr bwMode="auto">
          <a:xfrm>
            <a:off x="5478030" y="2351320"/>
            <a:ext cx="1528134" cy="400110"/>
          </a:xfrm>
          <a:prstGeom prst="rect">
            <a:avLst/>
          </a:prstGeom>
          <a:noFill/>
          <a:ln w="9525" algn="ctr">
            <a:noFill/>
            <a:miter lim="800000"/>
            <a:headEnd/>
            <a:tailEnd/>
          </a:ln>
          <a:effectLst/>
        </p:spPr>
        <p:txBody>
          <a:bodyPr wrap="square">
            <a:spAutoFit/>
          </a:bodyPr>
          <a:lstStyle/>
          <a:p>
            <a:pPr>
              <a:spcBef>
                <a:spcPts val="618"/>
              </a:spcBef>
              <a:spcAft>
                <a:spcPts val="618"/>
              </a:spcAft>
            </a:pPr>
            <a:r>
              <a:rPr lang="en-US" altLang="zh-CN" b="1" dirty="0">
                <a:solidFill>
                  <a:srgbClr val="0070C0"/>
                </a:solidFill>
                <a:latin typeface="Times New Roman" panose="02020603050405020304" pitchFamily="18" charset="0"/>
                <a:cs typeface="Times New Roman" panose="02020603050405020304" pitchFamily="18" charset="0"/>
              </a:rPr>
              <a:t>Ours: </a:t>
            </a: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7C72272-E9BD-ABE8-B149-344C8913BE9C}"/>
                  </a:ext>
                </a:extLst>
              </p:cNvPr>
              <p:cNvSpPr txBox="1"/>
              <p:nvPr/>
            </p:nvSpPr>
            <p:spPr bwMode="auto">
              <a:xfrm>
                <a:off x="66051" y="731929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𝜋</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𝑡</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PageRank of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oMath>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77C72272-E9BD-ABE8-B149-344C8913BE9C}"/>
                  </a:ext>
                </a:extLst>
              </p:cNvPr>
              <p:cNvSpPr txBox="1">
                <a:spLocks noRot="1" noChangeAspect="1" noMove="1" noResize="1" noEditPoints="1" noAdjustHandles="1" noChangeArrowheads="1" noChangeShapeType="1" noTextEdit="1"/>
              </p:cNvSpPr>
              <p:nvPr/>
            </p:nvSpPr>
            <p:spPr bwMode="auto">
              <a:xfrm>
                <a:off x="66051" y="7319296"/>
                <a:ext cx="4567267" cy="400110"/>
              </a:xfrm>
              <a:prstGeom prst="rect">
                <a:avLst/>
              </a:prstGeom>
              <a:blipFill>
                <a:blip r:embed="rId8"/>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2E709BF-B7AA-5C3A-B5C2-C510FD21B24D}"/>
                  </a:ext>
                </a:extLst>
              </p:cNvPr>
              <p:cNvSpPr txBox="1"/>
              <p:nvPr/>
            </p:nvSpPr>
            <p:spPr bwMode="auto">
              <a:xfrm>
                <a:off x="3285504" y="7319296"/>
                <a:ext cx="3530825"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𝜖</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additive error</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62E709BF-B7AA-5C3A-B5C2-C510FD21B24D}"/>
                  </a:ext>
                </a:extLst>
              </p:cNvPr>
              <p:cNvSpPr txBox="1">
                <a:spLocks noRot="1" noChangeAspect="1" noMove="1" noResize="1" noEditPoints="1" noAdjustHandles="1" noChangeArrowheads="1" noChangeShapeType="1" noTextEdit="1"/>
              </p:cNvSpPr>
              <p:nvPr/>
            </p:nvSpPr>
            <p:spPr bwMode="auto">
              <a:xfrm>
                <a:off x="3285504" y="7319296"/>
                <a:ext cx="3530825" cy="400110"/>
              </a:xfrm>
              <a:prstGeom prst="rect">
                <a:avLst/>
              </a:prstGeom>
              <a:blipFill>
                <a:blip r:embed="rId9"/>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A051A088-B8C9-FD9C-4F6A-B6AAB0CB1F68}"/>
                  </a:ext>
                </a:extLst>
              </p:cNvPr>
              <p:cNvSpPr txBox="1"/>
              <p:nvPr/>
            </p:nvSpPr>
            <p:spPr bwMode="auto">
              <a:xfrm>
                <a:off x="5851024" y="7319296"/>
                <a:ext cx="4053892"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𝑚</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number of edges in the graph</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A051A088-B8C9-FD9C-4F6A-B6AAB0CB1F68}"/>
                  </a:ext>
                </a:extLst>
              </p:cNvPr>
              <p:cNvSpPr txBox="1">
                <a:spLocks noRot="1" noChangeAspect="1" noMove="1" noResize="1" noEditPoints="1" noAdjustHandles="1" noChangeArrowheads="1" noChangeShapeType="1" noTextEdit="1"/>
              </p:cNvSpPr>
              <p:nvPr/>
            </p:nvSpPr>
            <p:spPr bwMode="auto">
              <a:xfrm>
                <a:off x="5851024" y="7319296"/>
                <a:ext cx="4053892" cy="400110"/>
              </a:xfrm>
              <a:prstGeom prst="rect">
                <a:avLst/>
              </a:prstGeom>
              <a:blipFill>
                <a:blip r:embed="rId10"/>
                <a:stretch>
                  <a:fillRect t="-9375" b="-28125"/>
                </a:stretch>
              </a:blipFill>
              <a:ln w="9525" algn="ctr">
                <a:noFill/>
                <a:miter lim="800000"/>
                <a:headEnd/>
                <a:tailEnd/>
              </a:ln>
              <a:effectLst/>
            </p:spPr>
            <p:txBody>
              <a:bodyPr/>
              <a:lstStyle/>
              <a:p>
                <a:r>
                  <a:rPr lang="en-US">
                    <a:noFill/>
                  </a:rPr>
                  <a:t> </a:t>
                </a:r>
              </a:p>
            </p:txBody>
          </p:sp>
        </mc:Fallback>
      </mc:AlternateContent>
      <p:sp>
        <p:nvSpPr>
          <p:cNvPr id="33" name="弧 32">
            <a:extLst>
              <a:ext uri="{FF2B5EF4-FFF2-40B4-BE49-F238E27FC236}">
                <a16:creationId xmlns:a16="http://schemas.microsoft.com/office/drawing/2014/main" id="{1FE4FB80-9039-026A-111A-52CC8FE622F4}"/>
              </a:ext>
            </a:extLst>
          </p:cNvPr>
          <p:cNvSpPr/>
          <p:nvPr/>
        </p:nvSpPr>
        <p:spPr>
          <a:xfrm rot="13491969">
            <a:off x="289015" y="3357954"/>
            <a:ext cx="2532439" cy="2404872"/>
          </a:xfrm>
          <a:prstGeom prst="arc">
            <a:avLst>
              <a:gd name="adj1" fmla="val 17505612"/>
              <a:gd name="adj2" fmla="val 473879"/>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弧 33">
            <a:extLst>
              <a:ext uri="{FF2B5EF4-FFF2-40B4-BE49-F238E27FC236}">
                <a16:creationId xmlns:a16="http://schemas.microsoft.com/office/drawing/2014/main" id="{1719990E-5345-4150-5BB5-F0554DF92D53}"/>
              </a:ext>
            </a:extLst>
          </p:cNvPr>
          <p:cNvSpPr/>
          <p:nvPr/>
        </p:nvSpPr>
        <p:spPr>
          <a:xfrm rot="928654">
            <a:off x="8147311" y="4454921"/>
            <a:ext cx="1506289" cy="1096441"/>
          </a:xfrm>
          <a:prstGeom prst="arc">
            <a:avLst>
              <a:gd name="adj1" fmla="val 17505612"/>
              <a:gd name="adj2" fmla="val 1237080"/>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文本框 34">
            <a:extLst>
              <a:ext uri="{FF2B5EF4-FFF2-40B4-BE49-F238E27FC236}">
                <a16:creationId xmlns:a16="http://schemas.microsoft.com/office/drawing/2014/main" id="{1779F1AC-C6D5-E4AA-E764-8A98BD871C04}"/>
              </a:ext>
            </a:extLst>
          </p:cNvPr>
          <p:cNvSpPr txBox="1"/>
          <p:nvPr/>
        </p:nvSpPr>
        <p:spPr bwMode="auto">
          <a:xfrm>
            <a:off x="8136388" y="4714577"/>
            <a:ext cx="1528134" cy="707886"/>
          </a:xfrm>
          <a:prstGeom prst="rect">
            <a:avLst/>
          </a:prstGeom>
          <a:noFill/>
          <a:ln w="9525" algn="ctr">
            <a:noFill/>
            <a:miter lim="800000"/>
            <a:headEnd/>
            <a:tailEnd/>
          </a:ln>
          <a:effectLst/>
        </p:spPr>
        <p:txBody>
          <a:bodyPr wrap="square">
            <a:spAutoFit/>
          </a:bodyPr>
          <a:lstStyle/>
          <a:p>
            <a:pPr algn="ctr">
              <a:spcBef>
                <a:spcPts val="618"/>
              </a:spcBef>
              <a:spcAft>
                <a:spcPts val="618"/>
              </a:spcAft>
            </a:pPr>
            <a:r>
              <a:rPr lang="en-US" altLang="zh-CN" dirty="0">
                <a:solidFill>
                  <a:srgbClr val="0070C0"/>
                </a:solidFill>
                <a:latin typeface="Times New Roman" panose="02020603050405020304" pitchFamily="18" charset="0"/>
                <a:cs typeface="Times New Roman" panose="02020603050405020304" pitchFamily="18" charset="0"/>
              </a:rPr>
              <a:t>negative answer</a:t>
            </a:r>
          </a:p>
        </p:txBody>
      </p:sp>
      <p:sp>
        <p:nvSpPr>
          <p:cNvPr id="38" name="右大括号 37">
            <a:extLst>
              <a:ext uri="{FF2B5EF4-FFF2-40B4-BE49-F238E27FC236}">
                <a16:creationId xmlns:a16="http://schemas.microsoft.com/office/drawing/2014/main" id="{74B30CD1-FF3F-7E4A-D9F4-B72847487C51}"/>
              </a:ext>
            </a:extLst>
          </p:cNvPr>
          <p:cNvSpPr/>
          <p:nvPr/>
        </p:nvSpPr>
        <p:spPr>
          <a:xfrm>
            <a:off x="9355879" y="3347608"/>
            <a:ext cx="205697" cy="913277"/>
          </a:xfrm>
          <a:prstGeom prst="righ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文本框 38">
            <a:extLst>
              <a:ext uri="{FF2B5EF4-FFF2-40B4-BE49-F238E27FC236}">
                <a16:creationId xmlns:a16="http://schemas.microsoft.com/office/drawing/2014/main" id="{EA4423A9-CB47-BAA0-4AD6-0B653AB59418}"/>
              </a:ext>
            </a:extLst>
          </p:cNvPr>
          <p:cNvSpPr txBox="1"/>
          <p:nvPr/>
        </p:nvSpPr>
        <p:spPr bwMode="auto">
          <a:xfrm>
            <a:off x="8936497" y="3608569"/>
            <a:ext cx="1064301" cy="399574"/>
          </a:xfrm>
          <a:prstGeom prst="rect">
            <a:avLst/>
          </a:prstGeom>
          <a:solidFill>
            <a:schemeClr val="bg1"/>
          </a:solid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srgbClr val="005AAA"/>
                </a:solidFill>
                <a:latin typeface="Times New Roman" panose="02020603050405020304" pitchFamily="18" charset="0"/>
                <a:cs typeface="Times New Roman" panose="02020603050405020304" pitchFamily="18" charset="0"/>
              </a:rPr>
              <a:t>match</a:t>
            </a:r>
          </a:p>
        </p:txBody>
      </p:sp>
    </p:spTree>
    <p:extLst>
      <p:ext uri="{BB962C8B-B14F-4D97-AF65-F5344CB8AC3E}">
        <p14:creationId xmlns:p14="http://schemas.microsoft.com/office/powerpoint/2010/main" val="16208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1" animBg="1"/>
      <p:bldP spid="35" grpId="0"/>
      <p:bldP spid="38" grpId="0" animBg="1"/>
      <p:bldP spid="39" grpId="0" animBg="1"/>
      <p:bldP spid="3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91" name="组合 90">
            <a:extLst>
              <a:ext uri="{FF2B5EF4-FFF2-40B4-BE49-F238E27FC236}">
                <a16:creationId xmlns:a16="http://schemas.microsoft.com/office/drawing/2014/main" id="{B9A07460-D1AE-9477-00FE-D330A88EF079}"/>
              </a:ext>
            </a:extLst>
          </p:cNvPr>
          <p:cNvGrpSpPr/>
          <p:nvPr/>
        </p:nvGrpSpPr>
        <p:grpSpPr>
          <a:xfrm>
            <a:off x="2307043" y="3220124"/>
            <a:ext cx="5132508" cy="817799"/>
            <a:chOff x="2515048" y="2878882"/>
            <a:chExt cx="4981575" cy="793750"/>
          </a:xfrm>
        </p:grpSpPr>
        <p:sp>
          <p:nvSpPr>
            <p:cNvPr id="92" name="AutoShape 15">
              <a:extLst>
                <a:ext uri="{FF2B5EF4-FFF2-40B4-BE49-F238E27FC236}">
                  <a16:creationId xmlns:a16="http://schemas.microsoft.com/office/drawing/2014/main" id="{0FAAAFD2-DD03-C002-E4E6-520C7A65DA64}"/>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3" name="AutoShape 16">
              <a:extLst>
                <a:ext uri="{FF2B5EF4-FFF2-40B4-BE49-F238E27FC236}">
                  <a16:creationId xmlns:a16="http://schemas.microsoft.com/office/drawing/2014/main" id="{D7CB894C-AAC9-0836-BAD1-E453A83EAA54}"/>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4" name="Text Box 17">
              <a:extLst>
                <a:ext uri="{FF2B5EF4-FFF2-40B4-BE49-F238E27FC236}">
                  <a16:creationId xmlns:a16="http://schemas.microsoft.com/office/drawing/2014/main" id="{71FCDF78-C704-C50E-B1A7-3F43ED948CDC}"/>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95" name="Text Box 18">
              <a:extLst>
                <a:ext uri="{FF2B5EF4-FFF2-40B4-BE49-F238E27FC236}">
                  <a16:creationId xmlns:a16="http://schemas.microsoft.com/office/drawing/2014/main" id="{F1F81627-AC76-B713-F0F8-892565D5094C}"/>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96" name="组合 95">
            <a:extLst>
              <a:ext uri="{FF2B5EF4-FFF2-40B4-BE49-F238E27FC236}">
                <a16:creationId xmlns:a16="http://schemas.microsoft.com/office/drawing/2014/main" id="{1064B632-36F5-49B1-C23C-B33776FE149C}"/>
              </a:ext>
            </a:extLst>
          </p:cNvPr>
          <p:cNvGrpSpPr/>
          <p:nvPr/>
        </p:nvGrpSpPr>
        <p:grpSpPr>
          <a:xfrm>
            <a:off x="2364289" y="5754065"/>
            <a:ext cx="5075263" cy="817799"/>
            <a:chOff x="2570611" y="5039122"/>
            <a:chExt cx="4926013" cy="793750"/>
          </a:xfrm>
        </p:grpSpPr>
        <p:sp>
          <p:nvSpPr>
            <p:cNvPr id="97" name="AutoShape 15">
              <a:extLst>
                <a:ext uri="{FF2B5EF4-FFF2-40B4-BE49-F238E27FC236}">
                  <a16:creationId xmlns:a16="http://schemas.microsoft.com/office/drawing/2014/main" id="{4D129844-999D-3AFB-2908-DAD54E17CBB9}"/>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8" name="AutoShape 16">
              <a:extLst>
                <a:ext uri="{FF2B5EF4-FFF2-40B4-BE49-F238E27FC236}">
                  <a16:creationId xmlns:a16="http://schemas.microsoft.com/office/drawing/2014/main" id="{4C692FDB-F42A-6A07-3EB0-81E2F4F28B98}"/>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9" name="Text Box 17">
              <a:extLst>
                <a:ext uri="{FF2B5EF4-FFF2-40B4-BE49-F238E27FC236}">
                  <a16:creationId xmlns:a16="http://schemas.microsoft.com/office/drawing/2014/main" id="{6908C80E-C56B-351E-5F24-BDB8E44A74A1}"/>
                </a:ext>
              </a:extLst>
            </p:cNvPr>
            <p:cNvSpPr>
              <a:spLocks noChangeArrowheads="1"/>
            </p:cNvSpPr>
            <p:nvPr/>
          </p:nvSpPr>
          <p:spPr bwMode="auto">
            <a:xfrm>
              <a:off x="3572531"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00" name="Text Box 18">
              <a:extLst>
                <a:ext uri="{FF2B5EF4-FFF2-40B4-BE49-F238E27FC236}">
                  <a16:creationId xmlns:a16="http://schemas.microsoft.com/office/drawing/2014/main" id="{64D3334D-E867-965A-07BF-E2AA513D6A9F}"/>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01" name="组合 100">
            <a:extLst>
              <a:ext uri="{FF2B5EF4-FFF2-40B4-BE49-F238E27FC236}">
                <a16:creationId xmlns:a16="http://schemas.microsoft.com/office/drawing/2014/main" id="{27EA4C9D-89A0-B2A6-A819-31A3D2925DA0}"/>
              </a:ext>
            </a:extLst>
          </p:cNvPr>
          <p:cNvGrpSpPr/>
          <p:nvPr/>
        </p:nvGrpSpPr>
        <p:grpSpPr>
          <a:xfrm>
            <a:off x="2346297" y="4492001"/>
            <a:ext cx="5096525" cy="807986"/>
            <a:chOff x="2553148" y="4040461"/>
            <a:chExt cx="4946650" cy="784225"/>
          </a:xfrm>
        </p:grpSpPr>
        <p:sp>
          <p:nvSpPr>
            <p:cNvPr id="102" name="AutoShape 20">
              <a:extLst>
                <a:ext uri="{FF2B5EF4-FFF2-40B4-BE49-F238E27FC236}">
                  <a16:creationId xmlns:a16="http://schemas.microsoft.com/office/drawing/2014/main" id="{078E2605-15CD-B67F-4F02-EA6C1BF04A6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3" name="AutoShape 21">
              <a:extLst>
                <a:ext uri="{FF2B5EF4-FFF2-40B4-BE49-F238E27FC236}">
                  <a16:creationId xmlns:a16="http://schemas.microsoft.com/office/drawing/2014/main" id="{6B8CDE9A-4B3C-E9BA-448B-5F6B919967E1}"/>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4" name="Text Box 22">
              <a:extLst>
                <a:ext uri="{FF2B5EF4-FFF2-40B4-BE49-F238E27FC236}">
                  <a16:creationId xmlns:a16="http://schemas.microsoft.com/office/drawing/2014/main" id="{5CEF08A4-4755-C339-F954-75783BCCA7A1}"/>
                </a:ext>
              </a:extLst>
            </p:cNvPr>
            <p:cNvSpPr>
              <a:spLocks noChangeArrowheads="1"/>
            </p:cNvSpPr>
            <p:nvPr/>
          </p:nvSpPr>
          <p:spPr bwMode="auto">
            <a:xfrm>
              <a:off x="3458081"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05" name="Text Box 23">
              <a:extLst>
                <a:ext uri="{FF2B5EF4-FFF2-40B4-BE49-F238E27FC236}">
                  <a16:creationId xmlns:a16="http://schemas.microsoft.com/office/drawing/2014/main" id="{366D7286-CFFF-5071-07B3-D3B5D8ED5C8D}"/>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06" name="组合 105">
            <a:extLst>
              <a:ext uri="{FF2B5EF4-FFF2-40B4-BE49-F238E27FC236}">
                <a16:creationId xmlns:a16="http://schemas.microsoft.com/office/drawing/2014/main" id="{DD3A4827-F9DB-768C-E56C-753D17419183}"/>
              </a:ext>
            </a:extLst>
          </p:cNvPr>
          <p:cNvGrpSpPr/>
          <p:nvPr/>
        </p:nvGrpSpPr>
        <p:grpSpPr>
          <a:xfrm>
            <a:off x="2310314" y="1958062"/>
            <a:ext cx="5126335" cy="807986"/>
            <a:chOff x="2518223" y="2014786"/>
            <a:chExt cx="4975584" cy="784225"/>
          </a:xfrm>
        </p:grpSpPr>
        <p:sp>
          <p:nvSpPr>
            <p:cNvPr id="107" name="AutoShape 20">
              <a:extLst>
                <a:ext uri="{FF2B5EF4-FFF2-40B4-BE49-F238E27FC236}">
                  <a16:creationId xmlns:a16="http://schemas.microsoft.com/office/drawing/2014/main" id="{D3554ADC-ECE2-1C09-FABB-8D18139E180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8" name="AutoShape 21">
              <a:extLst>
                <a:ext uri="{FF2B5EF4-FFF2-40B4-BE49-F238E27FC236}">
                  <a16:creationId xmlns:a16="http://schemas.microsoft.com/office/drawing/2014/main" id="{7045496C-901A-2C96-5449-92D030FC907D}"/>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9" name="Text Box 22">
              <a:extLst>
                <a:ext uri="{FF2B5EF4-FFF2-40B4-BE49-F238E27FC236}">
                  <a16:creationId xmlns:a16="http://schemas.microsoft.com/office/drawing/2014/main" id="{1135AF9D-2B4A-4BAD-4625-A68152680547}"/>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10" name="Text Box 23">
              <a:extLst>
                <a:ext uri="{FF2B5EF4-FFF2-40B4-BE49-F238E27FC236}">
                  <a16:creationId xmlns:a16="http://schemas.microsoft.com/office/drawing/2014/main" id="{A80E386C-C664-04FC-077F-8C3C3C59EE09}"/>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111" name="矩形 110">
            <a:extLst>
              <a:ext uri="{FF2B5EF4-FFF2-40B4-BE49-F238E27FC236}">
                <a16:creationId xmlns:a16="http://schemas.microsoft.com/office/drawing/2014/main" id="{D92E5F37-53C1-0C49-42FF-7375AC1B83BD}"/>
              </a:ext>
            </a:extLst>
          </p:cNvPr>
          <p:cNvSpPr/>
          <p:nvPr/>
        </p:nvSpPr>
        <p:spPr>
          <a:xfrm>
            <a:off x="2175694" y="5452003"/>
            <a:ext cx="6013401" cy="1374562"/>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112" name="矩形 111">
            <a:extLst>
              <a:ext uri="{FF2B5EF4-FFF2-40B4-BE49-F238E27FC236}">
                <a16:creationId xmlns:a16="http://schemas.microsoft.com/office/drawing/2014/main" id="{757C8FF6-0073-7CE0-9890-7673D2B6AA6C}"/>
              </a:ext>
            </a:extLst>
          </p:cNvPr>
          <p:cNvSpPr/>
          <p:nvPr/>
        </p:nvSpPr>
        <p:spPr>
          <a:xfrm>
            <a:off x="1998725" y="1717125"/>
            <a:ext cx="6013401" cy="254217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36266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The Monte-Carlo Method </a:t>
            </a:r>
            <a:r>
              <a:rPr lang="en-US" altLang="zh-CN" sz="2400" b="0" dirty="0">
                <a:latin typeface="Times New Roman" panose="02020603050405020304" pitchFamily="18" charset="0"/>
                <a:ea typeface="楷体" panose="02010609060101010101" pitchFamily="49" charset="-122"/>
                <a:cs typeface="Times New Roman" panose="02020603050405020304" pitchFamily="18" charset="0"/>
              </a:rPr>
              <a:t>[InternetMath ’05]</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3A078D8-4004-A9DA-FCA9-262282B914F7}"/>
                  </a:ext>
                </a:extLst>
              </p:cNvPr>
              <p:cNvSpPr txBox="1"/>
              <p:nvPr/>
            </p:nvSpPr>
            <p:spPr bwMode="auto">
              <a:xfrm>
                <a:off x="635285" y="2959078"/>
                <a:ext cx="8054788" cy="461665"/>
              </a:xfrm>
              <a:prstGeom prst="rect">
                <a:avLst/>
              </a:prstGeom>
              <a:noFill/>
              <a:ln w="9525" algn="ctr">
                <a:noFill/>
                <a:miter lim="800000"/>
                <a:headEnd/>
                <a:tailEnd/>
              </a:ln>
              <a:effectLst/>
            </p:spPr>
            <p:txBody>
              <a:bodyPr wrap="square">
                <a:spAutoFit/>
              </a:bodyPr>
              <a:lstStyle/>
              <a:p>
                <a:pPr algn="ctr">
                  <a:buClr>
                    <a:schemeClr val="tx1"/>
                  </a:buClr>
                </a:pPr>
                <a14:m>
                  <m:oMath xmlns:m="http://schemas.openxmlformats.org/officeDocument/2006/math">
                    <m:r>
                      <m:rPr>
                        <m:sty m:val="p"/>
                      </m:rPr>
                      <a:rPr kumimoji="1" lang="el-GR" altLang="zh-CN" sz="24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40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𝑛</m:t>
                    </m:r>
                    <m:r>
                      <a:rPr kumimoji="1" lang="en-US" altLang="zh-CN" sz="240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oMath>
                </a14:m>
                <a:r>
                  <a:rPr kumimoji="1" lang="en-US" altLang="zh-CN" sz="24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time </a:t>
                </a:r>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to touch </a:t>
                </a:r>
                <a14:m>
                  <m:oMath xmlns:m="http://schemas.openxmlformats.org/officeDocument/2006/math">
                    <m:r>
                      <a:rPr kumimoji="1" lang="en-US" altLang="zh-CN" sz="2400" i="1">
                        <a:latin typeface="Cambria Math" panose="02040503050406030204" pitchFamily="18" charset="0"/>
                        <a:ea typeface="楷体" panose="02010609060101010101" pitchFamily="49" charset="-122"/>
                        <a:cs typeface="Times New Roman" panose="02020603050405020304" pitchFamily="18" charset="0"/>
                      </a:rPr>
                      <m:t>𝑡</m:t>
                    </m:r>
                  </m:oMath>
                </a14:m>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 at least once </a:t>
                </a:r>
              </a:p>
            </p:txBody>
          </p:sp>
        </mc:Choice>
        <mc:Fallback xmlns="">
          <p:sp>
            <p:nvSpPr>
              <p:cNvPr id="16" name="文本框 15">
                <a:extLst>
                  <a:ext uri="{FF2B5EF4-FFF2-40B4-BE49-F238E27FC236}">
                    <a16:creationId xmlns:a16="http://schemas.microsoft.com/office/drawing/2014/main" id="{73A078D8-4004-A9DA-FCA9-262282B914F7}"/>
                  </a:ext>
                </a:extLst>
              </p:cNvPr>
              <p:cNvSpPr txBox="1">
                <a:spLocks noRot="1" noChangeAspect="1" noMove="1" noResize="1" noEditPoints="1" noAdjustHandles="1" noChangeArrowheads="1" noChangeShapeType="1" noTextEdit="1"/>
              </p:cNvSpPr>
              <p:nvPr/>
            </p:nvSpPr>
            <p:spPr bwMode="auto">
              <a:xfrm>
                <a:off x="635285" y="2959078"/>
                <a:ext cx="8054788" cy="461665"/>
              </a:xfrm>
              <a:prstGeom prst="rect">
                <a:avLst/>
              </a:prstGeom>
              <a:blipFill>
                <a:blip r:embed="rId3"/>
                <a:stretch>
                  <a:fillRect t="-10526" b="-28947"/>
                </a:stretch>
              </a:blipFill>
              <a:ln w="9525" algn="ctr">
                <a:noFill/>
                <a:miter lim="800000"/>
                <a:headEnd/>
                <a:tailEnd/>
              </a:ln>
              <a:effectLst/>
            </p:spPr>
            <p:txBody>
              <a:bodyPr/>
              <a:lstStyle/>
              <a:p>
                <a:r>
                  <a:rPr lang="en-US">
                    <a:noFill/>
                  </a:rPr>
                  <a:t> </a:t>
                </a:r>
              </a:p>
            </p:txBody>
          </p:sp>
        </mc:Fallback>
      </mc:AlternateContent>
      <p:pic>
        <p:nvPicPr>
          <p:cNvPr id="34" name="Picture 2" descr="Sad&quot; Icon - Download for free – Iconduck">
            <a:extLst>
              <a:ext uri="{FF2B5EF4-FFF2-40B4-BE49-F238E27FC236}">
                <a16:creationId xmlns:a16="http://schemas.microsoft.com/office/drawing/2014/main" id="{F23C41E3-67B8-C5D5-2796-DD339B826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216" y="2930165"/>
            <a:ext cx="561975" cy="56197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线连接符 34">
            <a:extLst>
              <a:ext uri="{FF2B5EF4-FFF2-40B4-BE49-F238E27FC236}">
                <a16:creationId xmlns:a16="http://schemas.microsoft.com/office/drawing/2014/main" id="{2EB4996E-5229-C16E-9916-988F6538AD97}"/>
              </a:ext>
            </a:extLst>
          </p:cNvPr>
          <p:cNvCxnSpPr/>
          <p:nvPr/>
        </p:nvCxnSpPr>
        <p:spPr>
          <a:xfrm>
            <a:off x="3622800" y="2122956"/>
            <a:ext cx="36180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FFC68622-D148-BE51-DDD7-D897A944E17C}"/>
                  </a:ext>
                </a:extLst>
              </p:cNvPr>
              <p:cNvSpPr txBox="1"/>
              <p:nvPr/>
            </p:nvSpPr>
            <p:spPr bwMode="auto">
              <a:xfrm>
                <a:off x="3784164" y="1638209"/>
                <a:ext cx="3594988" cy="430887"/>
              </a:xfrm>
              <a:prstGeom prst="rect">
                <a:avLst/>
              </a:prstGeom>
              <a:noFill/>
              <a:ln w="9525" algn="ctr">
                <a:noFill/>
                <a:miter lim="800000"/>
                <a:headEnd/>
                <a:tailEnd/>
              </a:ln>
              <a:effectLst/>
            </p:spPr>
            <p:txBody>
              <a:bodyPr wrap="square">
                <a:spAutoFit/>
              </a:bodyPr>
              <a:lstStyle/>
              <a:p>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a:latin typeface="Times New Roman" panose="02020603050405020304" pitchFamily="18" charset="0"/>
                    <a:cs typeface="Times New Roman" panose="02020603050405020304" pitchFamily="18" charset="0"/>
                  </a:rPr>
                  <a:t>-walks terminates at </a:t>
                </a:r>
                <a14:m>
                  <m:oMath xmlns:m="http://schemas.openxmlformats.org/officeDocument/2006/math">
                    <m:r>
                      <a:rPr lang="en-US" sz="2200" i="1">
                        <a:latin typeface="Cambria Math" panose="02040503050406030204" pitchFamily="18" charset="0"/>
                      </a:rPr>
                      <m:t>𝑡</m:t>
                    </m:r>
                  </m:oMath>
                </a14:m>
                <a:endParaRPr lang="en-US" sz="2200">
                  <a:latin typeface="Times New Roman" panose="02020603050405020304" pitchFamily="18" charset="0"/>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FFC68622-D148-BE51-DDD7-D897A944E17C}"/>
                  </a:ext>
                </a:extLst>
              </p:cNvPr>
              <p:cNvSpPr txBox="1">
                <a:spLocks noRot="1" noChangeAspect="1" noMove="1" noResize="1" noEditPoints="1" noAdjustHandles="1" noChangeArrowheads="1" noChangeShapeType="1" noTextEdit="1"/>
              </p:cNvSpPr>
              <p:nvPr/>
            </p:nvSpPr>
            <p:spPr bwMode="auto">
              <a:xfrm>
                <a:off x="3784164" y="1638209"/>
                <a:ext cx="3594988" cy="430887"/>
              </a:xfrm>
              <a:prstGeom prst="rect">
                <a:avLst/>
              </a:prstGeom>
              <a:blipFill>
                <a:blip r:embed="rId5"/>
                <a:stretch>
                  <a:fillRect l="-2473" t="-11765" b="-2647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EF5DE12C-6F55-819D-31A8-39C48477F3D2}"/>
                  </a:ext>
                </a:extLst>
              </p:cNvPr>
              <p:cNvSpPr txBox="1"/>
              <p:nvPr/>
            </p:nvSpPr>
            <p:spPr bwMode="auto">
              <a:xfrm>
                <a:off x="3518439" y="2173721"/>
                <a:ext cx="3820372" cy="430887"/>
              </a:xfrm>
              <a:prstGeom prst="rect">
                <a:avLst/>
              </a:prstGeom>
              <a:noFill/>
              <a:ln w="9525" algn="ctr">
                <a:noFill/>
                <a:miter lim="800000"/>
                <a:headEnd/>
                <a:tailEnd/>
              </a:ln>
              <a:effectLst/>
            </p:spPr>
            <p:txBody>
              <a:bodyPr wrap="square">
                <a:spAutoFit/>
              </a:bodyPr>
              <a:lstStyle/>
              <a:p>
                <a:pPr algn="ctr"/>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altLang="zh-CN" sz="2200">
                    <a:latin typeface="Times New Roman" panose="02020603050405020304" pitchFamily="18" charset="0"/>
                    <a:cs typeface="Times New Roman" panose="02020603050405020304" pitchFamily="18" charset="0"/>
                  </a:rPr>
                  <a:t>-walks generated in total</a:t>
                </a:r>
                <a:endParaRPr lang="en-US" sz="220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EF5DE12C-6F55-819D-31A8-39C48477F3D2}"/>
                  </a:ext>
                </a:extLst>
              </p:cNvPr>
              <p:cNvSpPr txBox="1">
                <a:spLocks noRot="1" noChangeAspect="1" noMove="1" noResize="1" noEditPoints="1" noAdjustHandles="1" noChangeArrowheads="1" noChangeShapeType="1" noTextEdit="1"/>
              </p:cNvSpPr>
              <p:nvPr/>
            </p:nvSpPr>
            <p:spPr bwMode="auto">
              <a:xfrm>
                <a:off x="3518439" y="2173721"/>
                <a:ext cx="3820372" cy="430887"/>
              </a:xfrm>
              <a:prstGeom prst="rect">
                <a:avLst/>
              </a:prstGeom>
              <a:blipFill>
                <a:blip r:embed="rId6"/>
                <a:stretch>
                  <a:fillRect t="-8824" b="-2941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81D5F382-D812-166B-0E7A-E55976A00F00}"/>
                  </a:ext>
                </a:extLst>
              </p:cNvPr>
              <p:cNvSpPr txBox="1"/>
              <p:nvPr/>
            </p:nvSpPr>
            <p:spPr>
              <a:xfrm>
                <a:off x="3154862" y="1873711"/>
                <a:ext cx="653419" cy="461665"/>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400" i="1" dirty="0">
                        <a:latin typeface="Cambria Math" panose="02040503050406030204" pitchFamily="18" charset="0"/>
                        <a:ea typeface="Cambria Math" panose="02040503050406030204" pitchFamily="18" charset="0"/>
                      </a:rPr>
                      <m:t>≈</m:t>
                    </m:r>
                  </m:oMath>
                </a14:m>
                <a:r>
                  <a:rPr lang="en-US" altLang="zh-CN" sz="2400">
                    <a:latin typeface="Times New Roman" panose="02020603050405020304" pitchFamily="18" charset="0"/>
                    <a:cs typeface="Times New Roman" panose="02020603050405020304" pitchFamily="18" charset="0"/>
                  </a:rPr>
                  <a:t> </a:t>
                </a:r>
              </a:p>
            </p:txBody>
          </p:sp>
        </mc:Choice>
        <mc:Fallback xmlns="">
          <p:sp>
            <p:nvSpPr>
              <p:cNvPr id="38" name="文本框 37">
                <a:extLst>
                  <a:ext uri="{FF2B5EF4-FFF2-40B4-BE49-F238E27FC236}">
                    <a16:creationId xmlns:a16="http://schemas.microsoft.com/office/drawing/2014/main" id="{81D5F382-D812-166B-0E7A-E55976A00F00}"/>
                  </a:ext>
                </a:extLst>
              </p:cNvPr>
              <p:cNvSpPr txBox="1">
                <a:spLocks noRot="1" noChangeAspect="1" noMove="1" noResize="1" noEditPoints="1" noAdjustHandles="1" noChangeArrowheads="1" noChangeShapeType="1" noTextEdit="1"/>
              </p:cNvSpPr>
              <p:nvPr/>
            </p:nvSpPr>
            <p:spPr>
              <a:xfrm>
                <a:off x="3154862" y="1873711"/>
                <a:ext cx="65341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CAC78E6C-9112-F7F8-CFBC-C062FF465D5E}"/>
                  </a:ext>
                </a:extLst>
              </p:cNvPr>
              <p:cNvSpPr txBox="1"/>
              <p:nvPr/>
            </p:nvSpPr>
            <p:spPr>
              <a:xfrm>
                <a:off x="2520112" y="1888857"/>
                <a:ext cx="5434858" cy="430887"/>
              </a:xfrm>
              <a:prstGeom prst="rect">
                <a:avLst/>
              </a:prstGeom>
              <a:noFill/>
            </p:spPr>
            <p:txBody>
              <a:bodyPr wrap="square" rtlCol="0">
                <a:spAutoFit/>
              </a:bodyPr>
              <a:lstStyle/>
              <a:p>
                <a:pPr>
                  <a:spcBef>
                    <a:spcPts val="1200"/>
                  </a:spcBef>
                  <a:buClr>
                    <a:schemeClr val="tx1"/>
                  </a:buClr>
                  <a:buSzPct val="80000"/>
                </a:pPr>
                <a14:m>
                  <m:oMathPara xmlns:m="http://schemas.openxmlformats.org/officeDocument/2006/math">
                    <m:oMathParaPr>
                      <m:jc m:val="left"/>
                    </m:oMathParaPr>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𝑡</m:t>
                          </m:r>
                        </m:e>
                      </m:d>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39" name="文本框 38">
                <a:extLst>
                  <a:ext uri="{FF2B5EF4-FFF2-40B4-BE49-F238E27FC236}">
                    <a16:creationId xmlns:a16="http://schemas.microsoft.com/office/drawing/2014/main" id="{CAC78E6C-9112-F7F8-CFBC-C062FF465D5E}"/>
                  </a:ext>
                </a:extLst>
              </p:cNvPr>
              <p:cNvSpPr txBox="1">
                <a:spLocks noRot="1" noChangeAspect="1" noMove="1" noResize="1" noEditPoints="1" noAdjustHandles="1" noChangeArrowheads="1" noChangeShapeType="1" noTextEdit="1"/>
              </p:cNvSpPr>
              <p:nvPr/>
            </p:nvSpPr>
            <p:spPr>
              <a:xfrm>
                <a:off x="2520112" y="1888857"/>
                <a:ext cx="5434858" cy="430887"/>
              </a:xfrm>
              <a:prstGeom prst="rect">
                <a:avLst/>
              </a:prstGeom>
              <a:blipFill>
                <a:blip r:embed="rId8"/>
                <a:stretch>
                  <a:fillRect/>
                </a:stretch>
              </a:blipFill>
            </p:spPr>
            <p:txBody>
              <a:bodyPr/>
              <a:lstStyle/>
              <a:p>
                <a:r>
                  <a:rPr lang="en-US">
                    <a:noFill/>
                  </a:rPr>
                  <a:t> </a:t>
                </a:r>
              </a:p>
            </p:txBody>
          </p:sp>
        </mc:Fallback>
      </mc:AlternateContent>
      <p:sp>
        <p:nvSpPr>
          <p:cNvPr id="40" name="椭圆 39">
            <a:extLst>
              <a:ext uri="{FF2B5EF4-FFF2-40B4-BE49-F238E27FC236}">
                <a16:creationId xmlns:a16="http://schemas.microsoft.com/office/drawing/2014/main" id="{4EC43B2C-3BFC-C140-0C5D-319BBEBB89EC}"/>
              </a:ext>
            </a:extLst>
          </p:cNvPr>
          <p:cNvSpPr/>
          <p:nvPr/>
        </p:nvSpPr>
        <p:spPr>
          <a:xfrm>
            <a:off x="6361807" y="41035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1" name="椭圆 40">
            <a:extLst>
              <a:ext uri="{FF2B5EF4-FFF2-40B4-BE49-F238E27FC236}">
                <a16:creationId xmlns:a16="http://schemas.microsoft.com/office/drawing/2014/main" id="{FA37AC05-E236-A51C-D5CB-13467134FCC3}"/>
              </a:ext>
            </a:extLst>
          </p:cNvPr>
          <p:cNvSpPr/>
          <p:nvPr/>
        </p:nvSpPr>
        <p:spPr>
          <a:xfrm>
            <a:off x="6361807" y="4726372"/>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3" name="椭圆 42">
            <a:extLst>
              <a:ext uri="{FF2B5EF4-FFF2-40B4-BE49-F238E27FC236}">
                <a16:creationId xmlns:a16="http://schemas.microsoft.com/office/drawing/2014/main" id="{83A85B84-61D6-3E5A-62D0-91CEE3C313A0}"/>
              </a:ext>
            </a:extLst>
          </p:cNvPr>
          <p:cNvSpPr/>
          <p:nvPr/>
        </p:nvSpPr>
        <p:spPr>
          <a:xfrm>
            <a:off x="6361807" y="5349231"/>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4" name="椭圆 43">
            <a:extLst>
              <a:ext uri="{FF2B5EF4-FFF2-40B4-BE49-F238E27FC236}">
                <a16:creationId xmlns:a16="http://schemas.microsoft.com/office/drawing/2014/main" id="{27CAE6BA-F705-E35D-9396-17C0EB7520ED}"/>
              </a:ext>
            </a:extLst>
          </p:cNvPr>
          <p:cNvSpPr/>
          <p:nvPr/>
        </p:nvSpPr>
        <p:spPr>
          <a:xfrm>
            <a:off x="6361807" y="632697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5" name="椭圆 44">
            <a:extLst>
              <a:ext uri="{FF2B5EF4-FFF2-40B4-BE49-F238E27FC236}">
                <a16:creationId xmlns:a16="http://schemas.microsoft.com/office/drawing/2014/main" id="{BD4225CD-D101-0346-69A9-45488A6C40E8}"/>
              </a:ext>
            </a:extLst>
          </p:cNvPr>
          <p:cNvSpPr/>
          <p:nvPr/>
        </p:nvSpPr>
        <p:spPr>
          <a:xfrm>
            <a:off x="6361807" y="694983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6" name="直线箭头连接符 45">
            <a:extLst>
              <a:ext uri="{FF2B5EF4-FFF2-40B4-BE49-F238E27FC236}">
                <a16:creationId xmlns:a16="http://schemas.microsoft.com/office/drawing/2014/main" id="{FD42AA31-C4E2-D3DB-A58C-64C71F7371F5}"/>
              </a:ext>
            </a:extLst>
          </p:cNvPr>
          <p:cNvCxnSpPr>
            <a:cxnSpLocks/>
            <a:endCxn id="40" idx="2"/>
          </p:cNvCxnSpPr>
          <p:nvPr/>
        </p:nvCxnSpPr>
        <p:spPr>
          <a:xfrm flipV="1">
            <a:off x="4953757" y="4247529"/>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5C6B26E4-5A72-AC96-32DD-BC28E4760019}"/>
              </a:ext>
            </a:extLst>
          </p:cNvPr>
          <p:cNvCxnSpPr>
            <a:cxnSpLocks/>
            <a:endCxn id="41" idx="2"/>
          </p:cNvCxnSpPr>
          <p:nvPr/>
        </p:nvCxnSpPr>
        <p:spPr>
          <a:xfrm flipV="1">
            <a:off x="4953757" y="4870389"/>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D6FBDDB5-6ED9-0DDA-3BE4-43B245CF0F0F}"/>
              </a:ext>
            </a:extLst>
          </p:cNvPr>
          <p:cNvCxnSpPr>
            <a:cxnSpLocks/>
            <a:endCxn id="43" idx="2"/>
          </p:cNvCxnSpPr>
          <p:nvPr/>
        </p:nvCxnSpPr>
        <p:spPr>
          <a:xfrm flipV="1">
            <a:off x="4953757" y="5493247"/>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4A42F191-2DCB-3936-6E12-9732341DA75D}"/>
              </a:ext>
            </a:extLst>
          </p:cNvPr>
          <p:cNvCxnSpPr>
            <a:cxnSpLocks/>
            <a:endCxn id="44" idx="2"/>
          </p:cNvCxnSpPr>
          <p:nvPr/>
        </p:nvCxnSpPr>
        <p:spPr>
          <a:xfrm>
            <a:off x="4953757" y="5526266"/>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5B09BF1D-1BAC-CAE7-89A1-41286F2C190A}"/>
              </a:ext>
            </a:extLst>
          </p:cNvPr>
          <p:cNvCxnSpPr>
            <a:cxnSpLocks/>
            <a:endCxn id="45" idx="2"/>
          </p:cNvCxnSpPr>
          <p:nvPr/>
        </p:nvCxnSpPr>
        <p:spPr>
          <a:xfrm>
            <a:off x="4953757" y="5526265"/>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2A713A14-AC26-75F0-3BA0-07F81916441E}"/>
                  </a:ext>
                </a:extLst>
              </p:cNvPr>
              <p:cNvSpPr txBox="1"/>
              <p:nvPr/>
            </p:nvSpPr>
            <p:spPr bwMode="auto">
              <a:xfrm>
                <a:off x="6356047" y="5745507"/>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51" name="文本框 50">
                <a:extLst>
                  <a:ext uri="{FF2B5EF4-FFF2-40B4-BE49-F238E27FC236}">
                    <a16:creationId xmlns:a16="http://schemas.microsoft.com/office/drawing/2014/main" id="{2A713A14-AC26-75F0-3BA0-07F81916441E}"/>
                  </a:ext>
                </a:extLst>
              </p:cNvPr>
              <p:cNvSpPr txBox="1">
                <a:spLocks noRot="1" noChangeAspect="1" noMove="1" noResize="1" noEditPoints="1" noAdjustHandles="1" noChangeArrowheads="1" noChangeShapeType="1" noTextEdit="1"/>
              </p:cNvSpPr>
              <p:nvPr/>
            </p:nvSpPr>
            <p:spPr bwMode="auto">
              <a:xfrm>
                <a:off x="6356047" y="5745507"/>
                <a:ext cx="491370" cy="363209"/>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p:cxnSp>
        <p:nvCxnSpPr>
          <p:cNvPr id="52" name="直线连接符 51">
            <a:extLst>
              <a:ext uri="{FF2B5EF4-FFF2-40B4-BE49-F238E27FC236}">
                <a16:creationId xmlns:a16="http://schemas.microsoft.com/office/drawing/2014/main" id="{F2E3AE53-D6A6-3E62-9CD9-33B6AAEC9BB2}"/>
              </a:ext>
            </a:extLst>
          </p:cNvPr>
          <p:cNvCxnSpPr/>
          <p:nvPr/>
        </p:nvCxnSpPr>
        <p:spPr>
          <a:xfrm>
            <a:off x="6897974" y="4233810"/>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3" name="直线连接符 52">
            <a:extLst>
              <a:ext uri="{FF2B5EF4-FFF2-40B4-BE49-F238E27FC236}">
                <a16:creationId xmlns:a16="http://schemas.microsoft.com/office/drawing/2014/main" id="{1FB2E666-953E-EC9C-BA43-6C25F0C2E5A6}"/>
              </a:ext>
            </a:extLst>
          </p:cNvPr>
          <p:cNvCxnSpPr/>
          <p:nvPr/>
        </p:nvCxnSpPr>
        <p:spPr>
          <a:xfrm>
            <a:off x="6897974" y="7100145"/>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D6E9ED4A-4C94-29D7-48F9-7CFB5BDBD61D}"/>
              </a:ext>
            </a:extLst>
          </p:cNvPr>
          <p:cNvCxnSpPr/>
          <p:nvPr/>
        </p:nvCxnSpPr>
        <p:spPr>
          <a:xfrm>
            <a:off x="7087216" y="6042793"/>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92282E4E-007C-1F07-D5D8-53785E5B0E6B}"/>
              </a:ext>
            </a:extLst>
          </p:cNvPr>
          <p:cNvCxnSpPr>
            <a:cxnSpLocks/>
          </p:cNvCxnSpPr>
          <p:nvPr/>
        </p:nvCxnSpPr>
        <p:spPr>
          <a:xfrm flipV="1">
            <a:off x="7087216" y="4247066"/>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D19ABE55-1133-CA1B-A991-6D51DC593CAC}"/>
                  </a:ext>
                </a:extLst>
              </p:cNvPr>
              <p:cNvSpPr txBox="1"/>
              <p:nvPr/>
            </p:nvSpPr>
            <p:spPr bwMode="auto">
              <a:xfrm>
                <a:off x="6935546" y="5416518"/>
                <a:ext cx="1492740" cy="39957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56" name="文本框 55">
                <a:extLst>
                  <a:ext uri="{FF2B5EF4-FFF2-40B4-BE49-F238E27FC236}">
                    <a16:creationId xmlns:a16="http://schemas.microsoft.com/office/drawing/2014/main" id="{D19ABE55-1133-CA1B-A991-6D51DC593CAC}"/>
                  </a:ext>
                </a:extLst>
              </p:cNvPr>
              <p:cNvSpPr txBox="1">
                <a:spLocks noRot="1" noChangeAspect="1" noMove="1" noResize="1" noEditPoints="1" noAdjustHandles="1" noChangeArrowheads="1" noChangeShapeType="1" noTextEdit="1"/>
              </p:cNvSpPr>
              <p:nvPr/>
            </p:nvSpPr>
            <p:spPr bwMode="auto">
              <a:xfrm>
                <a:off x="6935546" y="5416518"/>
                <a:ext cx="1492740" cy="399574"/>
              </a:xfrm>
              <a:prstGeom prst="rect">
                <a:avLst/>
              </a:prstGeom>
              <a:blipFill>
                <a:blip r:embed="rId10"/>
                <a:stretch>
                  <a:fillRect t="-9375" b="-28125"/>
                </a:stretch>
              </a:blipFill>
              <a:ln w="9525" algn="ctr">
                <a:noFill/>
                <a:miter lim="800000"/>
                <a:headEnd/>
                <a:tailEnd/>
              </a:ln>
              <a:effectLst/>
            </p:spPr>
            <p:txBody>
              <a:bodyPr/>
              <a:lstStyle/>
              <a:p>
                <a:r>
                  <a:rPr lang="en-US">
                    <a:noFill/>
                  </a:rPr>
                  <a:t> </a:t>
                </a:r>
              </a:p>
            </p:txBody>
          </p:sp>
        </mc:Fallback>
      </mc:AlternateContent>
      <p:sp>
        <p:nvSpPr>
          <p:cNvPr id="57" name="椭圆 56">
            <a:extLst>
              <a:ext uri="{FF2B5EF4-FFF2-40B4-BE49-F238E27FC236}">
                <a16:creationId xmlns:a16="http://schemas.microsoft.com/office/drawing/2014/main" id="{97166F56-99DC-0517-E672-D96D3F6B08BE}"/>
              </a:ext>
            </a:extLst>
          </p:cNvPr>
          <p:cNvSpPr/>
          <p:nvPr/>
        </p:nvSpPr>
        <p:spPr>
          <a:xfrm>
            <a:off x="2962878" y="410094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8" name="椭圆 57">
            <a:extLst>
              <a:ext uri="{FF2B5EF4-FFF2-40B4-BE49-F238E27FC236}">
                <a16:creationId xmlns:a16="http://schemas.microsoft.com/office/drawing/2014/main" id="{F447747E-CDE8-556A-5AFE-CE163F57B26B}"/>
              </a:ext>
            </a:extLst>
          </p:cNvPr>
          <p:cNvSpPr/>
          <p:nvPr/>
        </p:nvSpPr>
        <p:spPr>
          <a:xfrm>
            <a:off x="2962878" y="472380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9" name="椭圆 58">
            <a:extLst>
              <a:ext uri="{FF2B5EF4-FFF2-40B4-BE49-F238E27FC236}">
                <a16:creationId xmlns:a16="http://schemas.microsoft.com/office/drawing/2014/main" id="{D29D95AD-5DBC-BF46-DFE7-E6B80829E368}"/>
              </a:ext>
            </a:extLst>
          </p:cNvPr>
          <p:cNvSpPr/>
          <p:nvPr/>
        </p:nvSpPr>
        <p:spPr>
          <a:xfrm>
            <a:off x="2962878" y="5346662"/>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0" name="椭圆 59">
            <a:extLst>
              <a:ext uri="{FF2B5EF4-FFF2-40B4-BE49-F238E27FC236}">
                <a16:creationId xmlns:a16="http://schemas.microsoft.com/office/drawing/2014/main" id="{F90D0FE5-16BC-893F-D2DB-E9259EB56745}"/>
              </a:ext>
            </a:extLst>
          </p:cNvPr>
          <p:cNvSpPr/>
          <p:nvPr/>
        </p:nvSpPr>
        <p:spPr>
          <a:xfrm>
            <a:off x="2962878" y="632440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1" name="椭圆 60">
            <a:extLst>
              <a:ext uri="{FF2B5EF4-FFF2-40B4-BE49-F238E27FC236}">
                <a16:creationId xmlns:a16="http://schemas.microsoft.com/office/drawing/2014/main" id="{9A9856C1-3C5B-8DF7-A823-48CD706C1204}"/>
              </a:ext>
            </a:extLst>
          </p:cNvPr>
          <p:cNvSpPr/>
          <p:nvPr/>
        </p:nvSpPr>
        <p:spPr>
          <a:xfrm>
            <a:off x="2962878" y="69472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0162907-58DC-49D6-19E6-75DB00BB2AC0}"/>
                  </a:ext>
                </a:extLst>
              </p:cNvPr>
              <p:cNvSpPr txBox="1"/>
              <p:nvPr/>
            </p:nvSpPr>
            <p:spPr bwMode="auto">
              <a:xfrm>
                <a:off x="2957118" y="574293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62" name="文本框 61">
                <a:extLst>
                  <a:ext uri="{FF2B5EF4-FFF2-40B4-BE49-F238E27FC236}">
                    <a16:creationId xmlns:a16="http://schemas.microsoft.com/office/drawing/2014/main" id="{20162907-58DC-49D6-19E6-75DB00BB2AC0}"/>
                  </a:ext>
                </a:extLst>
              </p:cNvPr>
              <p:cNvSpPr txBox="1">
                <a:spLocks noRot="1" noChangeAspect="1" noMove="1" noResize="1" noEditPoints="1" noAdjustHandles="1" noChangeArrowheads="1" noChangeShapeType="1" noTextEdit="1"/>
              </p:cNvSpPr>
              <p:nvPr/>
            </p:nvSpPr>
            <p:spPr bwMode="auto">
              <a:xfrm>
                <a:off x="2957118" y="5742938"/>
                <a:ext cx="491370" cy="363209"/>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p:cxnSp>
        <p:nvCxnSpPr>
          <p:cNvPr id="63" name="直线箭头连接符 62">
            <a:extLst>
              <a:ext uri="{FF2B5EF4-FFF2-40B4-BE49-F238E27FC236}">
                <a16:creationId xmlns:a16="http://schemas.microsoft.com/office/drawing/2014/main" id="{8B63382D-B7D0-DE7C-984A-5B4703A305EC}"/>
              </a:ext>
            </a:extLst>
          </p:cNvPr>
          <p:cNvCxnSpPr>
            <a:cxnSpLocks/>
            <a:stCxn id="57" idx="6"/>
          </p:cNvCxnSpPr>
          <p:nvPr/>
        </p:nvCxnSpPr>
        <p:spPr>
          <a:xfrm>
            <a:off x="3250910" y="4244961"/>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17264CE2-37A9-1545-BF53-8FA4A0BD3538}"/>
              </a:ext>
            </a:extLst>
          </p:cNvPr>
          <p:cNvCxnSpPr>
            <a:cxnSpLocks/>
            <a:stCxn id="58" idx="6"/>
          </p:cNvCxnSpPr>
          <p:nvPr/>
        </p:nvCxnSpPr>
        <p:spPr>
          <a:xfrm>
            <a:off x="3250911" y="4867819"/>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DF469D0E-FFCD-0248-E04A-8D419AB458B1}"/>
              </a:ext>
            </a:extLst>
          </p:cNvPr>
          <p:cNvCxnSpPr>
            <a:cxnSpLocks/>
            <a:stCxn id="59" idx="6"/>
            <a:endCxn id="68" idx="2"/>
          </p:cNvCxnSpPr>
          <p:nvPr/>
        </p:nvCxnSpPr>
        <p:spPr>
          <a:xfrm>
            <a:off x="3250911" y="5490679"/>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B0B41A3-B5C8-9E9D-6E80-4CCD25F941EE}"/>
              </a:ext>
            </a:extLst>
          </p:cNvPr>
          <p:cNvCxnSpPr>
            <a:cxnSpLocks/>
            <a:stCxn id="60" idx="6"/>
          </p:cNvCxnSpPr>
          <p:nvPr/>
        </p:nvCxnSpPr>
        <p:spPr>
          <a:xfrm flipV="1">
            <a:off x="3250910" y="5625491"/>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10B3E79A-1F58-4640-BAC9-0C2A382ED6CB}"/>
              </a:ext>
            </a:extLst>
          </p:cNvPr>
          <p:cNvCxnSpPr>
            <a:cxnSpLocks/>
            <a:stCxn id="61" idx="6"/>
          </p:cNvCxnSpPr>
          <p:nvPr/>
        </p:nvCxnSpPr>
        <p:spPr>
          <a:xfrm flipV="1">
            <a:off x="3250910" y="5625490"/>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68" name="椭圆 67">
            <a:extLst>
              <a:ext uri="{FF2B5EF4-FFF2-40B4-BE49-F238E27FC236}">
                <a16:creationId xmlns:a16="http://schemas.microsoft.com/office/drawing/2014/main" id="{97464151-A21A-9E1B-B2C4-585C03C9C59F}"/>
              </a:ext>
            </a:extLst>
          </p:cNvPr>
          <p:cNvSpPr/>
          <p:nvPr/>
        </p:nvSpPr>
        <p:spPr>
          <a:xfrm>
            <a:off x="4662679" y="5382249"/>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9" name="椭圆 68">
            <a:extLst>
              <a:ext uri="{FF2B5EF4-FFF2-40B4-BE49-F238E27FC236}">
                <a16:creationId xmlns:a16="http://schemas.microsoft.com/office/drawing/2014/main" id="{A38F5D8A-EBAC-C340-FA6F-C9937967EDA1}"/>
              </a:ext>
            </a:extLst>
          </p:cNvPr>
          <p:cNvSpPr/>
          <p:nvPr/>
        </p:nvSpPr>
        <p:spPr>
          <a:xfrm>
            <a:off x="6364853" y="4106161"/>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0" name="直线箭头连接符 69">
            <a:extLst>
              <a:ext uri="{FF2B5EF4-FFF2-40B4-BE49-F238E27FC236}">
                <a16:creationId xmlns:a16="http://schemas.microsoft.com/office/drawing/2014/main" id="{DDB48F8B-F289-BCDC-BBEF-F1DF24909F5B}"/>
              </a:ext>
            </a:extLst>
          </p:cNvPr>
          <p:cNvCxnSpPr>
            <a:cxnSpLocks/>
            <a:stCxn id="73" idx="6"/>
            <a:endCxn id="40" idx="2"/>
          </p:cNvCxnSpPr>
          <p:nvPr/>
        </p:nvCxnSpPr>
        <p:spPr>
          <a:xfrm flipV="1">
            <a:off x="4957837" y="4247529"/>
            <a:ext cx="1403971" cy="128403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1" name="椭圆 70">
            <a:extLst>
              <a:ext uri="{FF2B5EF4-FFF2-40B4-BE49-F238E27FC236}">
                <a16:creationId xmlns:a16="http://schemas.microsoft.com/office/drawing/2014/main" id="{4027BB34-1F37-CC39-E92A-07B285367BA1}"/>
              </a:ext>
            </a:extLst>
          </p:cNvPr>
          <p:cNvSpPr/>
          <p:nvPr/>
        </p:nvSpPr>
        <p:spPr>
          <a:xfrm>
            <a:off x="2968216" y="4729099"/>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2" name="直线箭头连接符 71">
            <a:extLst>
              <a:ext uri="{FF2B5EF4-FFF2-40B4-BE49-F238E27FC236}">
                <a16:creationId xmlns:a16="http://schemas.microsoft.com/office/drawing/2014/main" id="{B62C1B88-B1D2-D9CE-0661-D6D95FACF8B8}"/>
              </a:ext>
            </a:extLst>
          </p:cNvPr>
          <p:cNvCxnSpPr>
            <a:cxnSpLocks/>
            <a:stCxn id="71" idx="6"/>
          </p:cNvCxnSpPr>
          <p:nvPr/>
        </p:nvCxnSpPr>
        <p:spPr>
          <a:xfrm>
            <a:off x="3256249" y="4873115"/>
            <a:ext cx="1414815" cy="658446"/>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3" name="椭圆 72">
            <a:extLst>
              <a:ext uri="{FF2B5EF4-FFF2-40B4-BE49-F238E27FC236}">
                <a16:creationId xmlns:a16="http://schemas.microsoft.com/office/drawing/2014/main" id="{02D4FB06-0540-DB5A-3B70-5B59E4418326}"/>
              </a:ext>
            </a:extLst>
          </p:cNvPr>
          <p:cNvSpPr/>
          <p:nvPr/>
        </p:nvSpPr>
        <p:spPr>
          <a:xfrm>
            <a:off x="4669804" y="5387545"/>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4" name="椭圆 73">
            <a:extLst>
              <a:ext uri="{FF2B5EF4-FFF2-40B4-BE49-F238E27FC236}">
                <a16:creationId xmlns:a16="http://schemas.microsoft.com/office/drawing/2014/main" id="{193041D8-3CAE-A795-5C15-F030A189E723}"/>
              </a:ext>
            </a:extLst>
          </p:cNvPr>
          <p:cNvSpPr/>
          <p:nvPr/>
        </p:nvSpPr>
        <p:spPr>
          <a:xfrm>
            <a:off x="6370191" y="6333303"/>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5" name="直线箭头连接符 74">
            <a:extLst>
              <a:ext uri="{FF2B5EF4-FFF2-40B4-BE49-F238E27FC236}">
                <a16:creationId xmlns:a16="http://schemas.microsoft.com/office/drawing/2014/main" id="{598B8E8A-A44B-D294-1408-80F8B34D52D3}"/>
              </a:ext>
            </a:extLst>
          </p:cNvPr>
          <p:cNvCxnSpPr>
            <a:cxnSpLocks/>
            <a:stCxn id="78" idx="6"/>
            <a:endCxn id="74" idx="2"/>
          </p:cNvCxnSpPr>
          <p:nvPr/>
        </p:nvCxnSpPr>
        <p:spPr>
          <a:xfrm>
            <a:off x="4960883" y="5546625"/>
            <a:ext cx="1409309" cy="930695"/>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6" name="椭圆 75">
            <a:extLst>
              <a:ext uri="{FF2B5EF4-FFF2-40B4-BE49-F238E27FC236}">
                <a16:creationId xmlns:a16="http://schemas.microsoft.com/office/drawing/2014/main" id="{1B4364DD-CBE2-2D30-E194-4CDCEC2B4082}"/>
              </a:ext>
            </a:extLst>
          </p:cNvPr>
          <p:cNvSpPr/>
          <p:nvPr/>
        </p:nvSpPr>
        <p:spPr>
          <a:xfrm>
            <a:off x="2957118" y="695256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7" name="直线箭头连接符 76">
            <a:extLst>
              <a:ext uri="{FF2B5EF4-FFF2-40B4-BE49-F238E27FC236}">
                <a16:creationId xmlns:a16="http://schemas.microsoft.com/office/drawing/2014/main" id="{F42DFA7D-7BAB-7CD0-C148-138A92B12B76}"/>
              </a:ext>
            </a:extLst>
          </p:cNvPr>
          <p:cNvCxnSpPr>
            <a:cxnSpLocks/>
            <a:stCxn id="76" idx="6"/>
            <a:endCxn id="78" idx="3"/>
          </p:cNvCxnSpPr>
          <p:nvPr/>
        </p:nvCxnSpPr>
        <p:spPr>
          <a:xfrm flipV="1">
            <a:off x="3245151" y="5648460"/>
            <a:ext cx="1469881" cy="1448117"/>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F41EF092-A1EC-EE72-C800-56C9FCEBC508}"/>
              </a:ext>
            </a:extLst>
          </p:cNvPr>
          <p:cNvSpPr/>
          <p:nvPr/>
        </p:nvSpPr>
        <p:spPr>
          <a:xfrm>
            <a:off x="4672850" y="5402608"/>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E7E42B95-972E-E28B-347D-611A8A6A9424}"/>
                  </a:ext>
                </a:extLst>
              </p:cNvPr>
              <p:cNvSpPr txBox="1"/>
              <p:nvPr/>
            </p:nvSpPr>
            <p:spPr bwMode="auto">
              <a:xfrm>
                <a:off x="6412092" y="5338935"/>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79" name="文本框 78">
                <a:extLst>
                  <a:ext uri="{FF2B5EF4-FFF2-40B4-BE49-F238E27FC236}">
                    <a16:creationId xmlns:a16="http://schemas.microsoft.com/office/drawing/2014/main" id="{E7E42B95-972E-E28B-347D-611A8A6A9424}"/>
                  </a:ext>
                </a:extLst>
              </p:cNvPr>
              <p:cNvSpPr txBox="1">
                <a:spLocks noRot="1" noChangeAspect="1" noMove="1" noResize="1" noEditPoints="1" noAdjustHandles="1" noChangeArrowheads="1" noChangeShapeType="1" noTextEdit="1"/>
              </p:cNvSpPr>
              <p:nvPr/>
            </p:nvSpPr>
            <p:spPr bwMode="auto">
              <a:xfrm>
                <a:off x="6412092" y="5338935"/>
                <a:ext cx="177805" cy="307777"/>
              </a:xfrm>
              <a:prstGeom prst="rect">
                <a:avLst/>
              </a:prstGeom>
              <a:blipFill>
                <a:blip r:embed="rId12"/>
                <a:stretch>
                  <a:fillRect l="-20000" r="-26667" b="-4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0DB9D98-2616-4F65-6AC7-D4E0A1AF1AC0}"/>
                  </a:ext>
                </a:extLst>
              </p:cNvPr>
              <p:cNvSpPr txBox="1"/>
              <p:nvPr/>
            </p:nvSpPr>
            <p:spPr bwMode="auto">
              <a:xfrm>
                <a:off x="4696371" y="5365867"/>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80" name="文本框 79">
                <a:extLst>
                  <a:ext uri="{FF2B5EF4-FFF2-40B4-BE49-F238E27FC236}">
                    <a16:creationId xmlns:a16="http://schemas.microsoft.com/office/drawing/2014/main" id="{60DB9D98-2616-4F65-6AC7-D4E0A1AF1AC0}"/>
                  </a:ext>
                </a:extLst>
              </p:cNvPr>
              <p:cNvSpPr txBox="1">
                <a:spLocks noRot="1" noChangeAspect="1" noMove="1" noResize="1" noEditPoints="1" noAdjustHandles="1" noChangeArrowheads="1" noChangeShapeType="1" noTextEdit="1"/>
              </p:cNvSpPr>
              <p:nvPr/>
            </p:nvSpPr>
            <p:spPr bwMode="auto">
              <a:xfrm>
                <a:off x="4696371" y="5365867"/>
                <a:ext cx="224549" cy="307777"/>
              </a:xfrm>
              <a:prstGeom prst="rect">
                <a:avLst/>
              </a:prstGeom>
              <a:blipFill>
                <a:blip r:embed="rId13"/>
                <a:stretch>
                  <a:fillRect l="-10526" r="-10526"/>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4882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1)">
                                      <p:cBhvr>
                                        <p:cTn id="7" dur="750"/>
                                        <p:tgtEl>
                                          <p:spTgt spid="7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heel(1)">
                                      <p:cBhvr>
                                        <p:cTn id="15" dur="750"/>
                                        <p:tgtEl>
                                          <p:spTgt spid="7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heel(1)">
                                      <p:cBhvr>
                                        <p:cTn id="23" dur="750"/>
                                        <p:tgtEl>
                                          <p:spTgt spid="69"/>
                                        </p:tgtEl>
                                      </p:cBhvr>
                                    </p:animEffect>
                                  </p:childTnLst>
                                </p:cTn>
                              </p:par>
                            </p:childTnLst>
                          </p:cTn>
                        </p:par>
                        <p:par>
                          <p:cTn id="24" fill="hold">
                            <p:stCondLst>
                              <p:cond delay="3250"/>
                            </p:stCondLst>
                            <p:childTnLst>
                              <p:par>
                                <p:cTn id="25" presetID="10" presetClass="exit" presetSubtype="0" fill="hold" grpId="1" nodeType="afterEffect">
                                  <p:stCondLst>
                                    <p:cond delay="500"/>
                                  </p:stCondLst>
                                  <p:childTnLst>
                                    <p:animEffect transition="out" filter="fade">
                                      <p:cBhvr>
                                        <p:cTn id="26" dur="500"/>
                                        <p:tgtEl>
                                          <p:spTgt spid="71"/>
                                        </p:tgtEl>
                                      </p:cBhvr>
                                    </p:animEffect>
                                    <p:set>
                                      <p:cBhvr>
                                        <p:cTn id="27" dur="1" fill="hold">
                                          <p:stCondLst>
                                            <p:cond delay="499"/>
                                          </p:stCondLst>
                                        </p:cTn>
                                        <p:tgtEl>
                                          <p:spTgt spid="71"/>
                                        </p:tgtEl>
                                        <p:attrNameLst>
                                          <p:attrName>style.visibility</p:attrName>
                                        </p:attrNameLst>
                                      </p:cBhvr>
                                      <p:to>
                                        <p:strVal val="hidden"/>
                                      </p:to>
                                    </p:set>
                                  </p:childTnLst>
                                </p:cTn>
                              </p:par>
                              <p:par>
                                <p:cTn id="28" presetID="10" presetClass="exit" presetSubtype="0" fill="hold" nodeType="withEffect">
                                  <p:stCondLst>
                                    <p:cond delay="500"/>
                                  </p:stCondLst>
                                  <p:childTnLst>
                                    <p:animEffect transition="out" filter="fade">
                                      <p:cBhvr>
                                        <p:cTn id="29" dur="500"/>
                                        <p:tgtEl>
                                          <p:spTgt spid="72"/>
                                        </p:tgtEl>
                                      </p:cBhvr>
                                    </p:animEffect>
                                    <p:set>
                                      <p:cBhvr>
                                        <p:cTn id="30" dur="1" fill="hold">
                                          <p:stCondLst>
                                            <p:cond delay="499"/>
                                          </p:stCondLst>
                                        </p:cTn>
                                        <p:tgtEl>
                                          <p:spTgt spid="72"/>
                                        </p:tgtEl>
                                        <p:attrNameLst>
                                          <p:attrName>style.visibility</p:attrName>
                                        </p:attrNameLst>
                                      </p:cBhvr>
                                      <p:to>
                                        <p:strVal val="hidden"/>
                                      </p:to>
                                    </p:set>
                                  </p:childTnLst>
                                </p:cTn>
                              </p:par>
                              <p:par>
                                <p:cTn id="31" presetID="10" presetClass="exit" presetSubtype="0" fill="hold" grpId="1" nodeType="withEffect">
                                  <p:stCondLst>
                                    <p:cond delay="500"/>
                                  </p:stCondLst>
                                  <p:childTnLst>
                                    <p:animEffect transition="out" filter="fade">
                                      <p:cBhvr>
                                        <p:cTn id="32" dur="500"/>
                                        <p:tgtEl>
                                          <p:spTgt spid="73"/>
                                        </p:tgtEl>
                                      </p:cBhvr>
                                    </p:animEffect>
                                    <p:set>
                                      <p:cBhvr>
                                        <p:cTn id="33" dur="1" fill="hold">
                                          <p:stCondLst>
                                            <p:cond delay="499"/>
                                          </p:stCondLst>
                                        </p:cTn>
                                        <p:tgtEl>
                                          <p:spTgt spid="73"/>
                                        </p:tgtEl>
                                        <p:attrNameLst>
                                          <p:attrName>style.visibility</p:attrName>
                                        </p:attrNameLst>
                                      </p:cBhvr>
                                      <p:to>
                                        <p:strVal val="hidden"/>
                                      </p:to>
                                    </p:set>
                                  </p:childTnLst>
                                </p:cTn>
                              </p:par>
                              <p:par>
                                <p:cTn id="34" presetID="10" presetClass="exit" presetSubtype="0" fill="hold" nodeType="withEffect">
                                  <p:stCondLst>
                                    <p:cond delay="500"/>
                                  </p:stCondLst>
                                  <p:childTnLst>
                                    <p:animEffect transition="out" filter="fade">
                                      <p:cBhvr>
                                        <p:cTn id="35" dur="500"/>
                                        <p:tgtEl>
                                          <p:spTgt spid="70"/>
                                        </p:tgtEl>
                                      </p:cBhvr>
                                    </p:animEffect>
                                    <p:set>
                                      <p:cBhvr>
                                        <p:cTn id="36" dur="1" fill="hold">
                                          <p:stCondLst>
                                            <p:cond delay="499"/>
                                          </p:stCondLst>
                                        </p:cTn>
                                        <p:tgtEl>
                                          <p:spTgt spid="70"/>
                                        </p:tgtEl>
                                        <p:attrNameLst>
                                          <p:attrName>style.visibility</p:attrName>
                                        </p:attrNameLst>
                                      </p:cBhvr>
                                      <p:to>
                                        <p:strVal val="hidden"/>
                                      </p:to>
                                    </p:set>
                                  </p:childTnLst>
                                </p:cTn>
                              </p:par>
                              <p:par>
                                <p:cTn id="37" presetID="10" presetClass="exit" presetSubtype="0" fill="hold" grpId="1" nodeType="withEffect">
                                  <p:stCondLst>
                                    <p:cond delay="500"/>
                                  </p:stCondLst>
                                  <p:childTnLst>
                                    <p:animEffect transition="out" filter="fade">
                                      <p:cBhvr>
                                        <p:cTn id="38" dur="500"/>
                                        <p:tgtEl>
                                          <p:spTgt spid="69"/>
                                        </p:tgtEl>
                                      </p:cBhvr>
                                    </p:animEffect>
                                    <p:set>
                                      <p:cBhvr>
                                        <p:cTn id="39" dur="1" fill="hold">
                                          <p:stCondLst>
                                            <p:cond delay="499"/>
                                          </p:stCondLst>
                                        </p:cTn>
                                        <p:tgtEl>
                                          <p:spTgt spid="69"/>
                                        </p:tgtEl>
                                        <p:attrNameLst>
                                          <p:attrName>style.visibility</p:attrName>
                                        </p:attrNameLst>
                                      </p:cBhvr>
                                      <p:to>
                                        <p:strVal val="hidden"/>
                                      </p:to>
                                    </p:set>
                                  </p:childTnLst>
                                </p:cTn>
                              </p:par>
                            </p:childTnLst>
                          </p:cTn>
                        </p:par>
                        <p:par>
                          <p:cTn id="40" fill="hold">
                            <p:stCondLst>
                              <p:cond delay="4250"/>
                            </p:stCondLst>
                            <p:childTnLst>
                              <p:par>
                                <p:cTn id="41" presetID="21" presetClass="entr" presetSubtype="1"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heel(1)">
                                      <p:cBhvr>
                                        <p:cTn id="43" dur="750"/>
                                        <p:tgtEl>
                                          <p:spTgt spid="7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heel(1)">
                                      <p:cBhvr>
                                        <p:cTn id="51" dur="750"/>
                                        <p:tgtEl>
                                          <p:spTgt spid="78"/>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500"/>
                                        <p:tgtEl>
                                          <p:spTgt spid="75"/>
                                        </p:tgtEl>
                                      </p:cBhvr>
                                    </p:animEffect>
                                  </p:childTnLst>
                                </p:cTn>
                              </p:par>
                            </p:childTnLst>
                          </p:cTn>
                        </p:par>
                        <p:par>
                          <p:cTn id="56" fill="hold">
                            <p:stCondLst>
                              <p:cond delay="6750"/>
                            </p:stCondLst>
                            <p:childTnLst>
                              <p:par>
                                <p:cTn id="57" presetID="21"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heel(1)">
                                      <p:cBhvr>
                                        <p:cTn id="59" dur="750"/>
                                        <p:tgtEl>
                                          <p:spTgt spid="74"/>
                                        </p:tgtEl>
                                      </p:cBhvr>
                                    </p:animEffect>
                                  </p:childTnLst>
                                </p:cTn>
                              </p:par>
                            </p:childTnLst>
                          </p:cTn>
                        </p:par>
                        <p:par>
                          <p:cTn id="60" fill="hold">
                            <p:stCondLst>
                              <p:cond delay="7500"/>
                            </p:stCondLst>
                            <p:childTnLst>
                              <p:par>
                                <p:cTn id="61" presetID="10" presetClass="exit" presetSubtype="0" fill="hold" grpId="1" nodeType="afterEffect">
                                  <p:stCondLst>
                                    <p:cond delay="500"/>
                                  </p:stCondLst>
                                  <p:childTnLst>
                                    <p:animEffect transition="out" filter="fade">
                                      <p:cBhvr>
                                        <p:cTn id="62" dur="500"/>
                                        <p:tgtEl>
                                          <p:spTgt spid="76"/>
                                        </p:tgtEl>
                                      </p:cBhvr>
                                    </p:animEffect>
                                    <p:set>
                                      <p:cBhvr>
                                        <p:cTn id="63" dur="1" fill="hold">
                                          <p:stCondLst>
                                            <p:cond delay="499"/>
                                          </p:stCondLst>
                                        </p:cTn>
                                        <p:tgtEl>
                                          <p:spTgt spid="76"/>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77"/>
                                        </p:tgtEl>
                                      </p:cBhvr>
                                    </p:animEffect>
                                    <p:set>
                                      <p:cBhvr>
                                        <p:cTn id="66" dur="1" fill="hold">
                                          <p:stCondLst>
                                            <p:cond delay="499"/>
                                          </p:stCondLst>
                                        </p:cTn>
                                        <p:tgtEl>
                                          <p:spTgt spid="77"/>
                                        </p:tgtEl>
                                        <p:attrNameLst>
                                          <p:attrName>style.visibility</p:attrName>
                                        </p:attrNameLst>
                                      </p:cBhvr>
                                      <p:to>
                                        <p:strVal val="hidden"/>
                                      </p:to>
                                    </p:set>
                                  </p:childTnLst>
                                </p:cTn>
                              </p:par>
                              <p:par>
                                <p:cTn id="67" presetID="10" presetClass="exit" presetSubtype="0" fill="hold" grpId="1" nodeType="withEffect">
                                  <p:stCondLst>
                                    <p:cond delay="500"/>
                                  </p:stCondLst>
                                  <p:childTnLst>
                                    <p:animEffect transition="out" filter="fade">
                                      <p:cBhvr>
                                        <p:cTn id="68" dur="500"/>
                                        <p:tgtEl>
                                          <p:spTgt spid="78"/>
                                        </p:tgtEl>
                                      </p:cBhvr>
                                    </p:animEffect>
                                    <p:set>
                                      <p:cBhvr>
                                        <p:cTn id="69" dur="1" fill="hold">
                                          <p:stCondLst>
                                            <p:cond delay="499"/>
                                          </p:stCondLst>
                                        </p:cTn>
                                        <p:tgtEl>
                                          <p:spTgt spid="78"/>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75"/>
                                        </p:tgtEl>
                                      </p:cBhvr>
                                    </p:animEffect>
                                    <p:set>
                                      <p:cBhvr>
                                        <p:cTn id="72" dur="1" fill="hold">
                                          <p:stCondLst>
                                            <p:cond delay="499"/>
                                          </p:stCondLst>
                                        </p:cTn>
                                        <p:tgtEl>
                                          <p:spTgt spid="75"/>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74"/>
                                        </p:tgtEl>
                                      </p:cBhvr>
                                    </p:animEffect>
                                    <p:set>
                                      <p:cBhvr>
                                        <p:cTn id="75"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1" grpId="0" animBg="1"/>
      <p:bldP spid="71" grpId="1" animBg="1"/>
      <p:bldP spid="73" grpId="0" animBg="1"/>
      <p:bldP spid="73" grpId="1" animBg="1"/>
      <p:bldP spid="74" grpId="0" animBg="1"/>
      <p:bldP spid="74" grpId="1" animBg="1"/>
      <p:bldP spid="76" grpId="0" animBg="1"/>
      <p:bldP spid="76" grpId="1" animBg="1"/>
      <p:bldP spid="78" grpId="0" animBg="1"/>
      <p:bldP spid="7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Monte Carlo + </a:t>
            </a:r>
            <a:r>
              <a:rPr lang="en-US" altLang="zh-CN" sz="3000" dirty="0">
                <a:latin typeface="Consolas" panose="020B0609020204030204" pitchFamily="49" charset="0"/>
                <a:ea typeface="楷体" panose="02010609060101010101" pitchFamily="49" charset="-122"/>
                <a:cs typeface="Consolas" panose="020B0609020204030204" pitchFamily="49" charset="0"/>
              </a:rPr>
              <a:t>Push</a:t>
            </a:r>
            <a:endParaRPr lang="zh-CN" altLang="en-US" sz="3000" dirty="0">
              <a:latin typeface="Consolas" panose="020B0609020204030204" pitchFamily="49" charset="0"/>
              <a:ea typeface="楷体" panose="02010609060101010101" pitchFamily="49" charset="-122"/>
              <a:cs typeface="Consolas" panose="020B0609020204030204" pitchFamily="49"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20" name="直线连接符 19">
            <a:extLst>
              <a:ext uri="{FF2B5EF4-FFF2-40B4-BE49-F238E27FC236}">
                <a16:creationId xmlns:a16="http://schemas.microsoft.com/office/drawing/2014/main" id="{5D74941E-F672-4C01-586F-76203D00851B}"/>
              </a:ext>
            </a:extLst>
          </p:cNvPr>
          <p:cNvCxnSpPr/>
          <p:nvPr/>
        </p:nvCxnSpPr>
        <p:spPr>
          <a:xfrm>
            <a:off x="6897974" y="4384261"/>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21" name="直线连接符 20">
            <a:extLst>
              <a:ext uri="{FF2B5EF4-FFF2-40B4-BE49-F238E27FC236}">
                <a16:creationId xmlns:a16="http://schemas.microsoft.com/office/drawing/2014/main" id="{DDE9EFCA-DE1D-22CA-8289-C37E06CF4AD5}"/>
              </a:ext>
            </a:extLst>
          </p:cNvPr>
          <p:cNvCxnSpPr/>
          <p:nvPr/>
        </p:nvCxnSpPr>
        <p:spPr>
          <a:xfrm>
            <a:off x="6897974" y="7250596"/>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83B5B2A5-F48A-6963-4217-4CEA234B82F3}"/>
              </a:ext>
            </a:extLst>
          </p:cNvPr>
          <p:cNvCxnSpPr/>
          <p:nvPr/>
        </p:nvCxnSpPr>
        <p:spPr>
          <a:xfrm>
            <a:off x="7087216" y="6193244"/>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73F99044-445A-28A7-84E8-2DD4EB6C5F7D}"/>
              </a:ext>
            </a:extLst>
          </p:cNvPr>
          <p:cNvCxnSpPr>
            <a:cxnSpLocks/>
          </p:cNvCxnSpPr>
          <p:nvPr/>
        </p:nvCxnSpPr>
        <p:spPr>
          <a:xfrm flipV="1">
            <a:off x="7087216" y="4397517"/>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2B6BA30-9170-37D3-6B83-2CB82F9FABE7}"/>
                  </a:ext>
                </a:extLst>
              </p:cNvPr>
              <p:cNvSpPr txBox="1"/>
              <p:nvPr/>
            </p:nvSpPr>
            <p:spPr bwMode="auto">
              <a:xfrm>
                <a:off x="6935546" y="5566969"/>
                <a:ext cx="1492740" cy="39957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24" name="文本框 23">
                <a:extLst>
                  <a:ext uri="{FF2B5EF4-FFF2-40B4-BE49-F238E27FC236}">
                    <a16:creationId xmlns:a16="http://schemas.microsoft.com/office/drawing/2014/main" id="{F2B6BA30-9170-37D3-6B83-2CB82F9FABE7}"/>
                  </a:ext>
                </a:extLst>
              </p:cNvPr>
              <p:cNvSpPr txBox="1">
                <a:spLocks noRot="1" noChangeAspect="1" noMove="1" noResize="1" noEditPoints="1" noAdjustHandles="1" noChangeArrowheads="1" noChangeShapeType="1" noTextEdit="1"/>
              </p:cNvSpPr>
              <p:nvPr/>
            </p:nvSpPr>
            <p:spPr bwMode="auto">
              <a:xfrm>
                <a:off x="6935546" y="5566969"/>
                <a:ext cx="1492740" cy="399574"/>
              </a:xfrm>
              <a:prstGeom prst="rect">
                <a:avLst/>
              </a:prstGeom>
              <a:blipFill>
                <a:blip r:embed="rId4"/>
                <a:stretch>
                  <a:fillRect t="-9375" b="-28125"/>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B9F69938-BED7-2A5E-4EA4-668623173A04}"/>
              </a:ext>
            </a:extLst>
          </p:cNvPr>
          <p:cNvSpPr/>
          <p:nvPr/>
        </p:nvSpPr>
        <p:spPr>
          <a:xfrm>
            <a:off x="2961944" y="7106580"/>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4" name="直线箭头连接符 43">
            <a:extLst>
              <a:ext uri="{FF2B5EF4-FFF2-40B4-BE49-F238E27FC236}">
                <a16:creationId xmlns:a16="http://schemas.microsoft.com/office/drawing/2014/main" id="{53F0AA5B-1736-E475-36AB-DC56410CECBA}"/>
              </a:ext>
            </a:extLst>
          </p:cNvPr>
          <p:cNvCxnSpPr>
            <a:cxnSpLocks/>
            <a:stCxn id="42" idx="6"/>
          </p:cNvCxnSpPr>
          <p:nvPr/>
        </p:nvCxnSpPr>
        <p:spPr>
          <a:xfrm flipV="1">
            <a:off x="3249976" y="5772334"/>
            <a:ext cx="1454912" cy="1478263"/>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D142A1BC-989B-D2F9-BC6D-5F432E205679}"/>
                  </a:ext>
                </a:extLst>
              </p:cNvPr>
              <p:cNvSpPr txBox="1"/>
              <p:nvPr/>
            </p:nvSpPr>
            <p:spPr bwMode="auto">
              <a:xfrm>
                <a:off x="447498" y="2321391"/>
                <a:ext cx="3815521" cy="461665"/>
              </a:xfrm>
              <a:prstGeom prst="rect">
                <a:avLst/>
              </a:prstGeom>
              <a:noFill/>
              <a:ln w="9525" algn="ctr">
                <a:noFill/>
                <a:miter lim="800000"/>
                <a:headEnd/>
                <a:tailEnd/>
              </a:ln>
              <a:effectLst/>
            </p:spPr>
            <p:txBody>
              <a:bodyPr wrap="square">
                <a:spAutoFit/>
              </a:bodyPr>
              <a:lstStyle/>
              <a:p>
                <a:pPr algn="ctr">
                  <a:buClr>
                    <a:schemeClr val="tx1"/>
                  </a:buClr>
                </a:pPr>
                <a14:m>
                  <m:oMath xmlns:m="http://schemas.openxmlformats.org/officeDocument/2006/math">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𝑂</m:t>
                    </m:r>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oMath>
                </a14:m>
                <a:r>
                  <a:rPr kumimoji="1" lang="en-US" altLang="zh-CN" sz="24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time </a:t>
                </a:r>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to touch </a:t>
                </a:r>
                <a14:m>
                  <m:oMath xmlns:m="http://schemas.openxmlformats.org/officeDocument/2006/math">
                    <m:r>
                      <a:rPr kumimoji="1" lang="en-US" altLang="zh-CN" sz="2400" b="0" i="1">
                        <a:latin typeface="Cambria Math" panose="02040503050406030204" pitchFamily="18" charset="0"/>
                        <a:ea typeface="楷体" panose="02010609060101010101" pitchFamily="49" charset="-122"/>
                        <a:cs typeface="Times New Roman" panose="02020603050405020304" pitchFamily="18" charset="0"/>
                      </a:rPr>
                      <m:t>𝑢</m:t>
                    </m:r>
                  </m:oMath>
                </a14:m>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52" name="文本框 51">
                <a:extLst>
                  <a:ext uri="{FF2B5EF4-FFF2-40B4-BE49-F238E27FC236}">
                    <a16:creationId xmlns:a16="http://schemas.microsoft.com/office/drawing/2014/main" id="{D142A1BC-989B-D2F9-BC6D-5F432E205679}"/>
                  </a:ext>
                </a:extLst>
              </p:cNvPr>
              <p:cNvSpPr txBox="1">
                <a:spLocks noRot="1" noChangeAspect="1" noMove="1" noResize="1" noEditPoints="1" noAdjustHandles="1" noChangeArrowheads="1" noChangeShapeType="1" noTextEdit="1"/>
              </p:cNvSpPr>
              <p:nvPr/>
            </p:nvSpPr>
            <p:spPr bwMode="auto">
              <a:xfrm>
                <a:off x="447498" y="2321391"/>
                <a:ext cx="3815521" cy="461665"/>
              </a:xfrm>
              <a:prstGeom prst="rect">
                <a:avLst/>
              </a:prstGeom>
              <a:blipFill>
                <a:blip r:embed="rId7"/>
                <a:stretch>
                  <a:fillRect t="-7895" b="-2631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CF652CF5-2B34-D542-A13D-E679E845FB12}"/>
                  </a:ext>
                </a:extLst>
              </p:cNvPr>
              <p:cNvSpPr txBox="1"/>
              <p:nvPr/>
            </p:nvSpPr>
            <p:spPr bwMode="auto">
              <a:xfrm>
                <a:off x="4037711" y="4593212"/>
                <a:ext cx="1492740" cy="667981"/>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ea typeface="Cambria Math" panose="02040503050406030204" pitchFamily="18" charset="0"/>
                        </a:rPr>
                        <m:t>𝜋</m:t>
                      </m:r>
                      <m:d>
                        <m:dPr>
                          <m:ctrlPr>
                            <a:rPr lang="en-US" i="1" dirty="0">
                              <a:solidFill>
                                <a:prstClr val="black"/>
                              </a:solidFill>
                              <a:latin typeface="Cambria Math" panose="02040503050406030204" pitchFamily="18" charset="0"/>
                              <a:ea typeface="Cambria Math" panose="02040503050406030204" pitchFamily="18" charset="0"/>
                            </a:rPr>
                          </m:ctrlPr>
                        </m:dPr>
                        <m:e>
                          <m:r>
                            <a:rPr lang="en-US" i="1" dirty="0">
                              <a:solidFill>
                                <a:prstClr val="black"/>
                              </a:solidFill>
                              <a:latin typeface="Cambria Math" panose="02040503050406030204" pitchFamily="18" charset="0"/>
                              <a:ea typeface="Cambria Math" panose="02040503050406030204" pitchFamily="18" charset="0"/>
                            </a:rPr>
                            <m:t>𝑢</m:t>
                          </m:r>
                          <m:r>
                            <a:rPr lang="en-US" i="1" dirty="0">
                              <a:solidFill>
                                <a:prstClr val="black"/>
                              </a:solidFill>
                              <a:latin typeface="Cambria Math" panose="02040503050406030204" pitchFamily="18" charset="0"/>
                              <a:ea typeface="Cambria Math" panose="02040503050406030204" pitchFamily="18" charset="0"/>
                            </a:rPr>
                            <m:t>,</m:t>
                          </m:r>
                          <m:r>
                            <a:rPr lang="en-US" i="1" dirty="0">
                              <a:solidFill>
                                <a:prstClr val="black"/>
                              </a:solidFill>
                              <a:latin typeface="Cambria Math" panose="02040503050406030204" pitchFamily="18" charset="0"/>
                              <a:ea typeface="Cambria Math" panose="02040503050406030204" pitchFamily="18" charset="0"/>
                            </a:rPr>
                            <m:t>𝑡</m:t>
                          </m:r>
                        </m:e>
                      </m:d>
                      <m:r>
                        <a:rPr lang="en-US" i="1" dirty="0">
                          <a:solidFill>
                            <a:prstClr val="black"/>
                          </a:solidFill>
                          <a:latin typeface="Cambria Math" panose="02040503050406030204" pitchFamily="18" charset="0"/>
                          <a:ea typeface="Cambria Math" panose="02040503050406030204" pitchFamily="18" charset="0"/>
                        </a:rPr>
                        <m:t>=</m:t>
                      </m:r>
                      <m:f>
                        <m:fPr>
                          <m:ctrlPr>
                            <a:rPr lang="en-US" i="1" dirty="0">
                              <a:solidFill>
                                <a:prstClr val="black"/>
                              </a:solidFill>
                              <a:latin typeface="Cambria Math" panose="02040503050406030204" pitchFamily="18" charset="0"/>
                              <a:ea typeface="Cambria Math" panose="02040503050406030204" pitchFamily="18" charset="0"/>
                            </a:rPr>
                          </m:ctrlPr>
                        </m:fPr>
                        <m:num>
                          <m:r>
                            <a:rPr lang="en-US" i="1" dirty="0">
                              <a:solidFill>
                                <a:prstClr val="black"/>
                              </a:solidFill>
                              <a:latin typeface="Cambria Math" panose="02040503050406030204" pitchFamily="18" charset="0"/>
                              <a:ea typeface="Cambria Math" panose="02040503050406030204" pitchFamily="18" charset="0"/>
                            </a:rPr>
                            <m:t>1</m:t>
                          </m:r>
                        </m:num>
                        <m:den>
                          <m:r>
                            <a:rPr lang="en-US" i="1" dirty="0">
                              <a:solidFill>
                                <a:prstClr val="black"/>
                              </a:solidFill>
                              <a:latin typeface="Cambria Math" panose="02040503050406030204" pitchFamily="18" charset="0"/>
                              <a:ea typeface="Cambria Math" panose="02040503050406030204" pitchFamily="18" charset="0"/>
                            </a:rPr>
                            <m:t>𝑛</m:t>
                          </m:r>
                        </m:den>
                      </m:f>
                    </m:oMath>
                  </m:oMathPara>
                </a14:m>
                <a:endParaRPr 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79" name="文本框 78">
                <a:extLst>
                  <a:ext uri="{FF2B5EF4-FFF2-40B4-BE49-F238E27FC236}">
                    <a16:creationId xmlns:a16="http://schemas.microsoft.com/office/drawing/2014/main" id="{CF652CF5-2B34-D542-A13D-E679E845FB12}"/>
                  </a:ext>
                </a:extLst>
              </p:cNvPr>
              <p:cNvSpPr txBox="1">
                <a:spLocks noRot="1" noChangeAspect="1" noMove="1" noResize="1" noEditPoints="1" noAdjustHandles="1" noChangeArrowheads="1" noChangeShapeType="1" noTextEdit="1"/>
              </p:cNvSpPr>
              <p:nvPr/>
            </p:nvSpPr>
            <p:spPr bwMode="auto">
              <a:xfrm>
                <a:off x="4037711" y="4593212"/>
                <a:ext cx="1492740" cy="667981"/>
              </a:xfrm>
              <a:prstGeom prst="rect">
                <a:avLst/>
              </a:prstGeom>
              <a:blipFill>
                <a:blip r:embed="rId10"/>
                <a:stretch>
                  <a:fillRect b="-3704"/>
                </a:stretch>
              </a:blipFill>
              <a:ln w="9525" algn="ctr">
                <a:noFill/>
                <a:miter lim="800000"/>
                <a:headEnd/>
                <a:tailEnd/>
              </a:ln>
              <a:effectLst/>
            </p:spPr>
            <p:txBody>
              <a:bodyPr/>
              <a:lstStyle/>
              <a:p>
                <a:r>
                  <a:rPr lang="en-US">
                    <a:noFill/>
                  </a:rPr>
                  <a:t> </a:t>
                </a:r>
              </a:p>
            </p:txBody>
          </p:sp>
        </mc:Fallback>
      </mc:AlternateContent>
      <p:pic>
        <p:nvPicPr>
          <p:cNvPr id="80" name="图片 79" descr="图形用户界面, 文本, 应用程序&#10;&#10;描述已自动生成">
            <a:extLst>
              <a:ext uri="{FF2B5EF4-FFF2-40B4-BE49-F238E27FC236}">
                <a16:creationId xmlns:a16="http://schemas.microsoft.com/office/drawing/2014/main" id="{D5237D32-00AF-D1D5-639B-7713B6386FB3}"/>
              </a:ext>
            </a:extLst>
          </p:cNvPr>
          <p:cNvPicPr>
            <a:picLocks noChangeAspect="1"/>
          </p:cNvPicPr>
          <p:nvPr/>
        </p:nvPicPr>
        <p:blipFill rotWithShape="1">
          <a:blip r:embed="rId11">
            <a:extLst>
              <a:ext uri="{28A0092B-C50C-407E-A947-70E740481C1C}">
                <a14:useLocalDpi xmlns:a14="http://schemas.microsoft.com/office/drawing/2010/main" val="0"/>
              </a:ext>
            </a:extLst>
          </a:blip>
          <a:srcRect l="4551" r="3999"/>
          <a:stretch/>
        </p:blipFill>
        <p:spPr>
          <a:xfrm>
            <a:off x="4810145" y="1557532"/>
            <a:ext cx="4821621" cy="2022301"/>
          </a:xfrm>
          <a:prstGeom prst="rect">
            <a:avLst/>
          </a:prstGeom>
          <a:ln>
            <a:noFill/>
          </a:ln>
          <a:effectLst>
            <a:outerShdw blurRad="292100" dist="139700" dir="2700000" algn="tl" rotWithShape="0">
              <a:srgbClr val="333333">
                <a:alpha val="65000"/>
              </a:srgbClr>
            </a:outerShdw>
          </a:effectLst>
        </p:spPr>
      </p:pic>
      <p:cxnSp>
        <p:nvCxnSpPr>
          <p:cNvPr id="3" name="直线箭头连接符 2">
            <a:extLst>
              <a:ext uri="{FF2B5EF4-FFF2-40B4-BE49-F238E27FC236}">
                <a16:creationId xmlns:a16="http://schemas.microsoft.com/office/drawing/2014/main" id="{BAE95F12-F11A-1D6B-1454-D0670A5C1000}"/>
              </a:ext>
            </a:extLst>
          </p:cNvPr>
          <p:cNvCxnSpPr>
            <a:cxnSpLocks/>
          </p:cNvCxnSpPr>
          <p:nvPr/>
        </p:nvCxnSpPr>
        <p:spPr>
          <a:xfrm>
            <a:off x="305116" y="5701457"/>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 name="直线箭头连接符 3">
            <a:extLst>
              <a:ext uri="{FF2B5EF4-FFF2-40B4-BE49-F238E27FC236}">
                <a16:creationId xmlns:a16="http://schemas.microsoft.com/office/drawing/2014/main" id="{B6091389-5E78-088C-2240-F8E9BE3934B0}"/>
              </a:ext>
            </a:extLst>
          </p:cNvPr>
          <p:cNvCxnSpPr>
            <a:cxnSpLocks/>
          </p:cNvCxnSpPr>
          <p:nvPr/>
        </p:nvCxnSpPr>
        <p:spPr>
          <a:xfrm flipH="1">
            <a:off x="8167998" y="5701457"/>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528565A1-088B-7A17-F0AF-575AB3D1186F}"/>
              </a:ext>
            </a:extLst>
          </p:cNvPr>
          <p:cNvSpPr txBox="1"/>
          <p:nvPr/>
        </p:nvSpPr>
        <p:spPr bwMode="auto">
          <a:xfrm>
            <a:off x="208961" y="5162232"/>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6" name="文本框 5">
            <a:extLst>
              <a:ext uri="{FF2B5EF4-FFF2-40B4-BE49-F238E27FC236}">
                <a16:creationId xmlns:a16="http://schemas.microsoft.com/office/drawing/2014/main" id="{00C9935B-092B-97F4-FB1A-0ED3B4D9ED47}"/>
              </a:ext>
            </a:extLst>
          </p:cNvPr>
          <p:cNvSpPr txBox="1"/>
          <p:nvPr/>
        </p:nvSpPr>
        <p:spPr bwMode="auto">
          <a:xfrm>
            <a:off x="7754144" y="5162841"/>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p:sp>
        <p:nvSpPr>
          <p:cNvPr id="8" name="弧 7">
            <a:extLst>
              <a:ext uri="{FF2B5EF4-FFF2-40B4-BE49-F238E27FC236}">
                <a16:creationId xmlns:a16="http://schemas.microsoft.com/office/drawing/2014/main" id="{2F17AE34-974C-2C2A-8ACB-137F8B3387AB}"/>
              </a:ext>
            </a:extLst>
          </p:cNvPr>
          <p:cNvSpPr/>
          <p:nvPr/>
        </p:nvSpPr>
        <p:spPr>
          <a:xfrm rot="12487755" flipH="1" flipV="1">
            <a:off x="7226425" y="3005816"/>
            <a:ext cx="2532439" cy="2404872"/>
          </a:xfrm>
          <a:prstGeom prst="arc">
            <a:avLst>
              <a:gd name="adj1" fmla="val 17505612"/>
              <a:gd name="adj2" fmla="val 1246861"/>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86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heel(1)">
                                      <p:cBhvr>
                                        <p:cTn id="13" dur="750"/>
                                        <p:tgtEl>
                                          <p:spTgt spid="45"/>
                                        </p:tgtEl>
                                      </p:cBhvr>
                                    </p:animEffect>
                                  </p:childTnLst>
                                </p:cTn>
                              </p:par>
                            </p:childTnLst>
                          </p:cTn>
                        </p:par>
                        <p:par>
                          <p:cTn id="14" fill="hold">
                            <p:stCondLst>
                              <p:cond delay="75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1250"/>
                            </p:stCondLst>
                            <p:childTnLst>
                              <p:par>
                                <p:cTn id="19" presetID="21" presetClass="entr" presetSubtype="1"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10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1)">
                                      <p:cBhvr>
                                        <p:cTn id="30" dur="750"/>
                                        <p:tgtEl>
                                          <p:spTgt spid="40"/>
                                        </p:tgtEl>
                                      </p:cBhvr>
                                    </p:animEffect>
                                  </p:childTnLst>
                                </p:cTn>
                              </p:par>
                            </p:childTnLst>
                          </p:cTn>
                        </p:par>
                        <p:par>
                          <p:cTn id="31" fill="hold">
                            <p:stCondLst>
                              <p:cond delay="750"/>
                            </p:stCondLst>
                            <p:childTnLst>
                              <p:par>
                                <p:cTn id="32" presetID="2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1250"/>
                            </p:stCondLst>
                            <p:childTnLst>
                              <p:par>
                                <p:cTn id="36" presetID="10" presetClass="exit" presetSubtype="0" fill="hold" grpId="1" nodeType="afterEffect">
                                  <p:stCondLst>
                                    <p:cond delay="500"/>
                                  </p:stCondLst>
                                  <p:childTnLst>
                                    <p:animEffect transition="out" filter="fade">
                                      <p:cBhvr>
                                        <p:cTn id="37" dur="500"/>
                                        <p:tgtEl>
                                          <p:spTgt spid="40"/>
                                        </p:tgtEl>
                                      </p:cBhvr>
                                    </p:animEffect>
                                    <p:set>
                                      <p:cBhvr>
                                        <p:cTn id="38" dur="1" fill="hold">
                                          <p:stCondLst>
                                            <p:cond delay="499"/>
                                          </p:stCondLst>
                                        </p:cTn>
                                        <p:tgtEl>
                                          <p:spTgt spid="40"/>
                                        </p:tgtEl>
                                        <p:attrNameLst>
                                          <p:attrName>style.visibility</p:attrName>
                                        </p:attrNameLst>
                                      </p:cBhvr>
                                      <p:to>
                                        <p:strVal val="hidden"/>
                                      </p:to>
                                    </p:set>
                                  </p:childTnLst>
                                </p:cTn>
                              </p:par>
                              <p:par>
                                <p:cTn id="39" presetID="10" presetClass="exit" presetSubtype="0" fill="hold" nodeType="withEffect">
                                  <p:stCondLst>
                                    <p:cond delay="50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childTnLst>
                          </p:cTn>
                        </p:par>
                        <p:par>
                          <p:cTn id="42" fill="hold">
                            <p:stCondLst>
                              <p:cond delay="2250"/>
                            </p:stCondLst>
                            <p:childTnLst>
                              <p:par>
                                <p:cTn id="43" presetID="21" presetClass="entr" presetSubtype="1" fill="hold" grpId="0" nodeType="after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750"/>
                                        <p:tgtEl>
                                          <p:spTgt spid="42"/>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4000"/>
                            </p:stCondLst>
                            <p:childTnLst>
                              <p:par>
                                <p:cTn id="51" presetID="10" presetClass="exit" presetSubtype="0" fill="hold" grpId="1" nodeType="afterEffect">
                                  <p:stCondLst>
                                    <p:cond delay="500"/>
                                  </p:stCondLst>
                                  <p:childTnLst>
                                    <p:animEffect transition="out" filter="fade">
                                      <p:cBhvr>
                                        <p:cTn id="52" dur="500"/>
                                        <p:tgtEl>
                                          <p:spTgt spid="42"/>
                                        </p:tgtEl>
                                      </p:cBhvr>
                                    </p:animEffect>
                                    <p:set>
                                      <p:cBhvr>
                                        <p:cTn id="53" dur="1" fill="hold">
                                          <p:stCondLst>
                                            <p:cond delay="499"/>
                                          </p:stCondLst>
                                        </p:cTn>
                                        <p:tgtEl>
                                          <p:spTgt spid="42"/>
                                        </p:tgtEl>
                                        <p:attrNameLst>
                                          <p:attrName>style.visibility</p:attrName>
                                        </p:attrNameLst>
                                      </p:cBhvr>
                                      <p:to>
                                        <p:strVal val="hidden"/>
                                      </p:to>
                                    </p:set>
                                  </p:childTnLst>
                                </p:cTn>
                              </p:par>
                              <p:par>
                                <p:cTn id="54" presetID="10" presetClass="exit" presetSubtype="0" fill="hold" nodeType="withEffect">
                                  <p:stCondLst>
                                    <p:cond delay="500"/>
                                  </p:stCondLst>
                                  <p:childTnLst>
                                    <p:animEffect transition="out" filter="fade">
                                      <p:cBhvr>
                                        <p:cTn id="55" dur="500"/>
                                        <p:tgtEl>
                                          <p:spTgt spid="44"/>
                                        </p:tgtEl>
                                      </p:cBhvr>
                                    </p:animEffect>
                                    <p:set>
                                      <p:cBhvr>
                                        <p:cTn id="56"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5" grpId="0" animBg="1"/>
      <p:bldP spid="78" grpId="0" animBg="1"/>
      <p:bldP spid="79"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cxnSp>
        <p:nvCxnSpPr>
          <p:cNvPr id="74" name="直线箭头连接符 73">
            <a:extLst>
              <a:ext uri="{FF2B5EF4-FFF2-40B4-BE49-F238E27FC236}">
                <a16:creationId xmlns:a16="http://schemas.microsoft.com/office/drawing/2014/main" id="{78A0714A-72E5-C664-D376-C8C0FF4F6338}"/>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79A93CE0-F433-E14A-7B71-853392627664}"/>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 name="文本框 2">
            <a:extLst>
              <a:ext uri="{FF2B5EF4-FFF2-40B4-BE49-F238E27FC236}">
                <a16:creationId xmlns:a16="http://schemas.microsoft.com/office/drawing/2014/main" id="{23DE569A-E9EA-FEE0-26CA-BC8D47778D64}"/>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4" name="文本框 3">
            <a:extLst>
              <a:ext uri="{FF2B5EF4-FFF2-40B4-BE49-F238E27FC236}">
                <a16:creationId xmlns:a16="http://schemas.microsoft.com/office/drawing/2014/main" id="{3B636776-3BAD-8DE3-A369-7A86BB4A6B2F}"/>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0B3D86EE-DEEF-4D4E-04DB-5581B8C04E94}"/>
                  </a:ext>
                </a:extLst>
              </p:cNvPr>
              <p:cNvSpPr/>
              <p:nvPr/>
            </p:nvSpPr>
            <p:spPr>
              <a:xfrm>
                <a:off x="161227" y="2008083"/>
                <a:ext cx="3451971" cy="1083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𝑂</m:t>
                      </m:r>
                      <m:d>
                        <m:dPr>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dPr>
                        <m:e>
                          <m:sSup>
                            <m:sSupPr>
                              <m:ctrlPr>
                                <a:rPr lang="en-US" altLang="zh-CN" i="1" dirty="0">
                                  <a:solidFill>
                                    <a:prstClr val="black"/>
                                  </a:solidFill>
                                  <a:latin typeface="Cambria Math" panose="02040503050406030204" pitchFamily="18" charset="0"/>
                                  <a:cs typeface="Times New Roman" panose="02020603050405020304" pitchFamily="18" charset="0"/>
                                </a:rPr>
                              </m:ctrlPr>
                            </m:sSupPr>
                            <m:e>
                              <m:d>
                                <m:dPr>
                                  <m:ctrlPr>
                                    <a:rPr lang="en-US" altLang="zh-CN" i="1" dirty="0">
                                      <a:solidFill>
                                        <a:prstClr val="black"/>
                                      </a:solidFill>
                                      <a:latin typeface="Cambria Math" panose="02040503050406030204" pitchFamily="18" charset="0"/>
                                      <a:cs typeface="Times New Roman" panose="02020603050405020304" pitchFamily="18" charset="0"/>
                                    </a:rPr>
                                  </m:ctrlPr>
                                </m:dPr>
                                <m:e>
                                  <m:f>
                                    <m:fPr>
                                      <m:ctrlPr>
                                        <a:rPr lang="en-US" altLang="zh-CN"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altLang="zh-CN"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i="1" dirty="0">
                                              <a:solidFill>
                                                <a:prstClr val="black"/>
                                              </a:solidFill>
                                              <a:latin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𝑑</m:t>
                                          </m:r>
                                        </m:e>
                                        <m:sub>
                                          <m:r>
                                            <a:rPr lang="en-US" altLang="zh-CN"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i="1" dirty="0">
                                              <a:solidFill>
                                                <a:prstClr val="black"/>
                                              </a:solidFill>
                                              <a:latin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cs typeface="Times New Roman" panose="02020603050405020304" pitchFamily="18" charset="0"/>
                                            </a:rPr>
                                            <m:t>𝑢</m:t>
                                          </m:r>
                                        </m:e>
                                      </m:d>
                                    </m:num>
                                    <m:den>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altLang="zh-CN" i="1" dirty="0">
                                      <a:solidFill>
                                        <a:prstClr val="black"/>
                                      </a:solidFill>
                                      <a:latin typeface="Cambria Math" panose="02040503050406030204" pitchFamily="18" charset="0"/>
                                      <a:cs typeface="Times New Roman" panose="02020603050405020304" pitchFamily="18" charset="0"/>
                                    </a:rPr>
                                  </m:ctrlPr>
                                </m:fPr>
                                <m:num>
                                  <m:r>
                                    <a:rPr lang="en-US" altLang="zh-CN" i="1" dirty="0">
                                      <a:solidFill>
                                        <a:prstClr val="black"/>
                                      </a:solidFill>
                                      <a:latin typeface="Cambria Math" panose="02040503050406030204" pitchFamily="18" charset="0"/>
                                      <a:cs typeface="Times New Roman" panose="02020603050405020304" pitchFamily="18" charset="0"/>
                                    </a:rPr>
                                    <m:t>1</m:t>
                                  </m:r>
                                </m:num>
                                <m:den>
                                  <m:r>
                                    <a:rPr lang="en-US" altLang="zh-CN" i="1" dirty="0">
                                      <a:solidFill>
                                        <a:prstClr val="black"/>
                                      </a:solidFill>
                                      <a:latin typeface="Cambria Math" panose="02040503050406030204" pitchFamily="18" charset="0"/>
                                      <a:cs typeface="Times New Roman" panose="02020603050405020304" pitchFamily="18" charset="0"/>
                                    </a:rPr>
                                    <m:t>2</m:t>
                                  </m:r>
                                </m:den>
                              </m:f>
                            </m:sup>
                          </m:sSup>
                        </m:e>
                      </m:d>
                    </m:oMath>
                  </m:oMathPara>
                </a14:m>
                <a:endParaRPr lang="en-US"/>
              </a:p>
            </p:txBody>
          </p:sp>
        </mc:Choice>
        <mc:Fallback xmlns="">
          <p:sp>
            <p:nvSpPr>
              <p:cNvPr id="16" name="矩形 15">
                <a:extLst>
                  <a:ext uri="{FF2B5EF4-FFF2-40B4-BE49-F238E27FC236}">
                    <a16:creationId xmlns:a16="http://schemas.microsoft.com/office/drawing/2014/main" id="{0B3D86EE-DEEF-4D4E-04DB-5581B8C04E94}"/>
                  </a:ext>
                </a:extLst>
              </p:cNvPr>
              <p:cNvSpPr>
                <a:spLocks noRot="1" noChangeAspect="1" noMove="1" noResize="1" noEditPoints="1" noAdjustHandles="1" noChangeArrowheads="1" noChangeShapeType="1" noTextEdit="1"/>
              </p:cNvSpPr>
              <p:nvPr/>
            </p:nvSpPr>
            <p:spPr>
              <a:xfrm>
                <a:off x="161227" y="2008083"/>
                <a:ext cx="3451971" cy="1083182"/>
              </a:xfrm>
              <a:prstGeom prst="rect">
                <a:avLst/>
              </a:prstGeom>
              <a:blipFill>
                <a:blip r:embed="rId9"/>
                <a:stretch>
                  <a:fillRect t="-20690" b="-252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DD963F68-50AD-8076-783B-A9AF0EF2E94C}"/>
                  </a:ext>
                </a:extLst>
              </p:cNvPr>
              <p:cNvSpPr/>
              <p:nvPr/>
            </p:nvSpPr>
            <p:spPr>
              <a:xfrm>
                <a:off x="3936017" y="2190696"/>
                <a:ext cx="3091295" cy="6924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2</m:t>
                                          </m:r>
                                        </m:num>
                                        <m:den>
                                          <m:r>
                                            <a:rPr lang="en-US" altLang="zh-CN" sz="2200" i="1">
                                              <a:latin typeface="Cambria Math" panose="02040503050406030204" pitchFamily="18" charset="0"/>
                                              <a:cs typeface="Times New Roman" panose="02020603050405020304" pitchFamily="18" charset="0"/>
                                            </a:rPr>
                                            <m:t>3</m:t>
                                          </m:r>
                                        </m:den>
                                      </m:f>
                                    </m:sup>
                                  </m:sSup>
                                  <m:sSubSup>
                                    <m:sSubSupPr>
                                      <m:ctrlPr>
                                        <a:rPr lang="en-US" altLang="zh-CN" sz="2200" b="0" i="1">
                                          <a:latin typeface="Cambria Math" panose="02040503050406030204" pitchFamily="18" charset="0"/>
                                          <a:cs typeface="Times New Roman" panose="02020603050405020304" pitchFamily="18" charset="0"/>
                                        </a:rPr>
                                      </m:ctrlPr>
                                    </m:sSubSupPr>
                                    <m:e>
                                      <m:r>
                                        <m:rPr>
                                          <m:sty m:val="p"/>
                                        </m:rPr>
                                        <a:rPr lang="en-US" altLang="zh-CN" sz="2200">
                                          <a:latin typeface="Cambria Math" panose="02040503050406030204" pitchFamily="18" charset="0"/>
                                          <a:cs typeface="Times New Roman" panose="02020603050405020304" pitchFamily="18" charset="0"/>
                                        </a:rPr>
                                        <m:t>Δ</m:t>
                                      </m:r>
                                    </m:e>
                                    <m:sub>
                                      <m:r>
                                        <m:rPr>
                                          <m:sty m:val="p"/>
                                        </m:rPr>
                                        <a:rPr lang="en-US" altLang="zh-CN" sz="2200" b="0" i="0">
                                          <a:latin typeface="Cambria Math" panose="02040503050406030204" pitchFamily="18" charset="0"/>
                                          <a:cs typeface="Times New Roman" panose="02020603050405020304" pitchFamily="18" charset="0"/>
                                        </a:rPr>
                                        <m:t>out</m:t>
                                      </m:r>
                                    </m:sub>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3</m:t>
                                          </m:r>
                                        </m:den>
                                      </m:f>
                                    </m:sup>
                                  </m:sSub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5</m:t>
                                          </m:r>
                                        </m:num>
                                        <m:den>
                                          <m:r>
                                            <a:rPr lang="en-US" altLang="zh-CN" sz="2200" i="1">
                                              <a:latin typeface="Cambria Math" panose="02040503050406030204" pitchFamily="18" charset="0"/>
                                              <a:cs typeface="Times New Roman" panose="02020603050405020304" pitchFamily="18" charset="0"/>
                                            </a:rPr>
                                            <m:t>6</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6</m:t>
                                          </m:r>
                                        </m:den>
                                      </m:f>
                                    </m:sup>
                                  </m:sSup>
                                </m:e>
                              </m:d>
                            </m:e>
                          </m:func>
                        </m:e>
                      </m:d>
                    </m:oMath>
                  </m:oMathPara>
                </a14:m>
                <a:endParaRPr lang="en-US" sz="2200"/>
              </a:p>
            </p:txBody>
          </p:sp>
        </mc:Choice>
        <mc:Fallback xmlns="">
          <p:sp>
            <p:nvSpPr>
              <p:cNvPr id="36" name="矩形 35">
                <a:extLst>
                  <a:ext uri="{FF2B5EF4-FFF2-40B4-BE49-F238E27FC236}">
                    <a16:creationId xmlns:a16="http://schemas.microsoft.com/office/drawing/2014/main" id="{DD963F68-50AD-8076-783B-A9AF0EF2E94C}"/>
                  </a:ext>
                </a:extLst>
              </p:cNvPr>
              <p:cNvSpPr>
                <a:spLocks noRot="1" noChangeAspect="1" noMove="1" noResize="1" noEditPoints="1" noAdjustHandles="1" noChangeArrowheads="1" noChangeShapeType="1" noTextEdit="1"/>
              </p:cNvSpPr>
              <p:nvPr/>
            </p:nvSpPr>
            <p:spPr>
              <a:xfrm>
                <a:off x="3936017" y="2190696"/>
                <a:ext cx="3091295" cy="692434"/>
              </a:xfrm>
              <a:prstGeom prst="rect">
                <a:avLst/>
              </a:prstGeom>
              <a:blipFill>
                <a:blip r:embed="rId10"/>
                <a:stretch>
                  <a:fillRect l="-410"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7EB8B41-AFF4-63A0-CFEC-1B01DE9C50C1}"/>
                  </a:ext>
                </a:extLst>
              </p:cNvPr>
              <p:cNvSpPr txBox="1"/>
              <p:nvPr/>
            </p:nvSpPr>
            <p:spPr bwMode="auto">
              <a:xfrm>
                <a:off x="6495797" y="5744435"/>
                <a:ext cx="3882998" cy="91076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𝑂</m:t>
                      </m:r>
                      <m:d>
                        <m:dPr>
                          <m:ctrlPr>
                            <a:rPr kumimoji="1" lang="en-US" altLang="zh-CN" i="1" dirty="0">
                              <a:latin typeface="Cambria Math" panose="02040503050406030204" pitchFamily="18" charset="0"/>
                              <a:ea typeface="Cambria Math" panose="02040503050406030204" pitchFamily="18" charset="0"/>
                            </a:rPr>
                          </m:ctrlPr>
                        </m:dPr>
                        <m:e>
                          <m:nary>
                            <m:naryPr>
                              <m:chr m:val="∑"/>
                              <m:supHide m:val="on"/>
                              <m:ctrlPr>
                                <a:rPr kumimoji="1" lang="en-US" altLang="zh-CN" i="1" dirty="0">
                                  <a:latin typeface="Cambria Math" panose="02040503050406030204" pitchFamily="18" charset="0"/>
                                  <a:ea typeface="楷体" panose="02010609060101010101" pitchFamily="49" charset="-122"/>
                                </a:rPr>
                              </m:ctrlPr>
                            </m:naryPr>
                            <m:sub>
                              <m:r>
                                <m:rPr>
                                  <m:brk m:alnAt="7"/>
                                </m:rPr>
                                <a:rPr kumimoji="1" lang="en-US" altLang="zh-CN" i="1" dirty="0">
                                  <a:latin typeface="Cambria Math" panose="02040503050406030204" pitchFamily="18" charset="0"/>
                                  <a:ea typeface="楷体" panose="02010609060101010101" pitchFamily="49" charset="-122"/>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𝑉</m:t>
                              </m:r>
                            </m:sub>
                            <m:sup/>
                            <m:e>
                              <m:f>
                                <m:fPr>
                                  <m:ctrlPr>
                                    <a:rPr kumimoji="1" lang="en-US" altLang="zh-CN" i="1" dirty="0">
                                      <a:latin typeface="Cambria Math" panose="02040503050406030204" pitchFamily="18" charset="0"/>
                                      <a:ea typeface="Cambria Math" panose="02040503050406030204" pitchFamily="18" charset="0"/>
                                    </a:rPr>
                                  </m:ctrlPr>
                                </m:fPr>
                                <m:num>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num>
                                <m:den>
                                  <m:sSub>
                                    <m:sSubPr>
                                      <m:ctrlPr>
                                        <a:rPr kumimoji="1" lang="en-US" altLang="zh-CN" i="1" dirty="0">
                                          <a:solidFill>
                                            <a:srgbClr val="C00000"/>
                                          </a:solidFill>
                                          <a:latin typeface="Cambria Math" panose="02040503050406030204" pitchFamily="18" charset="0"/>
                                          <a:ea typeface="Cambria Math" panose="02040503050406030204" pitchFamily="18" charset="0"/>
                                        </a:rPr>
                                      </m:ctrlPr>
                                    </m:sSubPr>
                                    <m:e>
                                      <m:r>
                                        <a:rPr kumimoji="1" lang="en-US" altLang="zh-CN" i="1" dirty="0">
                                          <a:solidFill>
                                            <a:srgbClr val="C00000"/>
                                          </a:solidFill>
                                          <a:latin typeface="Cambria Math" panose="02040503050406030204" pitchFamily="18" charset="0"/>
                                          <a:ea typeface="Cambria Math" panose="02040503050406030204" pitchFamily="18" charset="0"/>
                                        </a:rPr>
                                        <m:t>𝑟</m:t>
                                      </m:r>
                                    </m:e>
                                    <m:sub>
                                      <m:r>
                                        <m:rPr>
                                          <m:sty m:val="p"/>
                                        </m:rPr>
                                        <a:rPr kumimoji="1" lang="en-US" altLang="zh-CN" dirty="0">
                                          <a:solidFill>
                                            <a:srgbClr val="C00000"/>
                                          </a:solidFill>
                                          <a:latin typeface="Cambria Math" panose="02040503050406030204" pitchFamily="18" charset="0"/>
                                          <a:ea typeface="Cambria Math" panose="02040503050406030204" pitchFamily="18" charset="0"/>
                                        </a:rPr>
                                        <m:t>max</m:t>
                                      </m:r>
                                    </m:sub>
                                  </m:sSub>
                                </m:den>
                              </m:f>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𝑑</m:t>
                                  </m:r>
                                </m:e>
                                <m:sub>
                                  <m:r>
                                    <m:rPr>
                                      <m:sty m:val="p"/>
                                    </m:rPr>
                                    <a:rPr kumimoji="1" lang="en-US" altLang="zh-CN" dirty="0">
                                      <a:latin typeface="Cambria Math" panose="02040503050406030204" pitchFamily="18" charset="0"/>
                                      <a:ea typeface="Cambria Math" panose="02040503050406030204" pitchFamily="18" charset="0"/>
                                    </a:rPr>
                                    <m:t>in</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e>
                          </m:nary>
                        </m:e>
                      </m:d>
                    </m:oMath>
                  </m:oMathPara>
                </a14:m>
                <a:endParaRPr lang="en-US"/>
              </a:p>
            </p:txBody>
          </p:sp>
        </mc:Choice>
        <mc:Fallback xmlns="">
          <p:sp>
            <p:nvSpPr>
              <p:cNvPr id="43" name="文本框 42">
                <a:extLst>
                  <a:ext uri="{FF2B5EF4-FFF2-40B4-BE49-F238E27FC236}">
                    <a16:creationId xmlns:a16="http://schemas.microsoft.com/office/drawing/2014/main" id="{A7EB8B41-AFF4-63A0-CFEC-1B01DE9C50C1}"/>
                  </a:ext>
                </a:extLst>
              </p:cNvPr>
              <p:cNvSpPr txBox="1">
                <a:spLocks noRot="1" noChangeAspect="1" noMove="1" noResize="1" noEditPoints="1" noAdjustHandles="1" noChangeArrowheads="1" noChangeShapeType="1" noTextEdit="1"/>
              </p:cNvSpPr>
              <p:nvPr/>
            </p:nvSpPr>
            <p:spPr bwMode="auto">
              <a:xfrm>
                <a:off x="6495797" y="5744435"/>
                <a:ext cx="3882998" cy="910762"/>
              </a:xfrm>
              <a:prstGeom prst="rect">
                <a:avLst/>
              </a:prstGeom>
              <a:blipFill>
                <a:blip r:embed="rId11"/>
                <a:stretch>
                  <a:fillRect t="-108219" b="-15890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4457E430-0DFF-4DD3-8EB1-D78E16E18A15}"/>
                  </a:ext>
                </a:extLst>
              </p:cNvPr>
              <p:cNvSpPr txBox="1"/>
              <p:nvPr/>
            </p:nvSpPr>
            <p:spPr bwMode="auto">
              <a:xfrm>
                <a:off x="-768622" y="5843825"/>
                <a:ext cx="4114153" cy="7500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i="1" dirty="0">
                          <a:latin typeface="Cambria Math" panose="02040503050406030204" pitchFamily="18" charset="0"/>
                        </a:rPr>
                        <m:t>𝑂</m:t>
                      </m:r>
                      <m:d>
                        <m:dPr>
                          <m:ctrlPr>
                            <a:rPr lang="en-US" altLang="zh-CN" sz="2200" i="1" dirty="0">
                              <a:latin typeface="Cambria Math" panose="02040503050406030204" pitchFamily="18" charset="0"/>
                            </a:rPr>
                          </m:ctrlPr>
                        </m:dPr>
                        <m:e>
                          <m:f>
                            <m:fPr>
                              <m:ctrlPr>
                                <a:rPr lang="en-US" altLang="zh-CN" i="1" dirty="0">
                                  <a:latin typeface="Cambria Math" panose="02040503050406030204" pitchFamily="18" charset="0"/>
                                </a:rPr>
                              </m:ctrlPr>
                            </m:fPr>
                            <m:num>
                              <m:sSub>
                                <m:sSubPr>
                                  <m:ctrlPr>
                                    <a:rPr kumimoji="1" lang="en-US" altLang="zh-CN" i="1" dirty="0">
                                      <a:solidFill>
                                        <a:srgbClr val="C00000"/>
                                      </a:solidFill>
                                      <a:latin typeface="Cambria Math" panose="02040503050406030204" pitchFamily="18" charset="0"/>
                                      <a:ea typeface="楷体" panose="02010609060101010101" pitchFamily="49" charset="-122"/>
                                    </a:rPr>
                                  </m:ctrlPr>
                                </m:sSubPr>
                                <m:e>
                                  <m:r>
                                    <a:rPr kumimoji="1" lang="en-US" altLang="zh-CN" i="1" dirty="0">
                                      <a:solidFill>
                                        <a:srgbClr val="C00000"/>
                                      </a:solidFill>
                                      <a:latin typeface="Cambria Math" panose="02040503050406030204" pitchFamily="18" charset="0"/>
                                      <a:ea typeface="楷体" panose="02010609060101010101" pitchFamily="49" charset="-122"/>
                                    </a:rPr>
                                    <m:t>𝑟</m:t>
                                  </m:r>
                                </m:e>
                                <m:sub>
                                  <m:r>
                                    <m:rPr>
                                      <m:sty m:val="p"/>
                                    </m:rPr>
                                    <a:rPr kumimoji="1" lang="en-US" altLang="zh-CN" dirty="0">
                                      <a:solidFill>
                                        <a:srgbClr val="C00000"/>
                                      </a:solidFill>
                                      <a:latin typeface="Cambria Math" panose="02040503050406030204" pitchFamily="18" charset="0"/>
                                      <a:ea typeface="楷体" panose="02010609060101010101" pitchFamily="49" charset="-122"/>
                                    </a:rPr>
                                    <m:t>max</m:t>
                                  </m:r>
                                </m:sub>
                              </m:sSub>
                            </m:num>
                            <m:den>
                              <m:r>
                                <a:rPr lang="en-US" altLang="zh-CN" i="1" dirty="0">
                                  <a:latin typeface="Cambria Math" panose="02040503050406030204" pitchFamily="18" charset="0"/>
                                  <a:ea typeface="Cambria Math" panose="02040503050406030204" pitchFamily="18" charset="0"/>
                                </a:rPr>
                                <m:t>𝜋</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𝑡</m:t>
                              </m:r>
                              <m:r>
                                <a:rPr lang="en-US" altLang="zh-CN" i="1" dirty="0">
                                  <a:latin typeface="Cambria Math" panose="02040503050406030204" pitchFamily="18" charset="0"/>
                                  <a:ea typeface="Cambria Math" panose="02040503050406030204" pitchFamily="18" charset="0"/>
                                </a:rPr>
                                <m:t>)</m:t>
                              </m:r>
                            </m:den>
                          </m:f>
                        </m:e>
                      </m:d>
                    </m:oMath>
                  </m:oMathPara>
                </a14:m>
                <a:endParaRPr lang="en-US" sz="2200"/>
              </a:p>
            </p:txBody>
          </p:sp>
        </mc:Choice>
        <mc:Fallback xmlns="">
          <p:sp>
            <p:nvSpPr>
              <p:cNvPr id="46" name="文本框 45">
                <a:extLst>
                  <a:ext uri="{FF2B5EF4-FFF2-40B4-BE49-F238E27FC236}">
                    <a16:creationId xmlns:a16="http://schemas.microsoft.com/office/drawing/2014/main" id="{4457E430-0DFF-4DD3-8EB1-D78E16E18A15}"/>
                  </a:ext>
                </a:extLst>
              </p:cNvPr>
              <p:cNvSpPr txBox="1">
                <a:spLocks noRot="1" noChangeAspect="1" noMove="1" noResize="1" noEditPoints="1" noAdjustHandles="1" noChangeArrowheads="1" noChangeShapeType="1" noTextEdit="1"/>
              </p:cNvSpPr>
              <p:nvPr/>
            </p:nvSpPr>
            <p:spPr bwMode="auto">
              <a:xfrm>
                <a:off x="-768622" y="5843825"/>
                <a:ext cx="4114153" cy="750014"/>
              </a:xfrm>
              <a:prstGeom prst="rect">
                <a:avLst/>
              </a:prstGeom>
              <a:blipFill>
                <a:blip r:embed="rId12"/>
                <a:stretch>
                  <a:fillRect b="-8333"/>
                </a:stretch>
              </a:blipFill>
              <a:ln w="9525" algn="ctr">
                <a:noFill/>
                <a:miter lim="800000"/>
                <a:headEnd/>
                <a:tailEnd/>
              </a:ln>
              <a:effectLst/>
            </p:spPr>
            <p:txBody>
              <a:bodyPr/>
              <a:lstStyle/>
              <a:p>
                <a:r>
                  <a:rPr lang="en-US">
                    <a:noFill/>
                  </a:rPr>
                  <a:t> </a:t>
                </a:r>
              </a:p>
            </p:txBody>
          </p:sp>
        </mc:Fallback>
      </mc:AlternateContent>
      <p:sp>
        <p:nvSpPr>
          <p:cNvPr id="54" name="文本框 53">
            <a:extLst>
              <a:ext uri="{FF2B5EF4-FFF2-40B4-BE49-F238E27FC236}">
                <a16:creationId xmlns:a16="http://schemas.microsoft.com/office/drawing/2014/main" id="{1193BB5D-CAD0-F964-2AA1-16371632798B}"/>
              </a:ext>
            </a:extLst>
          </p:cNvPr>
          <p:cNvSpPr txBox="1"/>
          <p:nvPr/>
        </p:nvSpPr>
        <p:spPr bwMode="auto">
          <a:xfrm>
            <a:off x="536088"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BiPPR, WSDM’16</a:t>
            </a:r>
          </a:p>
        </p:txBody>
      </p:sp>
      <p:sp>
        <p:nvSpPr>
          <p:cNvPr id="55" name="文本框 54">
            <a:extLst>
              <a:ext uri="{FF2B5EF4-FFF2-40B4-BE49-F238E27FC236}">
                <a16:creationId xmlns:a16="http://schemas.microsoft.com/office/drawing/2014/main" id="{7C7DE554-45C7-BD3E-A3F7-F16EB9486A31}"/>
              </a:ext>
            </a:extLst>
          </p:cNvPr>
          <p:cNvSpPr txBox="1"/>
          <p:nvPr/>
        </p:nvSpPr>
        <p:spPr bwMode="auto">
          <a:xfrm>
            <a:off x="3911806"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SICOMP’23</a:t>
            </a:r>
          </a:p>
        </p:txBody>
      </p:sp>
      <p:sp>
        <p:nvSpPr>
          <p:cNvPr id="58" name="右箭头 57">
            <a:extLst>
              <a:ext uri="{FF2B5EF4-FFF2-40B4-BE49-F238E27FC236}">
                <a16:creationId xmlns:a16="http://schemas.microsoft.com/office/drawing/2014/main" id="{C1E4C4E6-469F-6B13-7D22-9CE88586E168}"/>
              </a:ext>
            </a:extLst>
          </p:cNvPr>
          <p:cNvSpPr/>
          <p:nvPr/>
        </p:nvSpPr>
        <p:spPr>
          <a:xfrm>
            <a:off x="3613198" y="2405271"/>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78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55" grpId="0"/>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9" name="文本框 58">
            <a:extLst>
              <a:ext uri="{FF2B5EF4-FFF2-40B4-BE49-F238E27FC236}">
                <a16:creationId xmlns:a16="http://schemas.microsoft.com/office/drawing/2014/main" id="{087FDE56-9418-C65E-694B-31AEB452C7FF}"/>
              </a:ext>
            </a:extLst>
          </p:cNvPr>
          <p:cNvSpPr txBox="1"/>
          <p:nvPr/>
        </p:nvSpPr>
        <p:spPr bwMode="auto">
          <a:xfrm>
            <a:off x="7113819" y="3882997"/>
            <a:ext cx="3276047" cy="461665"/>
          </a:xfrm>
          <a:prstGeom prst="rect">
            <a:avLst/>
          </a:prstGeom>
          <a:noFill/>
          <a:ln w="9525" algn="ctr">
            <a:noFill/>
            <a:miter lim="800000"/>
            <a:headEnd/>
            <a:tailEnd/>
          </a:ln>
          <a:effectLst/>
        </p:spPr>
        <p:txBody>
          <a:bodyPr wrap="square">
            <a:spAutoFit/>
          </a:bodyPr>
          <a:lstStyle/>
          <a:p>
            <a:pPr marL="288000" indent="-288000">
              <a:spcBef>
                <a:spcPts val="2400"/>
              </a:spcBef>
              <a:buClr>
                <a:schemeClr val="tx1"/>
              </a:buClr>
              <a:buSzPct val="80000"/>
              <a:buFont typeface="+mj-ea"/>
              <a:buAutoNum type="circleNumDbPlain"/>
            </a:pPr>
            <a:r>
              <a:rPr kumimoji="1" lang="en-US"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 in Subgraphs</a:t>
            </a:r>
            <a:endParaRPr lang="en-US" sz="2400" b="1">
              <a:solidFill>
                <a:srgbClr val="005AAA"/>
              </a:solidFill>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96087445-D568-4D9E-5708-9C957FAB6A99}"/>
              </a:ext>
            </a:extLst>
          </p:cNvPr>
          <p:cNvSpPr txBox="1"/>
          <p:nvPr/>
        </p:nvSpPr>
        <p:spPr bwMode="auto">
          <a:xfrm>
            <a:off x="3159452" y="2700177"/>
            <a:ext cx="3644614" cy="1446550"/>
          </a:xfrm>
          <a:prstGeom prst="rect">
            <a:avLst/>
          </a:prstGeom>
          <a:noFill/>
          <a:ln w="9525" algn="ctr">
            <a:noFill/>
            <a:miter lim="800000"/>
            <a:headEnd/>
            <a:tailEnd/>
          </a:ln>
          <a:effectLst/>
        </p:spPr>
        <p:txBody>
          <a:bodyPr wrap="square">
            <a:spAutoFit/>
          </a:bodyPr>
          <a:lstStyle/>
          <a:p>
            <a:pPr marL="360000" indent="-360000">
              <a:buClr>
                <a:schemeClr val="bg1"/>
              </a:buClr>
              <a:buSzPct val="80000"/>
              <a:buFont typeface="+mj-ea"/>
              <a:buAutoNum type="circleNumDbPlain"/>
            </a:pPr>
            <a:r>
              <a:rPr kumimoji="1" lang="en-US" sz="22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p>
          <a:p>
            <a:pPr marL="360000" indent="-360000">
              <a:buClr>
                <a:schemeClr val="bg1"/>
              </a:buClr>
              <a:buSzPct val="80000"/>
              <a:buFont typeface="+mj-ea"/>
              <a:buAutoNum type="circleNumDbPlain"/>
            </a:pPr>
            <a:r>
              <a:rPr kumimoji="1" lang="en-US" altLang="zh-CN" sz="22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r>
              <a:rPr kumimoji="1" lang="en-US" altLang="zh-CN" sz="2200">
                <a:solidFill>
                  <a:schemeClr val="bg1"/>
                </a:solidFill>
                <a:latin typeface="Times New Roman" panose="02020603050405020304" pitchFamily="18" charset="0"/>
                <a:ea typeface="楷体" panose="02010609060101010101" pitchFamily="49" charset="-122"/>
                <a:cs typeface="Times New Roman" panose="02020603050405020304" pitchFamily="18" charset="0"/>
              </a:rPr>
              <a:t>g nodes</a:t>
            </a:r>
          </a:p>
          <a:p>
            <a:pPr marL="360000" indent="-360000">
              <a:buClr>
                <a:schemeClr val="tx1"/>
              </a:buClr>
              <a:buSzPct val="80000"/>
              <a:buFont typeface="+mj-ea"/>
              <a:buAutoNum type="circleNumDbPlain"/>
            </a:pPr>
            <a:r>
              <a:rPr kumimoji="1" lang="en-US" altLang="zh-CN" sz="2200" b="1" dirty="0">
                <a:latin typeface="Times New Roman" panose="02020603050405020304" pitchFamily="18" charset="0"/>
                <a:ea typeface="楷体" panose="02010609060101010101" pitchFamily="49" charset="-122"/>
                <a:cs typeface="Times New Roman" panose="02020603050405020304" pitchFamily="18" charset="0"/>
              </a:rPr>
              <a:t>Weighted Sum of Many Subgraph Estimators</a:t>
            </a:r>
          </a:p>
        </p:txBody>
      </p:sp>
      <p:sp>
        <p:nvSpPr>
          <p:cNvPr id="61" name="文本框 60">
            <a:extLst>
              <a:ext uri="{FF2B5EF4-FFF2-40B4-BE49-F238E27FC236}">
                <a16:creationId xmlns:a16="http://schemas.microsoft.com/office/drawing/2014/main" id="{9366C25E-E0B1-62E3-238C-5156899D68FB}"/>
              </a:ext>
            </a:extLst>
          </p:cNvPr>
          <p:cNvSpPr txBox="1"/>
          <p:nvPr/>
        </p:nvSpPr>
        <p:spPr bwMode="auto">
          <a:xfrm>
            <a:off x="104328" y="3539001"/>
            <a:ext cx="3600403" cy="1200329"/>
          </a:xfrm>
          <a:prstGeom prst="rect">
            <a:avLst/>
          </a:prstGeom>
          <a:noFill/>
          <a:ln w="9525" algn="ctr">
            <a:noFill/>
            <a:miter lim="800000"/>
            <a:headEnd/>
            <a:tailEnd/>
          </a:ln>
          <a:effectLst/>
        </p:spPr>
        <p:txBody>
          <a:bodyPr wrap="square">
            <a:spAutoFit/>
          </a:bodyPr>
          <a:lstStyle/>
          <a:p>
            <a:pPr marL="360000" indent="-360000">
              <a:buClr>
                <a:schemeClr val="bg1"/>
              </a:buClr>
              <a:buSzPct val="80000"/>
              <a:buFont typeface="+mj-ea"/>
              <a:buAutoNum type="circleNumDbPlain"/>
            </a:pPr>
            <a:r>
              <a:rPr kumimoji="1" lang="en-US" sz="24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p>
          <a:p>
            <a:pPr marL="288000" indent="-288000">
              <a:buClr>
                <a:schemeClr val="tx1"/>
              </a:buClr>
              <a:buSzPct val="80000"/>
              <a:buFont typeface="+mj-ea"/>
              <a:buAutoNum type="circleNumDbPlain"/>
            </a:pPr>
            <a:r>
              <a:rPr kumimoji="1"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Sample Outside Subgraphs</a:t>
            </a:r>
          </a:p>
        </p:txBody>
      </p:sp>
      <p:sp>
        <p:nvSpPr>
          <p:cNvPr id="62" name="弧 61">
            <a:extLst>
              <a:ext uri="{FF2B5EF4-FFF2-40B4-BE49-F238E27FC236}">
                <a16:creationId xmlns:a16="http://schemas.microsoft.com/office/drawing/2014/main" id="{CCF16005-23FC-C2FB-9C05-3A8E503619BC}"/>
              </a:ext>
            </a:extLst>
          </p:cNvPr>
          <p:cNvSpPr/>
          <p:nvPr/>
        </p:nvSpPr>
        <p:spPr>
          <a:xfrm rot="15585568" flipV="1">
            <a:off x="8374440" y="4332050"/>
            <a:ext cx="953585" cy="916151"/>
          </a:xfrm>
          <a:prstGeom prst="arc">
            <a:avLst>
              <a:gd name="adj1" fmla="val 11634203"/>
              <a:gd name="adj2" fmla="val 19000038"/>
            </a:avLst>
          </a:prstGeom>
          <a:ln w="12700">
            <a:solidFill>
              <a:srgbClr val="005AAA"/>
            </a:solidFill>
            <a:prstDash val="dash"/>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3" name="弧 62">
            <a:extLst>
              <a:ext uri="{FF2B5EF4-FFF2-40B4-BE49-F238E27FC236}">
                <a16:creationId xmlns:a16="http://schemas.microsoft.com/office/drawing/2014/main" id="{01F04A9D-A489-8B63-9B74-91DA1FBF091C}"/>
              </a:ext>
            </a:extLst>
          </p:cNvPr>
          <p:cNvSpPr/>
          <p:nvPr/>
        </p:nvSpPr>
        <p:spPr>
          <a:xfrm rot="6014432" flipH="1" flipV="1">
            <a:off x="161593" y="4185096"/>
            <a:ext cx="953585" cy="916151"/>
          </a:xfrm>
          <a:prstGeom prst="arc">
            <a:avLst>
              <a:gd name="adj1" fmla="val 12273770"/>
              <a:gd name="adj2" fmla="val 17221336"/>
            </a:avLst>
          </a:prstGeom>
          <a:ln w="12700">
            <a:solidFill>
              <a:srgbClr val="C00000"/>
            </a:solidFill>
            <a:prstDash val="dash"/>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右箭头 65">
            <a:extLst>
              <a:ext uri="{FF2B5EF4-FFF2-40B4-BE49-F238E27FC236}">
                <a16:creationId xmlns:a16="http://schemas.microsoft.com/office/drawing/2014/main" id="{9A23464C-6CDB-83F1-24A1-DC9E35235AF1}"/>
              </a:ext>
            </a:extLst>
          </p:cNvPr>
          <p:cNvSpPr/>
          <p:nvPr/>
        </p:nvSpPr>
        <p:spPr>
          <a:xfrm>
            <a:off x="3613198" y="2405271"/>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文本框 66">
            <a:extLst>
              <a:ext uri="{FF2B5EF4-FFF2-40B4-BE49-F238E27FC236}">
                <a16:creationId xmlns:a16="http://schemas.microsoft.com/office/drawing/2014/main" id="{00A1A708-0918-E165-6DEC-5687E07EF042}"/>
              </a:ext>
            </a:extLst>
          </p:cNvPr>
          <p:cNvSpPr txBox="1"/>
          <p:nvPr/>
        </p:nvSpPr>
        <p:spPr bwMode="auto">
          <a:xfrm>
            <a:off x="3911806"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SICOMP’23</a:t>
            </a:r>
          </a:p>
        </p:txBody>
      </p:sp>
      <p:sp>
        <p:nvSpPr>
          <p:cNvPr id="68" name="椭圆 67">
            <a:extLst>
              <a:ext uri="{FF2B5EF4-FFF2-40B4-BE49-F238E27FC236}">
                <a16:creationId xmlns:a16="http://schemas.microsoft.com/office/drawing/2014/main" id="{6FAA3ECB-1879-EFB1-D6FF-4C93E7D401E2}"/>
              </a:ext>
            </a:extLst>
          </p:cNvPr>
          <p:cNvSpPr/>
          <p:nvPr/>
        </p:nvSpPr>
        <p:spPr>
          <a:xfrm rot="5688896">
            <a:off x="5052965" y="4322673"/>
            <a:ext cx="1075290" cy="2724273"/>
          </a:xfrm>
          <a:prstGeom prst="ellipse">
            <a:avLst/>
          </a:prstGeom>
          <a:noFill/>
          <a:ln w="285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椭圆 68">
            <a:extLst>
              <a:ext uri="{FF2B5EF4-FFF2-40B4-BE49-F238E27FC236}">
                <a16:creationId xmlns:a16="http://schemas.microsoft.com/office/drawing/2014/main" id="{C0B2F2DA-F533-92CB-8088-15F24AF4AC7E}"/>
              </a:ext>
            </a:extLst>
          </p:cNvPr>
          <p:cNvSpPr/>
          <p:nvPr/>
        </p:nvSpPr>
        <p:spPr>
          <a:xfrm rot="6094726" flipH="1">
            <a:off x="4250087" y="3305673"/>
            <a:ext cx="1268268" cy="4164616"/>
          </a:xfrm>
          <a:prstGeom prst="ellipse">
            <a:avLst/>
          </a:prstGeom>
          <a:noFill/>
          <a:ln w="285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矩形 69">
                <a:extLst>
                  <a:ext uri="{FF2B5EF4-FFF2-40B4-BE49-F238E27FC236}">
                    <a16:creationId xmlns:a16="http://schemas.microsoft.com/office/drawing/2014/main" id="{3478A4E1-C319-526E-2EA9-4719C7913109}"/>
                  </a:ext>
                </a:extLst>
              </p:cNvPr>
              <p:cNvSpPr/>
              <p:nvPr/>
            </p:nvSpPr>
            <p:spPr>
              <a:xfrm>
                <a:off x="7277068" y="2209670"/>
                <a:ext cx="2948628" cy="62151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sSup>
                                    <m:sSupPr>
                                      <m:ctrlPr>
                                        <a:rPr lang="en-US" altLang="zh-CN" sz="2200" i="1">
                                          <a:latin typeface="Cambria Math" panose="02040503050406030204" pitchFamily="18" charset="0"/>
                                          <a:cs typeface="Times New Roman" panose="02020603050405020304" pitchFamily="18" charset="0"/>
                                        </a:rPr>
                                      </m:ctrlPr>
                                    </m:sSupPr>
                                    <m:e>
                                      <m:r>
                                        <m:rPr>
                                          <m:sty m:val="p"/>
                                        </m:rPr>
                                        <a:rPr lang="en-US" altLang="zh-CN" sz="2200">
                                          <a:latin typeface="Cambria Math" panose="02040503050406030204" pitchFamily="18" charset="0"/>
                                          <a:cs typeface="Times New Roman" panose="02020603050405020304" pitchFamily="18" charset="0"/>
                                        </a:rPr>
                                        <m:t>Δ</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3</m:t>
                                          </m:r>
                                        </m:num>
                                        <m:den>
                                          <m:r>
                                            <a:rPr lang="en-US" altLang="zh-CN" sz="2200" b="0" i="1">
                                              <a:latin typeface="Cambria Math" panose="02040503050406030204" pitchFamily="18" charset="0"/>
                                              <a:cs typeface="Times New Roman" panose="02020603050405020304" pitchFamily="18" charset="0"/>
                                            </a:rPr>
                                            <m:t>4</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4</m:t>
                                          </m:r>
                                        </m:den>
                                      </m:f>
                                    </m:sup>
                                  </m:sSup>
                                </m:e>
                              </m:d>
                            </m:e>
                          </m:func>
                        </m:e>
                      </m:d>
                    </m:oMath>
                  </m:oMathPara>
                </a14:m>
                <a:endParaRPr lang="en-US" sz="2200"/>
              </a:p>
            </p:txBody>
          </p:sp>
        </mc:Choice>
        <mc:Fallback xmlns="">
          <p:sp>
            <p:nvSpPr>
              <p:cNvPr id="70" name="矩形 69">
                <a:extLst>
                  <a:ext uri="{FF2B5EF4-FFF2-40B4-BE49-F238E27FC236}">
                    <a16:creationId xmlns:a16="http://schemas.microsoft.com/office/drawing/2014/main" id="{3478A4E1-C319-526E-2EA9-4719C7913109}"/>
                  </a:ext>
                </a:extLst>
              </p:cNvPr>
              <p:cNvSpPr>
                <a:spLocks noRot="1" noChangeAspect="1" noMove="1" noResize="1" noEditPoints="1" noAdjustHandles="1" noChangeArrowheads="1" noChangeShapeType="1" noTextEdit="1"/>
              </p:cNvSpPr>
              <p:nvPr/>
            </p:nvSpPr>
            <p:spPr>
              <a:xfrm>
                <a:off x="7277068" y="2209670"/>
                <a:ext cx="2948628" cy="621517"/>
              </a:xfrm>
              <a:prstGeom prst="rect">
                <a:avLst/>
              </a:prstGeom>
              <a:blipFill>
                <a:blip r:embed="rId9"/>
                <a:stretch>
                  <a:fillRect l="-431"/>
                </a:stretch>
              </a:blipFill>
            </p:spPr>
            <p:txBody>
              <a:bodyPr/>
              <a:lstStyle/>
              <a:p>
                <a:r>
                  <a:rPr lang="en-US">
                    <a:noFill/>
                  </a:rPr>
                  <a:t> </a:t>
                </a:r>
              </a:p>
            </p:txBody>
          </p:sp>
        </mc:Fallback>
      </mc:AlternateContent>
      <p:sp>
        <p:nvSpPr>
          <p:cNvPr id="71" name="文本框 70">
            <a:extLst>
              <a:ext uri="{FF2B5EF4-FFF2-40B4-BE49-F238E27FC236}">
                <a16:creationId xmlns:a16="http://schemas.microsoft.com/office/drawing/2014/main" id="{12EC96C4-741A-E166-51E1-C1EC59CF3E55}"/>
              </a:ext>
            </a:extLst>
          </p:cNvPr>
          <p:cNvSpPr txBox="1"/>
          <p:nvPr/>
        </p:nvSpPr>
        <p:spPr bwMode="auto">
          <a:xfrm>
            <a:off x="7169979"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Ours</a:t>
            </a:r>
          </a:p>
        </p:txBody>
      </p:sp>
      <p:sp>
        <p:nvSpPr>
          <p:cNvPr id="72" name="右箭头 71">
            <a:extLst>
              <a:ext uri="{FF2B5EF4-FFF2-40B4-BE49-F238E27FC236}">
                <a16:creationId xmlns:a16="http://schemas.microsoft.com/office/drawing/2014/main" id="{5767D2FB-9C70-E537-83E0-9FC4791C379B}"/>
              </a:ext>
            </a:extLst>
          </p:cNvPr>
          <p:cNvSpPr/>
          <p:nvPr/>
        </p:nvSpPr>
        <p:spPr>
          <a:xfrm>
            <a:off x="6873235" y="2464905"/>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3" name="直线箭头连接符 72">
            <a:extLst>
              <a:ext uri="{FF2B5EF4-FFF2-40B4-BE49-F238E27FC236}">
                <a16:creationId xmlns:a16="http://schemas.microsoft.com/office/drawing/2014/main" id="{CDA1462E-4AC7-1D45-98DB-CCE99F295136}"/>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5105AC8E-56C0-2F14-56A1-26B87E8E0BEC}"/>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82" name="文本框 81">
            <a:extLst>
              <a:ext uri="{FF2B5EF4-FFF2-40B4-BE49-F238E27FC236}">
                <a16:creationId xmlns:a16="http://schemas.microsoft.com/office/drawing/2014/main" id="{BC79A3F2-C1AF-E91D-D413-B476EB46F4D0}"/>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83" name="文本框 82">
            <a:extLst>
              <a:ext uri="{FF2B5EF4-FFF2-40B4-BE49-F238E27FC236}">
                <a16:creationId xmlns:a16="http://schemas.microsoft.com/office/drawing/2014/main" id="{86A86397-139E-5C49-FE6D-F973E287BEDE}"/>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4" name="矩形 83">
                <a:extLst>
                  <a:ext uri="{FF2B5EF4-FFF2-40B4-BE49-F238E27FC236}">
                    <a16:creationId xmlns:a16="http://schemas.microsoft.com/office/drawing/2014/main" id="{A3BE7B70-A04A-7F4A-CE9B-F826083DE429}"/>
                  </a:ext>
                </a:extLst>
              </p:cNvPr>
              <p:cNvSpPr/>
              <p:nvPr/>
            </p:nvSpPr>
            <p:spPr>
              <a:xfrm>
                <a:off x="3936017" y="2190696"/>
                <a:ext cx="3091295" cy="6924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2</m:t>
                                          </m:r>
                                        </m:num>
                                        <m:den>
                                          <m:r>
                                            <a:rPr lang="en-US" altLang="zh-CN" sz="2200" i="1">
                                              <a:latin typeface="Cambria Math" panose="02040503050406030204" pitchFamily="18" charset="0"/>
                                              <a:cs typeface="Times New Roman" panose="02020603050405020304" pitchFamily="18" charset="0"/>
                                            </a:rPr>
                                            <m:t>3</m:t>
                                          </m:r>
                                        </m:den>
                                      </m:f>
                                    </m:sup>
                                  </m:sSup>
                                  <m:sSubSup>
                                    <m:sSubSupPr>
                                      <m:ctrlPr>
                                        <a:rPr lang="en-US" altLang="zh-CN" sz="2200" b="0" i="1">
                                          <a:latin typeface="Cambria Math" panose="02040503050406030204" pitchFamily="18" charset="0"/>
                                          <a:cs typeface="Times New Roman" panose="02020603050405020304" pitchFamily="18" charset="0"/>
                                        </a:rPr>
                                      </m:ctrlPr>
                                    </m:sSubSupPr>
                                    <m:e>
                                      <m:r>
                                        <m:rPr>
                                          <m:sty m:val="p"/>
                                        </m:rPr>
                                        <a:rPr lang="en-US" altLang="zh-CN" sz="2200">
                                          <a:latin typeface="Cambria Math" panose="02040503050406030204" pitchFamily="18" charset="0"/>
                                          <a:cs typeface="Times New Roman" panose="02020603050405020304" pitchFamily="18" charset="0"/>
                                        </a:rPr>
                                        <m:t>Δ</m:t>
                                      </m:r>
                                    </m:e>
                                    <m:sub>
                                      <m:r>
                                        <m:rPr>
                                          <m:sty m:val="p"/>
                                        </m:rPr>
                                        <a:rPr lang="en-US" altLang="zh-CN" sz="2200" b="0" i="0">
                                          <a:latin typeface="Cambria Math" panose="02040503050406030204" pitchFamily="18" charset="0"/>
                                          <a:cs typeface="Times New Roman" panose="02020603050405020304" pitchFamily="18" charset="0"/>
                                        </a:rPr>
                                        <m:t>out</m:t>
                                      </m:r>
                                    </m:sub>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3</m:t>
                                          </m:r>
                                        </m:den>
                                      </m:f>
                                    </m:sup>
                                  </m:sSub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5</m:t>
                                          </m:r>
                                        </m:num>
                                        <m:den>
                                          <m:r>
                                            <a:rPr lang="en-US" altLang="zh-CN" sz="2200" i="1">
                                              <a:latin typeface="Cambria Math" panose="02040503050406030204" pitchFamily="18" charset="0"/>
                                              <a:cs typeface="Times New Roman" panose="02020603050405020304" pitchFamily="18" charset="0"/>
                                            </a:rPr>
                                            <m:t>6</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6</m:t>
                                          </m:r>
                                        </m:den>
                                      </m:f>
                                    </m:sup>
                                  </m:sSup>
                                </m:e>
                              </m:d>
                            </m:e>
                          </m:func>
                        </m:e>
                      </m:d>
                    </m:oMath>
                  </m:oMathPara>
                </a14:m>
                <a:endParaRPr lang="en-US" sz="2200"/>
              </a:p>
            </p:txBody>
          </p:sp>
        </mc:Choice>
        <mc:Fallback xmlns="">
          <p:sp>
            <p:nvSpPr>
              <p:cNvPr id="84" name="矩形 83">
                <a:extLst>
                  <a:ext uri="{FF2B5EF4-FFF2-40B4-BE49-F238E27FC236}">
                    <a16:creationId xmlns:a16="http://schemas.microsoft.com/office/drawing/2014/main" id="{A3BE7B70-A04A-7F4A-CE9B-F826083DE429}"/>
                  </a:ext>
                </a:extLst>
              </p:cNvPr>
              <p:cNvSpPr>
                <a:spLocks noRot="1" noChangeAspect="1" noMove="1" noResize="1" noEditPoints="1" noAdjustHandles="1" noChangeArrowheads="1" noChangeShapeType="1" noTextEdit="1"/>
              </p:cNvSpPr>
              <p:nvPr/>
            </p:nvSpPr>
            <p:spPr>
              <a:xfrm>
                <a:off x="3936017" y="2190696"/>
                <a:ext cx="3091295" cy="692434"/>
              </a:xfrm>
              <a:prstGeom prst="rect">
                <a:avLst/>
              </a:prstGeom>
              <a:blipFill>
                <a:blip r:embed="rId10"/>
                <a:stretch>
                  <a:fillRect l="-410" b="-1786"/>
                </a:stretch>
              </a:blipFill>
            </p:spPr>
            <p:txBody>
              <a:bodyPr/>
              <a:lstStyle/>
              <a:p>
                <a:r>
                  <a:rPr lang="en-US">
                    <a:noFill/>
                  </a:rPr>
                  <a:t> </a:t>
                </a:r>
              </a:p>
            </p:txBody>
          </p:sp>
        </mc:Fallback>
      </mc:AlternateContent>
    </p:spTree>
    <p:extLst>
      <p:ext uri="{BB962C8B-B14F-4D97-AF65-F5344CB8AC3E}">
        <p14:creationId xmlns:p14="http://schemas.microsoft.com/office/powerpoint/2010/main" val="1423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left)">
                                      <p:cBhvr>
                                        <p:cTn id="34" dur="500"/>
                                        <p:tgtEl>
                                          <p:spTgt spid="7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animBg="1"/>
      <p:bldP spid="63" grpId="0" animBg="1"/>
      <p:bldP spid="68" grpId="1" animBg="1"/>
      <p:bldP spid="69" grpId="0" animBg="1"/>
      <p:bldP spid="70" grpId="0"/>
      <p:bldP spid="71" grpId="0"/>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161474F1-0860-0106-6F1F-5E73E3FB8E45}"/>
                  </a:ext>
                </a:extLst>
              </p:cNvPr>
              <p:cNvSpPr/>
              <p:nvPr/>
            </p:nvSpPr>
            <p:spPr>
              <a:xfrm>
                <a:off x="7277068" y="2209670"/>
                <a:ext cx="2948628" cy="62151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sSup>
                                    <m:sSupPr>
                                      <m:ctrlPr>
                                        <a:rPr lang="en-US" altLang="zh-CN" sz="2200" i="1">
                                          <a:latin typeface="Cambria Math" panose="02040503050406030204" pitchFamily="18" charset="0"/>
                                          <a:cs typeface="Times New Roman" panose="02020603050405020304" pitchFamily="18" charset="0"/>
                                        </a:rPr>
                                      </m:ctrlPr>
                                    </m:sSupPr>
                                    <m:e>
                                      <m:r>
                                        <m:rPr>
                                          <m:sty m:val="p"/>
                                        </m:rPr>
                                        <a:rPr lang="en-US" altLang="zh-CN" sz="2200">
                                          <a:latin typeface="Cambria Math" panose="02040503050406030204" pitchFamily="18" charset="0"/>
                                          <a:cs typeface="Times New Roman" panose="02020603050405020304" pitchFamily="18" charset="0"/>
                                        </a:rPr>
                                        <m:t>Δ</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3</m:t>
                                          </m:r>
                                        </m:num>
                                        <m:den>
                                          <m:r>
                                            <a:rPr lang="en-US" altLang="zh-CN" sz="2200" b="0" i="1">
                                              <a:latin typeface="Cambria Math" panose="02040503050406030204" pitchFamily="18" charset="0"/>
                                              <a:cs typeface="Times New Roman" panose="02020603050405020304" pitchFamily="18" charset="0"/>
                                            </a:rPr>
                                            <m:t>4</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4</m:t>
                                          </m:r>
                                        </m:den>
                                      </m:f>
                                    </m:sup>
                                  </m:sSup>
                                </m:e>
                              </m:d>
                            </m:e>
                          </m:func>
                        </m:e>
                      </m:d>
                    </m:oMath>
                  </m:oMathPara>
                </a14:m>
                <a:endParaRPr lang="en-US" sz="2200"/>
              </a:p>
            </p:txBody>
          </p:sp>
        </mc:Choice>
        <mc:Fallback xmlns="">
          <p:sp>
            <p:nvSpPr>
              <p:cNvPr id="56" name="矩形 55">
                <a:extLst>
                  <a:ext uri="{FF2B5EF4-FFF2-40B4-BE49-F238E27FC236}">
                    <a16:creationId xmlns:a16="http://schemas.microsoft.com/office/drawing/2014/main" id="{161474F1-0860-0106-6F1F-5E73E3FB8E45}"/>
                  </a:ext>
                </a:extLst>
              </p:cNvPr>
              <p:cNvSpPr>
                <a:spLocks noRot="1" noChangeAspect="1" noMove="1" noResize="1" noEditPoints="1" noAdjustHandles="1" noChangeArrowheads="1" noChangeShapeType="1" noTextEdit="1"/>
              </p:cNvSpPr>
              <p:nvPr/>
            </p:nvSpPr>
            <p:spPr>
              <a:xfrm>
                <a:off x="7277068" y="2209670"/>
                <a:ext cx="2948628" cy="621517"/>
              </a:xfrm>
              <a:prstGeom prst="rect">
                <a:avLst/>
              </a:prstGeom>
              <a:blipFill>
                <a:blip r:embed="rId9"/>
                <a:stretch>
                  <a:fillRect l="-431"/>
                </a:stretch>
              </a:blipFill>
            </p:spPr>
            <p:txBody>
              <a:bodyPr/>
              <a:lstStyle/>
              <a:p>
                <a:r>
                  <a:rPr lang="en-US">
                    <a:noFill/>
                  </a:rPr>
                  <a:t> </a:t>
                </a:r>
              </a:p>
            </p:txBody>
          </p:sp>
        </mc:Fallback>
      </mc:AlternateContent>
      <p:sp>
        <p:nvSpPr>
          <p:cNvPr id="57" name="文本框 56">
            <a:extLst>
              <a:ext uri="{FF2B5EF4-FFF2-40B4-BE49-F238E27FC236}">
                <a16:creationId xmlns:a16="http://schemas.microsoft.com/office/drawing/2014/main" id="{4A21C455-0989-6558-65EF-824D84918877}"/>
              </a:ext>
            </a:extLst>
          </p:cNvPr>
          <p:cNvSpPr txBox="1"/>
          <p:nvPr/>
        </p:nvSpPr>
        <p:spPr bwMode="auto">
          <a:xfrm>
            <a:off x="7169979"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Ours</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CF709B6-D7F3-3400-4AA3-0C548C2D45DE}"/>
                  </a:ext>
                </a:extLst>
              </p:cNvPr>
              <p:cNvSpPr txBox="1"/>
              <p:nvPr/>
            </p:nvSpPr>
            <p:spPr bwMode="auto">
              <a:xfrm>
                <a:off x="5849972" y="4048558"/>
                <a:ext cx="5575852"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b="0" i="1">
                          <a:solidFill>
                            <a:srgbClr val="C00000"/>
                          </a:solidFill>
                          <a:latin typeface="Cambria Math" panose="02040503050406030204" pitchFamily="18" charset="0"/>
                        </a:rPr>
                        <m:t>𝑂</m:t>
                      </m:r>
                      <m:d>
                        <m:dPr>
                          <m:ctrlPr>
                            <a:rPr lang="en-US" b="0" i="1">
                              <a:solidFill>
                                <a:srgbClr val="C00000"/>
                              </a:solidFill>
                              <a:latin typeface="Cambria Math" panose="02040503050406030204" pitchFamily="18" charset="0"/>
                            </a:rPr>
                          </m:ctrlPr>
                        </m:dPr>
                        <m:e>
                          <m:f>
                            <m:fPr>
                              <m:ctrlPr>
                                <a:rPr lang="en-US" altLang="zh-CN" i="1" dirty="0">
                                  <a:solidFill>
                                    <a:srgbClr val="C00000"/>
                                  </a:solidFill>
                                  <a:latin typeface="Cambria Math" panose="02040503050406030204" pitchFamily="18" charset="0"/>
                                  <a:ea typeface="楷体_GB2312" panose="02010609030101010101" pitchFamily="49" charset="-122"/>
                                  <a:cs typeface="Arial" panose="020B0604020202020204" pitchFamily="34" charset="0"/>
                                </a:rPr>
                              </m:ctrlPr>
                            </m:fPr>
                            <m:num>
                              <m:r>
                                <a:rPr lang="en-US" altLang="zh-CN" i="1" dirty="0">
                                  <a:solidFill>
                                    <a:srgbClr val="C00000"/>
                                  </a:solidFill>
                                  <a:latin typeface="Cambria Math" panose="02040503050406030204" pitchFamily="18" charset="0"/>
                                  <a:ea typeface="楷体_GB2312" panose="02010609030101010101" pitchFamily="49" charset="-122"/>
                                  <a:cs typeface="Arial" panose="020B0604020202020204" pitchFamily="34" charset="0"/>
                                </a:rPr>
                                <m:t>𝑛</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𝜋</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𝑡</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num>
                            <m:den>
                              <m:sSub>
                                <m:sSubPr>
                                  <m:ctrlPr>
                                    <a:rPr kumimoji="1" lang="en-US" altLang="zh-CN" i="1" dirty="0">
                                      <a:solidFill>
                                        <a:srgbClr val="C00000"/>
                                      </a:solidFill>
                                      <a:latin typeface="Cambria Math" panose="02040503050406030204" pitchFamily="18" charset="0"/>
                                      <a:ea typeface="楷体" panose="02010609060101010101" pitchFamily="49" charset="-122"/>
                                    </a:rPr>
                                  </m:ctrlPr>
                                </m:sSubPr>
                                <m:e>
                                  <m:r>
                                    <a:rPr kumimoji="1" lang="en-US" altLang="zh-CN" i="1" dirty="0">
                                      <a:solidFill>
                                        <a:srgbClr val="C00000"/>
                                      </a:solidFill>
                                      <a:latin typeface="Cambria Math" panose="02040503050406030204" pitchFamily="18" charset="0"/>
                                      <a:ea typeface="楷体" panose="02010609060101010101" pitchFamily="49" charset="-122"/>
                                    </a:rPr>
                                    <m:t>𝑟</m:t>
                                  </m:r>
                                </m:e>
                                <m:sub>
                                  <m:r>
                                    <m:rPr>
                                      <m:sty m:val="p"/>
                                    </m:rPr>
                                    <a:rPr kumimoji="1" lang="en-US" altLang="zh-CN" dirty="0">
                                      <a:solidFill>
                                        <a:srgbClr val="C00000"/>
                                      </a:solidFill>
                                      <a:latin typeface="Cambria Math" panose="02040503050406030204" pitchFamily="18" charset="0"/>
                                      <a:ea typeface="楷体" panose="02010609060101010101" pitchFamily="49" charset="-122"/>
                                    </a:rPr>
                                    <m:t>max</m:t>
                                  </m:r>
                                </m:sub>
                              </m:sSub>
                            </m:den>
                          </m:f>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min</m:t>
                              </m:r>
                            </m:fName>
                            <m:e>
                              <m:d>
                                <m:d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ub>
                                  </m:sSub>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𝑛</m:t>
                                      </m:r>
                                    </m:e>
                                    <m:sup>
                                      <m:f>
                                        <m:f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den>
                                      </m:f>
                                    </m:sup>
                                  </m:sSup>
                                  <m:sSup>
                                    <m:sSup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𝑑</m:t>
                                      </m:r>
                                    </m:e>
                                    <m:sup>
                                      <m:f>
                                        <m:f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den>
                                      </m:f>
                                    </m:sup>
                                  </m:sSup>
                                </m:e>
                              </m:d>
                            </m:e>
                          </m:func>
                        </m:e>
                      </m:d>
                    </m:oMath>
                  </m:oMathPara>
                </a14:m>
                <a:endParaRPr lang="en-US">
                  <a:solidFill>
                    <a:srgbClr val="C00000"/>
                  </a:solidFill>
                </a:endParaRPr>
              </a:p>
            </p:txBody>
          </p:sp>
        </mc:Choice>
        <mc:Fallback xmlns="">
          <p:sp>
            <p:nvSpPr>
              <p:cNvPr id="8" name="文本框 7">
                <a:extLst>
                  <a:ext uri="{FF2B5EF4-FFF2-40B4-BE49-F238E27FC236}">
                    <a16:creationId xmlns:a16="http://schemas.microsoft.com/office/drawing/2014/main" id="{3CF709B6-D7F3-3400-4AA3-0C548C2D45DE}"/>
                  </a:ext>
                </a:extLst>
              </p:cNvPr>
              <p:cNvSpPr txBox="1">
                <a:spLocks noRot="1" noChangeAspect="1" noMove="1" noResize="1" noEditPoints="1" noAdjustHandles="1" noChangeArrowheads="1" noChangeShapeType="1" noTextEdit="1"/>
              </p:cNvSpPr>
              <p:nvPr/>
            </p:nvSpPr>
            <p:spPr bwMode="auto">
              <a:xfrm>
                <a:off x="5849972" y="4048558"/>
                <a:ext cx="5575852" cy="730456"/>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p:cxnSp>
        <p:nvCxnSpPr>
          <p:cNvPr id="21" name="直线箭头连接符 20">
            <a:extLst>
              <a:ext uri="{FF2B5EF4-FFF2-40B4-BE49-F238E27FC236}">
                <a16:creationId xmlns:a16="http://schemas.microsoft.com/office/drawing/2014/main" id="{040F7205-B08F-5DE1-C8CF-AAD09C3337F4}"/>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622E508C-DD80-8B79-6ACA-8F40228E8027}"/>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F578BC3A-4538-AE7A-3CD5-0ADA135B5CFE}"/>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24" name="文本框 23">
            <a:extLst>
              <a:ext uri="{FF2B5EF4-FFF2-40B4-BE49-F238E27FC236}">
                <a16:creationId xmlns:a16="http://schemas.microsoft.com/office/drawing/2014/main" id="{5CD7AD89-1759-9D32-E7FF-8026438189EA}"/>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4B79E399-F719-5F2E-95E2-8C5A296B120F}"/>
                  </a:ext>
                </a:extLst>
              </p:cNvPr>
              <p:cNvSpPr txBox="1"/>
              <p:nvPr/>
            </p:nvSpPr>
            <p:spPr bwMode="auto">
              <a:xfrm>
                <a:off x="6495797" y="5744435"/>
                <a:ext cx="3882998" cy="91076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𝑂</m:t>
                      </m:r>
                      <m:d>
                        <m:dPr>
                          <m:ctrlPr>
                            <a:rPr kumimoji="1" lang="en-US" altLang="zh-CN" i="1" dirty="0">
                              <a:latin typeface="Cambria Math" panose="02040503050406030204" pitchFamily="18" charset="0"/>
                              <a:ea typeface="Cambria Math" panose="02040503050406030204" pitchFamily="18" charset="0"/>
                            </a:rPr>
                          </m:ctrlPr>
                        </m:dPr>
                        <m:e>
                          <m:nary>
                            <m:naryPr>
                              <m:chr m:val="∑"/>
                              <m:supHide m:val="on"/>
                              <m:ctrlPr>
                                <a:rPr kumimoji="1" lang="en-US" altLang="zh-CN" i="1" dirty="0">
                                  <a:latin typeface="Cambria Math" panose="02040503050406030204" pitchFamily="18" charset="0"/>
                                  <a:ea typeface="楷体" panose="02010609060101010101" pitchFamily="49" charset="-122"/>
                                </a:rPr>
                              </m:ctrlPr>
                            </m:naryPr>
                            <m:sub>
                              <m:r>
                                <m:rPr>
                                  <m:brk m:alnAt="7"/>
                                </m:rPr>
                                <a:rPr kumimoji="1" lang="en-US" altLang="zh-CN" i="1" dirty="0">
                                  <a:latin typeface="Cambria Math" panose="02040503050406030204" pitchFamily="18" charset="0"/>
                                  <a:ea typeface="楷体" panose="02010609060101010101" pitchFamily="49" charset="-122"/>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𝑉</m:t>
                              </m:r>
                            </m:sub>
                            <m:sup/>
                            <m:e>
                              <m:f>
                                <m:fPr>
                                  <m:ctrlPr>
                                    <a:rPr kumimoji="1" lang="en-US" altLang="zh-CN" i="1" dirty="0">
                                      <a:latin typeface="Cambria Math" panose="02040503050406030204" pitchFamily="18" charset="0"/>
                                      <a:ea typeface="Cambria Math" panose="02040503050406030204" pitchFamily="18" charset="0"/>
                                    </a:rPr>
                                  </m:ctrlPr>
                                </m:fPr>
                                <m:num>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num>
                                <m:den>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𝑟</m:t>
                                      </m:r>
                                    </m:e>
                                    <m:sub>
                                      <m:r>
                                        <m:rPr>
                                          <m:sty m:val="p"/>
                                        </m:rPr>
                                        <a:rPr kumimoji="1" lang="en-US" altLang="zh-CN" dirty="0">
                                          <a:latin typeface="Cambria Math" panose="02040503050406030204" pitchFamily="18" charset="0"/>
                                          <a:ea typeface="Cambria Math" panose="02040503050406030204" pitchFamily="18" charset="0"/>
                                        </a:rPr>
                                        <m:t>max</m:t>
                                      </m:r>
                                    </m:sub>
                                  </m:sSub>
                                </m:den>
                              </m:f>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𝑑</m:t>
                                  </m:r>
                                </m:e>
                                <m:sub>
                                  <m:r>
                                    <m:rPr>
                                      <m:sty m:val="p"/>
                                    </m:rPr>
                                    <a:rPr kumimoji="1" lang="en-US" altLang="zh-CN" dirty="0">
                                      <a:latin typeface="Cambria Math" panose="02040503050406030204" pitchFamily="18" charset="0"/>
                                      <a:ea typeface="Cambria Math" panose="02040503050406030204" pitchFamily="18" charset="0"/>
                                    </a:rPr>
                                    <m:t>in</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e>
                          </m:nary>
                        </m:e>
                      </m:d>
                    </m:oMath>
                  </m:oMathPara>
                </a14:m>
                <a:endParaRPr lang="en-US"/>
              </a:p>
            </p:txBody>
          </p:sp>
        </mc:Choice>
        <mc:Fallback xmlns="">
          <p:sp>
            <p:nvSpPr>
              <p:cNvPr id="42" name="文本框 41">
                <a:extLst>
                  <a:ext uri="{FF2B5EF4-FFF2-40B4-BE49-F238E27FC236}">
                    <a16:creationId xmlns:a16="http://schemas.microsoft.com/office/drawing/2014/main" id="{4B79E399-F719-5F2E-95E2-8C5A296B120F}"/>
                  </a:ext>
                </a:extLst>
              </p:cNvPr>
              <p:cNvSpPr txBox="1">
                <a:spLocks noRot="1" noChangeAspect="1" noMove="1" noResize="1" noEditPoints="1" noAdjustHandles="1" noChangeArrowheads="1" noChangeShapeType="1" noTextEdit="1"/>
              </p:cNvSpPr>
              <p:nvPr/>
            </p:nvSpPr>
            <p:spPr bwMode="auto">
              <a:xfrm>
                <a:off x="6495797" y="5744435"/>
                <a:ext cx="3882998" cy="910762"/>
              </a:xfrm>
              <a:prstGeom prst="rect">
                <a:avLst/>
              </a:prstGeom>
              <a:blipFill>
                <a:blip r:embed="rId11"/>
                <a:stretch>
                  <a:fillRect t="-108219" b="-15890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AE79BA69-C49D-436C-DF49-BF7FF1BD26C5}"/>
                  </a:ext>
                </a:extLst>
              </p:cNvPr>
              <p:cNvSpPr txBox="1"/>
              <p:nvPr/>
            </p:nvSpPr>
            <p:spPr bwMode="auto">
              <a:xfrm>
                <a:off x="-768622" y="5843825"/>
                <a:ext cx="4114153" cy="7500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i="1" dirty="0">
                          <a:latin typeface="Cambria Math" panose="02040503050406030204" pitchFamily="18" charset="0"/>
                        </a:rPr>
                        <m:t>𝑂</m:t>
                      </m:r>
                      <m:d>
                        <m:dPr>
                          <m:ctrlPr>
                            <a:rPr lang="en-US" altLang="zh-CN" sz="2200" i="1" dirty="0">
                              <a:latin typeface="Cambria Math" panose="02040503050406030204" pitchFamily="18" charset="0"/>
                            </a:rPr>
                          </m:ctrlPr>
                        </m:dPr>
                        <m:e>
                          <m:f>
                            <m:fPr>
                              <m:ctrlPr>
                                <a:rPr lang="en-US" altLang="zh-CN" i="1" dirty="0">
                                  <a:latin typeface="Cambria Math" panose="02040503050406030204" pitchFamily="18" charset="0"/>
                                </a:rPr>
                              </m:ctrlPr>
                            </m:fPr>
                            <m:num>
                              <m:sSub>
                                <m:sSubPr>
                                  <m:ctrlPr>
                                    <a:rPr kumimoji="1" lang="en-US" altLang="zh-CN" i="1" dirty="0">
                                      <a:latin typeface="Cambria Math" panose="02040503050406030204" pitchFamily="18" charset="0"/>
                                      <a:ea typeface="楷体" panose="02010609060101010101" pitchFamily="49" charset="-122"/>
                                    </a:rPr>
                                  </m:ctrlPr>
                                </m:sSubPr>
                                <m:e>
                                  <m:r>
                                    <a:rPr kumimoji="1" lang="en-US" altLang="zh-CN" i="1" dirty="0">
                                      <a:latin typeface="Cambria Math" panose="02040503050406030204" pitchFamily="18" charset="0"/>
                                      <a:ea typeface="楷体" panose="02010609060101010101" pitchFamily="49" charset="-122"/>
                                    </a:rPr>
                                    <m:t>𝑟</m:t>
                                  </m:r>
                                </m:e>
                                <m:sub>
                                  <m:r>
                                    <m:rPr>
                                      <m:sty m:val="p"/>
                                    </m:rPr>
                                    <a:rPr kumimoji="1" lang="en-US" altLang="zh-CN" dirty="0">
                                      <a:latin typeface="Cambria Math" panose="02040503050406030204" pitchFamily="18" charset="0"/>
                                      <a:ea typeface="楷体" panose="02010609060101010101" pitchFamily="49" charset="-122"/>
                                    </a:rPr>
                                    <m:t>max</m:t>
                                  </m:r>
                                </m:sub>
                              </m:sSub>
                            </m:num>
                            <m:den>
                              <m:r>
                                <a:rPr lang="en-US" altLang="zh-CN" i="1" dirty="0">
                                  <a:latin typeface="Cambria Math" panose="02040503050406030204" pitchFamily="18" charset="0"/>
                                  <a:ea typeface="Cambria Math" panose="02040503050406030204" pitchFamily="18" charset="0"/>
                                </a:rPr>
                                <m:t>𝜋</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𝑡</m:t>
                              </m:r>
                              <m:r>
                                <a:rPr lang="en-US" altLang="zh-CN" i="1" dirty="0">
                                  <a:latin typeface="Cambria Math" panose="02040503050406030204" pitchFamily="18" charset="0"/>
                                  <a:ea typeface="Cambria Math" panose="02040503050406030204" pitchFamily="18" charset="0"/>
                                </a:rPr>
                                <m:t>)</m:t>
                              </m:r>
                            </m:den>
                          </m:f>
                        </m:e>
                      </m:d>
                    </m:oMath>
                  </m:oMathPara>
                </a14:m>
                <a:endParaRPr lang="en-US" sz="2200"/>
              </a:p>
            </p:txBody>
          </p:sp>
        </mc:Choice>
        <mc:Fallback xmlns="">
          <p:sp>
            <p:nvSpPr>
              <p:cNvPr id="44" name="文本框 43">
                <a:extLst>
                  <a:ext uri="{FF2B5EF4-FFF2-40B4-BE49-F238E27FC236}">
                    <a16:creationId xmlns:a16="http://schemas.microsoft.com/office/drawing/2014/main" id="{AE79BA69-C49D-436C-DF49-BF7FF1BD26C5}"/>
                  </a:ext>
                </a:extLst>
              </p:cNvPr>
              <p:cNvSpPr txBox="1">
                <a:spLocks noRot="1" noChangeAspect="1" noMove="1" noResize="1" noEditPoints="1" noAdjustHandles="1" noChangeArrowheads="1" noChangeShapeType="1" noTextEdit="1"/>
              </p:cNvSpPr>
              <p:nvPr/>
            </p:nvSpPr>
            <p:spPr bwMode="auto">
              <a:xfrm>
                <a:off x="-768622" y="5843825"/>
                <a:ext cx="4114153" cy="750014"/>
              </a:xfrm>
              <a:prstGeom prst="rect">
                <a:avLst/>
              </a:prstGeom>
              <a:blipFill>
                <a:blip r:embed="rId12"/>
                <a:stretch>
                  <a:fillRect b="-8333"/>
                </a:stretch>
              </a:blipFill>
              <a:ln w="9525" algn="ctr">
                <a:noFill/>
                <a:miter lim="800000"/>
                <a:headEnd/>
                <a:tailEnd/>
              </a:ln>
              <a:effectLst/>
            </p:spPr>
            <p:txBody>
              <a:bodyPr/>
              <a:lstStyle/>
              <a:p>
                <a:r>
                  <a:rPr lang="en-US">
                    <a:noFill/>
                  </a:rPr>
                  <a:t> </a:t>
                </a:r>
              </a:p>
            </p:txBody>
          </p:sp>
        </mc:Fallback>
      </mc:AlternateContent>
      <p:sp>
        <p:nvSpPr>
          <p:cNvPr id="49" name="文本框 48">
            <a:extLst>
              <a:ext uri="{FF2B5EF4-FFF2-40B4-BE49-F238E27FC236}">
                <a16:creationId xmlns:a16="http://schemas.microsoft.com/office/drawing/2014/main" id="{FAABBDC6-424A-7DBF-019C-4FEB186E01E8}"/>
              </a:ext>
            </a:extLst>
          </p:cNvPr>
          <p:cNvSpPr txBox="1"/>
          <p:nvPr/>
        </p:nvSpPr>
        <p:spPr bwMode="auto">
          <a:xfrm>
            <a:off x="7085989" y="3485027"/>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solidFill>
                  <a:srgbClr val="C00000"/>
                </a:solidFill>
                <a:latin typeface="Times New Roman" panose="02020603050405020304" pitchFamily="18" charset="0"/>
                <a:cs typeface="Times New Roman" panose="02020603050405020304" pitchFamily="18" charset="0"/>
              </a:rPr>
              <a:t>Our Push Cost:</a:t>
            </a:r>
          </a:p>
        </p:txBody>
      </p:sp>
      <mc:AlternateContent xmlns:mc="http://schemas.openxmlformats.org/markup-compatibility/2006" xmlns:a14="http://schemas.microsoft.com/office/drawing/2010/main">
        <mc:Choice Requires="a14">
          <p:sp>
            <p:nvSpPr>
              <p:cNvPr id="50" name="矩形 49">
                <a:extLst>
                  <a:ext uri="{FF2B5EF4-FFF2-40B4-BE49-F238E27FC236}">
                    <a16:creationId xmlns:a16="http://schemas.microsoft.com/office/drawing/2014/main" id="{E082FC4C-D478-2054-1497-57C709B168E9}"/>
                  </a:ext>
                </a:extLst>
              </p:cNvPr>
              <p:cNvSpPr/>
              <p:nvPr/>
            </p:nvSpPr>
            <p:spPr>
              <a:xfrm>
                <a:off x="161227" y="2008083"/>
                <a:ext cx="3451971" cy="1083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𝑂</m:t>
                      </m:r>
                      <m:d>
                        <m:dPr>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dPr>
                        <m:e>
                          <m:sSup>
                            <m:sSupPr>
                              <m:ctrlPr>
                                <a:rPr lang="en-US" altLang="zh-CN" i="1" dirty="0">
                                  <a:solidFill>
                                    <a:prstClr val="black"/>
                                  </a:solidFill>
                                  <a:latin typeface="Cambria Math" panose="02040503050406030204" pitchFamily="18" charset="0"/>
                                  <a:cs typeface="Times New Roman" panose="02020603050405020304" pitchFamily="18" charset="0"/>
                                </a:rPr>
                              </m:ctrlPr>
                            </m:sSupPr>
                            <m:e>
                              <m:d>
                                <m:dPr>
                                  <m:ctrlPr>
                                    <a:rPr lang="en-US" altLang="zh-CN" i="1" dirty="0">
                                      <a:solidFill>
                                        <a:prstClr val="black"/>
                                      </a:solidFill>
                                      <a:latin typeface="Cambria Math" panose="02040503050406030204" pitchFamily="18" charset="0"/>
                                      <a:cs typeface="Times New Roman" panose="02020603050405020304" pitchFamily="18" charset="0"/>
                                    </a:rPr>
                                  </m:ctrlPr>
                                </m:dPr>
                                <m:e>
                                  <m:f>
                                    <m:fPr>
                                      <m:ctrlPr>
                                        <a:rPr lang="en-US" altLang="zh-CN"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altLang="zh-CN"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i="1" dirty="0">
                                              <a:solidFill>
                                                <a:prstClr val="black"/>
                                              </a:solidFill>
                                              <a:latin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𝑑</m:t>
                                          </m:r>
                                        </m:e>
                                        <m:sub>
                                          <m:r>
                                            <a:rPr lang="en-US" altLang="zh-CN"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i="1" dirty="0">
                                              <a:solidFill>
                                                <a:prstClr val="black"/>
                                              </a:solidFill>
                                              <a:latin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cs typeface="Times New Roman" panose="02020603050405020304" pitchFamily="18" charset="0"/>
                                            </a:rPr>
                                            <m:t>𝑢</m:t>
                                          </m:r>
                                        </m:e>
                                      </m:d>
                                    </m:num>
                                    <m:den>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altLang="zh-CN" i="1" dirty="0">
                                      <a:solidFill>
                                        <a:prstClr val="black"/>
                                      </a:solidFill>
                                      <a:latin typeface="Cambria Math" panose="02040503050406030204" pitchFamily="18" charset="0"/>
                                      <a:cs typeface="Times New Roman" panose="02020603050405020304" pitchFamily="18" charset="0"/>
                                    </a:rPr>
                                  </m:ctrlPr>
                                </m:fPr>
                                <m:num>
                                  <m:r>
                                    <a:rPr lang="en-US" altLang="zh-CN" i="1" dirty="0">
                                      <a:solidFill>
                                        <a:prstClr val="black"/>
                                      </a:solidFill>
                                      <a:latin typeface="Cambria Math" panose="02040503050406030204" pitchFamily="18" charset="0"/>
                                      <a:cs typeface="Times New Roman" panose="02020603050405020304" pitchFamily="18" charset="0"/>
                                    </a:rPr>
                                    <m:t>1</m:t>
                                  </m:r>
                                </m:num>
                                <m:den>
                                  <m:r>
                                    <a:rPr lang="en-US" altLang="zh-CN" i="1" dirty="0">
                                      <a:solidFill>
                                        <a:prstClr val="black"/>
                                      </a:solidFill>
                                      <a:latin typeface="Cambria Math" panose="02040503050406030204" pitchFamily="18" charset="0"/>
                                      <a:cs typeface="Times New Roman" panose="02020603050405020304" pitchFamily="18" charset="0"/>
                                    </a:rPr>
                                    <m:t>2</m:t>
                                  </m:r>
                                </m:den>
                              </m:f>
                            </m:sup>
                          </m:sSup>
                        </m:e>
                      </m:d>
                    </m:oMath>
                  </m:oMathPara>
                </a14:m>
                <a:endParaRPr lang="en-US"/>
              </a:p>
            </p:txBody>
          </p:sp>
        </mc:Choice>
        <mc:Fallback xmlns="">
          <p:sp>
            <p:nvSpPr>
              <p:cNvPr id="50" name="矩形 49">
                <a:extLst>
                  <a:ext uri="{FF2B5EF4-FFF2-40B4-BE49-F238E27FC236}">
                    <a16:creationId xmlns:a16="http://schemas.microsoft.com/office/drawing/2014/main" id="{E082FC4C-D478-2054-1497-57C709B168E9}"/>
                  </a:ext>
                </a:extLst>
              </p:cNvPr>
              <p:cNvSpPr>
                <a:spLocks noRot="1" noChangeAspect="1" noMove="1" noResize="1" noEditPoints="1" noAdjustHandles="1" noChangeArrowheads="1" noChangeShapeType="1" noTextEdit="1"/>
              </p:cNvSpPr>
              <p:nvPr/>
            </p:nvSpPr>
            <p:spPr>
              <a:xfrm>
                <a:off x="161227" y="2008083"/>
                <a:ext cx="3451971" cy="1083182"/>
              </a:xfrm>
              <a:prstGeom prst="rect">
                <a:avLst/>
              </a:prstGeom>
              <a:blipFill>
                <a:blip r:embed="rId13"/>
                <a:stretch>
                  <a:fillRect t="-20690" b="-25287"/>
                </a:stretch>
              </a:blipFill>
            </p:spPr>
            <p:txBody>
              <a:bodyPr/>
              <a:lstStyle/>
              <a:p>
                <a:r>
                  <a:rPr lang="en-US">
                    <a:noFill/>
                  </a:rPr>
                  <a:t> </a:t>
                </a:r>
              </a:p>
            </p:txBody>
          </p:sp>
        </mc:Fallback>
      </mc:AlternateContent>
      <p:sp>
        <p:nvSpPr>
          <p:cNvPr id="51" name="文本框 50">
            <a:extLst>
              <a:ext uri="{FF2B5EF4-FFF2-40B4-BE49-F238E27FC236}">
                <a16:creationId xmlns:a16="http://schemas.microsoft.com/office/drawing/2014/main" id="{1E5383EC-9A10-5BC3-7006-2A52D8DBF4CF}"/>
              </a:ext>
            </a:extLst>
          </p:cNvPr>
          <p:cNvSpPr txBox="1"/>
          <p:nvPr/>
        </p:nvSpPr>
        <p:spPr bwMode="auto">
          <a:xfrm>
            <a:off x="536088"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BiPPR, WSDM’16</a:t>
            </a:r>
          </a:p>
        </p:txBody>
      </p:sp>
      <p:sp>
        <p:nvSpPr>
          <p:cNvPr id="52" name="右箭头 51">
            <a:extLst>
              <a:ext uri="{FF2B5EF4-FFF2-40B4-BE49-F238E27FC236}">
                <a16:creationId xmlns:a16="http://schemas.microsoft.com/office/drawing/2014/main" id="{C5943863-8F32-A751-D7E3-AE0942289D7E}"/>
              </a:ext>
            </a:extLst>
          </p:cNvPr>
          <p:cNvSpPr/>
          <p:nvPr/>
        </p:nvSpPr>
        <p:spPr>
          <a:xfrm>
            <a:off x="5152060" y="2360667"/>
            <a:ext cx="512760" cy="3531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弧 57">
            <a:extLst>
              <a:ext uri="{FF2B5EF4-FFF2-40B4-BE49-F238E27FC236}">
                <a16:creationId xmlns:a16="http://schemas.microsoft.com/office/drawing/2014/main" id="{DDCCC544-2868-3DA6-9131-E178AB05D125}"/>
              </a:ext>
            </a:extLst>
          </p:cNvPr>
          <p:cNvSpPr/>
          <p:nvPr/>
        </p:nvSpPr>
        <p:spPr>
          <a:xfrm flipH="1" flipV="1">
            <a:off x="6940971" y="4612111"/>
            <a:ext cx="634101" cy="1374473"/>
          </a:xfrm>
          <a:prstGeom prst="arc">
            <a:avLst>
              <a:gd name="adj1" fmla="val 17242376"/>
              <a:gd name="adj2" fmla="val 4977955"/>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44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 name="组合 1">
            <a:extLst>
              <a:ext uri="{FF2B5EF4-FFF2-40B4-BE49-F238E27FC236}">
                <a16:creationId xmlns:a16="http://schemas.microsoft.com/office/drawing/2014/main" id="{C6F0BB90-E57A-2540-FFA2-C752046EFBD1}"/>
              </a:ext>
            </a:extLst>
          </p:cNvPr>
          <p:cNvGrpSpPr/>
          <p:nvPr/>
        </p:nvGrpSpPr>
        <p:grpSpPr>
          <a:xfrm>
            <a:off x="2307043" y="3220124"/>
            <a:ext cx="5132508" cy="817799"/>
            <a:chOff x="2515048" y="2878882"/>
            <a:chExt cx="4981575" cy="793750"/>
          </a:xfrm>
        </p:grpSpPr>
        <p:sp>
          <p:nvSpPr>
            <p:cNvPr id="3" name="AutoShape 15">
              <a:extLst>
                <a:ext uri="{FF2B5EF4-FFF2-40B4-BE49-F238E27FC236}">
                  <a16:creationId xmlns:a16="http://schemas.microsoft.com/office/drawing/2014/main" id="{C1FB0E57-8135-918D-3993-095CA65BDB0B}"/>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 name="AutoShape 16">
              <a:extLst>
                <a:ext uri="{FF2B5EF4-FFF2-40B4-BE49-F238E27FC236}">
                  <a16:creationId xmlns:a16="http://schemas.microsoft.com/office/drawing/2014/main" id="{84F9866F-BA3C-E779-ADC8-E266469A839E}"/>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A8D2DDB-ADD7-A5E6-0F86-A7185473FF70}"/>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EEC379F8-10A1-ED80-F614-7BB698DF25DC}"/>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2" name="组合 11">
            <a:extLst>
              <a:ext uri="{FF2B5EF4-FFF2-40B4-BE49-F238E27FC236}">
                <a16:creationId xmlns:a16="http://schemas.microsoft.com/office/drawing/2014/main" id="{88518EC8-D786-F1C5-7CB3-7611E66CC4C0}"/>
              </a:ext>
            </a:extLst>
          </p:cNvPr>
          <p:cNvGrpSpPr/>
          <p:nvPr/>
        </p:nvGrpSpPr>
        <p:grpSpPr>
          <a:xfrm>
            <a:off x="2364289" y="5754065"/>
            <a:ext cx="5075263" cy="817799"/>
            <a:chOff x="2570611" y="5039122"/>
            <a:chExt cx="4926013" cy="793750"/>
          </a:xfrm>
        </p:grpSpPr>
        <p:sp>
          <p:nvSpPr>
            <p:cNvPr id="14" name="AutoShape 15">
              <a:extLst>
                <a:ext uri="{FF2B5EF4-FFF2-40B4-BE49-F238E27FC236}">
                  <a16:creationId xmlns:a16="http://schemas.microsoft.com/office/drawing/2014/main" id="{1E93D776-8AAC-B494-6AB8-4118C5AED8B3}"/>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AutoShape 16">
              <a:extLst>
                <a:ext uri="{FF2B5EF4-FFF2-40B4-BE49-F238E27FC236}">
                  <a16:creationId xmlns:a16="http://schemas.microsoft.com/office/drawing/2014/main" id="{3C16878B-10F6-FE83-38EB-65FCC8953648}"/>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7" name="Text Box 17">
              <a:extLst>
                <a:ext uri="{FF2B5EF4-FFF2-40B4-BE49-F238E27FC236}">
                  <a16:creationId xmlns:a16="http://schemas.microsoft.com/office/drawing/2014/main" id="{500E628B-AA91-D30C-65E6-EFA34A4BE6A2}"/>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8" name="Text Box 18">
              <a:extLst>
                <a:ext uri="{FF2B5EF4-FFF2-40B4-BE49-F238E27FC236}">
                  <a16:creationId xmlns:a16="http://schemas.microsoft.com/office/drawing/2014/main" id="{3FD782C6-1929-2748-A684-B678F8B81215}"/>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4" name="组合 23">
            <a:extLst>
              <a:ext uri="{FF2B5EF4-FFF2-40B4-BE49-F238E27FC236}">
                <a16:creationId xmlns:a16="http://schemas.microsoft.com/office/drawing/2014/main" id="{902B7662-C5D9-6F7A-E870-14D83926CA1C}"/>
              </a:ext>
            </a:extLst>
          </p:cNvPr>
          <p:cNvGrpSpPr/>
          <p:nvPr/>
        </p:nvGrpSpPr>
        <p:grpSpPr>
          <a:xfrm>
            <a:off x="2346297" y="4492001"/>
            <a:ext cx="5096525" cy="807986"/>
            <a:chOff x="2553148" y="4040461"/>
            <a:chExt cx="4946650" cy="784225"/>
          </a:xfrm>
        </p:grpSpPr>
        <p:sp>
          <p:nvSpPr>
            <p:cNvPr id="25" name="AutoShape 20">
              <a:extLst>
                <a:ext uri="{FF2B5EF4-FFF2-40B4-BE49-F238E27FC236}">
                  <a16:creationId xmlns:a16="http://schemas.microsoft.com/office/drawing/2014/main" id="{CBD730EE-AD70-6FC3-E1E9-67B5BA36AAE4}"/>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6" name="AutoShape 21">
              <a:extLst>
                <a:ext uri="{FF2B5EF4-FFF2-40B4-BE49-F238E27FC236}">
                  <a16:creationId xmlns:a16="http://schemas.microsoft.com/office/drawing/2014/main" id="{2D06D730-FA81-9E69-C6E1-C218E7A0567E}"/>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8" name="Text Box 22">
              <a:extLst>
                <a:ext uri="{FF2B5EF4-FFF2-40B4-BE49-F238E27FC236}">
                  <a16:creationId xmlns:a16="http://schemas.microsoft.com/office/drawing/2014/main" id="{171F7B8D-1488-2393-5860-0AAB4DD0B39D}"/>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9" name="Text Box 23">
              <a:extLst>
                <a:ext uri="{FF2B5EF4-FFF2-40B4-BE49-F238E27FC236}">
                  <a16:creationId xmlns:a16="http://schemas.microsoft.com/office/drawing/2014/main" id="{BDA6B1CF-5FE4-9532-3735-2BBCF27F4D0E}"/>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0" name="组合 29">
            <a:extLst>
              <a:ext uri="{FF2B5EF4-FFF2-40B4-BE49-F238E27FC236}">
                <a16:creationId xmlns:a16="http://schemas.microsoft.com/office/drawing/2014/main" id="{99C230F6-0D90-700D-3673-4B1B5F440643}"/>
              </a:ext>
            </a:extLst>
          </p:cNvPr>
          <p:cNvGrpSpPr/>
          <p:nvPr/>
        </p:nvGrpSpPr>
        <p:grpSpPr>
          <a:xfrm>
            <a:off x="2310314" y="1958062"/>
            <a:ext cx="5126335" cy="807986"/>
            <a:chOff x="2518223" y="2014786"/>
            <a:chExt cx="4975584" cy="784225"/>
          </a:xfrm>
        </p:grpSpPr>
        <p:sp>
          <p:nvSpPr>
            <p:cNvPr id="31" name="AutoShape 20">
              <a:extLst>
                <a:ext uri="{FF2B5EF4-FFF2-40B4-BE49-F238E27FC236}">
                  <a16:creationId xmlns:a16="http://schemas.microsoft.com/office/drawing/2014/main" id="{B1AD7B62-B3CC-CE91-87A9-5ABF230266FC}"/>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2" name="AutoShape 21">
              <a:extLst>
                <a:ext uri="{FF2B5EF4-FFF2-40B4-BE49-F238E27FC236}">
                  <a16:creationId xmlns:a16="http://schemas.microsoft.com/office/drawing/2014/main" id="{904B8384-CCC6-7A9F-7659-2C29C629E6C1}"/>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3" name="Text Box 22">
              <a:extLst>
                <a:ext uri="{FF2B5EF4-FFF2-40B4-BE49-F238E27FC236}">
                  <a16:creationId xmlns:a16="http://schemas.microsoft.com/office/drawing/2014/main" id="{8E84145A-CE9E-6737-3667-9D7120A27FA9}"/>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4" name="Text Box 23">
              <a:extLst>
                <a:ext uri="{FF2B5EF4-FFF2-40B4-BE49-F238E27FC236}">
                  <a16:creationId xmlns:a16="http://schemas.microsoft.com/office/drawing/2014/main" id="{84994686-0ED9-2152-373B-1DF9B3770150}"/>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5" name="矩形 44">
            <a:extLst>
              <a:ext uri="{FF2B5EF4-FFF2-40B4-BE49-F238E27FC236}">
                <a16:creationId xmlns:a16="http://schemas.microsoft.com/office/drawing/2014/main" id="{83C510CE-D4C5-33C2-F3B1-B20FDBF08686}"/>
              </a:ext>
            </a:extLst>
          </p:cNvPr>
          <p:cNvSpPr/>
          <p:nvPr/>
        </p:nvSpPr>
        <p:spPr>
          <a:xfrm>
            <a:off x="2175694" y="3052119"/>
            <a:ext cx="6013401" cy="385512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7" name="弧 6">
            <a:extLst>
              <a:ext uri="{FF2B5EF4-FFF2-40B4-BE49-F238E27FC236}">
                <a16:creationId xmlns:a16="http://schemas.microsoft.com/office/drawing/2014/main" id="{0B8DDE33-E1B8-DE4A-5D63-D22372C864C8}"/>
              </a:ext>
            </a:extLst>
          </p:cNvPr>
          <p:cNvSpPr/>
          <p:nvPr/>
        </p:nvSpPr>
        <p:spPr>
          <a:xfrm rot="17710665">
            <a:off x="6307189" y="1754199"/>
            <a:ext cx="1783691" cy="1587485"/>
          </a:xfrm>
          <a:prstGeom prst="arc">
            <a:avLst>
              <a:gd name="adj1" fmla="val 16276609"/>
              <a:gd name="adj2" fmla="val 21114949"/>
            </a:avLst>
          </a:prstGeom>
          <a:ln w="381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文本框 7">
            <a:extLst>
              <a:ext uri="{FF2B5EF4-FFF2-40B4-BE49-F238E27FC236}">
                <a16:creationId xmlns:a16="http://schemas.microsoft.com/office/drawing/2014/main" id="{99C87FE2-4BF9-5F51-CB6F-456085C49327}"/>
              </a:ext>
            </a:extLst>
          </p:cNvPr>
          <p:cNvSpPr txBox="1"/>
          <p:nvPr/>
        </p:nvSpPr>
        <p:spPr bwMode="auto">
          <a:xfrm>
            <a:off x="7280872" y="1454623"/>
            <a:ext cx="2779115" cy="707886"/>
          </a:xfrm>
          <a:prstGeom prst="rect">
            <a:avLst/>
          </a:prstGeom>
          <a:noFill/>
          <a:ln w="9525" algn="ctr">
            <a:noFill/>
            <a:miter lim="800000"/>
            <a:headEnd/>
            <a:tailEnd/>
          </a:ln>
          <a:effectLst/>
        </p:spPr>
        <p:txBody>
          <a:bodyPr wrap="square">
            <a:spAutoFit/>
          </a:bodyPr>
          <a:lstStyle/>
          <a:p>
            <a:pPr algn="ctr"/>
            <a:r>
              <a:rPr kumimoji="1" lang="en-US"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Random-Walk Probability Estimation</a:t>
            </a:r>
            <a:endParaRPr lang="en-US" b="1">
              <a:solidFill>
                <a:srgbClr val="005AA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23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654C92-A6AB-1DC1-EDB5-91B21445419C}"/>
                  </a:ext>
                </a:extLst>
              </p:cNvPr>
              <p:cNvSpPr txBox="1"/>
              <p:nvPr/>
            </p:nvSpPr>
            <p:spPr>
              <a:xfrm>
                <a:off x="552227" y="1598648"/>
                <a:ext cx="7920000" cy="1095236"/>
              </a:xfrm>
              <a:prstGeom prst="rect">
                <a:avLst/>
              </a:prstGeom>
              <a:noFill/>
            </p:spPr>
            <p:txBody>
              <a:bodyPr wrap="square" rtlCol="0">
                <a:spAutoFit/>
              </a:bodyPr>
              <a:lstStyle/>
              <a:p>
                <a:pPr>
                  <a:lnSpc>
                    <a:spcPct val="120000"/>
                  </a:lnSpc>
                  <a:buClr>
                    <a:schemeClr val="tx1"/>
                  </a:buClr>
                  <a:buSzPct val="80000"/>
                </a:pPr>
                <a14:m>
                  <m:oMathPara xmlns:m="http://schemas.openxmlformats.org/officeDocument/2006/math">
                    <m:oMathParaPr>
                      <m:jc m:val="left"/>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2" name="文本框 1">
                <a:extLst>
                  <a:ext uri="{FF2B5EF4-FFF2-40B4-BE49-F238E27FC236}">
                    <a16:creationId xmlns:a16="http://schemas.microsoft.com/office/drawing/2014/main" id="{E3654C92-A6AB-1DC1-EDB5-91B21445419C}"/>
                  </a:ext>
                </a:extLst>
              </p:cNvPr>
              <p:cNvSpPr txBox="1">
                <a:spLocks noRot="1" noChangeAspect="1" noMove="1" noResize="1" noEditPoints="1" noAdjustHandles="1" noChangeArrowheads="1" noChangeShapeType="1" noTextEdit="1"/>
              </p:cNvSpPr>
              <p:nvPr/>
            </p:nvSpPr>
            <p:spPr>
              <a:xfrm>
                <a:off x="552227" y="1598648"/>
                <a:ext cx="7920000" cy="1095236"/>
              </a:xfrm>
              <a:prstGeom prst="rect">
                <a:avLst/>
              </a:prstGeom>
              <a:blipFill>
                <a:blip r:embed="rId3"/>
                <a:stretch>
                  <a:fillRect l="-12160" t="-89773" b="-1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7585DB-CB53-BE1D-9485-C77898819108}"/>
                  </a:ext>
                </a:extLst>
              </p:cNvPr>
              <p:cNvSpPr txBox="1"/>
              <p:nvPr/>
            </p:nvSpPr>
            <p:spPr bwMode="auto">
              <a:xfrm>
                <a:off x="3105320" y="1731286"/>
                <a:ext cx="5046097" cy="971613"/>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f>
                                <m:fPr>
                                  <m:ctrlPr>
                                    <a:rPr kumimoji="1" lang="en-US" altLang="zh-CN" sz="2200" b="0" i="1" dirty="0">
                                      <a:solidFill>
                                        <a:srgbClr val="C00000"/>
                                      </a:solidFill>
                                      <a:latin typeface="Cambria Math" panose="02040503050406030204" pitchFamily="18" charset="0"/>
                                      <a:ea typeface="Cambria Math" panose="02040503050406030204" pitchFamily="18" charset="0"/>
                                    </a:rPr>
                                  </m:ctrlPr>
                                </m:fPr>
                                <m:num>
                                  <m:r>
                                    <a:rPr kumimoji="1" lang="en-US" altLang="zh-CN" sz="2200" b="0" i="1" dirty="0">
                                      <a:solidFill>
                                        <a:srgbClr val="C00000"/>
                                      </a:solidFill>
                                      <a:latin typeface="Cambria Math" panose="02040503050406030204" pitchFamily="18" charset="0"/>
                                      <a:ea typeface="Cambria Math" panose="02040503050406030204" pitchFamily="18" charset="0"/>
                                    </a:rPr>
                                    <m:t>1</m:t>
                                  </m:r>
                                </m:num>
                                <m:den>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5" name="文本框 4">
                <a:extLst>
                  <a:ext uri="{FF2B5EF4-FFF2-40B4-BE49-F238E27FC236}">
                    <a16:creationId xmlns:a16="http://schemas.microsoft.com/office/drawing/2014/main" id="{897585DB-CB53-BE1D-9485-C77898819108}"/>
                  </a:ext>
                </a:extLst>
              </p:cNvPr>
              <p:cNvSpPr txBox="1">
                <a:spLocks noRot="1" noChangeAspect="1" noMove="1" noResize="1" noEditPoints="1" noAdjustHandles="1" noChangeArrowheads="1" noChangeShapeType="1" noTextEdit="1"/>
              </p:cNvSpPr>
              <p:nvPr/>
            </p:nvSpPr>
            <p:spPr bwMode="auto">
              <a:xfrm>
                <a:off x="3105320" y="1731286"/>
                <a:ext cx="5046097" cy="971613"/>
              </a:xfrm>
              <a:prstGeom prst="rect">
                <a:avLst/>
              </a:prstGeom>
              <a:blipFill>
                <a:blip r:embed="rId4"/>
                <a:stretch>
                  <a:fillRect l="-11307" t="-120779" b="-163636"/>
                </a:stretch>
              </a:blipFill>
              <a:ln w="9525" algn="ctr">
                <a:noFill/>
                <a:miter lim="800000"/>
                <a:headEnd/>
                <a:tailEnd/>
              </a:ln>
              <a:effectLst/>
            </p:spPr>
            <p:txBody>
              <a:bodyPr/>
              <a:lstStyle/>
              <a:p>
                <a:r>
                  <a:rPr lang="en-US">
                    <a:noFill/>
                  </a:rPr>
                  <a:t> </a:t>
                </a:r>
              </a:p>
            </p:txBody>
          </p:sp>
        </mc:Fallback>
      </mc:AlternateContent>
      <p:sp>
        <p:nvSpPr>
          <p:cNvPr id="6" name="椭圆 5">
            <a:extLst>
              <a:ext uri="{FF2B5EF4-FFF2-40B4-BE49-F238E27FC236}">
                <a16:creationId xmlns:a16="http://schemas.microsoft.com/office/drawing/2014/main" id="{0BBD95E5-0758-61A0-77D8-C91F647A8D41}"/>
              </a:ext>
            </a:extLst>
          </p:cNvPr>
          <p:cNvSpPr/>
          <p:nvPr/>
        </p:nvSpPr>
        <p:spPr>
          <a:xfrm>
            <a:off x="2013920" y="1863480"/>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416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654C92-A6AB-1DC1-EDB5-91B21445419C}"/>
                  </a:ext>
                </a:extLst>
              </p:cNvPr>
              <p:cNvSpPr txBox="1"/>
              <p:nvPr/>
            </p:nvSpPr>
            <p:spPr>
              <a:xfrm>
                <a:off x="552227" y="1598648"/>
                <a:ext cx="7920000" cy="1095236"/>
              </a:xfrm>
              <a:prstGeom prst="rect">
                <a:avLst/>
              </a:prstGeom>
              <a:noFill/>
            </p:spPr>
            <p:txBody>
              <a:bodyPr wrap="square" rtlCol="0">
                <a:spAutoFit/>
              </a:bodyPr>
              <a:lstStyle/>
              <a:p>
                <a:pPr>
                  <a:lnSpc>
                    <a:spcPct val="120000"/>
                  </a:lnSpc>
                  <a:buClr>
                    <a:schemeClr val="tx1"/>
                  </a:buClr>
                  <a:buSzPct val="80000"/>
                </a:pPr>
                <a14:m>
                  <m:oMathPara xmlns:m="http://schemas.openxmlformats.org/officeDocument/2006/math">
                    <m:oMathParaPr>
                      <m:jc m:val="left"/>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2" name="文本框 1">
                <a:extLst>
                  <a:ext uri="{FF2B5EF4-FFF2-40B4-BE49-F238E27FC236}">
                    <a16:creationId xmlns:a16="http://schemas.microsoft.com/office/drawing/2014/main" id="{E3654C92-A6AB-1DC1-EDB5-91B21445419C}"/>
                  </a:ext>
                </a:extLst>
              </p:cNvPr>
              <p:cNvSpPr txBox="1">
                <a:spLocks noRot="1" noChangeAspect="1" noMove="1" noResize="1" noEditPoints="1" noAdjustHandles="1" noChangeArrowheads="1" noChangeShapeType="1" noTextEdit="1"/>
              </p:cNvSpPr>
              <p:nvPr/>
            </p:nvSpPr>
            <p:spPr>
              <a:xfrm>
                <a:off x="552227" y="1598648"/>
                <a:ext cx="7920000" cy="1095236"/>
              </a:xfrm>
              <a:prstGeom prst="rect">
                <a:avLst/>
              </a:prstGeom>
              <a:blipFill>
                <a:blip r:embed="rId3"/>
                <a:stretch>
                  <a:fillRect l="-12160" t="-89773" b="-1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7585DB-CB53-BE1D-9485-C77898819108}"/>
                  </a:ext>
                </a:extLst>
              </p:cNvPr>
              <p:cNvSpPr txBox="1"/>
              <p:nvPr/>
            </p:nvSpPr>
            <p:spPr bwMode="auto">
              <a:xfrm>
                <a:off x="3105320" y="1731286"/>
                <a:ext cx="5046097" cy="971613"/>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f>
                                <m:fPr>
                                  <m:ctrlPr>
                                    <a:rPr kumimoji="1" lang="en-US" altLang="zh-CN" sz="2200" b="0" i="1" dirty="0">
                                      <a:solidFill>
                                        <a:srgbClr val="C00000"/>
                                      </a:solidFill>
                                      <a:latin typeface="Cambria Math" panose="02040503050406030204" pitchFamily="18" charset="0"/>
                                      <a:ea typeface="Cambria Math" panose="02040503050406030204" pitchFamily="18" charset="0"/>
                                    </a:rPr>
                                  </m:ctrlPr>
                                </m:fPr>
                                <m:num>
                                  <m:r>
                                    <a:rPr kumimoji="1" lang="en-US" altLang="zh-CN" sz="2200" b="0" i="1" dirty="0">
                                      <a:solidFill>
                                        <a:srgbClr val="C00000"/>
                                      </a:solidFill>
                                      <a:latin typeface="Cambria Math" panose="02040503050406030204" pitchFamily="18" charset="0"/>
                                      <a:ea typeface="Cambria Math" panose="02040503050406030204" pitchFamily="18" charset="0"/>
                                    </a:rPr>
                                    <m:t>1</m:t>
                                  </m:r>
                                </m:num>
                                <m:den>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5" name="文本框 4">
                <a:extLst>
                  <a:ext uri="{FF2B5EF4-FFF2-40B4-BE49-F238E27FC236}">
                    <a16:creationId xmlns:a16="http://schemas.microsoft.com/office/drawing/2014/main" id="{897585DB-CB53-BE1D-9485-C77898819108}"/>
                  </a:ext>
                </a:extLst>
              </p:cNvPr>
              <p:cNvSpPr txBox="1">
                <a:spLocks noRot="1" noChangeAspect="1" noMove="1" noResize="1" noEditPoints="1" noAdjustHandles="1" noChangeArrowheads="1" noChangeShapeType="1" noTextEdit="1"/>
              </p:cNvSpPr>
              <p:nvPr/>
            </p:nvSpPr>
            <p:spPr bwMode="auto">
              <a:xfrm>
                <a:off x="3105320" y="1731286"/>
                <a:ext cx="5046097" cy="971613"/>
              </a:xfrm>
              <a:prstGeom prst="rect">
                <a:avLst/>
              </a:prstGeom>
              <a:blipFill>
                <a:blip r:embed="rId4"/>
                <a:stretch>
                  <a:fillRect l="-11307" t="-120779" b="-163636"/>
                </a:stretch>
              </a:blipFill>
              <a:ln w="9525" algn="ctr">
                <a:noFill/>
                <a:miter lim="800000"/>
                <a:headEnd/>
                <a:tailEnd/>
              </a:ln>
              <a:effectLst/>
            </p:spPr>
            <p:txBody>
              <a:bodyPr/>
              <a:lstStyle/>
              <a:p>
                <a:r>
                  <a:rPr lang="en-US">
                    <a:noFill/>
                  </a:rPr>
                  <a:t> </a:t>
                </a:r>
              </a:p>
            </p:txBody>
          </p:sp>
        </mc:Fallback>
      </mc:AlternateContent>
      <p:sp>
        <p:nvSpPr>
          <p:cNvPr id="6" name="椭圆 5">
            <a:extLst>
              <a:ext uri="{FF2B5EF4-FFF2-40B4-BE49-F238E27FC236}">
                <a16:creationId xmlns:a16="http://schemas.microsoft.com/office/drawing/2014/main" id="{0BBD95E5-0758-61A0-77D8-C91F647A8D41}"/>
              </a:ext>
            </a:extLst>
          </p:cNvPr>
          <p:cNvSpPr/>
          <p:nvPr/>
        </p:nvSpPr>
        <p:spPr>
          <a:xfrm>
            <a:off x="2013920" y="1863480"/>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832C96D-5C8E-40AA-D19F-82E006F6A811}"/>
                  </a:ext>
                </a:extLst>
              </p:cNvPr>
              <p:cNvSpPr txBox="1"/>
              <p:nvPr/>
            </p:nvSpPr>
            <p:spPr bwMode="auto">
              <a:xfrm>
                <a:off x="1718095" y="2926254"/>
                <a:ext cx="6912768"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solidFill>
                                <a:srgbClr val="C00000"/>
                              </a:solidFill>
                              <a:latin typeface="Cambria Math" panose="02040503050406030204" pitchFamily="18" charset="0"/>
                              <a:ea typeface="楷体" panose="02010609060101010101" pitchFamily="49" charset="-122"/>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𝑉</m:t>
                          </m:r>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12" name="文本框 11">
                <a:extLst>
                  <a:ext uri="{FF2B5EF4-FFF2-40B4-BE49-F238E27FC236}">
                    <a16:creationId xmlns:a16="http://schemas.microsoft.com/office/drawing/2014/main" id="{B832C96D-5C8E-40AA-D19F-82E006F6A811}"/>
                  </a:ext>
                </a:extLst>
              </p:cNvPr>
              <p:cNvSpPr txBox="1">
                <a:spLocks noRot="1" noChangeAspect="1" noMove="1" noResize="1" noEditPoints="1" noAdjustHandles="1" noChangeArrowheads="1" noChangeShapeType="1" noTextEdit="1"/>
              </p:cNvSpPr>
              <p:nvPr/>
            </p:nvSpPr>
            <p:spPr bwMode="auto">
              <a:xfrm>
                <a:off x="1718095" y="2926254"/>
                <a:ext cx="6912768" cy="957506"/>
              </a:xfrm>
              <a:prstGeom prst="rect">
                <a:avLst/>
              </a:prstGeom>
              <a:blipFill>
                <a:blip r:embed="rId5"/>
                <a:stretch>
                  <a:fillRect t="-122368" b="-167105"/>
                </a:stretch>
              </a:blipFill>
              <a:ln w="9525" algn="ctr">
                <a:noFill/>
                <a:miter lim="800000"/>
                <a:headEnd/>
                <a:tailEnd/>
              </a:ln>
              <a:effectLst/>
            </p:spPr>
            <p:txBody>
              <a:bodyPr/>
              <a:lstStyle/>
              <a:p>
                <a:r>
                  <a:rPr lang="en-US">
                    <a:noFill/>
                  </a:rPr>
                  <a:t> </a:t>
                </a:r>
              </a:p>
            </p:txBody>
          </p:sp>
        </mc:Fallback>
      </mc:AlternateContent>
      <p:grpSp>
        <p:nvGrpSpPr>
          <p:cNvPr id="15" name="组合 14">
            <a:extLst>
              <a:ext uri="{FF2B5EF4-FFF2-40B4-BE49-F238E27FC236}">
                <a16:creationId xmlns:a16="http://schemas.microsoft.com/office/drawing/2014/main" id="{6DAC7687-3A42-019A-CB35-081EF845C110}"/>
              </a:ext>
            </a:extLst>
          </p:cNvPr>
          <p:cNvGrpSpPr/>
          <p:nvPr/>
        </p:nvGrpSpPr>
        <p:grpSpPr>
          <a:xfrm>
            <a:off x="6163197" y="2652505"/>
            <a:ext cx="4725000" cy="6552462"/>
            <a:chOff x="40272" y="2990144"/>
            <a:chExt cx="4725000" cy="6552462"/>
          </a:xfrm>
        </p:grpSpPr>
        <p:grpSp>
          <p:nvGrpSpPr>
            <p:cNvPr id="17" name="组合 16">
              <a:extLst>
                <a:ext uri="{FF2B5EF4-FFF2-40B4-BE49-F238E27FC236}">
                  <a16:creationId xmlns:a16="http://schemas.microsoft.com/office/drawing/2014/main" id="{0CA71832-BCC5-674D-ACE9-BC93663DD070}"/>
                </a:ext>
              </a:extLst>
            </p:cNvPr>
            <p:cNvGrpSpPr/>
            <p:nvPr/>
          </p:nvGrpSpPr>
          <p:grpSpPr>
            <a:xfrm>
              <a:off x="40272" y="4473223"/>
              <a:ext cx="3784199" cy="2829607"/>
              <a:chOff x="6258902" y="121869"/>
              <a:chExt cx="3784199" cy="2829607"/>
            </a:xfrm>
          </p:grpSpPr>
          <p:sp>
            <p:nvSpPr>
              <p:cNvPr id="22" name="圆角矩形 21">
                <a:extLst>
                  <a:ext uri="{FF2B5EF4-FFF2-40B4-BE49-F238E27FC236}">
                    <a16:creationId xmlns:a16="http://schemas.microsoft.com/office/drawing/2014/main" id="{D38DB689-6908-5851-9FB3-67BCF9FDC06A}"/>
                  </a:ext>
                </a:extLst>
              </p:cNvPr>
              <p:cNvSpPr/>
              <p:nvPr/>
            </p:nvSpPr>
            <p:spPr>
              <a:xfrm>
                <a:off x="6258902" y="121869"/>
                <a:ext cx="3784199" cy="2829607"/>
              </a:xfrm>
              <a:prstGeom prst="roundRect">
                <a:avLst/>
              </a:prstGeom>
              <a:solidFill>
                <a:schemeClr val="bg1">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椭圆 22">
                <a:extLst>
                  <a:ext uri="{FF2B5EF4-FFF2-40B4-BE49-F238E27FC236}">
                    <a16:creationId xmlns:a16="http://schemas.microsoft.com/office/drawing/2014/main" id="{D168A33C-0A30-E0FA-F8DC-6FB98DAA17D7}"/>
                  </a:ext>
                </a:extLst>
              </p:cNvPr>
              <p:cNvSpPr/>
              <p:nvPr/>
            </p:nvSpPr>
            <p:spPr>
              <a:xfrm flipH="1">
                <a:off x="8003794" y="57937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4" name="椭圆 23">
                <a:extLst>
                  <a:ext uri="{FF2B5EF4-FFF2-40B4-BE49-F238E27FC236}">
                    <a16:creationId xmlns:a16="http://schemas.microsoft.com/office/drawing/2014/main" id="{DF6D9DEF-BD0C-8E7D-C18A-0F21F74A60D0}"/>
                  </a:ext>
                </a:extLst>
              </p:cNvPr>
              <p:cNvSpPr/>
              <p:nvPr/>
            </p:nvSpPr>
            <p:spPr>
              <a:xfrm flipH="1">
                <a:off x="9528080" y="1493729"/>
                <a:ext cx="360040" cy="36241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6" name="椭圆 25">
                <a:extLst>
                  <a:ext uri="{FF2B5EF4-FFF2-40B4-BE49-F238E27FC236}">
                    <a16:creationId xmlns:a16="http://schemas.microsoft.com/office/drawing/2014/main" id="{CA547C5B-15A3-D266-07EB-34CE62420555}"/>
                  </a:ext>
                </a:extLst>
              </p:cNvPr>
              <p:cNvSpPr/>
              <p:nvPr/>
            </p:nvSpPr>
            <p:spPr>
              <a:xfrm flipH="1">
                <a:off x="8003794" y="145810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8" name="椭圆 27">
                <a:extLst>
                  <a:ext uri="{FF2B5EF4-FFF2-40B4-BE49-F238E27FC236}">
                    <a16:creationId xmlns:a16="http://schemas.microsoft.com/office/drawing/2014/main" id="{9141A58C-C13E-EA8C-EB0A-40D58618A406}"/>
                  </a:ext>
                </a:extLst>
              </p:cNvPr>
              <p:cNvSpPr/>
              <p:nvPr/>
            </p:nvSpPr>
            <p:spPr>
              <a:xfrm flipH="1">
                <a:off x="8003794" y="221436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4119A1C-065B-0508-7C27-052AE4FBB115}"/>
                      </a:ext>
                    </a:extLst>
                  </p:cNvPr>
                  <p:cNvSpPr txBox="1"/>
                  <p:nvPr/>
                </p:nvSpPr>
                <p:spPr bwMode="auto">
                  <a:xfrm flipH="1">
                    <a:off x="9492966" y="1422232"/>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sz="2200" b="1" i="1" dirty="0">
                              <a:solidFill>
                                <a:schemeClr val="bg1"/>
                              </a:solidFill>
                              <a:latin typeface="Cambria Math" panose="02040503050406030204" pitchFamily="18" charset="0"/>
                            </a:rPr>
                            <m:t>𝒕</m:t>
                          </m:r>
                        </m:oMath>
                      </m:oMathPara>
                    </a14:m>
                    <a:endParaRPr lang="en-US" sz="2200" b="1" dirty="0">
                      <a:solidFill>
                        <a:schemeClr val="bg1"/>
                      </a:solidFill>
                    </a:endParaRPr>
                  </a:p>
                </p:txBody>
              </p:sp>
            </mc:Choice>
            <mc:Fallback xmlns="">
              <p:sp>
                <p:nvSpPr>
                  <p:cNvPr id="41" name="文本框 40">
                    <a:extLst>
                      <a:ext uri="{FF2B5EF4-FFF2-40B4-BE49-F238E27FC236}">
                        <a16:creationId xmlns:a16="http://schemas.microsoft.com/office/drawing/2014/main" id="{5FB02C35-8178-FEED-40D5-E79ECF402530}"/>
                      </a:ext>
                    </a:extLst>
                  </p:cNvPr>
                  <p:cNvSpPr txBox="1">
                    <a:spLocks noRot="1" noChangeAspect="1" noMove="1" noResize="1" noEditPoints="1" noAdjustHandles="1" noChangeArrowheads="1" noChangeShapeType="1" noTextEdit="1"/>
                  </p:cNvSpPr>
                  <p:nvPr/>
                </p:nvSpPr>
                <p:spPr bwMode="auto">
                  <a:xfrm flipH="1">
                    <a:off x="9492966" y="1422232"/>
                    <a:ext cx="432048" cy="430352"/>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
            <p:nvSpPr>
              <p:cNvPr id="31" name="椭圆 30">
                <a:extLst>
                  <a:ext uri="{FF2B5EF4-FFF2-40B4-BE49-F238E27FC236}">
                    <a16:creationId xmlns:a16="http://schemas.microsoft.com/office/drawing/2014/main" id="{859E0C32-F710-0588-FC97-8FA16FA7CBCE}"/>
                  </a:ext>
                </a:extLst>
              </p:cNvPr>
              <p:cNvSpPr/>
              <p:nvPr/>
            </p:nvSpPr>
            <p:spPr>
              <a:xfrm flipH="1">
                <a:off x="6548498" y="1443853"/>
                <a:ext cx="360040" cy="3624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9169B05-17ED-32F9-5953-839AC6F75903}"/>
                      </a:ext>
                    </a:extLst>
                  </p:cNvPr>
                  <p:cNvSpPr txBox="1"/>
                  <p:nvPr/>
                </p:nvSpPr>
                <p:spPr bwMode="auto">
                  <a:xfrm flipH="1">
                    <a:off x="6505125" y="1381673"/>
                    <a:ext cx="432048" cy="431571"/>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sz="2200" i="1" dirty="0">
                              <a:solidFill>
                                <a:prstClr val="black"/>
                              </a:solidFill>
                              <a:latin typeface="Cambria Math" panose="02040503050406030204" pitchFamily="18" charset="0"/>
                            </a:rPr>
                            <m:t>𝑣</m:t>
                          </m:r>
                        </m:oMath>
                      </m:oMathPara>
                    </a14:m>
                    <a:endParaRPr lang="en-US" sz="2200" dirty="0">
                      <a:solidFill>
                        <a:prstClr val="black"/>
                      </a:solidFill>
                    </a:endParaRPr>
                  </a:p>
                </p:txBody>
              </p:sp>
            </mc:Choice>
            <mc:Fallback xmlns="">
              <p:sp>
                <p:nvSpPr>
                  <p:cNvPr id="43" name="文本框 42">
                    <a:extLst>
                      <a:ext uri="{FF2B5EF4-FFF2-40B4-BE49-F238E27FC236}">
                        <a16:creationId xmlns:a16="http://schemas.microsoft.com/office/drawing/2014/main" id="{46526017-725F-1CAD-E8C7-449EAA4002FB}"/>
                      </a:ext>
                    </a:extLst>
                  </p:cNvPr>
                  <p:cNvSpPr txBox="1">
                    <a:spLocks noRot="1" noChangeAspect="1" noMove="1" noResize="1" noEditPoints="1" noAdjustHandles="1" noChangeArrowheads="1" noChangeShapeType="1" noTextEdit="1"/>
                  </p:cNvSpPr>
                  <p:nvPr/>
                </p:nvSpPr>
                <p:spPr bwMode="auto">
                  <a:xfrm flipH="1">
                    <a:off x="6505125" y="1381673"/>
                    <a:ext cx="432048" cy="431571"/>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38DFAF1-9E8E-136A-7313-276393CB8E57}"/>
                      </a:ext>
                    </a:extLst>
                  </p:cNvPr>
                  <p:cNvSpPr txBox="1"/>
                  <p:nvPr/>
                </p:nvSpPr>
                <p:spPr bwMode="auto">
                  <a:xfrm flipH="1">
                    <a:off x="7936727" y="2145060"/>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altLang="zh-CN" sz="2200" i="1" dirty="0">
                                  <a:solidFill>
                                    <a:prstClr val="black"/>
                                  </a:solidFill>
                                  <a:latin typeface="Cambria Math" panose="02040503050406030204" pitchFamily="18" charset="0"/>
                                </a:rPr>
                                <m:t>3</m:t>
                              </m:r>
                            </m:sub>
                          </m:sSub>
                        </m:oMath>
                      </m:oMathPara>
                    </a14:m>
                    <a:endParaRPr lang="en-US" sz="2200" dirty="0">
                      <a:solidFill>
                        <a:prstClr val="black"/>
                      </a:solidFill>
                    </a:endParaRPr>
                  </a:p>
                </p:txBody>
              </p:sp>
            </mc:Choice>
            <mc:Fallback xmlns="">
              <p:sp>
                <p:nvSpPr>
                  <p:cNvPr id="44" name="文本框 43">
                    <a:extLst>
                      <a:ext uri="{FF2B5EF4-FFF2-40B4-BE49-F238E27FC236}">
                        <a16:creationId xmlns:a16="http://schemas.microsoft.com/office/drawing/2014/main" id="{F939A92E-6327-86DC-2522-2D77A0C09230}"/>
                      </a:ext>
                    </a:extLst>
                  </p:cNvPr>
                  <p:cNvSpPr txBox="1">
                    <a:spLocks noRot="1" noChangeAspect="1" noMove="1" noResize="1" noEditPoints="1" noAdjustHandles="1" noChangeArrowheads="1" noChangeShapeType="1" noTextEdit="1"/>
                  </p:cNvSpPr>
                  <p:nvPr/>
                </p:nvSpPr>
                <p:spPr bwMode="auto">
                  <a:xfrm flipH="1">
                    <a:off x="7936727" y="2145060"/>
                    <a:ext cx="432048" cy="430352"/>
                  </a:xfrm>
                  <a:prstGeom prst="rect">
                    <a:avLst/>
                  </a:prstGeom>
                  <a:blipFill>
                    <a:blip r:embed="rId9"/>
                    <a:stretch>
                      <a:fillRect b="-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FA195628-6E2E-D188-CC2E-2CA99EFF4057}"/>
                      </a:ext>
                    </a:extLst>
                  </p:cNvPr>
                  <p:cNvSpPr txBox="1"/>
                  <p:nvPr/>
                </p:nvSpPr>
                <p:spPr bwMode="auto">
                  <a:xfrm flipH="1">
                    <a:off x="7957436" y="511440"/>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sz="2200" i="1" dirty="0">
                                  <a:solidFill>
                                    <a:prstClr val="black"/>
                                  </a:solidFill>
                                  <a:latin typeface="Cambria Math" panose="02040503050406030204" pitchFamily="18" charset="0"/>
                                </a:rPr>
                                <m:t>1</m:t>
                              </m:r>
                            </m:sub>
                          </m:sSub>
                        </m:oMath>
                      </m:oMathPara>
                    </a14:m>
                    <a:endParaRPr lang="en-US" sz="2200" dirty="0">
                      <a:solidFill>
                        <a:prstClr val="black"/>
                      </a:solidFill>
                    </a:endParaRPr>
                  </a:p>
                </p:txBody>
              </p:sp>
            </mc:Choice>
            <mc:Fallback xmlns="">
              <p:sp>
                <p:nvSpPr>
                  <p:cNvPr id="45" name="文本框 44">
                    <a:extLst>
                      <a:ext uri="{FF2B5EF4-FFF2-40B4-BE49-F238E27FC236}">
                        <a16:creationId xmlns:a16="http://schemas.microsoft.com/office/drawing/2014/main" id="{CA5CA26C-7B4E-4C90-2F68-FC7B1751C3FF}"/>
                      </a:ext>
                    </a:extLst>
                  </p:cNvPr>
                  <p:cNvSpPr txBox="1">
                    <a:spLocks noRot="1" noChangeAspect="1" noMove="1" noResize="1" noEditPoints="1" noAdjustHandles="1" noChangeArrowheads="1" noChangeShapeType="1" noTextEdit="1"/>
                  </p:cNvSpPr>
                  <p:nvPr/>
                </p:nvSpPr>
                <p:spPr bwMode="auto">
                  <a:xfrm flipH="1">
                    <a:off x="7957436" y="511440"/>
                    <a:ext cx="432048" cy="430352"/>
                  </a:xfrm>
                  <a:prstGeom prst="rect">
                    <a:avLst/>
                  </a:prstGeom>
                  <a:blipFill>
                    <a:blip r:embed="rId10"/>
                    <a:stretch>
                      <a:fillRect b="-58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EAAD80A-2C57-93C5-E76F-B4ED576EE99B}"/>
                      </a:ext>
                    </a:extLst>
                  </p:cNvPr>
                  <p:cNvSpPr txBox="1"/>
                  <p:nvPr/>
                </p:nvSpPr>
                <p:spPr bwMode="auto">
                  <a:xfrm flipH="1">
                    <a:off x="7963621" y="1382283"/>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altLang="zh-CN" sz="2200" i="1" dirty="0">
                                  <a:solidFill>
                                    <a:prstClr val="black"/>
                                  </a:solidFill>
                                  <a:latin typeface="Cambria Math" panose="02040503050406030204" pitchFamily="18" charset="0"/>
                                </a:rPr>
                                <m:t>2</m:t>
                              </m:r>
                            </m:sub>
                          </m:sSub>
                        </m:oMath>
                      </m:oMathPara>
                    </a14:m>
                    <a:endParaRPr lang="en-US" sz="2200" dirty="0">
                      <a:solidFill>
                        <a:prstClr val="black"/>
                      </a:solidFill>
                    </a:endParaRPr>
                  </a:p>
                </p:txBody>
              </p:sp>
            </mc:Choice>
            <mc:Fallback xmlns="">
              <p:sp>
                <p:nvSpPr>
                  <p:cNvPr id="46" name="文本框 45">
                    <a:extLst>
                      <a:ext uri="{FF2B5EF4-FFF2-40B4-BE49-F238E27FC236}">
                        <a16:creationId xmlns:a16="http://schemas.microsoft.com/office/drawing/2014/main" id="{26D2E820-1956-A3D8-429B-91290D3C76BD}"/>
                      </a:ext>
                    </a:extLst>
                  </p:cNvPr>
                  <p:cNvSpPr txBox="1">
                    <a:spLocks noRot="1" noChangeAspect="1" noMove="1" noResize="1" noEditPoints="1" noAdjustHandles="1" noChangeArrowheads="1" noChangeShapeType="1" noTextEdit="1"/>
                  </p:cNvSpPr>
                  <p:nvPr/>
                </p:nvSpPr>
                <p:spPr bwMode="auto">
                  <a:xfrm flipH="1">
                    <a:off x="7963621" y="1382283"/>
                    <a:ext cx="432048" cy="430352"/>
                  </a:xfrm>
                  <a:prstGeom prst="rect">
                    <a:avLst/>
                  </a:prstGeom>
                  <a:blipFill>
                    <a:blip r:embed="rId11"/>
                    <a:stretch>
                      <a:fillRect r="-2857" b="-2857"/>
                    </a:stretch>
                  </a:blipFill>
                  <a:ln w="9525" algn="ctr">
                    <a:noFill/>
                    <a:miter lim="800000"/>
                    <a:headEnd/>
                    <a:tailEnd/>
                  </a:ln>
                  <a:effectLst/>
                </p:spPr>
                <p:txBody>
                  <a:bodyPr/>
                  <a:lstStyle/>
                  <a:p>
                    <a:r>
                      <a:rPr lang="en-US">
                        <a:noFill/>
                      </a:rPr>
                      <a:t> </a:t>
                    </a:r>
                  </a:p>
                </p:txBody>
              </p:sp>
            </mc:Fallback>
          </mc:AlternateContent>
          <p:cxnSp>
            <p:nvCxnSpPr>
              <p:cNvPr id="36" name="直线箭头连接符 35">
                <a:extLst>
                  <a:ext uri="{FF2B5EF4-FFF2-40B4-BE49-F238E27FC236}">
                    <a16:creationId xmlns:a16="http://schemas.microsoft.com/office/drawing/2014/main" id="{A5BCD615-7A73-B167-226D-DF4B518FECAC}"/>
                  </a:ext>
                </a:extLst>
              </p:cNvPr>
              <p:cNvCxnSpPr>
                <a:cxnSpLocks/>
                <a:stCxn id="31" idx="1"/>
                <a:endCxn id="23" idx="6"/>
              </p:cNvCxnSpPr>
              <p:nvPr/>
            </p:nvCxnSpPr>
            <p:spPr>
              <a:xfrm flipV="1">
                <a:off x="6855811" y="760584"/>
                <a:ext cx="1147983" cy="736344"/>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0B247094-6688-7117-0ABB-3693AD031F3D}"/>
                  </a:ext>
                </a:extLst>
              </p:cNvPr>
              <p:cNvCxnSpPr>
                <a:cxnSpLocks/>
                <a:stCxn id="31" idx="2"/>
                <a:endCxn id="26" idx="6"/>
              </p:cNvCxnSpPr>
              <p:nvPr/>
            </p:nvCxnSpPr>
            <p:spPr>
              <a:xfrm>
                <a:off x="6908538" y="1625062"/>
                <a:ext cx="1095256" cy="14249"/>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C8D70E52-8B56-98F0-381F-6A524353F7C4}"/>
                  </a:ext>
                </a:extLst>
              </p:cNvPr>
              <p:cNvCxnSpPr>
                <a:cxnSpLocks/>
                <a:stCxn id="31" idx="3"/>
                <a:endCxn id="28" idx="6"/>
              </p:cNvCxnSpPr>
              <p:nvPr/>
            </p:nvCxnSpPr>
            <p:spPr>
              <a:xfrm>
                <a:off x="6855811" y="1753195"/>
                <a:ext cx="1147983" cy="642376"/>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755576A-E8C8-E8EF-C5BE-005EE0EA57B9}"/>
                      </a:ext>
                    </a:extLst>
                  </p:cNvPr>
                  <p:cNvSpPr txBox="1"/>
                  <p:nvPr/>
                </p:nvSpPr>
                <p:spPr bwMode="auto">
                  <a:xfrm>
                    <a:off x="8609419" y="300237"/>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1</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0" name="文本框 49">
                    <a:extLst>
                      <a:ext uri="{FF2B5EF4-FFF2-40B4-BE49-F238E27FC236}">
                        <a16:creationId xmlns:a16="http://schemas.microsoft.com/office/drawing/2014/main" id="{65A3B652-7B05-B745-661A-2CC94BEC68F5}"/>
                      </a:ext>
                    </a:extLst>
                  </p:cNvPr>
                  <p:cNvSpPr txBox="1">
                    <a:spLocks noRot="1" noChangeAspect="1" noMove="1" noResize="1" noEditPoints="1" noAdjustHandles="1" noChangeArrowheads="1" noChangeShapeType="1" noTextEdit="1"/>
                  </p:cNvSpPr>
                  <p:nvPr/>
                </p:nvSpPr>
                <p:spPr bwMode="auto">
                  <a:xfrm>
                    <a:off x="8609419" y="300237"/>
                    <a:ext cx="1166681" cy="400110"/>
                  </a:xfrm>
                  <a:prstGeom prst="rect">
                    <a:avLst/>
                  </a:prstGeom>
                  <a:blipFill>
                    <a:blip r:embed="rId12"/>
                    <a:stretch>
                      <a:fillRect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5A81708-F3D0-EB70-F4AF-FB229A00FF14}"/>
                      </a:ext>
                    </a:extLst>
                  </p:cNvPr>
                  <p:cNvSpPr txBox="1"/>
                  <p:nvPr/>
                </p:nvSpPr>
                <p:spPr bwMode="auto">
                  <a:xfrm>
                    <a:off x="8424013" y="1044056"/>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2</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1" name="文本框 50">
                    <a:extLst>
                      <a:ext uri="{FF2B5EF4-FFF2-40B4-BE49-F238E27FC236}">
                        <a16:creationId xmlns:a16="http://schemas.microsoft.com/office/drawing/2014/main" id="{5C787CFA-7D6F-22B5-C97A-A92F5CBE96F2}"/>
                      </a:ext>
                    </a:extLst>
                  </p:cNvPr>
                  <p:cNvSpPr txBox="1">
                    <a:spLocks noRot="1" noChangeAspect="1" noMove="1" noResize="1" noEditPoints="1" noAdjustHandles="1" noChangeArrowheads="1" noChangeShapeType="1" noTextEdit="1"/>
                  </p:cNvSpPr>
                  <p:nvPr/>
                </p:nvSpPr>
                <p:spPr bwMode="auto">
                  <a:xfrm>
                    <a:off x="8424013" y="1044056"/>
                    <a:ext cx="1166681" cy="400110"/>
                  </a:xfrm>
                  <a:prstGeom prst="rect">
                    <a:avLst/>
                  </a:prstGeom>
                  <a:blipFill>
                    <a:blip r:embed="rId13"/>
                    <a:stretch>
                      <a:fillRect b="-156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F1A1016-8C46-3757-A816-D7C733F7F121}"/>
                      </a:ext>
                    </a:extLst>
                  </p:cNvPr>
                  <p:cNvSpPr txBox="1"/>
                  <p:nvPr/>
                </p:nvSpPr>
                <p:spPr bwMode="auto">
                  <a:xfrm>
                    <a:off x="8269559" y="1776954"/>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3</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2" name="文本框 51">
                    <a:extLst>
                      <a:ext uri="{FF2B5EF4-FFF2-40B4-BE49-F238E27FC236}">
                        <a16:creationId xmlns:a16="http://schemas.microsoft.com/office/drawing/2014/main" id="{C98C4762-AD5B-7936-2400-A4E033B02826}"/>
                      </a:ext>
                    </a:extLst>
                  </p:cNvPr>
                  <p:cNvSpPr txBox="1">
                    <a:spLocks noRot="1" noChangeAspect="1" noMove="1" noResize="1" noEditPoints="1" noAdjustHandles="1" noChangeArrowheads="1" noChangeShapeType="1" noTextEdit="1"/>
                  </p:cNvSpPr>
                  <p:nvPr/>
                </p:nvSpPr>
                <p:spPr bwMode="auto">
                  <a:xfrm>
                    <a:off x="8269559" y="1776954"/>
                    <a:ext cx="1166681" cy="400110"/>
                  </a:xfrm>
                  <a:prstGeom prst="rect">
                    <a:avLst/>
                  </a:prstGeom>
                  <a:blipFill>
                    <a:blip r:embed="rId14"/>
                    <a:stretch>
                      <a:fillRect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2891BF69-C69E-2EE5-B2E8-CCDE36823342}"/>
                      </a:ext>
                    </a:extLst>
                  </p:cNvPr>
                  <p:cNvSpPr txBox="1"/>
                  <p:nvPr/>
                </p:nvSpPr>
                <p:spPr bwMode="auto">
                  <a:xfrm>
                    <a:off x="6721149" y="1954034"/>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3" name="文本框 52">
                    <a:extLst>
                      <a:ext uri="{FF2B5EF4-FFF2-40B4-BE49-F238E27FC236}">
                        <a16:creationId xmlns:a16="http://schemas.microsoft.com/office/drawing/2014/main" id="{B9BD2408-F980-C844-AF4A-FD5A6061D900}"/>
                      </a:ext>
                    </a:extLst>
                  </p:cNvPr>
                  <p:cNvSpPr txBox="1">
                    <a:spLocks noRot="1" noChangeAspect="1" noMove="1" noResize="1" noEditPoints="1" noAdjustHandles="1" noChangeArrowheads="1" noChangeShapeType="1" noTextEdit="1"/>
                  </p:cNvSpPr>
                  <p:nvPr/>
                </p:nvSpPr>
                <p:spPr bwMode="auto">
                  <a:xfrm>
                    <a:off x="6721149" y="1954034"/>
                    <a:ext cx="963161" cy="520655"/>
                  </a:xfrm>
                  <a:prstGeom prst="rect">
                    <a:avLst/>
                  </a:prstGeom>
                  <a:blipFill>
                    <a:blip r:embed="rId15"/>
                    <a:stretch>
                      <a:fillRect b="-487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C635975-7299-34C0-A744-EA12892E98E3}"/>
                      </a:ext>
                    </a:extLst>
                  </p:cNvPr>
                  <p:cNvSpPr txBox="1"/>
                  <p:nvPr/>
                </p:nvSpPr>
                <p:spPr bwMode="auto">
                  <a:xfrm>
                    <a:off x="7114515" y="1163913"/>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4" name="文本框 53">
                    <a:extLst>
                      <a:ext uri="{FF2B5EF4-FFF2-40B4-BE49-F238E27FC236}">
                        <a16:creationId xmlns:a16="http://schemas.microsoft.com/office/drawing/2014/main" id="{DE4A31D3-8B15-5E1F-6748-6AB0C7A9E01F}"/>
                      </a:ext>
                    </a:extLst>
                  </p:cNvPr>
                  <p:cNvSpPr txBox="1">
                    <a:spLocks noRot="1" noChangeAspect="1" noMove="1" noResize="1" noEditPoints="1" noAdjustHandles="1" noChangeArrowheads="1" noChangeShapeType="1" noTextEdit="1"/>
                  </p:cNvSpPr>
                  <p:nvPr/>
                </p:nvSpPr>
                <p:spPr bwMode="auto">
                  <a:xfrm>
                    <a:off x="7114515" y="1163913"/>
                    <a:ext cx="963161" cy="520655"/>
                  </a:xfrm>
                  <a:prstGeom prst="rect">
                    <a:avLst/>
                  </a:prstGeom>
                  <a:blipFill>
                    <a:blip r:embed="rId16"/>
                    <a:stretch>
                      <a:fillRect b="-47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F3704F9F-AE0C-CD1C-F496-DA148F097A9C}"/>
                      </a:ext>
                    </a:extLst>
                  </p:cNvPr>
                  <p:cNvSpPr txBox="1"/>
                  <p:nvPr/>
                </p:nvSpPr>
                <p:spPr bwMode="auto">
                  <a:xfrm>
                    <a:off x="6781190" y="613999"/>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5" name="文本框 54">
                    <a:extLst>
                      <a:ext uri="{FF2B5EF4-FFF2-40B4-BE49-F238E27FC236}">
                        <a16:creationId xmlns:a16="http://schemas.microsoft.com/office/drawing/2014/main" id="{C0C0F114-C33D-8EDB-8E0D-34FEE718A92D}"/>
                      </a:ext>
                    </a:extLst>
                  </p:cNvPr>
                  <p:cNvSpPr txBox="1">
                    <a:spLocks noRot="1" noChangeAspect="1" noMove="1" noResize="1" noEditPoints="1" noAdjustHandles="1" noChangeArrowheads="1" noChangeShapeType="1" noTextEdit="1"/>
                  </p:cNvSpPr>
                  <p:nvPr/>
                </p:nvSpPr>
                <p:spPr bwMode="auto">
                  <a:xfrm>
                    <a:off x="6781190" y="613999"/>
                    <a:ext cx="963161" cy="520655"/>
                  </a:xfrm>
                  <a:prstGeom prst="rect">
                    <a:avLst/>
                  </a:prstGeom>
                  <a:blipFill>
                    <a:blip r:embed="rId17"/>
                    <a:stretch>
                      <a:fillRect b="-4762"/>
                    </a:stretch>
                  </a:blipFill>
                  <a:ln w="9525" algn="ctr">
                    <a:noFill/>
                    <a:miter lim="800000"/>
                    <a:headEnd/>
                    <a:tailEnd/>
                  </a:ln>
                  <a:effectLst/>
                </p:spPr>
                <p:txBody>
                  <a:bodyPr/>
                  <a:lstStyle/>
                  <a:p>
                    <a:r>
                      <a:rPr lang="en-US">
                        <a:noFill/>
                      </a:rPr>
                      <a:t> </a:t>
                    </a:r>
                  </a:p>
                </p:txBody>
              </p:sp>
            </mc:Fallback>
          </mc:AlternateContent>
        </p:grpSp>
        <p:sp>
          <p:nvSpPr>
            <p:cNvPr id="18" name="弧 17">
              <a:extLst>
                <a:ext uri="{FF2B5EF4-FFF2-40B4-BE49-F238E27FC236}">
                  <a16:creationId xmlns:a16="http://schemas.microsoft.com/office/drawing/2014/main" id="{EFAC6B80-00FE-5D52-CB46-A6D470197761}"/>
                </a:ext>
              </a:extLst>
            </p:cNvPr>
            <p:cNvSpPr/>
            <p:nvPr/>
          </p:nvSpPr>
          <p:spPr>
            <a:xfrm rot="21100620">
              <a:off x="833653" y="4988218"/>
              <a:ext cx="2854360" cy="3190058"/>
            </a:xfrm>
            <a:prstGeom prst="arc">
              <a:avLst>
                <a:gd name="adj1" fmla="val 16514097"/>
                <a:gd name="adj2" fmla="val 20306236"/>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弧 18">
              <a:extLst>
                <a:ext uri="{FF2B5EF4-FFF2-40B4-BE49-F238E27FC236}">
                  <a16:creationId xmlns:a16="http://schemas.microsoft.com/office/drawing/2014/main" id="{0804000B-AFAA-88EE-9D04-963765DFA483}"/>
                </a:ext>
              </a:extLst>
            </p:cNvPr>
            <p:cNvSpPr/>
            <p:nvPr/>
          </p:nvSpPr>
          <p:spPr>
            <a:xfrm rot="20519584">
              <a:off x="660403" y="5864941"/>
              <a:ext cx="4104869" cy="3677665"/>
            </a:xfrm>
            <a:prstGeom prst="arc">
              <a:avLst>
                <a:gd name="adj1" fmla="val 16200000"/>
                <a:gd name="adj2" fmla="val 18476638"/>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弧 20">
              <a:extLst>
                <a:ext uri="{FF2B5EF4-FFF2-40B4-BE49-F238E27FC236}">
                  <a16:creationId xmlns:a16="http://schemas.microsoft.com/office/drawing/2014/main" id="{857C32F1-622A-281B-4A4D-FAA667E0B848}"/>
                </a:ext>
              </a:extLst>
            </p:cNvPr>
            <p:cNvSpPr/>
            <p:nvPr/>
          </p:nvSpPr>
          <p:spPr>
            <a:xfrm rot="21404897" flipV="1">
              <a:off x="294875" y="2990144"/>
              <a:ext cx="3579431" cy="3711576"/>
            </a:xfrm>
            <a:prstGeom prst="arc">
              <a:avLst>
                <a:gd name="adj1" fmla="val 16061585"/>
                <a:gd name="adj2" fmla="val 18626217"/>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D1E4C607-BE9D-DAB7-36E9-D72EBB877A6C}"/>
                  </a:ext>
                </a:extLst>
              </p:cNvPr>
              <p:cNvSpPr txBox="1"/>
              <p:nvPr/>
            </p:nvSpPr>
            <p:spPr bwMode="auto">
              <a:xfrm>
                <a:off x="2121195" y="4122337"/>
                <a:ext cx="4926646" cy="92807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r>
                            <a:rPr kumimoji="1" lang="en-US" altLang="zh-CN" sz="2200" i="1" dirty="0">
                              <a:latin typeface="Cambria Math" panose="02040503050406030204" pitchFamily="18" charset="0"/>
                              <a:ea typeface="Cambria Math" panose="02040503050406030204" pitchFamily="18" charset="0"/>
                            </a:rPr>
                            <m:t>∙</m:t>
                          </m:r>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oMath>
                  </m:oMathPara>
                </a14:m>
                <a:endParaRPr lang="en-US" sz="2200" dirty="0"/>
              </a:p>
            </p:txBody>
          </p:sp>
        </mc:Choice>
        <mc:Fallback xmlns="">
          <p:sp>
            <p:nvSpPr>
              <p:cNvPr id="45" name="文本框 44">
                <a:extLst>
                  <a:ext uri="{FF2B5EF4-FFF2-40B4-BE49-F238E27FC236}">
                    <a16:creationId xmlns:a16="http://schemas.microsoft.com/office/drawing/2014/main" id="{D1E4C607-BE9D-DAB7-36E9-D72EBB877A6C}"/>
                  </a:ext>
                </a:extLst>
              </p:cNvPr>
              <p:cNvSpPr txBox="1">
                <a:spLocks noRot="1" noChangeAspect="1" noMove="1" noResize="1" noEditPoints="1" noAdjustHandles="1" noChangeArrowheads="1" noChangeShapeType="1" noTextEdit="1"/>
              </p:cNvSpPr>
              <p:nvPr/>
            </p:nvSpPr>
            <p:spPr bwMode="auto">
              <a:xfrm>
                <a:off x="2121195" y="4122337"/>
                <a:ext cx="4926646" cy="928075"/>
              </a:xfrm>
              <a:prstGeom prst="rect">
                <a:avLst/>
              </a:prstGeom>
              <a:blipFill>
                <a:blip r:embed="rId18"/>
                <a:stretch>
                  <a:fillRect t="-125676" b="-17432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CD241309-A54A-409D-727D-CCFD81C30BE8}"/>
                  </a:ext>
                </a:extLst>
              </p:cNvPr>
              <p:cNvSpPr txBox="1"/>
              <p:nvPr/>
            </p:nvSpPr>
            <p:spPr bwMode="auto">
              <a:xfrm>
                <a:off x="2930131" y="6483551"/>
                <a:ext cx="2770150" cy="430887"/>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𝑂</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b="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m:t>
                              </m:r>
                            </m:e>
                            <m:sub>
                              <m:r>
                                <m:rPr>
                                  <m:sty m:val="p"/>
                                </m:rPr>
                                <a:rPr kumimoji="1" lang="en-US" altLang="zh-CN" sz="2200" b="0" i="0" dirty="0">
                                  <a:latin typeface="Cambria Math" panose="02040503050406030204" pitchFamily="18" charset="0"/>
                                  <a:ea typeface="Cambria Math" panose="02040503050406030204" pitchFamily="18" charset="0"/>
                                </a:rPr>
                                <m:t>out</m:t>
                              </m:r>
                            </m:sub>
                          </m:sSub>
                        </m:e>
                      </m:d>
                    </m:oMath>
                  </m:oMathPara>
                </a14:m>
                <a:endParaRPr lang="en-US" sz="2200" dirty="0"/>
              </a:p>
            </p:txBody>
          </p:sp>
        </mc:Choice>
        <mc:Fallback xmlns="">
          <p:sp>
            <p:nvSpPr>
              <p:cNvPr id="47" name="文本框 46">
                <a:extLst>
                  <a:ext uri="{FF2B5EF4-FFF2-40B4-BE49-F238E27FC236}">
                    <a16:creationId xmlns:a16="http://schemas.microsoft.com/office/drawing/2014/main" id="{CD241309-A54A-409D-727D-CCFD81C30BE8}"/>
                  </a:ext>
                </a:extLst>
              </p:cNvPr>
              <p:cNvSpPr txBox="1">
                <a:spLocks noRot="1" noChangeAspect="1" noMove="1" noResize="1" noEditPoints="1" noAdjustHandles="1" noChangeArrowheads="1" noChangeShapeType="1" noTextEdit="1"/>
              </p:cNvSpPr>
              <p:nvPr/>
            </p:nvSpPr>
            <p:spPr bwMode="auto">
              <a:xfrm>
                <a:off x="2930131" y="6483551"/>
                <a:ext cx="2770150" cy="430887"/>
              </a:xfrm>
              <a:prstGeom prst="rect">
                <a:avLst/>
              </a:prstGeom>
              <a:blipFill>
                <a:blip r:embed="rId19"/>
                <a:stretch>
                  <a:fillRect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78D43123-5D70-53D3-20D6-39FC4C45650F}"/>
                  </a:ext>
                </a:extLst>
              </p:cNvPr>
              <p:cNvSpPr txBox="1"/>
              <p:nvPr/>
            </p:nvSpPr>
            <p:spPr bwMode="auto">
              <a:xfrm>
                <a:off x="1903405" y="5263311"/>
                <a:ext cx="4926646" cy="92807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sSub>
                            <m:sSubPr>
                              <m:ctrlPr>
                                <a:rPr kumimoji="1" lang="en-US" altLang="zh-CN" sz="2200" b="0" i="1" dirty="0">
                                  <a:solidFill>
                                    <a:srgbClr val="C00000"/>
                                  </a:solidFill>
                                  <a:latin typeface="Cambria Math" panose="02040503050406030204" pitchFamily="18" charset="0"/>
                                  <a:ea typeface="楷体" panose="02010609060101010101" pitchFamily="49" charset="-122"/>
                                </a:rPr>
                              </m:ctrlPr>
                            </m:sSubPr>
                            <m:e>
                              <m:r>
                                <a:rPr kumimoji="1" lang="en-US" altLang="zh-CN" sz="2200" i="1" dirty="0">
                                  <a:solidFill>
                                    <a:srgbClr val="C00000"/>
                                  </a:solidFill>
                                  <a:latin typeface="Cambria Math" panose="02040503050406030204" pitchFamily="18" charset="0"/>
                                  <a:ea typeface="楷体" panose="02010609060101010101" pitchFamily="49" charset="-122"/>
                                </a:rPr>
                                <m:t>∆</m:t>
                              </m:r>
                            </m:e>
                            <m:sub>
                              <m:r>
                                <m:rPr>
                                  <m:sty m:val="p"/>
                                </m:rPr>
                                <a:rPr kumimoji="1" lang="en-US" altLang="zh-CN" sz="2200" b="0" i="0" dirty="0">
                                  <a:solidFill>
                                    <a:srgbClr val="C00000"/>
                                  </a:solidFill>
                                  <a:latin typeface="Cambria Math" panose="02040503050406030204" pitchFamily="18" charset="0"/>
                                  <a:ea typeface="楷体" panose="02010609060101010101" pitchFamily="49" charset="-122"/>
                                </a:rPr>
                                <m:t>out</m:t>
                              </m:r>
                            </m:sub>
                          </m:sSub>
                          <m:r>
                            <a:rPr kumimoji="1" lang="en-US" altLang="zh-CN" sz="2200" i="1" dirty="0">
                              <a:latin typeface="Cambria Math" panose="02040503050406030204" pitchFamily="18" charset="0"/>
                              <a:ea typeface="Cambria Math" panose="02040503050406030204" pitchFamily="18" charset="0"/>
                            </a:rPr>
                            <m:t>∙</m:t>
                          </m:r>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oMath>
                  </m:oMathPara>
                </a14:m>
                <a:endParaRPr lang="en-US" sz="2200" dirty="0"/>
              </a:p>
            </p:txBody>
          </p:sp>
        </mc:Choice>
        <mc:Fallback xmlns="">
          <p:sp>
            <p:nvSpPr>
              <p:cNvPr id="48" name="文本框 47">
                <a:extLst>
                  <a:ext uri="{FF2B5EF4-FFF2-40B4-BE49-F238E27FC236}">
                    <a16:creationId xmlns:a16="http://schemas.microsoft.com/office/drawing/2014/main" id="{78D43123-5D70-53D3-20D6-39FC4C45650F}"/>
                  </a:ext>
                </a:extLst>
              </p:cNvPr>
              <p:cNvSpPr txBox="1">
                <a:spLocks noRot="1" noChangeAspect="1" noMove="1" noResize="1" noEditPoints="1" noAdjustHandles="1" noChangeArrowheads="1" noChangeShapeType="1" noTextEdit="1"/>
              </p:cNvSpPr>
              <p:nvPr/>
            </p:nvSpPr>
            <p:spPr bwMode="auto">
              <a:xfrm>
                <a:off x="1903405" y="5263311"/>
                <a:ext cx="4926646" cy="928075"/>
              </a:xfrm>
              <a:prstGeom prst="rect">
                <a:avLst/>
              </a:prstGeom>
              <a:blipFill>
                <a:blip r:embed="rId20"/>
                <a:stretch>
                  <a:fillRect t="-125676" b="-174324"/>
                </a:stretch>
              </a:blipFill>
              <a:ln w="9525" algn="ctr">
                <a:noFill/>
                <a:miter lim="800000"/>
                <a:headEnd/>
                <a:tailEnd/>
              </a:ln>
              <a:effectLst/>
            </p:spPr>
            <p:txBody>
              <a:bodyPr/>
              <a:lstStyle/>
              <a:p>
                <a:r>
                  <a:rPr lang="en-US">
                    <a:noFill/>
                  </a:rPr>
                  <a:t> </a:t>
                </a:r>
              </a:p>
            </p:txBody>
          </p:sp>
        </mc:Fallback>
      </mc:AlternateContent>
      <p:sp>
        <p:nvSpPr>
          <p:cNvPr id="4" name="椭圆 3">
            <a:extLst>
              <a:ext uri="{FF2B5EF4-FFF2-40B4-BE49-F238E27FC236}">
                <a16:creationId xmlns:a16="http://schemas.microsoft.com/office/drawing/2014/main" id="{0768042B-B318-6B52-D941-F1D334CC70DA}"/>
              </a:ext>
            </a:extLst>
          </p:cNvPr>
          <p:cNvSpPr/>
          <p:nvPr/>
        </p:nvSpPr>
        <p:spPr>
          <a:xfrm rot="19848120">
            <a:off x="4737025" y="2945586"/>
            <a:ext cx="2840096" cy="2025087"/>
          </a:xfrm>
          <a:prstGeom prst="ellipse">
            <a:avLst/>
          </a:prstGeom>
          <a:noFill/>
          <a:ln w="127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直线连接符 9">
            <a:extLst>
              <a:ext uri="{FF2B5EF4-FFF2-40B4-BE49-F238E27FC236}">
                <a16:creationId xmlns:a16="http://schemas.microsoft.com/office/drawing/2014/main" id="{E67BCA5C-295C-AEC7-ED37-F228374D39B8}"/>
              </a:ext>
            </a:extLst>
          </p:cNvPr>
          <p:cNvCxnSpPr>
            <a:cxnSpLocks/>
          </p:cNvCxnSpPr>
          <p:nvPr/>
        </p:nvCxnSpPr>
        <p:spPr>
          <a:xfrm>
            <a:off x="4211446" y="4818119"/>
            <a:ext cx="0" cy="577269"/>
          </a:xfrm>
          <a:prstGeom prst="line">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25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983E6B5-0B4C-7876-A3F4-1BFBAB4ED46E}"/>
                  </a:ext>
                </a:extLst>
              </p:cNvPr>
              <p:cNvSpPr txBox="1"/>
              <p:nvPr/>
            </p:nvSpPr>
            <p:spPr bwMode="auto">
              <a:xfrm>
                <a:off x="-91684" y="1480910"/>
                <a:ext cx="2529895" cy="913968"/>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lang="en-US" sz="2200" dirty="0"/>
              </a:p>
            </p:txBody>
          </p:sp>
        </mc:Choice>
        <mc:Fallback xmlns="">
          <p:sp>
            <p:nvSpPr>
              <p:cNvPr id="3" name="文本框 2">
                <a:extLst>
                  <a:ext uri="{FF2B5EF4-FFF2-40B4-BE49-F238E27FC236}">
                    <a16:creationId xmlns:a16="http://schemas.microsoft.com/office/drawing/2014/main" id="{6983E6B5-0B4C-7876-A3F4-1BFBAB4ED46E}"/>
                  </a:ext>
                </a:extLst>
              </p:cNvPr>
              <p:cNvSpPr txBox="1">
                <a:spLocks noRot="1" noChangeAspect="1" noMove="1" noResize="1" noEditPoints="1" noAdjustHandles="1" noChangeArrowheads="1" noChangeShapeType="1" noTextEdit="1"/>
              </p:cNvSpPr>
              <p:nvPr/>
            </p:nvSpPr>
            <p:spPr bwMode="auto">
              <a:xfrm>
                <a:off x="-91684" y="1480910"/>
                <a:ext cx="2529895" cy="913968"/>
              </a:xfrm>
              <a:prstGeom prst="rect">
                <a:avLst/>
              </a:prstGeom>
              <a:blipFill>
                <a:blip r:embed="rId3"/>
                <a:stretch>
                  <a:fillRect l="-35000" t="-126027" b="-1780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4E2D133-5DC6-A533-37B6-4CF60654B7A0}"/>
                  </a:ext>
                </a:extLst>
              </p:cNvPr>
              <p:cNvSpPr txBox="1"/>
              <p:nvPr/>
            </p:nvSpPr>
            <p:spPr bwMode="auto">
              <a:xfrm>
                <a:off x="2343984" y="2540139"/>
                <a:ext cx="4958266" cy="112639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e>
                              </m:rad>
                              <m:r>
                                <a:rPr kumimoji="1" lang="en-US" altLang="zh-CN" sz="2200" i="1" dirty="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f>
                                    <m:fPr>
                                      <m:ctrlPr>
                                        <a:rPr kumimoji="1" lang="en-US" altLang="zh-CN" sz="2200" i="1" dirty="0">
                                          <a:solidFill>
                                            <a:schemeClr val="tx1"/>
                                          </a:solidFill>
                                          <a:latin typeface="Cambria Math" panose="02040503050406030204" pitchFamily="18" charset="0"/>
                                          <a:ea typeface="Cambria Math" panose="02040503050406030204" pitchFamily="18" charset="0"/>
                                        </a:rPr>
                                      </m:ctrlPr>
                                    </m:fPr>
                                    <m:num>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num>
                                    <m:den>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den>
                                  </m:f>
                                </m:e>
                              </m:rad>
                            </m:e>
                          </m:nary>
                        </m:e>
                      </m:nary>
                    </m:oMath>
                  </m:oMathPara>
                </a14:m>
                <a:endParaRPr lang="en-US" sz="2200"/>
              </a:p>
            </p:txBody>
          </p:sp>
        </mc:Choice>
        <mc:Fallback xmlns="">
          <p:sp>
            <p:nvSpPr>
              <p:cNvPr id="16" name="文本框 15">
                <a:extLst>
                  <a:ext uri="{FF2B5EF4-FFF2-40B4-BE49-F238E27FC236}">
                    <a16:creationId xmlns:a16="http://schemas.microsoft.com/office/drawing/2014/main" id="{34E2D133-5DC6-A533-37B6-4CF60654B7A0}"/>
                  </a:ext>
                </a:extLst>
              </p:cNvPr>
              <p:cNvSpPr txBox="1">
                <a:spLocks noRot="1" noChangeAspect="1" noMove="1" noResize="1" noEditPoints="1" noAdjustHandles="1" noChangeArrowheads="1" noChangeShapeType="1" noTextEdit="1"/>
              </p:cNvSpPr>
              <p:nvPr/>
            </p:nvSpPr>
            <p:spPr bwMode="auto">
              <a:xfrm>
                <a:off x="2343984" y="2540139"/>
                <a:ext cx="4958266" cy="1126399"/>
              </a:xfrm>
              <a:prstGeom prst="rect">
                <a:avLst/>
              </a:prstGeom>
              <a:blipFill>
                <a:blip r:embed="rId4"/>
                <a:stretch>
                  <a:fillRect l="-13520" t="-89888" r="-6633" b="-14157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787645D-9948-935D-6AE2-F7900802DDB2}"/>
                  </a:ext>
                </a:extLst>
              </p:cNvPr>
              <p:cNvSpPr txBox="1"/>
              <p:nvPr/>
            </p:nvSpPr>
            <p:spPr bwMode="auto">
              <a:xfrm>
                <a:off x="2335605" y="1496209"/>
                <a:ext cx="2529895"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r>
                                <a:rPr kumimoji="1" lang="en-US" altLang="zh-CN" sz="2200" i="1" dirty="0">
                                  <a:solidFill>
                                    <a:srgbClr val="C00000"/>
                                  </a:solidFill>
                                  <a:latin typeface="Cambria Math" panose="02040503050406030204" pitchFamily="18" charset="0"/>
                                  <a:ea typeface="Cambria Math" panose="02040503050406030204" pitchFamily="18" charset="0"/>
                                </a:rPr>
                                <m:t>∙</m:t>
                              </m:r>
                              <m:f>
                                <m:fPr>
                                  <m:ctrlPr>
                                    <a:rPr kumimoji="1" lang="en-US" altLang="zh-CN" sz="2200" i="1" dirty="0">
                                      <a:solidFill>
                                        <a:srgbClr val="C00000"/>
                                      </a:solidFill>
                                      <a:latin typeface="Cambria Math" panose="02040503050406030204" pitchFamily="18" charset="0"/>
                                      <a:ea typeface="Cambria Math" panose="02040503050406030204" pitchFamily="18" charset="0"/>
                                    </a:rPr>
                                  </m:ctrlPr>
                                </m:fPr>
                                <m:num>
                                  <m:r>
                                    <a:rPr kumimoji="1" lang="en-US" altLang="zh-CN" sz="2200" i="1" dirty="0">
                                      <a:solidFill>
                                        <a:srgbClr val="C00000"/>
                                      </a:solidFill>
                                      <a:latin typeface="Cambria Math" panose="02040503050406030204" pitchFamily="18" charset="0"/>
                                      <a:ea typeface="Cambria Math" panose="02040503050406030204" pitchFamily="18" charset="0"/>
                                    </a:rPr>
                                    <m:t>1</m:t>
                                  </m:r>
                                </m:num>
                                <m:den>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den>
                              </m:f>
                              <m:r>
                                <a:rPr kumimoji="1" lang="en-US" altLang="zh-CN" sz="2200" b="0" i="1" dirty="0">
                                  <a:solidFill>
                                    <a:srgbClr val="C00000"/>
                                  </a:solidFill>
                                  <a:latin typeface="Cambria Math" panose="02040503050406030204" pitchFamily="18" charset="0"/>
                                  <a:ea typeface="Cambria Math" panose="02040503050406030204" pitchFamily="18" charset="0"/>
                                </a:rPr>
                                <m:t> </m:t>
                              </m:r>
                            </m:e>
                          </m:nary>
                        </m:e>
                      </m:nary>
                    </m:oMath>
                  </m:oMathPara>
                </a14:m>
                <a:endParaRPr lang="en-US" sz="2200" dirty="0"/>
              </a:p>
            </p:txBody>
          </p:sp>
        </mc:Choice>
        <mc:Fallback xmlns="">
          <p:sp>
            <p:nvSpPr>
              <p:cNvPr id="2" name="文本框 1">
                <a:extLst>
                  <a:ext uri="{FF2B5EF4-FFF2-40B4-BE49-F238E27FC236}">
                    <a16:creationId xmlns:a16="http://schemas.microsoft.com/office/drawing/2014/main" id="{E787645D-9948-935D-6AE2-F7900802DDB2}"/>
                  </a:ext>
                </a:extLst>
              </p:cNvPr>
              <p:cNvSpPr txBox="1">
                <a:spLocks noRot="1" noChangeAspect="1" noMove="1" noResize="1" noEditPoints="1" noAdjustHandles="1" noChangeArrowheads="1" noChangeShapeType="1" noTextEdit="1"/>
              </p:cNvSpPr>
              <p:nvPr/>
            </p:nvSpPr>
            <p:spPr bwMode="auto">
              <a:xfrm>
                <a:off x="2335605" y="1496209"/>
                <a:ext cx="2529895" cy="957506"/>
              </a:xfrm>
              <a:prstGeom prst="rect">
                <a:avLst/>
              </a:prstGeom>
              <a:blipFill>
                <a:blip r:embed="rId5"/>
                <a:stretch>
                  <a:fillRect l="-26368" t="-120779" r="-110945" b="-163636"/>
                </a:stretch>
              </a:blipFill>
              <a:ln w="9525" algn="ctr">
                <a:noFill/>
                <a:miter lim="800000"/>
                <a:headEnd/>
                <a:tailEnd/>
              </a:ln>
              <a:effectLst/>
            </p:spPr>
            <p:txBody>
              <a:bodyPr/>
              <a:lstStyle/>
              <a:p>
                <a:r>
                  <a:rPr lang="en-US">
                    <a:noFill/>
                  </a:rPr>
                  <a:t> </a:t>
                </a:r>
              </a:p>
            </p:txBody>
          </p:sp>
        </mc:Fallback>
      </mc:AlternateContent>
      <p:sp>
        <p:nvSpPr>
          <p:cNvPr id="5" name="椭圆 4">
            <a:extLst>
              <a:ext uri="{FF2B5EF4-FFF2-40B4-BE49-F238E27FC236}">
                <a16:creationId xmlns:a16="http://schemas.microsoft.com/office/drawing/2014/main" id="{56296486-2135-4C6E-DE5A-C0BFE3F77323}"/>
              </a:ext>
            </a:extLst>
          </p:cNvPr>
          <p:cNvSpPr/>
          <p:nvPr/>
        </p:nvSpPr>
        <p:spPr>
          <a:xfrm>
            <a:off x="1352914" y="1581666"/>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54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983E6B5-0B4C-7876-A3F4-1BFBAB4ED46E}"/>
                  </a:ext>
                </a:extLst>
              </p:cNvPr>
              <p:cNvSpPr txBox="1"/>
              <p:nvPr/>
            </p:nvSpPr>
            <p:spPr bwMode="auto">
              <a:xfrm>
                <a:off x="-91684" y="1480910"/>
                <a:ext cx="2529895" cy="913968"/>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lang="en-US" sz="2200" dirty="0"/>
              </a:p>
            </p:txBody>
          </p:sp>
        </mc:Choice>
        <mc:Fallback xmlns="">
          <p:sp>
            <p:nvSpPr>
              <p:cNvPr id="3" name="文本框 2">
                <a:extLst>
                  <a:ext uri="{FF2B5EF4-FFF2-40B4-BE49-F238E27FC236}">
                    <a16:creationId xmlns:a16="http://schemas.microsoft.com/office/drawing/2014/main" id="{6983E6B5-0B4C-7876-A3F4-1BFBAB4ED46E}"/>
                  </a:ext>
                </a:extLst>
              </p:cNvPr>
              <p:cNvSpPr txBox="1">
                <a:spLocks noRot="1" noChangeAspect="1" noMove="1" noResize="1" noEditPoints="1" noAdjustHandles="1" noChangeArrowheads="1" noChangeShapeType="1" noTextEdit="1"/>
              </p:cNvSpPr>
              <p:nvPr/>
            </p:nvSpPr>
            <p:spPr bwMode="auto">
              <a:xfrm>
                <a:off x="-91684" y="1480910"/>
                <a:ext cx="2529895" cy="913968"/>
              </a:xfrm>
              <a:prstGeom prst="rect">
                <a:avLst/>
              </a:prstGeom>
              <a:blipFill>
                <a:blip r:embed="rId3"/>
                <a:stretch>
                  <a:fillRect l="-35000" t="-126027" b="-1780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B7411EA-FA2F-234D-EB11-BFBE9EFFC81E}"/>
                  </a:ext>
                </a:extLst>
              </p:cNvPr>
              <p:cNvSpPr txBox="1"/>
              <p:nvPr/>
            </p:nvSpPr>
            <p:spPr bwMode="auto">
              <a:xfrm>
                <a:off x="2334984" y="3845279"/>
                <a:ext cx="7635204" cy="114460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solidFill>
                                        <a:schemeClr val="tx1"/>
                                      </a:solidFill>
                                      <a:latin typeface="Cambria Math" panose="02040503050406030204" pitchFamily="18" charset="0"/>
                                      <a:ea typeface="楷体" panose="02010609060101010101" pitchFamily="49" charset="-122"/>
                                    </a:rPr>
                                  </m:ctrlPr>
                                </m:naryPr>
                                <m:sub>
                                  <m:r>
                                    <m:rPr>
                                      <m:brk m:alnAt="7"/>
                                    </m:rPr>
                                    <a:rPr kumimoji="1" lang="en-US" altLang="zh-CN" sz="2200" i="1" dirty="0">
                                      <a:solidFill>
                                        <a:schemeClr val="tx1"/>
                                      </a:solidFill>
                                      <a:latin typeface="Cambria Math" panose="02040503050406030204" pitchFamily="18" charset="0"/>
                                      <a:ea typeface="楷体" panose="02010609060101010101" pitchFamily="49" charset="-122"/>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𝑢</m:t>
                                          </m:r>
                                        </m:e>
                                      </m:d>
                                    </m:sub>
                                    <m:sup/>
                                    <m:e>
                                      <m:r>
                                        <a:rPr kumimoji="1" lang="en-US" altLang="zh-CN" sz="2200" i="1" dirty="0">
                                          <a:solidFill>
                                            <a:schemeClr val="tx1"/>
                                          </a:solidFill>
                                          <a:latin typeface="Cambria Math" panose="02040503050406030204" pitchFamily="18" charset="0"/>
                                          <a:ea typeface="Cambria Math" panose="02040503050406030204" pitchFamily="18" charset="0"/>
                                        </a:rPr>
                                        <m:t>𝜋</m:t>
                                      </m:r>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e>
                                      </m:d>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i="0" dirty="0">
                                              <a:solidFill>
                                                <a:schemeClr val="tx1"/>
                                              </a:solidFill>
                                              <a:latin typeface="Cambria Math" panose="02040503050406030204" pitchFamily="18" charset="0"/>
                                              <a:ea typeface="Cambria Math" panose="02040503050406030204" pitchFamily="18" charset="0"/>
                                            </a:rPr>
                                            <m:t>out</m:t>
                                          </m:r>
                                        </m:sub>
                                      </m:sSub>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𝑣</m:t>
                                          </m:r>
                                        </m:e>
                                      </m:d>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solidFill>
                                        <a:srgbClr val="C00000"/>
                                      </a:solidFill>
                                      <a:latin typeface="Cambria Math" panose="02040503050406030204" pitchFamily="18" charset="0"/>
                                      <a:ea typeface="楷体" panose="02010609060101010101" pitchFamily="49" charset="-122"/>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d>
                                        <m:dPr>
                                          <m:ctrlPr>
                                            <a:rPr kumimoji="1" lang="en-US" altLang="zh-CN" sz="2200" i="1" dirty="0">
                                              <a:solidFill>
                                                <a:srgbClr val="C00000"/>
                                              </a:solidFill>
                                              <a:latin typeface="Cambria Math" panose="02040503050406030204" pitchFamily="18" charset="0"/>
                                              <a:ea typeface="Cambria Math" panose="02040503050406030204" pitchFamily="18" charset="0"/>
                                            </a:rPr>
                                          </m:ctrlPr>
                                        </m:dPr>
                                        <m:e>
                                          <m:r>
                                            <a:rPr kumimoji="1" lang="en-US" altLang="zh-CN" sz="2200" i="1" dirty="0">
                                              <a:solidFill>
                                                <a:srgbClr val="C00000"/>
                                              </a:solidFill>
                                              <a:latin typeface="Cambria Math" panose="02040503050406030204" pitchFamily="18" charset="0"/>
                                              <a:ea typeface="Cambria Math" panose="02040503050406030204" pitchFamily="18" charset="0"/>
                                            </a:rPr>
                                            <m:t>𝑣</m:t>
                                          </m:r>
                                        </m:e>
                                      </m:d>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oMath>
                  </m:oMathPara>
                </a14:m>
                <a:endParaRPr lang="en-US" sz="2200" dirty="0"/>
              </a:p>
            </p:txBody>
          </p:sp>
        </mc:Choice>
        <mc:Fallback xmlns="">
          <p:sp>
            <p:nvSpPr>
              <p:cNvPr id="7" name="文本框 6">
                <a:extLst>
                  <a:ext uri="{FF2B5EF4-FFF2-40B4-BE49-F238E27FC236}">
                    <a16:creationId xmlns:a16="http://schemas.microsoft.com/office/drawing/2014/main" id="{9B7411EA-FA2F-234D-EB11-BFBE9EFFC81E}"/>
                  </a:ext>
                </a:extLst>
              </p:cNvPr>
              <p:cNvSpPr txBox="1">
                <a:spLocks noRot="1" noChangeAspect="1" noMove="1" noResize="1" noEditPoints="1" noAdjustHandles="1" noChangeArrowheads="1" noChangeShapeType="1" noTextEdit="1"/>
              </p:cNvSpPr>
              <p:nvPr/>
            </p:nvSpPr>
            <p:spPr bwMode="auto">
              <a:xfrm>
                <a:off x="2334984" y="3845279"/>
                <a:ext cx="7635204" cy="1144609"/>
              </a:xfrm>
              <a:prstGeom prst="rect">
                <a:avLst/>
              </a:prstGeom>
              <a:blipFill>
                <a:blip r:embed="rId4"/>
                <a:stretch>
                  <a:fillRect l="-6633" t="-84783" b="-135870"/>
                </a:stretch>
              </a:blipFill>
              <a:ln w="9525" algn="ctr">
                <a:noFill/>
                <a:miter lim="800000"/>
                <a:headEnd/>
                <a:tailEnd/>
              </a:ln>
              <a:effectLst/>
            </p:spPr>
            <p:txBody>
              <a:bodyPr/>
              <a:lstStyle/>
              <a:p>
                <a:r>
                  <a:rPr lang="en-US">
                    <a:noFill/>
                  </a:rPr>
                  <a:t> </a:t>
                </a:r>
              </a:p>
            </p:txBody>
          </p:sp>
        </mc:Fallback>
      </mc:AlternateContent>
      <p:sp>
        <p:nvSpPr>
          <p:cNvPr id="8" name="文本框 7">
            <a:extLst>
              <a:ext uri="{FF2B5EF4-FFF2-40B4-BE49-F238E27FC236}">
                <a16:creationId xmlns:a16="http://schemas.microsoft.com/office/drawing/2014/main" id="{9F4314DA-B908-63BC-61F3-2BA37022AA6D}"/>
              </a:ext>
            </a:extLst>
          </p:cNvPr>
          <p:cNvSpPr txBox="1"/>
          <p:nvPr/>
        </p:nvSpPr>
        <p:spPr>
          <a:xfrm>
            <a:off x="0" y="3545930"/>
            <a:ext cx="2256661" cy="798745"/>
          </a:xfrm>
          <a:prstGeom prst="rect">
            <a:avLst/>
          </a:prstGeom>
          <a:noFill/>
        </p:spPr>
        <p:txBody>
          <a:bodyPr wrap="square" rtlCol="0">
            <a:spAutoFit/>
          </a:bodyPr>
          <a:lstStyle/>
          <a:p>
            <a:pPr algn="ctr">
              <a:lnSpc>
                <a:spcPct val="120000"/>
              </a:lnSpc>
              <a:buClr>
                <a:schemeClr val="tx1"/>
              </a:buClr>
              <a:buSzPct val="80000"/>
            </a:pPr>
            <a:r>
              <a:rPr kumimoji="1" lang="en-US" altLang="zh-CN" dirty="0">
                <a:solidFill>
                  <a:srgbClr val="0070C0"/>
                </a:solidFill>
                <a:latin typeface="Times New Roman" panose="02020603050405020304" pitchFamily="18" charset="0"/>
                <a:ea typeface="楷体" panose="02010609060101010101" pitchFamily="49" charset="-122"/>
              </a:rPr>
              <a:t>Cauchy-Schwarz inequality</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1DBB010-ACBB-6F13-DF48-43ECE9917E0D}"/>
                  </a:ext>
                </a:extLst>
              </p:cNvPr>
              <p:cNvSpPr txBox="1"/>
              <p:nvPr/>
            </p:nvSpPr>
            <p:spPr bwMode="auto">
              <a:xfrm>
                <a:off x="2327623" y="5112582"/>
                <a:ext cx="7863818" cy="114460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m:rPr>
                                          <m:brk m:alnAt="7"/>
                                        </m:rP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m:rPr>
                                              <m:brk m:alnAt="7"/>
                                            </m:rPr>
                                            <a:rPr kumimoji="1" lang="en-US" altLang="zh-CN" sz="2200" i="1" dirty="0">
                                              <a:latin typeface="Cambria Math" panose="02040503050406030204" pitchFamily="18" charset="0"/>
                                              <a:ea typeface="Cambria Math" panose="02040503050406030204" pitchFamily="18" charset="0"/>
                                            </a:rPr>
                                            <m:t>𝑁</m:t>
                                          </m:r>
                                        </m:e>
                                        <m:sub>
                                          <m:r>
                                            <m:rPr>
                                              <m:sty m:val="p"/>
                                              <m:brk m:alnAt="7"/>
                                            </m:rPr>
                                            <a:rPr kumimoji="1" lang="en-US" altLang="zh-CN" sz="2200" dirty="0">
                                              <a:latin typeface="Cambria Math" panose="02040503050406030204" pitchFamily="18" charset="0"/>
                                              <a:ea typeface="Cambria Math" panose="02040503050406030204" pitchFamily="18" charset="0"/>
                                            </a:rPr>
                                            <m:t>i</m:t>
                                          </m:r>
                                          <m:r>
                                            <m:rPr>
                                              <m:sty m:val="p"/>
                                            </m:rPr>
                                            <a:rPr kumimoji="1" lang="en-US" altLang="zh-CN" sz="2200" dirty="0">
                                              <a:latin typeface="Cambria Math" panose="02040503050406030204" pitchFamily="18" charset="0"/>
                                              <a:ea typeface="Cambria Math" panose="02040503050406030204" pitchFamily="18" charset="0"/>
                                            </a:rPr>
                                            <m:t>n</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𝑢</m:t>
                                          </m:r>
                                        </m:e>
                                      </m:d>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m:rPr>
                                              <m:brk m:alnAt="7"/>
                                            </m:rPr>
                                            <a:rPr kumimoji="1" lang="en-US" altLang="zh-CN" sz="2200" i="1" dirty="0">
                                              <a:latin typeface="Cambria Math" panose="02040503050406030204" pitchFamily="18" charset="0"/>
                                              <a:ea typeface="Cambria Math" panose="02040503050406030204" pitchFamily="18" charset="0"/>
                                            </a:rPr>
                                            <m:t>𝑁</m:t>
                                          </m:r>
                                        </m:e>
                                        <m:sub>
                                          <m:r>
                                            <m:rPr>
                                              <m:sty m:val="p"/>
                                              <m:brk m:alnAt="7"/>
                                            </m:rPr>
                                            <a:rPr kumimoji="1" lang="en-US" altLang="zh-CN" sz="2200" dirty="0">
                                              <a:latin typeface="Cambria Math" panose="02040503050406030204" pitchFamily="18" charset="0"/>
                                              <a:ea typeface="Cambria Math" panose="02040503050406030204" pitchFamily="18" charset="0"/>
                                            </a:rPr>
                                            <m:t>o</m:t>
                                          </m:r>
                                          <m:r>
                                            <m:rPr>
                                              <m:sty m:val="p"/>
                                            </m:rPr>
                                            <a:rPr kumimoji="1" lang="en-US" altLang="zh-CN" sz="2200" dirty="0">
                                              <a:latin typeface="Cambria Math" panose="02040503050406030204" pitchFamily="18" charset="0"/>
                                              <a:ea typeface="Cambria Math" panose="02040503050406030204" pitchFamily="18" charset="0"/>
                                            </a:rPr>
                                            <m:t>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oMath>
                  </m:oMathPara>
                </a14:m>
                <a:endParaRPr lang="en-US" sz="2200" dirty="0"/>
              </a:p>
            </p:txBody>
          </p:sp>
        </mc:Choice>
        <mc:Fallback xmlns="">
          <p:sp>
            <p:nvSpPr>
              <p:cNvPr id="9" name="文本框 8">
                <a:extLst>
                  <a:ext uri="{FF2B5EF4-FFF2-40B4-BE49-F238E27FC236}">
                    <a16:creationId xmlns:a16="http://schemas.microsoft.com/office/drawing/2014/main" id="{01DBB010-ACBB-6F13-DF48-43ECE9917E0D}"/>
                  </a:ext>
                </a:extLst>
              </p:cNvPr>
              <p:cNvSpPr txBox="1">
                <a:spLocks noRot="1" noChangeAspect="1" noMove="1" noResize="1" noEditPoints="1" noAdjustHandles="1" noChangeArrowheads="1" noChangeShapeType="1" noTextEdit="1"/>
              </p:cNvSpPr>
              <p:nvPr/>
            </p:nvSpPr>
            <p:spPr bwMode="auto">
              <a:xfrm>
                <a:off x="2327623" y="5112582"/>
                <a:ext cx="7863818" cy="1144609"/>
              </a:xfrm>
              <a:prstGeom prst="rect">
                <a:avLst/>
              </a:prstGeom>
              <a:blipFill>
                <a:blip r:embed="rId5"/>
                <a:stretch>
                  <a:fillRect l="-6613" t="-85714" b="-138462"/>
                </a:stretch>
              </a:blipFill>
              <a:ln w="9525" algn="ctr">
                <a:noFill/>
                <a:miter lim="800000"/>
                <a:headEnd/>
                <a:tailEnd/>
              </a:ln>
              <a:effectLst/>
            </p:spPr>
            <p:txBody>
              <a:bodyPr/>
              <a:lstStyle/>
              <a:p>
                <a:r>
                  <a:rPr lang="en-US">
                    <a:noFill/>
                  </a:rPr>
                  <a:t> </a:t>
                </a:r>
              </a:p>
            </p:txBody>
          </p:sp>
        </mc:Fallback>
      </mc:AlternateContent>
      <p:sp>
        <p:nvSpPr>
          <p:cNvPr id="11" name="圆角矩形 10">
            <a:extLst>
              <a:ext uri="{FF2B5EF4-FFF2-40B4-BE49-F238E27FC236}">
                <a16:creationId xmlns:a16="http://schemas.microsoft.com/office/drawing/2014/main" id="{D6C1B932-02FA-4CB6-DEAF-27EF1C1396F8}"/>
              </a:ext>
            </a:extLst>
          </p:cNvPr>
          <p:cNvSpPr/>
          <p:nvPr/>
        </p:nvSpPr>
        <p:spPr>
          <a:xfrm>
            <a:off x="6877161" y="5199480"/>
            <a:ext cx="2870518" cy="1073114"/>
          </a:xfrm>
          <a:prstGeom prst="roundRect">
            <a:avLst/>
          </a:prstGeom>
          <a:noFill/>
          <a:ln w="127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BF0A45F-9BBB-5D50-4CC2-BD0E100D8E69}"/>
                  </a:ext>
                </a:extLst>
              </p:cNvPr>
              <p:cNvSpPr txBox="1"/>
              <p:nvPr/>
            </p:nvSpPr>
            <p:spPr bwMode="auto">
              <a:xfrm>
                <a:off x="2361913" y="6580211"/>
                <a:ext cx="5246018" cy="10731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𝑛𝑑</m:t>
                              </m:r>
                            </m:e>
                          </m:d>
                        </m:e>
                        <m:sup>
                          <m:r>
                            <a:rPr kumimoji="1" lang="en-US" altLang="zh-CN" sz="2200" i="1" dirty="0">
                              <a:latin typeface="Cambria Math" panose="02040503050406030204" pitchFamily="18" charset="0"/>
                              <a:ea typeface="Cambria Math" panose="02040503050406030204" pitchFamily="18" charset="0"/>
                            </a:rPr>
                            <m:t>1/2</m:t>
                          </m:r>
                        </m:sup>
                      </m:sSup>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e>
                          </m:d>
                        </m:e>
                        <m:sup>
                          <m:r>
                            <a:rPr kumimoji="1" lang="en-US" altLang="zh-CN" sz="2200" i="1" dirty="0">
                              <a:latin typeface="Cambria Math" panose="02040503050406030204" pitchFamily="18" charset="0"/>
                              <a:ea typeface="Cambria Math" panose="02040503050406030204" pitchFamily="18" charset="0"/>
                            </a:rPr>
                            <m:t>1/2</m:t>
                          </m:r>
                        </m:sup>
                      </m:sSup>
                    </m:oMath>
                  </m:oMathPara>
                </a14:m>
                <a:endParaRPr lang="en-US" sz="2200" dirty="0"/>
              </a:p>
            </p:txBody>
          </p:sp>
        </mc:Choice>
        <mc:Fallback xmlns="">
          <p:sp>
            <p:nvSpPr>
              <p:cNvPr id="13" name="文本框 12">
                <a:extLst>
                  <a:ext uri="{FF2B5EF4-FFF2-40B4-BE49-F238E27FC236}">
                    <a16:creationId xmlns:a16="http://schemas.microsoft.com/office/drawing/2014/main" id="{4BF0A45F-9BBB-5D50-4CC2-BD0E100D8E69}"/>
                  </a:ext>
                </a:extLst>
              </p:cNvPr>
              <p:cNvSpPr txBox="1">
                <a:spLocks noRot="1" noChangeAspect="1" noMove="1" noResize="1" noEditPoints="1" noAdjustHandles="1" noChangeArrowheads="1" noChangeShapeType="1" noTextEdit="1"/>
              </p:cNvSpPr>
              <p:nvPr/>
            </p:nvSpPr>
            <p:spPr bwMode="auto">
              <a:xfrm>
                <a:off x="2361913" y="6580211"/>
                <a:ext cx="5246018" cy="1073114"/>
              </a:xfrm>
              <a:prstGeom prst="rect">
                <a:avLst/>
              </a:prstGeom>
              <a:blipFill>
                <a:blip r:embed="rId6"/>
                <a:stretch>
                  <a:fillRect t="-93023" b="-15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CA23AD9-35A5-99F0-BEB5-821B73E5AC3E}"/>
                  </a:ext>
                </a:extLst>
              </p:cNvPr>
              <p:cNvSpPr txBox="1"/>
              <p:nvPr/>
            </p:nvSpPr>
            <p:spPr bwMode="auto">
              <a:xfrm>
                <a:off x="6437309" y="6925345"/>
                <a:ext cx="3142196" cy="474489"/>
              </a:xfrm>
              <a:prstGeom prst="rect">
                <a:avLst/>
              </a:prstGeom>
              <a:noFill/>
              <a:ln w="9525" algn="ctr">
                <a:noFill/>
                <a:miter lim="800000"/>
                <a:headEnd/>
                <a:tailEnd/>
              </a:ln>
              <a:effectLst/>
            </p:spPr>
            <p:txBody>
              <a:bodyPr wrap="square">
                <a:spAutoFit/>
              </a:bodyPr>
              <a:lstStyle/>
              <a:p>
                <a:r>
                  <a:rPr lang="en-US" sz="2200" dirty="0"/>
                  <a:t>=</a:t>
                </a:r>
                <a:r>
                  <a:rPr kumimoji="1" lang="en-US" altLang="zh-CN" sz="2200" dirty="0">
                    <a:ea typeface="楷体" panose="02010609060101010101" pitchFamily="49" charset="-122"/>
                  </a:rPr>
                  <a:t> </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𝑂</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𝑛𝑑</m:t>
                            </m:r>
                            <m:r>
                              <a:rPr kumimoji="1" lang="en-US" altLang="zh-CN" sz="2200" b="0" i="1" dirty="0">
                                <a:latin typeface="Cambria Math" panose="02040503050406030204" pitchFamily="18" charset="0"/>
                                <a:ea typeface="Cambria Math" panose="02040503050406030204" pitchFamily="18" charset="0"/>
                              </a:rPr>
                              <m:t>)</m:t>
                            </m:r>
                          </m:e>
                          <m:sup>
                            <m:r>
                              <a:rPr kumimoji="1" lang="en-US" altLang="zh-CN" sz="2200" i="1" dirty="0">
                                <a:latin typeface="Cambria Math" panose="02040503050406030204" pitchFamily="18" charset="0"/>
                                <a:ea typeface="Cambria Math" panose="02040503050406030204" pitchFamily="18" charset="0"/>
                              </a:rPr>
                              <m:t>1/2</m:t>
                            </m:r>
                          </m:sup>
                        </m:sSup>
                      </m:e>
                    </m:d>
                  </m:oMath>
                </a14:m>
                <a:endParaRPr lang="en-US" sz="2200" dirty="0"/>
              </a:p>
            </p:txBody>
          </p:sp>
        </mc:Choice>
        <mc:Fallback xmlns="">
          <p:sp>
            <p:nvSpPr>
              <p:cNvPr id="14" name="文本框 13">
                <a:extLst>
                  <a:ext uri="{FF2B5EF4-FFF2-40B4-BE49-F238E27FC236}">
                    <a16:creationId xmlns:a16="http://schemas.microsoft.com/office/drawing/2014/main" id="{FCA23AD9-35A5-99F0-BEB5-821B73E5AC3E}"/>
                  </a:ext>
                </a:extLst>
              </p:cNvPr>
              <p:cNvSpPr txBox="1">
                <a:spLocks noRot="1" noChangeAspect="1" noMove="1" noResize="1" noEditPoints="1" noAdjustHandles="1" noChangeArrowheads="1" noChangeShapeType="1" noTextEdit="1"/>
              </p:cNvSpPr>
              <p:nvPr/>
            </p:nvSpPr>
            <p:spPr bwMode="auto">
              <a:xfrm>
                <a:off x="6437309" y="6925345"/>
                <a:ext cx="3142196" cy="474489"/>
              </a:xfrm>
              <a:prstGeom prst="rect">
                <a:avLst/>
              </a:prstGeom>
              <a:blipFill>
                <a:blip r:embed="rId7"/>
                <a:stretch>
                  <a:fillRect l="-2410" t="-2632" b="-184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4E2D133-5DC6-A533-37B6-4CF60654B7A0}"/>
                  </a:ext>
                </a:extLst>
              </p:cNvPr>
              <p:cNvSpPr txBox="1"/>
              <p:nvPr/>
            </p:nvSpPr>
            <p:spPr bwMode="auto">
              <a:xfrm>
                <a:off x="2343984" y="2540139"/>
                <a:ext cx="4958266" cy="112639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e>
                              </m:rad>
                              <m:r>
                                <a:rPr kumimoji="1" lang="en-US" altLang="zh-CN" sz="2200" i="1" dirty="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f>
                                    <m:fPr>
                                      <m:ctrlPr>
                                        <a:rPr kumimoji="1" lang="en-US" altLang="zh-CN" sz="2200" i="1" dirty="0">
                                          <a:solidFill>
                                            <a:schemeClr val="tx1"/>
                                          </a:solidFill>
                                          <a:latin typeface="Cambria Math" panose="02040503050406030204" pitchFamily="18" charset="0"/>
                                          <a:ea typeface="Cambria Math" panose="02040503050406030204" pitchFamily="18" charset="0"/>
                                        </a:rPr>
                                      </m:ctrlPr>
                                    </m:fPr>
                                    <m:num>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num>
                                    <m:den>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den>
                                  </m:f>
                                </m:e>
                              </m:rad>
                            </m:e>
                          </m:nary>
                        </m:e>
                      </m:nary>
                    </m:oMath>
                  </m:oMathPara>
                </a14:m>
                <a:endParaRPr lang="en-US" sz="2200"/>
              </a:p>
            </p:txBody>
          </p:sp>
        </mc:Choice>
        <mc:Fallback xmlns="">
          <p:sp>
            <p:nvSpPr>
              <p:cNvPr id="16" name="文本框 15">
                <a:extLst>
                  <a:ext uri="{FF2B5EF4-FFF2-40B4-BE49-F238E27FC236}">
                    <a16:creationId xmlns:a16="http://schemas.microsoft.com/office/drawing/2014/main" id="{34E2D133-5DC6-A533-37B6-4CF60654B7A0}"/>
                  </a:ext>
                </a:extLst>
              </p:cNvPr>
              <p:cNvSpPr txBox="1">
                <a:spLocks noRot="1" noChangeAspect="1" noMove="1" noResize="1" noEditPoints="1" noAdjustHandles="1" noChangeArrowheads="1" noChangeShapeType="1" noTextEdit="1"/>
              </p:cNvSpPr>
              <p:nvPr/>
            </p:nvSpPr>
            <p:spPr bwMode="auto">
              <a:xfrm>
                <a:off x="2343984" y="2540139"/>
                <a:ext cx="4958266" cy="1126399"/>
              </a:xfrm>
              <a:prstGeom prst="rect">
                <a:avLst/>
              </a:prstGeom>
              <a:blipFill>
                <a:blip r:embed="rId8"/>
                <a:stretch>
                  <a:fillRect l="-13520" t="-89888" r="-6633" b="-141573"/>
                </a:stretch>
              </a:blipFill>
              <a:ln w="9525" algn="ctr">
                <a:noFill/>
                <a:miter lim="800000"/>
                <a:headEnd/>
                <a:tailEnd/>
              </a:ln>
              <a:effectLst/>
            </p:spPr>
            <p:txBody>
              <a:bodyPr/>
              <a:lstStyle/>
              <a:p>
                <a:r>
                  <a:rPr lang="en-US">
                    <a:noFill/>
                  </a:rPr>
                  <a:t> </a:t>
                </a:r>
              </a:p>
            </p:txBody>
          </p:sp>
        </mc:Fallback>
      </mc:AlternateContent>
      <p:sp>
        <p:nvSpPr>
          <p:cNvPr id="25" name="圆角矩形 24">
            <a:extLst>
              <a:ext uri="{FF2B5EF4-FFF2-40B4-BE49-F238E27FC236}">
                <a16:creationId xmlns:a16="http://schemas.microsoft.com/office/drawing/2014/main" id="{9560B4C2-F481-E133-509A-44F7D7514E39}"/>
              </a:ext>
            </a:extLst>
          </p:cNvPr>
          <p:cNvSpPr/>
          <p:nvPr/>
        </p:nvSpPr>
        <p:spPr>
          <a:xfrm>
            <a:off x="4118696" y="5199481"/>
            <a:ext cx="1870745" cy="1096679"/>
          </a:xfrm>
          <a:prstGeom prst="roundRect">
            <a:avLst/>
          </a:prstGeom>
          <a:noFill/>
          <a:ln w="12700">
            <a:solidFill>
              <a:srgbClr val="005AAA"/>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7195389A-52C4-CE80-1779-1428695A5B74}"/>
              </a:ext>
            </a:extLst>
          </p:cNvPr>
          <p:cNvCxnSpPr/>
          <p:nvPr/>
        </p:nvCxnSpPr>
        <p:spPr>
          <a:xfrm>
            <a:off x="3686386" y="7420004"/>
            <a:ext cx="318655"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50" name="弧 49">
            <a:extLst>
              <a:ext uri="{FF2B5EF4-FFF2-40B4-BE49-F238E27FC236}">
                <a16:creationId xmlns:a16="http://schemas.microsoft.com/office/drawing/2014/main" id="{C8089FF7-91F8-C55E-22EB-AEC0FC902960}"/>
              </a:ext>
            </a:extLst>
          </p:cNvPr>
          <p:cNvSpPr/>
          <p:nvPr/>
        </p:nvSpPr>
        <p:spPr>
          <a:xfrm rot="20034512" flipH="1">
            <a:off x="3830282" y="6554695"/>
            <a:ext cx="681263" cy="622515"/>
          </a:xfrm>
          <a:prstGeom prst="arc">
            <a:avLst>
              <a:gd name="adj1" fmla="val 14751689"/>
              <a:gd name="adj2" fmla="val 20744834"/>
            </a:avLst>
          </a:prstGeom>
          <a:ln w="12700">
            <a:solidFill>
              <a:srgbClr val="0070C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787645D-9948-935D-6AE2-F7900802DDB2}"/>
                  </a:ext>
                </a:extLst>
              </p:cNvPr>
              <p:cNvSpPr txBox="1"/>
              <p:nvPr/>
            </p:nvSpPr>
            <p:spPr bwMode="auto">
              <a:xfrm>
                <a:off x="2335605" y="1496209"/>
                <a:ext cx="2529895"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r>
                                <a:rPr kumimoji="1" lang="en-US" altLang="zh-CN" sz="2200" i="1" dirty="0">
                                  <a:solidFill>
                                    <a:srgbClr val="C00000"/>
                                  </a:solidFill>
                                  <a:latin typeface="Cambria Math" panose="02040503050406030204" pitchFamily="18" charset="0"/>
                                  <a:ea typeface="Cambria Math" panose="02040503050406030204" pitchFamily="18" charset="0"/>
                                </a:rPr>
                                <m:t>∙</m:t>
                              </m:r>
                              <m:f>
                                <m:fPr>
                                  <m:ctrlPr>
                                    <a:rPr kumimoji="1" lang="en-US" altLang="zh-CN" sz="2200" i="1" dirty="0">
                                      <a:solidFill>
                                        <a:srgbClr val="C00000"/>
                                      </a:solidFill>
                                      <a:latin typeface="Cambria Math" panose="02040503050406030204" pitchFamily="18" charset="0"/>
                                      <a:ea typeface="Cambria Math" panose="02040503050406030204" pitchFamily="18" charset="0"/>
                                    </a:rPr>
                                  </m:ctrlPr>
                                </m:fPr>
                                <m:num>
                                  <m:r>
                                    <a:rPr kumimoji="1" lang="en-US" altLang="zh-CN" sz="2200" i="1" dirty="0">
                                      <a:solidFill>
                                        <a:srgbClr val="C00000"/>
                                      </a:solidFill>
                                      <a:latin typeface="Cambria Math" panose="02040503050406030204" pitchFamily="18" charset="0"/>
                                      <a:ea typeface="Cambria Math" panose="02040503050406030204" pitchFamily="18" charset="0"/>
                                    </a:rPr>
                                    <m:t>1</m:t>
                                  </m:r>
                                </m:num>
                                <m:den>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den>
                              </m:f>
                              <m:r>
                                <a:rPr kumimoji="1" lang="en-US" altLang="zh-CN" sz="2200" b="0" i="1" dirty="0">
                                  <a:solidFill>
                                    <a:srgbClr val="C00000"/>
                                  </a:solidFill>
                                  <a:latin typeface="Cambria Math" panose="02040503050406030204" pitchFamily="18" charset="0"/>
                                  <a:ea typeface="Cambria Math" panose="02040503050406030204" pitchFamily="18" charset="0"/>
                                </a:rPr>
                                <m:t> </m:t>
                              </m:r>
                            </m:e>
                          </m:nary>
                        </m:e>
                      </m:nary>
                    </m:oMath>
                  </m:oMathPara>
                </a14:m>
                <a:endParaRPr lang="en-US" sz="2200" dirty="0"/>
              </a:p>
            </p:txBody>
          </p:sp>
        </mc:Choice>
        <mc:Fallback xmlns="">
          <p:sp>
            <p:nvSpPr>
              <p:cNvPr id="2" name="文本框 1">
                <a:extLst>
                  <a:ext uri="{FF2B5EF4-FFF2-40B4-BE49-F238E27FC236}">
                    <a16:creationId xmlns:a16="http://schemas.microsoft.com/office/drawing/2014/main" id="{E787645D-9948-935D-6AE2-F7900802DDB2}"/>
                  </a:ext>
                </a:extLst>
              </p:cNvPr>
              <p:cNvSpPr txBox="1">
                <a:spLocks noRot="1" noChangeAspect="1" noMove="1" noResize="1" noEditPoints="1" noAdjustHandles="1" noChangeArrowheads="1" noChangeShapeType="1" noTextEdit="1"/>
              </p:cNvSpPr>
              <p:nvPr/>
            </p:nvSpPr>
            <p:spPr bwMode="auto">
              <a:xfrm>
                <a:off x="2335605" y="1496209"/>
                <a:ext cx="2529895" cy="957506"/>
              </a:xfrm>
              <a:prstGeom prst="rect">
                <a:avLst/>
              </a:prstGeom>
              <a:blipFill>
                <a:blip r:embed="rId9"/>
                <a:stretch>
                  <a:fillRect l="-26368" t="-120779" r="-110945" b="-163636"/>
                </a:stretch>
              </a:blipFill>
              <a:ln w="9525" algn="ctr">
                <a:noFill/>
                <a:miter lim="800000"/>
                <a:headEnd/>
                <a:tailEnd/>
              </a:ln>
              <a:effectLst/>
            </p:spPr>
            <p:txBody>
              <a:bodyPr/>
              <a:lstStyle/>
              <a:p>
                <a:r>
                  <a:rPr lang="en-US">
                    <a:noFill/>
                  </a:rPr>
                  <a:t> </a:t>
                </a:r>
              </a:p>
            </p:txBody>
          </p:sp>
        </mc:Fallback>
      </mc:AlternateContent>
      <p:sp>
        <p:nvSpPr>
          <p:cNvPr id="5" name="椭圆 4">
            <a:extLst>
              <a:ext uri="{FF2B5EF4-FFF2-40B4-BE49-F238E27FC236}">
                <a16:creationId xmlns:a16="http://schemas.microsoft.com/office/drawing/2014/main" id="{56296486-2135-4C6E-DE5A-C0BFE3F77323}"/>
              </a:ext>
            </a:extLst>
          </p:cNvPr>
          <p:cNvSpPr/>
          <p:nvPr/>
        </p:nvSpPr>
        <p:spPr>
          <a:xfrm>
            <a:off x="1352914" y="1581666"/>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0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Overview: Lower Bound</a:t>
            </a:r>
          </a:p>
        </p:txBody>
      </p:sp>
      <p:sp>
        <p:nvSpPr>
          <p:cNvPr id="19" name="椭圆 18">
            <a:extLst>
              <a:ext uri="{FF2B5EF4-FFF2-40B4-BE49-F238E27FC236}">
                <a16:creationId xmlns:a16="http://schemas.microsoft.com/office/drawing/2014/main" id="{EF329888-598D-3E40-5BBA-BC5C5051DCD1}"/>
              </a:ext>
            </a:extLst>
          </p:cNvPr>
          <p:cNvSpPr/>
          <p:nvPr/>
        </p:nvSpPr>
        <p:spPr>
          <a:xfrm>
            <a:off x="6113352" y="677752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 name="椭圆 20">
            <a:extLst>
              <a:ext uri="{FF2B5EF4-FFF2-40B4-BE49-F238E27FC236}">
                <a16:creationId xmlns:a16="http://schemas.microsoft.com/office/drawing/2014/main" id="{0D05C30A-0DEA-96D2-B867-811B4B9358FC}"/>
              </a:ext>
            </a:extLst>
          </p:cNvPr>
          <p:cNvSpPr/>
          <p:nvPr/>
        </p:nvSpPr>
        <p:spPr>
          <a:xfrm>
            <a:off x="6113352" y="195406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7" name="椭圆 36">
            <a:extLst>
              <a:ext uri="{FF2B5EF4-FFF2-40B4-BE49-F238E27FC236}">
                <a16:creationId xmlns:a16="http://schemas.microsoft.com/office/drawing/2014/main" id="{72C02C8C-3A20-670C-37BC-FF29B63C7769}"/>
              </a:ext>
            </a:extLst>
          </p:cNvPr>
          <p:cNvSpPr/>
          <p:nvPr/>
        </p:nvSpPr>
        <p:spPr>
          <a:xfrm>
            <a:off x="6113352" y="250511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8" name="椭圆 37">
            <a:extLst>
              <a:ext uri="{FF2B5EF4-FFF2-40B4-BE49-F238E27FC236}">
                <a16:creationId xmlns:a16="http://schemas.microsoft.com/office/drawing/2014/main" id="{53A9B46F-B126-B647-8E07-043F4AB990D5}"/>
              </a:ext>
            </a:extLst>
          </p:cNvPr>
          <p:cNvSpPr/>
          <p:nvPr/>
        </p:nvSpPr>
        <p:spPr>
          <a:xfrm>
            <a:off x="6113352" y="307215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1" name="椭圆 50">
            <a:extLst>
              <a:ext uri="{FF2B5EF4-FFF2-40B4-BE49-F238E27FC236}">
                <a16:creationId xmlns:a16="http://schemas.microsoft.com/office/drawing/2014/main" id="{12D3BA74-A033-A0D7-3E96-C9780789468E}"/>
              </a:ext>
            </a:extLst>
          </p:cNvPr>
          <p:cNvSpPr/>
          <p:nvPr/>
        </p:nvSpPr>
        <p:spPr>
          <a:xfrm>
            <a:off x="7630666" y="27665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2" name="直线箭头连接符 51">
            <a:extLst>
              <a:ext uri="{FF2B5EF4-FFF2-40B4-BE49-F238E27FC236}">
                <a16:creationId xmlns:a16="http://schemas.microsoft.com/office/drawing/2014/main" id="{56A2CC5A-7B95-0595-6C14-4DE762F4F427}"/>
              </a:ext>
            </a:extLst>
          </p:cNvPr>
          <p:cNvCxnSpPr>
            <a:cxnSpLocks/>
            <a:stCxn id="19" idx="6"/>
            <a:endCxn id="90" idx="2"/>
          </p:cNvCxnSpPr>
          <p:nvPr/>
        </p:nvCxnSpPr>
        <p:spPr>
          <a:xfrm flipV="1">
            <a:off x="6473392" y="6617773"/>
            <a:ext cx="1157274" cy="34096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89E739DD-2E78-9899-0B52-F150A75B2460}"/>
              </a:ext>
            </a:extLst>
          </p:cNvPr>
          <p:cNvCxnSpPr>
            <a:cxnSpLocks/>
            <a:stCxn id="21" idx="6"/>
            <a:endCxn id="51" idx="2"/>
          </p:cNvCxnSpPr>
          <p:nvPr/>
        </p:nvCxnSpPr>
        <p:spPr>
          <a:xfrm>
            <a:off x="6473392" y="2135278"/>
            <a:ext cx="1157274" cy="81246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A7C51A38-0A1E-F360-C258-F29ED66D198D}"/>
              </a:ext>
            </a:extLst>
          </p:cNvPr>
          <p:cNvCxnSpPr>
            <a:cxnSpLocks/>
            <a:stCxn id="37" idx="6"/>
            <a:endCxn id="51" idx="2"/>
          </p:cNvCxnSpPr>
          <p:nvPr/>
        </p:nvCxnSpPr>
        <p:spPr>
          <a:xfrm>
            <a:off x="6473392" y="2686322"/>
            <a:ext cx="1157274" cy="26142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10629D0A-8F0B-CA76-0353-CA7992EA2747}"/>
              </a:ext>
            </a:extLst>
          </p:cNvPr>
          <p:cNvCxnSpPr>
            <a:cxnSpLocks/>
            <a:stCxn id="38" idx="6"/>
            <a:endCxn id="51" idx="2"/>
          </p:cNvCxnSpPr>
          <p:nvPr/>
        </p:nvCxnSpPr>
        <p:spPr>
          <a:xfrm flipV="1">
            <a:off x="6473392" y="2947743"/>
            <a:ext cx="1157274" cy="30561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7AD46410-E7CC-CE9D-3C9A-4E03E1B83137}"/>
              </a:ext>
            </a:extLst>
          </p:cNvPr>
          <p:cNvSpPr/>
          <p:nvPr/>
        </p:nvSpPr>
        <p:spPr>
          <a:xfrm>
            <a:off x="9214842" y="4434664"/>
            <a:ext cx="360040" cy="36241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9" name="直线箭头连接符 58">
            <a:extLst>
              <a:ext uri="{FF2B5EF4-FFF2-40B4-BE49-F238E27FC236}">
                <a16:creationId xmlns:a16="http://schemas.microsoft.com/office/drawing/2014/main" id="{86989D76-4F54-A5AA-48CF-B9CAC8A0BEAB}"/>
              </a:ext>
            </a:extLst>
          </p:cNvPr>
          <p:cNvCxnSpPr>
            <a:cxnSpLocks/>
            <a:stCxn id="51" idx="6"/>
            <a:endCxn id="58" idx="1"/>
          </p:cNvCxnSpPr>
          <p:nvPr/>
        </p:nvCxnSpPr>
        <p:spPr>
          <a:xfrm>
            <a:off x="7990707" y="2947742"/>
            <a:ext cx="1276863" cy="153999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89" name="椭圆 88">
            <a:extLst>
              <a:ext uri="{FF2B5EF4-FFF2-40B4-BE49-F238E27FC236}">
                <a16:creationId xmlns:a16="http://schemas.microsoft.com/office/drawing/2014/main" id="{B32E1584-850A-1A0E-2DA3-81CE0E60ABF2}"/>
              </a:ext>
            </a:extLst>
          </p:cNvPr>
          <p:cNvSpPr/>
          <p:nvPr/>
        </p:nvSpPr>
        <p:spPr>
          <a:xfrm>
            <a:off x="7630666" y="46993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0" name="椭圆 89">
            <a:extLst>
              <a:ext uri="{FF2B5EF4-FFF2-40B4-BE49-F238E27FC236}">
                <a16:creationId xmlns:a16="http://schemas.microsoft.com/office/drawing/2014/main" id="{CE65159B-F8FA-3ACE-33B1-3302910ECB38}"/>
              </a:ext>
            </a:extLst>
          </p:cNvPr>
          <p:cNvSpPr/>
          <p:nvPr/>
        </p:nvSpPr>
        <p:spPr>
          <a:xfrm>
            <a:off x="7630666" y="64365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2" name="直线箭头连接符 91">
            <a:extLst>
              <a:ext uri="{FF2B5EF4-FFF2-40B4-BE49-F238E27FC236}">
                <a16:creationId xmlns:a16="http://schemas.microsoft.com/office/drawing/2014/main" id="{BDAE6FA5-32DC-0817-DADC-CE4BF7D4DDEF}"/>
              </a:ext>
            </a:extLst>
          </p:cNvPr>
          <p:cNvCxnSpPr>
            <a:cxnSpLocks/>
            <a:stCxn id="89" idx="6"/>
            <a:endCxn id="58" idx="2"/>
          </p:cNvCxnSpPr>
          <p:nvPr/>
        </p:nvCxnSpPr>
        <p:spPr>
          <a:xfrm flipV="1">
            <a:off x="7990706" y="4615872"/>
            <a:ext cx="1224136" cy="26470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64A6F7BE-4E3B-FCDC-FF11-729C03CDDBF6}"/>
              </a:ext>
            </a:extLst>
          </p:cNvPr>
          <p:cNvCxnSpPr>
            <a:cxnSpLocks/>
            <a:stCxn id="90" idx="6"/>
            <a:endCxn id="58" idx="3"/>
          </p:cNvCxnSpPr>
          <p:nvPr/>
        </p:nvCxnSpPr>
        <p:spPr>
          <a:xfrm flipV="1">
            <a:off x="7990707" y="4744005"/>
            <a:ext cx="1276863" cy="18737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95" name="椭圆 94">
            <a:extLst>
              <a:ext uri="{FF2B5EF4-FFF2-40B4-BE49-F238E27FC236}">
                <a16:creationId xmlns:a16="http://schemas.microsoft.com/office/drawing/2014/main" id="{BBDF1CFF-2644-D291-DE13-324C07974F87}"/>
              </a:ext>
            </a:extLst>
          </p:cNvPr>
          <p:cNvSpPr/>
          <p:nvPr/>
        </p:nvSpPr>
        <p:spPr>
          <a:xfrm>
            <a:off x="6113352" y="420479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6" name="椭圆 95">
            <a:extLst>
              <a:ext uri="{FF2B5EF4-FFF2-40B4-BE49-F238E27FC236}">
                <a16:creationId xmlns:a16="http://schemas.microsoft.com/office/drawing/2014/main" id="{D35438C9-A533-0242-3DD2-E1FCF77B9F5F}"/>
              </a:ext>
            </a:extLst>
          </p:cNvPr>
          <p:cNvSpPr/>
          <p:nvPr/>
        </p:nvSpPr>
        <p:spPr>
          <a:xfrm>
            <a:off x="6113352" y="3653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8" name="直线箭头连接符 97">
            <a:extLst>
              <a:ext uri="{FF2B5EF4-FFF2-40B4-BE49-F238E27FC236}">
                <a16:creationId xmlns:a16="http://schemas.microsoft.com/office/drawing/2014/main" id="{7E430A6D-FFF8-AFAC-F506-0065E99828C5}"/>
              </a:ext>
            </a:extLst>
          </p:cNvPr>
          <p:cNvCxnSpPr>
            <a:cxnSpLocks/>
            <a:stCxn id="96" idx="6"/>
            <a:endCxn id="89" idx="2"/>
          </p:cNvCxnSpPr>
          <p:nvPr/>
        </p:nvCxnSpPr>
        <p:spPr>
          <a:xfrm>
            <a:off x="6473392" y="3834832"/>
            <a:ext cx="1157274" cy="104574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4496EC65-538B-E2F6-D05E-04DC0C2BB655}"/>
              </a:ext>
            </a:extLst>
          </p:cNvPr>
          <p:cNvCxnSpPr>
            <a:cxnSpLocks/>
            <a:stCxn id="95" idx="6"/>
            <a:endCxn id="89" idx="2"/>
          </p:cNvCxnSpPr>
          <p:nvPr/>
        </p:nvCxnSpPr>
        <p:spPr>
          <a:xfrm>
            <a:off x="6473392" y="4386004"/>
            <a:ext cx="1157274" cy="49456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28" name="椭圆 127">
            <a:extLst>
              <a:ext uri="{FF2B5EF4-FFF2-40B4-BE49-F238E27FC236}">
                <a16:creationId xmlns:a16="http://schemas.microsoft.com/office/drawing/2014/main" id="{FC27AEAD-C07E-4FBA-D9CF-05967230B9E2}"/>
              </a:ext>
            </a:extLst>
          </p:cNvPr>
          <p:cNvSpPr/>
          <p:nvPr/>
        </p:nvSpPr>
        <p:spPr>
          <a:xfrm>
            <a:off x="6113352" y="480812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29" name="直线箭头连接符 128">
            <a:extLst>
              <a:ext uri="{FF2B5EF4-FFF2-40B4-BE49-F238E27FC236}">
                <a16:creationId xmlns:a16="http://schemas.microsoft.com/office/drawing/2014/main" id="{A184D7CB-1079-668C-4D08-C77F6496AD75}"/>
              </a:ext>
            </a:extLst>
          </p:cNvPr>
          <p:cNvCxnSpPr>
            <a:cxnSpLocks/>
            <a:stCxn id="128" idx="6"/>
            <a:endCxn id="89" idx="2"/>
          </p:cNvCxnSpPr>
          <p:nvPr/>
        </p:nvCxnSpPr>
        <p:spPr>
          <a:xfrm flipV="1">
            <a:off x="6473392" y="4880572"/>
            <a:ext cx="1157274" cy="108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30" name="椭圆 129">
            <a:extLst>
              <a:ext uri="{FF2B5EF4-FFF2-40B4-BE49-F238E27FC236}">
                <a16:creationId xmlns:a16="http://schemas.microsoft.com/office/drawing/2014/main" id="{866256BB-620D-EBDA-C38C-29C54B90BE27}"/>
              </a:ext>
            </a:extLst>
          </p:cNvPr>
          <p:cNvSpPr/>
          <p:nvPr/>
        </p:nvSpPr>
        <p:spPr>
          <a:xfrm>
            <a:off x="6113352" y="543671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37" name="椭圆 136">
            <a:extLst>
              <a:ext uri="{FF2B5EF4-FFF2-40B4-BE49-F238E27FC236}">
                <a16:creationId xmlns:a16="http://schemas.microsoft.com/office/drawing/2014/main" id="{88623A84-0631-DB44-C749-D8C407AE05F0}"/>
              </a:ext>
            </a:extLst>
          </p:cNvPr>
          <p:cNvSpPr/>
          <p:nvPr/>
        </p:nvSpPr>
        <p:spPr>
          <a:xfrm>
            <a:off x="6118498" y="603359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38" name="直线箭头连接符 137">
            <a:extLst>
              <a:ext uri="{FF2B5EF4-FFF2-40B4-BE49-F238E27FC236}">
                <a16:creationId xmlns:a16="http://schemas.microsoft.com/office/drawing/2014/main" id="{7FD18E4C-98BB-BE58-1CFC-493110AAC5C6}"/>
              </a:ext>
            </a:extLst>
          </p:cNvPr>
          <p:cNvCxnSpPr>
            <a:cxnSpLocks/>
            <a:stCxn id="137" idx="6"/>
            <a:endCxn id="51" idx="2"/>
          </p:cNvCxnSpPr>
          <p:nvPr/>
        </p:nvCxnSpPr>
        <p:spPr>
          <a:xfrm flipV="1">
            <a:off x="6478538" y="2947743"/>
            <a:ext cx="1152128" cy="326706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72F79E73-53EA-4B76-DCFB-D7F30FC2C179}"/>
              </a:ext>
            </a:extLst>
          </p:cNvPr>
          <p:cNvCxnSpPr>
            <a:cxnSpLocks/>
            <a:stCxn id="137" idx="6"/>
            <a:endCxn id="90" idx="2"/>
          </p:cNvCxnSpPr>
          <p:nvPr/>
        </p:nvCxnSpPr>
        <p:spPr>
          <a:xfrm>
            <a:off x="6478538" y="6214805"/>
            <a:ext cx="1152128" cy="4029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BC5D64A7-6EC0-B5BE-35FE-E7EFD8B399C1}"/>
              </a:ext>
            </a:extLst>
          </p:cNvPr>
          <p:cNvCxnSpPr>
            <a:cxnSpLocks/>
            <a:stCxn id="96" idx="6"/>
            <a:endCxn id="51" idx="2"/>
          </p:cNvCxnSpPr>
          <p:nvPr/>
        </p:nvCxnSpPr>
        <p:spPr>
          <a:xfrm flipV="1">
            <a:off x="6473392" y="2947743"/>
            <a:ext cx="1157274" cy="88708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1869981C-65CD-8A79-D5BB-81DF412D57B8}"/>
              </a:ext>
            </a:extLst>
          </p:cNvPr>
          <p:cNvCxnSpPr>
            <a:cxnSpLocks/>
            <a:stCxn id="128" idx="6"/>
            <a:endCxn id="51" idx="2"/>
          </p:cNvCxnSpPr>
          <p:nvPr/>
        </p:nvCxnSpPr>
        <p:spPr>
          <a:xfrm flipV="1">
            <a:off x="6473392" y="2947742"/>
            <a:ext cx="1157274" cy="204159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82F2FB75-9868-F8DA-22DF-E8C0CFB54E65}"/>
              </a:ext>
            </a:extLst>
          </p:cNvPr>
          <p:cNvCxnSpPr>
            <a:cxnSpLocks/>
            <a:stCxn id="128" idx="6"/>
            <a:endCxn id="90" idx="2"/>
          </p:cNvCxnSpPr>
          <p:nvPr/>
        </p:nvCxnSpPr>
        <p:spPr>
          <a:xfrm>
            <a:off x="6473392" y="4989337"/>
            <a:ext cx="1157274" cy="162843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6468DAB1-3168-9413-870A-FEF1DF44D175}"/>
              </a:ext>
            </a:extLst>
          </p:cNvPr>
          <p:cNvCxnSpPr>
            <a:cxnSpLocks/>
            <a:stCxn id="130" idx="6"/>
            <a:endCxn id="51" idx="2"/>
          </p:cNvCxnSpPr>
          <p:nvPr/>
        </p:nvCxnSpPr>
        <p:spPr>
          <a:xfrm flipV="1">
            <a:off x="6473392" y="2947742"/>
            <a:ext cx="1157274" cy="267018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82F3322E-9A1D-8784-8F1D-C1D1858CB4A3}"/>
              </a:ext>
            </a:extLst>
          </p:cNvPr>
          <p:cNvCxnSpPr>
            <a:cxnSpLocks/>
            <a:stCxn id="95" idx="6"/>
            <a:endCxn id="51" idx="2"/>
          </p:cNvCxnSpPr>
          <p:nvPr/>
        </p:nvCxnSpPr>
        <p:spPr>
          <a:xfrm flipV="1">
            <a:off x="6473392" y="2947743"/>
            <a:ext cx="1157274" cy="143826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50E0A2A6-B750-452B-F683-89939957D866}"/>
                  </a:ext>
                </a:extLst>
              </p:cNvPr>
              <p:cNvSpPr txBox="1"/>
              <p:nvPr/>
            </p:nvSpPr>
            <p:spPr bwMode="auto">
              <a:xfrm>
                <a:off x="9166282" y="4464424"/>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161" name="文本框 160">
                <a:extLst>
                  <a:ext uri="{FF2B5EF4-FFF2-40B4-BE49-F238E27FC236}">
                    <a16:creationId xmlns:a16="http://schemas.microsoft.com/office/drawing/2014/main" id="{50E0A2A6-B750-452B-F683-89939957D866}"/>
                  </a:ext>
                </a:extLst>
              </p:cNvPr>
              <p:cNvSpPr txBox="1">
                <a:spLocks noRot="1" noChangeAspect="1" noMove="1" noResize="1" noEditPoints="1" noAdjustHandles="1" noChangeArrowheads="1" noChangeShapeType="1" noTextEdit="1"/>
              </p:cNvSpPr>
              <p:nvPr/>
            </p:nvSpPr>
            <p:spPr bwMode="auto">
              <a:xfrm>
                <a:off x="9166282" y="4464424"/>
                <a:ext cx="457994" cy="307777"/>
              </a:xfrm>
              <a:prstGeom prst="rect">
                <a:avLst/>
              </a:prstGeom>
              <a:blipFill>
                <a:blip r:embed="rId3"/>
                <a:stretch>
                  <a:fillRect b="-4000"/>
                </a:stretch>
              </a:blipFill>
              <a:ln w="9525" algn="ctr">
                <a:noFill/>
                <a:miter lim="800000"/>
                <a:headEnd/>
                <a:tailEnd/>
              </a:ln>
              <a:effectLst/>
            </p:spPr>
            <p:txBody>
              <a:bodyPr/>
              <a:lstStyle/>
              <a:p>
                <a:r>
                  <a:rPr lang="en-US">
                    <a:noFill/>
                  </a:rPr>
                  <a:t> </a:t>
                </a:r>
              </a:p>
            </p:txBody>
          </p:sp>
        </mc:Fallback>
      </mc:AlternateContent>
      <p:cxnSp>
        <p:nvCxnSpPr>
          <p:cNvPr id="162" name="直线箭头连接符 161">
            <a:extLst>
              <a:ext uri="{FF2B5EF4-FFF2-40B4-BE49-F238E27FC236}">
                <a16:creationId xmlns:a16="http://schemas.microsoft.com/office/drawing/2014/main" id="{F8E6E4E7-6D7F-6609-722E-D6A913AF776C}"/>
              </a:ext>
            </a:extLst>
          </p:cNvPr>
          <p:cNvCxnSpPr>
            <a:cxnSpLocks/>
            <a:stCxn id="21" idx="6"/>
            <a:endCxn id="89" idx="2"/>
          </p:cNvCxnSpPr>
          <p:nvPr/>
        </p:nvCxnSpPr>
        <p:spPr>
          <a:xfrm>
            <a:off x="6473392" y="2135278"/>
            <a:ext cx="1157274" cy="274529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3499EA49-578E-FCA4-C391-241A65C3A2B0}"/>
              </a:ext>
            </a:extLst>
          </p:cNvPr>
          <p:cNvCxnSpPr>
            <a:cxnSpLocks/>
            <a:stCxn id="37" idx="6"/>
            <a:endCxn id="89" idx="2"/>
          </p:cNvCxnSpPr>
          <p:nvPr/>
        </p:nvCxnSpPr>
        <p:spPr>
          <a:xfrm>
            <a:off x="6473392" y="2686322"/>
            <a:ext cx="1157274" cy="219425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6EEAF67C-604F-3E63-04D5-761F2BD4AA1B}"/>
              </a:ext>
            </a:extLst>
          </p:cNvPr>
          <p:cNvCxnSpPr>
            <a:cxnSpLocks/>
            <a:stCxn id="38" idx="6"/>
            <a:endCxn id="89" idx="2"/>
          </p:cNvCxnSpPr>
          <p:nvPr/>
        </p:nvCxnSpPr>
        <p:spPr>
          <a:xfrm>
            <a:off x="6473392" y="3253362"/>
            <a:ext cx="1157274" cy="162721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D870E466-9387-A53D-9E02-0537E605FDE3}"/>
              </a:ext>
            </a:extLst>
          </p:cNvPr>
          <p:cNvCxnSpPr>
            <a:cxnSpLocks/>
            <a:stCxn id="130" idx="6"/>
            <a:endCxn id="89" idx="2"/>
          </p:cNvCxnSpPr>
          <p:nvPr/>
        </p:nvCxnSpPr>
        <p:spPr>
          <a:xfrm flipV="1">
            <a:off x="6473392" y="4880572"/>
            <a:ext cx="1157274" cy="73735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BC7D8B55-7E74-AA5F-9403-0DB4CF103B8C}"/>
              </a:ext>
            </a:extLst>
          </p:cNvPr>
          <p:cNvCxnSpPr>
            <a:cxnSpLocks/>
            <a:stCxn id="137" idx="6"/>
            <a:endCxn id="89" idx="2"/>
          </p:cNvCxnSpPr>
          <p:nvPr/>
        </p:nvCxnSpPr>
        <p:spPr>
          <a:xfrm flipV="1">
            <a:off x="6478538" y="4880573"/>
            <a:ext cx="1152128" cy="133423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83BEBE7B-EF3D-A4A8-BACF-AADE0330822F}"/>
              </a:ext>
            </a:extLst>
          </p:cNvPr>
          <p:cNvCxnSpPr>
            <a:cxnSpLocks/>
            <a:stCxn id="130" idx="6"/>
            <a:endCxn id="90" idx="2"/>
          </p:cNvCxnSpPr>
          <p:nvPr/>
        </p:nvCxnSpPr>
        <p:spPr>
          <a:xfrm>
            <a:off x="6473392" y="5617923"/>
            <a:ext cx="1157274" cy="99985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9" name="直线箭头连接符 168">
            <a:extLst>
              <a:ext uri="{FF2B5EF4-FFF2-40B4-BE49-F238E27FC236}">
                <a16:creationId xmlns:a16="http://schemas.microsoft.com/office/drawing/2014/main" id="{B551FC1F-96F7-C68E-76AB-438CD99AB4A3}"/>
              </a:ext>
            </a:extLst>
          </p:cNvPr>
          <p:cNvCxnSpPr>
            <a:cxnSpLocks/>
            <a:stCxn id="95" idx="6"/>
            <a:endCxn id="90" idx="2"/>
          </p:cNvCxnSpPr>
          <p:nvPr/>
        </p:nvCxnSpPr>
        <p:spPr>
          <a:xfrm>
            <a:off x="6473392" y="4386003"/>
            <a:ext cx="1157274" cy="22317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0" name="直线箭头连接符 169">
            <a:extLst>
              <a:ext uri="{FF2B5EF4-FFF2-40B4-BE49-F238E27FC236}">
                <a16:creationId xmlns:a16="http://schemas.microsoft.com/office/drawing/2014/main" id="{9779CCFE-5E00-FB8E-11E8-98000F91129A}"/>
              </a:ext>
            </a:extLst>
          </p:cNvPr>
          <p:cNvCxnSpPr>
            <a:cxnSpLocks/>
            <a:stCxn id="96" idx="6"/>
            <a:endCxn id="90" idx="2"/>
          </p:cNvCxnSpPr>
          <p:nvPr/>
        </p:nvCxnSpPr>
        <p:spPr>
          <a:xfrm>
            <a:off x="6473392" y="3834831"/>
            <a:ext cx="1157274" cy="278294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1" name="直线箭头连接符 170">
            <a:extLst>
              <a:ext uri="{FF2B5EF4-FFF2-40B4-BE49-F238E27FC236}">
                <a16:creationId xmlns:a16="http://schemas.microsoft.com/office/drawing/2014/main" id="{C08EBE2A-254C-7039-3CB9-D78C25024152}"/>
              </a:ext>
            </a:extLst>
          </p:cNvPr>
          <p:cNvCxnSpPr>
            <a:cxnSpLocks/>
            <a:stCxn id="38" idx="6"/>
            <a:endCxn id="90" idx="2"/>
          </p:cNvCxnSpPr>
          <p:nvPr/>
        </p:nvCxnSpPr>
        <p:spPr>
          <a:xfrm>
            <a:off x="6473392" y="3253361"/>
            <a:ext cx="1157274" cy="336441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2" name="直线箭头连接符 171">
            <a:extLst>
              <a:ext uri="{FF2B5EF4-FFF2-40B4-BE49-F238E27FC236}">
                <a16:creationId xmlns:a16="http://schemas.microsoft.com/office/drawing/2014/main" id="{3118B042-6C30-609A-E7FB-DD9EDD9E9F08}"/>
              </a:ext>
            </a:extLst>
          </p:cNvPr>
          <p:cNvCxnSpPr>
            <a:cxnSpLocks/>
            <a:stCxn id="37" idx="6"/>
            <a:endCxn id="90" idx="2"/>
          </p:cNvCxnSpPr>
          <p:nvPr/>
        </p:nvCxnSpPr>
        <p:spPr>
          <a:xfrm>
            <a:off x="6473392" y="2686321"/>
            <a:ext cx="1157274" cy="393145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3" name="直线箭头连接符 172">
            <a:extLst>
              <a:ext uri="{FF2B5EF4-FFF2-40B4-BE49-F238E27FC236}">
                <a16:creationId xmlns:a16="http://schemas.microsoft.com/office/drawing/2014/main" id="{3CE0D8B1-D78A-4E70-8F12-159A60FB5C61}"/>
              </a:ext>
            </a:extLst>
          </p:cNvPr>
          <p:cNvCxnSpPr>
            <a:cxnSpLocks/>
            <a:stCxn id="21" idx="6"/>
            <a:endCxn id="90" idx="2"/>
          </p:cNvCxnSpPr>
          <p:nvPr/>
        </p:nvCxnSpPr>
        <p:spPr>
          <a:xfrm>
            <a:off x="6473392" y="2135277"/>
            <a:ext cx="1157274" cy="448249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4" name="直线箭头连接符 173">
            <a:extLst>
              <a:ext uri="{FF2B5EF4-FFF2-40B4-BE49-F238E27FC236}">
                <a16:creationId xmlns:a16="http://schemas.microsoft.com/office/drawing/2014/main" id="{6840BC2E-5D2C-A727-EB56-F0B0584E7C10}"/>
              </a:ext>
            </a:extLst>
          </p:cNvPr>
          <p:cNvCxnSpPr>
            <a:cxnSpLocks/>
            <a:stCxn id="21" idx="2"/>
          </p:cNvCxnSpPr>
          <p:nvPr/>
        </p:nvCxnSpPr>
        <p:spPr>
          <a:xfrm flipH="1">
            <a:off x="5732930" y="2135278"/>
            <a:ext cx="380423" cy="2137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5" name="直线箭头连接符 174">
            <a:extLst>
              <a:ext uri="{FF2B5EF4-FFF2-40B4-BE49-F238E27FC236}">
                <a16:creationId xmlns:a16="http://schemas.microsoft.com/office/drawing/2014/main" id="{C18AB55E-08F2-BF0F-DC25-61C8C3E677B0}"/>
              </a:ext>
            </a:extLst>
          </p:cNvPr>
          <p:cNvCxnSpPr>
            <a:cxnSpLocks/>
            <a:stCxn id="21" idx="2"/>
          </p:cNvCxnSpPr>
          <p:nvPr/>
        </p:nvCxnSpPr>
        <p:spPr>
          <a:xfrm flipH="1">
            <a:off x="5732930" y="2135278"/>
            <a:ext cx="380423" cy="3253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6" name="直线箭头连接符 175">
            <a:extLst>
              <a:ext uri="{FF2B5EF4-FFF2-40B4-BE49-F238E27FC236}">
                <a16:creationId xmlns:a16="http://schemas.microsoft.com/office/drawing/2014/main" id="{DE4CA831-77FD-00FB-6E33-3BEAF4976EB9}"/>
              </a:ext>
            </a:extLst>
          </p:cNvPr>
          <p:cNvCxnSpPr>
            <a:cxnSpLocks/>
            <a:stCxn id="21" idx="2"/>
          </p:cNvCxnSpPr>
          <p:nvPr/>
        </p:nvCxnSpPr>
        <p:spPr>
          <a:xfrm flipH="1" flipV="1">
            <a:off x="5732930" y="1986607"/>
            <a:ext cx="380423" cy="1486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7" name="直线箭头连接符 176">
            <a:extLst>
              <a:ext uri="{FF2B5EF4-FFF2-40B4-BE49-F238E27FC236}">
                <a16:creationId xmlns:a16="http://schemas.microsoft.com/office/drawing/2014/main" id="{B56A43EC-284F-49FA-862B-7F2943F8FDC7}"/>
              </a:ext>
            </a:extLst>
          </p:cNvPr>
          <p:cNvCxnSpPr>
            <a:cxnSpLocks/>
            <a:stCxn id="37" idx="2"/>
          </p:cNvCxnSpPr>
          <p:nvPr/>
        </p:nvCxnSpPr>
        <p:spPr>
          <a:xfrm flipH="1">
            <a:off x="5722738" y="2686322"/>
            <a:ext cx="390614" cy="20547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8" name="直线箭头连接符 177">
            <a:extLst>
              <a:ext uri="{FF2B5EF4-FFF2-40B4-BE49-F238E27FC236}">
                <a16:creationId xmlns:a16="http://schemas.microsoft.com/office/drawing/2014/main" id="{2513E157-3B00-2686-6A2A-2906AB12F8B7}"/>
              </a:ext>
            </a:extLst>
          </p:cNvPr>
          <p:cNvCxnSpPr>
            <a:cxnSpLocks/>
            <a:stCxn id="37" idx="2"/>
          </p:cNvCxnSpPr>
          <p:nvPr/>
        </p:nvCxnSpPr>
        <p:spPr>
          <a:xfrm flipH="1">
            <a:off x="5722738" y="2686322"/>
            <a:ext cx="390614" cy="2426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9" name="直线箭头连接符 178">
            <a:extLst>
              <a:ext uri="{FF2B5EF4-FFF2-40B4-BE49-F238E27FC236}">
                <a16:creationId xmlns:a16="http://schemas.microsoft.com/office/drawing/2014/main" id="{D353816D-067C-DEB3-02BA-2F020669A051}"/>
              </a:ext>
            </a:extLst>
          </p:cNvPr>
          <p:cNvCxnSpPr>
            <a:cxnSpLocks/>
            <a:stCxn id="37" idx="2"/>
          </p:cNvCxnSpPr>
          <p:nvPr/>
        </p:nvCxnSpPr>
        <p:spPr>
          <a:xfrm flipH="1" flipV="1">
            <a:off x="5722738" y="2529379"/>
            <a:ext cx="390614" cy="15694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0" name="直线箭头连接符 179">
            <a:extLst>
              <a:ext uri="{FF2B5EF4-FFF2-40B4-BE49-F238E27FC236}">
                <a16:creationId xmlns:a16="http://schemas.microsoft.com/office/drawing/2014/main" id="{4393A7B5-5492-A494-B2AA-64DB29292E42}"/>
              </a:ext>
            </a:extLst>
          </p:cNvPr>
          <p:cNvCxnSpPr>
            <a:cxnSpLocks/>
            <a:stCxn id="38" idx="2"/>
          </p:cNvCxnSpPr>
          <p:nvPr/>
        </p:nvCxnSpPr>
        <p:spPr>
          <a:xfrm flipH="1">
            <a:off x="5720238" y="3253361"/>
            <a:ext cx="393114" cy="2139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1" name="直线箭头连接符 180">
            <a:extLst>
              <a:ext uri="{FF2B5EF4-FFF2-40B4-BE49-F238E27FC236}">
                <a16:creationId xmlns:a16="http://schemas.microsoft.com/office/drawing/2014/main" id="{F8B8BA80-6480-059B-496C-81866DD4E286}"/>
              </a:ext>
            </a:extLst>
          </p:cNvPr>
          <p:cNvCxnSpPr>
            <a:cxnSpLocks/>
            <a:stCxn id="38" idx="2"/>
          </p:cNvCxnSpPr>
          <p:nvPr/>
        </p:nvCxnSpPr>
        <p:spPr>
          <a:xfrm flipH="1">
            <a:off x="5720238" y="3253361"/>
            <a:ext cx="393114" cy="3276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2" name="直线箭头连接符 181">
            <a:extLst>
              <a:ext uri="{FF2B5EF4-FFF2-40B4-BE49-F238E27FC236}">
                <a16:creationId xmlns:a16="http://schemas.microsoft.com/office/drawing/2014/main" id="{642B6CC7-913A-5B03-EB4C-97A6BC437C45}"/>
              </a:ext>
            </a:extLst>
          </p:cNvPr>
          <p:cNvCxnSpPr>
            <a:cxnSpLocks/>
            <a:stCxn id="38" idx="2"/>
          </p:cNvCxnSpPr>
          <p:nvPr/>
        </p:nvCxnSpPr>
        <p:spPr>
          <a:xfrm flipH="1" flipV="1">
            <a:off x="5720238" y="3104913"/>
            <a:ext cx="393114" cy="14844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3" name="直线箭头连接符 182">
            <a:extLst>
              <a:ext uri="{FF2B5EF4-FFF2-40B4-BE49-F238E27FC236}">
                <a16:creationId xmlns:a16="http://schemas.microsoft.com/office/drawing/2014/main" id="{14C2D970-0B59-8FAA-1918-681F6F06AA34}"/>
              </a:ext>
            </a:extLst>
          </p:cNvPr>
          <p:cNvCxnSpPr>
            <a:cxnSpLocks/>
            <a:stCxn id="96" idx="2"/>
          </p:cNvCxnSpPr>
          <p:nvPr/>
        </p:nvCxnSpPr>
        <p:spPr>
          <a:xfrm flipH="1">
            <a:off x="5710048" y="3834831"/>
            <a:ext cx="403305" cy="1752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4" name="直线箭头连接符 183">
            <a:extLst>
              <a:ext uri="{FF2B5EF4-FFF2-40B4-BE49-F238E27FC236}">
                <a16:creationId xmlns:a16="http://schemas.microsoft.com/office/drawing/2014/main" id="{32028C81-956C-D04E-C523-E0D2EF7275C0}"/>
              </a:ext>
            </a:extLst>
          </p:cNvPr>
          <p:cNvCxnSpPr>
            <a:cxnSpLocks/>
            <a:stCxn id="96" idx="2"/>
          </p:cNvCxnSpPr>
          <p:nvPr/>
        </p:nvCxnSpPr>
        <p:spPr>
          <a:xfrm flipH="1" flipV="1">
            <a:off x="5710048" y="3828893"/>
            <a:ext cx="403305" cy="593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5" name="直线箭头连接符 184">
            <a:extLst>
              <a:ext uri="{FF2B5EF4-FFF2-40B4-BE49-F238E27FC236}">
                <a16:creationId xmlns:a16="http://schemas.microsoft.com/office/drawing/2014/main" id="{372634FF-F7AE-4211-F3D2-B93B631FB1DF}"/>
              </a:ext>
            </a:extLst>
          </p:cNvPr>
          <p:cNvCxnSpPr>
            <a:cxnSpLocks/>
            <a:stCxn id="96" idx="2"/>
          </p:cNvCxnSpPr>
          <p:nvPr/>
        </p:nvCxnSpPr>
        <p:spPr>
          <a:xfrm flipH="1" flipV="1">
            <a:off x="5710048" y="3647685"/>
            <a:ext cx="403305" cy="1871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6" name="直线箭头连接符 185">
            <a:extLst>
              <a:ext uri="{FF2B5EF4-FFF2-40B4-BE49-F238E27FC236}">
                <a16:creationId xmlns:a16="http://schemas.microsoft.com/office/drawing/2014/main" id="{0F8C053F-C7CD-3402-40E1-8FAEC25BC2F6}"/>
              </a:ext>
            </a:extLst>
          </p:cNvPr>
          <p:cNvCxnSpPr>
            <a:cxnSpLocks/>
          </p:cNvCxnSpPr>
          <p:nvPr/>
        </p:nvCxnSpPr>
        <p:spPr>
          <a:xfrm flipH="1">
            <a:off x="5722739" y="4411047"/>
            <a:ext cx="380423" cy="2137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7" name="直线箭头连接符 186">
            <a:extLst>
              <a:ext uri="{FF2B5EF4-FFF2-40B4-BE49-F238E27FC236}">
                <a16:creationId xmlns:a16="http://schemas.microsoft.com/office/drawing/2014/main" id="{F5190951-EDC9-E180-0097-4065351D5B7D}"/>
              </a:ext>
            </a:extLst>
          </p:cNvPr>
          <p:cNvCxnSpPr>
            <a:cxnSpLocks/>
          </p:cNvCxnSpPr>
          <p:nvPr/>
        </p:nvCxnSpPr>
        <p:spPr>
          <a:xfrm flipH="1">
            <a:off x="5722739" y="4411047"/>
            <a:ext cx="380423" cy="3253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8" name="直线箭头连接符 187">
            <a:extLst>
              <a:ext uri="{FF2B5EF4-FFF2-40B4-BE49-F238E27FC236}">
                <a16:creationId xmlns:a16="http://schemas.microsoft.com/office/drawing/2014/main" id="{626DE521-FEE2-28C1-69F2-078F20C19777}"/>
              </a:ext>
            </a:extLst>
          </p:cNvPr>
          <p:cNvCxnSpPr>
            <a:cxnSpLocks/>
          </p:cNvCxnSpPr>
          <p:nvPr/>
        </p:nvCxnSpPr>
        <p:spPr>
          <a:xfrm flipH="1" flipV="1">
            <a:off x="5722739" y="4262376"/>
            <a:ext cx="380423" cy="1486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9" name="直线箭头连接符 188">
            <a:extLst>
              <a:ext uri="{FF2B5EF4-FFF2-40B4-BE49-F238E27FC236}">
                <a16:creationId xmlns:a16="http://schemas.microsoft.com/office/drawing/2014/main" id="{D99048D6-A632-BBDE-19A9-43DD3C70F707}"/>
              </a:ext>
            </a:extLst>
          </p:cNvPr>
          <p:cNvCxnSpPr>
            <a:cxnSpLocks/>
            <a:stCxn id="128" idx="2"/>
          </p:cNvCxnSpPr>
          <p:nvPr/>
        </p:nvCxnSpPr>
        <p:spPr>
          <a:xfrm flipH="1">
            <a:off x="5712548" y="4989337"/>
            <a:ext cx="400805" cy="17822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0" name="直线箭头连接符 189">
            <a:extLst>
              <a:ext uri="{FF2B5EF4-FFF2-40B4-BE49-F238E27FC236}">
                <a16:creationId xmlns:a16="http://schemas.microsoft.com/office/drawing/2014/main" id="{BE210ADD-A846-BDDD-1823-90B41512FAF4}"/>
              </a:ext>
            </a:extLst>
          </p:cNvPr>
          <p:cNvCxnSpPr>
            <a:cxnSpLocks/>
            <a:stCxn id="128" idx="2"/>
          </p:cNvCxnSpPr>
          <p:nvPr/>
        </p:nvCxnSpPr>
        <p:spPr>
          <a:xfrm flipH="1" flipV="1">
            <a:off x="5712548" y="4986358"/>
            <a:ext cx="400805" cy="29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A1C7CCAA-D40B-450C-8886-D427E458072D}"/>
              </a:ext>
            </a:extLst>
          </p:cNvPr>
          <p:cNvCxnSpPr>
            <a:cxnSpLocks/>
            <a:stCxn id="128" idx="2"/>
          </p:cNvCxnSpPr>
          <p:nvPr/>
        </p:nvCxnSpPr>
        <p:spPr>
          <a:xfrm flipH="1" flipV="1">
            <a:off x="5712548" y="4805148"/>
            <a:ext cx="400805" cy="18418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8BF24CA5-CD0D-CEB4-CB38-D14387598E47}"/>
              </a:ext>
            </a:extLst>
          </p:cNvPr>
          <p:cNvCxnSpPr>
            <a:cxnSpLocks/>
            <a:stCxn id="130" idx="2"/>
          </p:cNvCxnSpPr>
          <p:nvPr/>
        </p:nvCxnSpPr>
        <p:spPr>
          <a:xfrm flipH="1">
            <a:off x="5710048" y="5617922"/>
            <a:ext cx="403305" cy="230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3" name="直线箭头连接符 192">
            <a:extLst>
              <a:ext uri="{FF2B5EF4-FFF2-40B4-BE49-F238E27FC236}">
                <a16:creationId xmlns:a16="http://schemas.microsoft.com/office/drawing/2014/main" id="{4893A9A2-C1CF-A446-2BF1-0F1104982E0E}"/>
              </a:ext>
            </a:extLst>
          </p:cNvPr>
          <p:cNvCxnSpPr>
            <a:cxnSpLocks/>
            <a:stCxn id="130" idx="2"/>
          </p:cNvCxnSpPr>
          <p:nvPr/>
        </p:nvCxnSpPr>
        <p:spPr>
          <a:xfrm flipH="1">
            <a:off x="5710048" y="5617922"/>
            <a:ext cx="403305" cy="4955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4" name="直线箭头连接符 193">
            <a:extLst>
              <a:ext uri="{FF2B5EF4-FFF2-40B4-BE49-F238E27FC236}">
                <a16:creationId xmlns:a16="http://schemas.microsoft.com/office/drawing/2014/main" id="{F43207F3-4ABC-53DD-0C17-01D25AE7B532}"/>
              </a:ext>
            </a:extLst>
          </p:cNvPr>
          <p:cNvCxnSpPr>
            <a:cxnSpLocks/>
            <a:stCxn id="130" idx="2"/>
          </p:cNvCxnSpPr>
          <p:nvPr/>
        </p:nvCxnSpPr>
        <p:spPr>
          <a:xfrm flipH="1" flipV="1">
            <a:off x="5710048" y="5486270"/>
            <a:ext cx="403305" cy="13165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5" name="直线箭头连接符 194">
            <a:extLst>
              <a:ext uri="{FF2B5EF4-FFF2-40B4-BE49-F238E27FC236}">
                <a16:creationId xmlns:a16="http://schemas.microsoft.com/office/drawing/2014/main" id="{B6350FA5-0AB5-073E-B993-DBD9E6CEADA9}"/>
              </a:ext>
            </a:extLst>
          </p:cNvPr>
          <p:cNvCxnSpPr>
            <a:cxnSpLocks/>
            <a:stCxn id="137" idx="2"/>
          </p:cNvCxnSpPr>
          <p:nvPr/>
        </p:nvCxnSpPr>
        <p:spPr>
          <a:xfrm flipH="1">
            <a:off x="5699856" y="6214806"/>
            <a:ext cx="418642" cy="17665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6" name="直线箭头连接符 195">
            <a:extLst>
              <a:ext uri="{FF2B5EF4-FFF2-40B4-BE49-F238E27FC236}">
                <a16:creationId xmlns:a16="http://schemas.microsoft.com/office/drawing/2014/main" id="{B882B14C-6630-1AA4-331C-1730A444413C}"/>
              </a:ext>
            </a:extLst>
          </p:cNvPr>
          <p:cNvCxnSpPr>
            <a:cxnSpLocks/>
            <a:stCxn id="137" idx="2"/>
          </p:cNvCxnSpPr>
          <p:nvPr/>
        </p:nvCxnSpPr>
        <p:spPr>
          <a:xfrm flipH="1" flipV="1">
            <a:off x="5699856" y="6210251"/>
            <a:ext cx="418642" cy="455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7" name="直线箭头连接符 196">
            <a:extLst>
              <a:ext uri="{FF2B5EF4-FFF2-40B4-BE49-F238E27FC236}">
                <a16:creationId xmlns:a16="http://schemas.microsoft.com/office/drawing/2014/main" id="{78A89F7B-DBCC-213F-2918-9F0BC1EB17EB}"/>
              </a:ext>
            </a:extLst>
          </p:cNvPr>
          <p:cNvCxnSpPr>
            <a:cxnSpLocks/>
            <a:stCxn id="137" idx="2"/>
          </p:cNvCxnSpPr>
          <p:nvPr/>
        </p:nvCxnSpPr>
        <p:spPr>
          <a:xfrm flipH="1" flipV="1">
            <a:off x="5699856" y="6029041"/>
            <a:ext cx="418642" cy="185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98" name="文本框 197">
            <a:extLst>
              <a:ext uri="{FF2B5EF4-FFF2-40B4-BE49-F238E27FC236}">
                <a16:creationId xmlns:a16="http://schemas.microsoft.com/office/drawing/2014/main" id="{0FEB6D22-134E-1B15-0EEA-1F68EAC8D5F0}"/>
              </a:ext>
            </a:extLst>
          </p:cNvPr>
          <p:cNvSpPr txBox="1"/>
          <p:nvPr/>
        </p:nvSpPr>
        <p:spPr bwMode="auto">
          <a:xfrm>
            <a:off x="5101384" y="1390040"/>
            <a:ext cx="2404560" cy="430352"/>
          </a:xfrm>
          <a:prstGeom prst="rect">
            <a:avLst/>
          </a:prstGeom>
          <a:noFill/>
          <a:ln w="9525" algn="ctr">
            <a:noFill/>
            <a:miter lim="800000"/>
            <a:headEnd/>
            <a:tailEnd/>
          </a:ln>
          <a:effectLst/>
        </p:spPr>
        <p:txBody>
          <a:bodyPr wrap="square" lIns="90909" tIns="45455" rIns="90909" bIns="45455" rtlCol="0" anchor="ctr">
            <a:spAutoFit/>
          </a:bodyPr>
          <a:lstStyle/>
          <a:p>
            <a:pPr algn="just"/>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large</a:t>
            </a:r>
            <a:r>
              <a:rPr lang="zh-CN" altLang="en-US"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out-degree</a:t>
            </a:r>
          </a:p>
        </p:txBody>
      </p:sp>
      <p:sp>
        <p:nvSpPr>
          <p:cNvPr id="199" name="文本框 198">
            <a:extLst>
              <a:ext uri="{FF2B5EF4-FFF2-40B4-BE49-F238E27FC236}">
                <a16:creationId xmlns:a16="http://schemas.microsoft.com/office/drawing/2014/main" id="{254DDBA0-5E66-9B68-0ED2-219A553F3118}"/>
              </a:ext>
            </a:extLst>
          </p:cNvPr>
          <p:cNvSpPr txBox="1"/>
          <p:nvPr/>
        </p:nvSpPr>
        <p:spPr bwMode="auto">
          <a:xfrm>
            <a:off x="5328606" y="7251353"/>
            <a:ext cx="2404560" cy="430352"/>
          </a:xfrm>
          <a:prstGeom prst="rect">
            <a:avLst/>
          </a:prstGeom>
          <a:noFill/>
          <a:ln w="9525" algn="ctr">
            <a:noFill/>
            <a:miter lim="800000"/>
            <a:headEnd/>
            <a:tailEnd/>
          </a:ln>
          <a:effectLst/>
        </p:spPr>
        <p:txBody>
          <a:bodyPr wrap="square" lIns="90909" tIns="45455" rIns="90909" bIns="45455" rtlCol="0" anchor="ctr">
            <a:spAutoFit/>
          </a:bodyPr>
          <a:lstStyle/>
          <a:p>
            <a:pPr algn="just"/>
            <a:r>
              <a:rPr lang="en-US" altLang="zh-CN" sz="22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small out-degree</a:t>
            </a:r>
          </a:p>
        </p:txBody>
      </p:sp>
      <p:sp>
        <p:nvSpPr>
          <p:cNvPr id="200" name="椭圆 199">
            <a:extLst>
              <a:ext uri="{FF2B5EF4-FFF2-40B4-BE49-F238E27FC236}">
                <a16:creationId xmlns:a16="http://schemas.microsoft.com/office/drawing/2014/main" id="{588107AE-C9B3-1A65-9B86-0D8EEC2CC9FC}"/>
              </a:ext>
            </a:extLst>
          </p:cNvPr>
          <p:cNvSpPr/>
          <p:nvPr/>
        </p:nvSpPr>
        <p:spPr>
          <a:xfrm>
            <a:off x="6117330" y="1959453"/>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1" name="椭圆 200">
            <a:extLst>
              <a:ext uri="{FF2B5EF4-FFF2-40B4-BE49-F238E27FC236}">
                <a16:creationId xmlns:a16="http://schemas.microsoft.com/office/drawing/2014/main" id="{643596A8-D454-4EC3-8F53-99E3F60A4C74}"/>
              </a:ext>
            </a:extLst>
          </p:cNvPr>
          <p:cNvSpPr/>
          <p:nvPr/>
        </p:nvSpPr>
        <p:spPr>
          <a:xfrm>
            <a:off x="6117330" y="251049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2" name="椭圆 201">
            <a:extLst>
              <a:ext uri="{FF2B5EF4-FFF2-40B4-BE49-F238E27FC236}">
                <a16:creationId xmlns:a16="http://schemas.microsoft.com/office/drawing/2014/main" id="{26DFCB44-EA4C-0DE4-56B6-D228FD0960BB}"/>
              </a:ext>
            </a:extLst>
          </p:cNvPr>
          <p:cNvSpPr/>
          <p:nvPr/>
        </p:nvSpPr>
        <p:spPr>
          <a:xfrm>
            <a:off x="6117330" y="307753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3" name="椭圆 202">
            <a:extLst>
              <a:ext uri="{FF2B5EF4-FFF2-40B4-BE49-F238E27FC236}">
                <a16:creationId xmlns:a16="http://schemas.microsoft.com/office/drawing/2014/main" id="{2122A56E-2A26-C9A9-51DD-A87FE03BA33A}"/>
              </a:ext>
            </a:extLst>
          </p:cNvPr>
          <p:cNvSpPr/>
          <p:nvPr/>
        </p:nvSpPr>
        <p:spPr>
          <a:xfrm>
            <a:off x="6117330" y="4210179"/>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4" name="椭圆 203">
            <a:extLst>
              <a:ext uri="{FF2B5EF4-FFF2-40B4-BE49-F238E27FC236}">
                <a16:creationId xmlns:a16="http://schemas.microsoft.com/office/drawing/2014/main" id="{42E28278-8743-0CDF-3F03-C96029AED4BC}"/>
              </a:ext>
            </a:extLst>
          </p:cNvPr>
          <p:cNvSpPr/>
          <p:nvPr/>
        </p:nvSpPr>
        <p:spPr>
          <a:xfrm>
            <a:off x="6117330" y="365900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5" name="椭圆 204">
            <a:extLst>
              <a:ext uri="{FF2B5EF4-FFF2-40B4-BE49-F238E27FC236}">
                <a16:creationId xmlns:a16="http://schemas.microsoft.com/office/drawing/2014/main" id="{9F817DB4-ED22-0564-AEBA-5755F7DE0DA4}"/>
              </a:ext>
            </a:extLst>
          </p:cNvPr>
          <p:cNvSpPr/>
          <p:nvPr/>
        </p:nvSpPr>
        <p:spPr>
          <a:xfrm>
            <a:off x="6117330" y="4813512"/>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6" name="椭圆 205">
            <a:extLst>
              <a:ext uri="{FF2B5EF4-FFF2-40B4-BE49-F238E27FC236}">
                <a16:creationId xmlns:a16="http://schemas.microsoft.com/office/drawing/2014/main" id="{99D693EC-330A-F3FF-CFBB-FF3D09B2A990}"/>
              </a:ext>
            </a:extLst>
          </p:cNvPr>
          <p:cNvSpPr/>
          <p:nvPr/>
        </p:nvSpPr>
        <p:spPr>
          <a:xfrm>
            <a:off x="6117330" y="5442098"/>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7" name="椭圆 206">
            <a:extLst>
              <a:ext uri="{FF2B5EF4-FFF2-40B4-BE49-F238E27FC236}">
                <a16:creationId xmlns:a16="http://schemas.microsoft.com/office/drawing/2014/main" id="{0A8C4B16-32A5-F009-1BD0-9B7B2BA05B81}"/>
              </a:ext>
            </a:extLst>
          </p:cNvPr>
          <p:cNvSpPr/>
          <p:nvPr/>
        </p:nvSpPr>
        <p:spPr>
          <a:xfrm>
            <a:off x="6123644" y="6038981"/>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8" name="椭圆 207">
            <a:extLst>
              <a:ext uri="{FF2B5EF4-FFF2-40B4-BE49-F238E27FC236}">
                <a16:creationId xmlns:a16="http://schemas.microsoft.com/office/drawing/2014/main" id="{F5CF0AA3-0BBC-8371-0749-89CF021B90DF}"/>
              </a:ext>
            </a:extLst>
          </p:cNvPr>
          <p:cNvSpPr/>
          <p:nvPr/>
        </p:nvSpPr>
        <p:spPr>
          <a:xfrm>
            <a:off x="6123644" y="6782045"/>
            <a:ext cx="360040" cy="36241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9" name="椭圆 208">
            <a:extLst>
              <a:ext uri="{FF2B5EF4-FFF2-40B4-BE49-F238E27FC236}">
                <a16:creationId xmlns:a16="http://schemas.microsoft.com/office/drawing/2014/main" id="{283EBC65-1594-15A7-C639-AE48586BDB58}"/>
              </a:ext>
            </a:extLst>
          </p:cNvPr>
          <p:cNvSpPr/>
          <p:nvPr/>
        </p:nvSpPr>
        <p:spPr>
          <a:xfrm>
            <a:off x="7636980" y="277374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0" name="椭圆 209">
            <a:extLst>
              <a:ext uri="{FF2B5EF4-FFF2-40B4-BE49-F238E27FC236}">
                <a16:creationId xmlns:a16="http://schemas.microsoft.com/office/drawing/2014/main" id="{516E8D82-46ED-1E73-AAFF-3F510E25E412}"/>
              </a:ext>
            </a:extLst>
          </p:cNvPr>
          <p:cNvSpPr/>
          <p:nvPr/>
        </p:nvSpPr>
        <p:spPr>
          <a:xfrm>
            <a:off x="9221156" y="444187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1" name="椭圆 210">
            <a:extLst>
              <a:ext uri="{FF2B5EF4-FFF2-40B4-BE49-F238E27FC236}">
                <a16:creationId xmlns:a16="http://schemas.microsoft.com/office/drawing/2014/main" id="{04914228-41D5-AE69-DB42-D697D2144977}"/>
              </a:ext>
            </a:extLst>
          </p:cNvPr>
          <p:cNvSpPr/>
          <p:nvPr/>
        </p:nvSpPr>
        <p:spPr>
          <a:xfrm>
            <a:off x="7636980" y="470657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2" name="椭圆 211">
            <a:extLst>
              <a:ext uri="{FF2B5EF4-FFF2-40B4-BE49-F238E27FC236}">
                <a16:creationId xmlns:a16="http://schemas.microsoft.com/office/drawing/2014/main" id="{CA59FF85-FA9F-AA17-C03F-6BBCC8DD4B2A}"/>
              </a:ext>
            </a:extLst>
          </p:cNvPr>
          <p:cNvSpPr/>
          <p:nvPr/>
        </p:nvSpPr>
        <p:spPr>
          <a:xfrm>
            <a:off x="7636980" y="6443775"/>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13" name="直线箭头连接符 212">
            <a:extLst>
              <a:ext uri="{FF2B5EF4-FFF2-40B4-BE49-F238E27FC236}">
                <a16:creationId xmlns:a16="http://schemas.microsoft.com/office/drawing/2014/main" id="{CB954B6C-4C78-8AAB-E887-4E07BDE3AA7D}"/>
              </a:ext>
            </a:extLst>
          </p:cNvPr>
          <p:cNvCxnSpPr>
            <a:cxnSpLocks/>
          </p:cNvCxnSpPr>
          <p:nvPr/>
        </p:nvCxnSpPr>
        <p:spPr>
          <a:xfrm>
            <a:off x="8012247" y="2971302"/>
            <a:ext cx="1276863" cy="1539996"/>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4" name="直线箭头连接符 213">
            <a:extLst>
              <a:ext uri="{FF2B5EF4-FFF2-40B4-BE49-F238E27FC236}">
                <a16:creationId xmlns:a16="http://schemas.microsoft.com/office/drawing/2014/main" id="{CC4C316F-C76F-2224-C5B7-F2E6ACFE0C8D}"/>
              </a:ext>
            </a:extLst>
          </p:cNvPr>
          <p:cNvCxnSpPr>
            <a:cxnSpLocks/>
            <a:stCxn id="211" idx="6"/>
            <a:endCxn id="210" idx="2"/>
          </p:cNvCxnSpPr>
          <p:nvPr/>
        </p:nvCxnSpPr>
        <p:spPr>
          <a:xfrm flipV="1">
            <a:off x="7997020" y="4623082"/>
            <a:ext cx="1224136" cy="26470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5" name="直线箭头连接符 214">
            <a:extLst>
              <a:ext uri="{FF2B5EF4-FFF2-40B4-BE49-F238E27FC236}">
                <a16:creationId xmlns:a16="http://schemas.microsoft.com/office/drawing/2014/main" id="{8541C094-6BA8-4869-3114-8208AF60B413}"/>
              </a:ext>
            </a:extLst>
          </p:cNvPr>
          <p:cNvCxnSpPr>
            <a:cxnSpLocks/>
            <a:stCxn id="212" idx="6"/>
          </p:cNvCxnSpPr>
          <p:nvPr/>
        </p:nvCxnSpPr>
        <p:spPr>
          <a:xfrm flipV="1">
            <a:off x="7997020" y="4767565"/>
            <a:ext cx="1239362" cy="1857418"/>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6" name="直线箭头连接符 215">
            <a:extLst>
              <a:ext uri="{FF2B5EF4-FFF2-40B4-BE49-F238E27FC236}">
                <a16:creationId xmlns:a16="http://schemas.microsoft.com/office/drawing/2014/main" id="{086DF67B-8402-C4C6-28F6-656C4CCB29AF}"/>
              </a:ext>
            </a:extLst>
          </p:cNvPr>
          <p:cNvCxnSpPr>
            <a:cxnSpLocks/>
          </p:cNvCxnSpPr>
          <p:nvPr/>
        </p:nvCxnSpPr>
        <p:spPr>
          <a:xfrm>
            <a:off x="6464480" y="2139796"/>
            <a:ext cx="1157274" cy="8124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7" name="直线箭头连接符 216">
            <a:extLst>
              <a:ext uri="{FF2B5EF4-FFF2-40B4-BE49-F238E27FC236}">
                <a16:creationId xmlns:a16="http://schemas.microsoft.com/office/drawing/2014/main" id="{41F79447-AD62-CDDD-33A5-91FBBD1E2925}"/>
              </a:ext>
            </a:extLst>
          </p:cNvPr>
          <p:cNvCxnSpPr>
            <a:cxnSpLocks/>
          </p:cNvCxnSpPr>
          <p:nvPr/>
        </p:nvCxnSpPr>
        <p:spPr>
          <a:xfrm>
            <a:off x="6464480" y="2690840"/>
            <a:ext cx="1157274" cy="26142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8" name="直线箭头连接符 217">
            <a:extLst>
              <a:ext uri="{FF2B5EF4-FFF2-40B4-BE49-F238E27FC236}">
                <a16:creationId xmlns:a16="http://schemas.microsoft.com/office/drawing/2014/main" id="{30175BF1-384C-E11B-CB50-694E81BD0499}"/>
              </a:ext>
            </a:extLst>
          </p:cNvPr>
          <p:cNvCxnSpPr>
            <a:cxnSpLocks/>
          </p:cNvCxnSpPr>
          <p:nvPr/>
        </p:nvCxnSpPr>
        <p:spPr>
          <a:xfrm flipV="1">
            <a:off x="6464480" y="2952261"/>
            <a:ext cx="1157274" cy="30561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9" name="直线箭头连接符 218">
            <a:extLst>
              <a:ext uri="{FF2B5EF4-FFF2-40B4-BE49-F238E27FC236}">
                <a16:creationId xmlns:a16="http://schemas.microsoft.com/office/drawing/2014/main" id="{01E32655-3614-28D7-2213-14E94FF16497}"/>
              </a:ext>
            </a:extLst>
          </p:cNvPr>
          <p:cNvCxnSpPr>
            <a:cxnSpLocks/>
          </p:cNvCxnSpPr>
          <p:nvPr/>
        </p:nvCxnSpPr>
        <p:spPr>
          <a:xfrm flipV="1">
            <a:off x="6469626" y="2952261"/>
            <a:ext cx="1152128" cy="3267063"/>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0" name="直线箭头连接符 219">
            <a:extLst>
              <a:ext uri="{FF2B5EF4-FFF2-40B4-BE49-F238E27FC236}">
                <a16:creationId xmlns:a16="http://schemas.microsoft.com/office/drawing/2014/main" id="{7EC790AE-40C2-CD62-F221-DC0E51F7C6D9}"/>
              </a:ext>
            </a:extLst>
          </p:cNvPr>
          <p:cNvCxnSpPr>
            <a:cxnSpLocks/>
          </p:cNvCxnSpPr>
          <p:nvPr/>
        </p:nvCxnSpPr>
        <p:spPr>
          <a:xfrm flipV="1">
            <a:off x="6464480" y="2952261"/>
            <a:ext cx="1157274" cy="88708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1" name="直线箭头连接符 220">
            <a:extLst>
              <a:ext uri="{FF2B5EF4-FFF2-40B4-BE49-F238E27FC236}">
                <a16:creationId xmlns:a16="http://schemas.microsoft.com/office/drawing/2014/main" id="{7863892C-DD1C-6787-F750-6DCEC19CF7EC}"/>
              </a:ext>
            </a:extLst>
          </p:cNvPr>
          <p:cNvCxnSpPr>
            <a:cxnSpLocks/>
          </p:cNvCxnSpPr>
          <p:nvPr/>
        </p:nvCxnSpPr>
        <p:spPr>
          <a:xfrm flipV="1">
            <a:off x="6464480" y="2952260"/>
            <a:ext cx="1157274" cy="2041594"/>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2" name="直线箭头连接符 221">
            <a:extLst>
              <a:ext uri="{FF2B5EF4-FFF2-40B4-BE49-F238E27FC236}">
                <a16:creationId xmlns:a16="http://schemas.microsoft.com/office/drawing/2014/main" id="{5653B764-1B39-3377-B2FE-F88853E36F11}"/>
              </a:ext>
            </a:extLst>
          </p:cNvPr>
          <p:cNvCxnSpPr>
            <a:cxnSpLocks/>
          </p:cNvCxnSpPr>
          <p:nvPr/>
        </p:nvCxnSpPr>
        <p:spPr>
          <a:xfrm flipV="1">
            <a:off x="6464480" y="2952260"/>
            <a:ext cx="1157274" cy="267018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3" name="直线箭头连接符 222">
            <a:extLst>
              <a:ext uri="{FF2B5EF4-FFF2-40B4-BE49-F238E27FC236}">
                <a16:creationId xmlns:a16="http://schemas.microsoft.com/office/drawing/2014/main" id="{42F27B90-3B80-D5D6-7FC2-2DAFE350A022}"/>
              </a:ext>
            </a:extLst>
          </p:cNvPr>
          <p:cNvCxnSpPr>
            <a:cxnSpLocks/>
          </p:cNvCxnSpPr>
          <p:nvPr/>
        </p:nvCxnSpPr>
        <p:spPr>
          <a:xfrm flipV="1">
            <a:off x="6464480" y="2952261"/>
            <a:ext cx="1157274" cy="143826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4" name="直线箭头连接符 223">
            <a:extLst>
              <a:ext uri="{FF2B5EF4-FFF2-40B4-BE49-F238E27FC236}">
                <a16:creationId xmlns:a16="http://schemas.microsoft.com/office/drawing/2014/main" id="{B36631E3-95B7-8B27-97F1-4E1A344AFD87}"/>
              </a:ext>
            </a:extLst>
          </p:cNvPr>
          <p:cNvCxnSpPr>
            <a:cxnSpLocks/>
          </p:cNvCxnSpPr>
          <p:nvPr/>
        </p:nvCxnSpPr>
        <p:spPr>
          <a:xfrm>
            <a:off x="6477158" y="3839350"/>
            <a:ext cx="1157274" cy="104574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5" name="直线箭头连接符 224">
            <a:extLst>
              <a:ext uri="{FF2B5EF4-FFF2-40B4-BE49-F238E27FC236}">
                <a16:creationId xmlns:a16="http://schemas.microsoft.com/office/drawing/2014/main" id="{C9DAA29D-3BD4-DEB7-3FBE-0CF4198FED66}"/>
              </a:ext>
            </a:extLst>
          </p:cNvPr>
          <p:cNvCxnSpPr>
            <a:cxnSpLocks/>
          </p:cNvCxnSpPr>
          <p:nvPr/>
        </p:nvCxnSpPr>
        <p:spPr>
          <a:xfrm>
            <a:off x="6477158" y="4390522"/>
            <a:ext cx="1157274" cy="49456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6" name="直线箭头连接符 225">
            <a:extLst>
              <a:ext uri="{FF2B5EF4-FFF2-40B4-BE49-F238E27FC236}">
                <a16:creationId xmlns:a16="http://schemas.microsoft.com/office/drawing/2014/main" id="{39A9AB90-2525-A27F-021A-D9CF27940675}"/>
              </a:ext>
            </a:extLst>
          </p:cNvPr>
          <p:cNvCxnSpPr>
            <a:cxnSpLocks/>
          </p:cNvCxnSpPr>
          <p:nvPr/>
        </p:nvCxnSpPr>
        <p:spPr>
          <a:xfrm flipV="1">
            <a:off x="6477158" y="4885090"/>
            <a:ext cx="1157274" cy="108764"/>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7" name="直线箭头连接符 226">
            <a:extLst>
              <a:ext uri="{FF2B5EF4-FFF2-40B4-BE49-F238E27FC236}">
                <a16:creationId xmlns:a16="http://schemas.microsoft.com/office/drawing/2014/main" id="{46835E0B-A06D-0791-B698-837682F18948}"/>
              </a:ext>
            </a:extLst>
          </p:cNvPr>
          <p:cNvCxnSpPr>
            <a:cxnSpLocks/>
          </p:cNvCxnSpPr>
          <p:nvPr/>
        </p:nvCxnSpPr>
        <p:spPr>
          <a:xfrm>
            <a:off x="6477158" y="2139796"/>
            <a:ext cx="1157274" cy="274529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8" name="直线箭头连接符 227">
            <a:extLst>
              <a:ext uri="{FF2B5EF4-FFF2-40B4-BE49-F238E27FC236}">
                <a16:creationId xmlns:a16="http://schemas.microsoft.com/office/drawing/2014/main" id="{221D5679-6FA4-F4D9-24A8-D1FF03061576}"/>
              </a:ext>
            </a:extLst>
          </p:cNvPr>
          <p:cNvCxnSpPr>
            <a:cxnSpLocks/>
          </p:cNvCxnSpPr>
          <p:nvPr/>
        </p:nvCxnSpPr>
        <p:spPr>
          <a:xfrm>
            <a:off x="6477158" y="2690840"/>
            <a:ext cx="1157274" cy="219425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9" name="直线箭头连接符 228">
            <a:extLst>
              <a:ext uri="{FF2B5EF4-FFF2-40B4-BE49-F238E27FC236}">
                <a16:creationId xmlns:a16="http://schemas.microsoft.com/office/drawing/2014/main" id="{1AC0E634-F07E-C903-80C3-6969603A339E}"/>
              </a:ext>
            </a:extLst>
          </p:cNvPr>
          <p:cNvCxnSpPr>
            <a:cxnSpLocks/>
          </p:cNvCxnSpPr>
          <p:nvPr/>
        </p:nvCxnSpPr>
        <p:spPr>
          <a:xfrm>
            <a:off x="6477158" y="3257880"/>
            <a:ext cx="1157274" cy="162721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0" name="直线箭头连接符 229">
            <a:extLst>
              <a:ext uri="{FF2B5EF4-FFF2-40B4-BE49-F238E27FC236}">
                <a16:creationId xmlns:a16="http://schemas.microsoft.com/office/drawing/2014/main" id="{1657249C-E1F6-CF62-1585-A672F7ADF47C}"/>
              </a:ext>
            </a:extLst>
          </p:cNvPr>
          <p:cNvCxnSpPr>
            <a:cxnSpLocks/>
          </p:cNvCxnSpPr>
          <p:nvPr/>
        </p:nvCxnSpPr>
        <p:spPr>
          <a:xfrm flipV="1">
            <a:off x="6477158" y="4885090"/>
            <a:ext cx="1157274" cy="73735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1" name="直线箭头连接符 230">
            <a:extLst>
              <a:ext uri="{FF2B5EF4-FFF2-40B4-BE49-F238E27FC236}">
                <a16:creationId xmlns:a16="http://schemas.microsoft.com/office/drawing/2014/main" id="{B3A714F6-AF88-FDC5-667B-942B1F6ACFC7}"/>
              </a:ext>
            </a:extLst>
          </p:cNvPr>
          <p:cNvCxnSpPr>
            <a:cxnSpLocks/>
          </p:cNvCxnSpPr>
          <p:nvPr/>
        </p:nvCxnSpPr>
        <p:spPr>
          <a:xfrm flipV="1">
            <a:off x="6482304" y="4885091"/>
            <a:ext cx="1152128" cy="1334233"/>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2" name="直线箭头连接符 231">
            <a:extLst>
              <a:ext uri="{FF2B5EF4-FFF2-40B4-BE49-F238E27FC236}">
                <a16:creationId xmlns:a16="http://schemas.microsoft.com/office/drawing/2014/main" id="{0E5D8EE8-BD80-7C7B-AF57-55C7AA0ADF7E}"/>
              </a:ext>
            </a:extLst>
          </p:cNvPr>
          <p:cNvCxnSpPr>
            <a:cxnSpLocks/>
          </p:cNvCxnSpPr>
          <p:nvPr/>
        </p:nvCxnSpPr>
        <p:spPr>
          <a:xfrm>
            <a:off x="6507132" y="6245488"/>
            <a:ext cx="1152128" cy="402968"/>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3" name="直线箭头连接符 232">
            <a:extLst>
              <a:ext uri="{FF2B5EF4-FFF2-40B4-BE49-F238E27FC236}">
                <a16:creationId xmlns:a16="http://schemas.microsoft.com/office/drawing/2014/main" id="{146EF8CC-6E2D-786D-A96F-A25E3C464585}"/>
              </a:ext>
            </a:extLst>
          </p:cNvPr>
          <p:cNvCxnSpPr>
            <a:cxnSpLocks/>
          </p:cNvCxnSpPr>
          <p:nvPr/>
        </p:nvCxnSpPr>
        <p:spPr>
          <a:xfrm>
            <a:off x="6501986" y="5020020"/>
            <a:ext cx="1157274" cy="1628437"/>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4" name="直线箭头连接符 233">
            <a:extLst>
              <a:ext uri="{FF2B5EF4-FFF2-40B4-BE49-F238E27FC236}">
                <a16:creationId xmlns:a16="http://schemas.microsoft.com/office/drawing/2014/main" id="{F75F31A2-E010-5F23-2129-C173DCFA5E1D}"/>
              </a:ext>
            </a:extLst>
          </p:cNvPr>
          <p:cNvCxnSpPr>
            <a:cxnSpLocks/>
          </p:cNvCxnSpPr>
          <p:nvPr/>
        </p:nvCxnSpPr>
        <p:spPr>
          <a:xfrm>
            <a:off x="6501986" y="5648606"/>
            <a:ext cx="1157274" cy="99985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5" name="直线箭头连接符 234">
            <a:extLst>
              <a:ext uri="{FF2B5EF4-FFF2-40B4-BE49-F238E27FC236}">
                <a16:creationId xmlns:a16="http://schemas.microsoft.com/office/drawing/2014/main" id="{CB349D76-06C8-6899-22AA-784CF79F7DCD}"/>
              </a:ext>
            </a:extLst>
          </p:cNvPr>
          <p:cNvCxnSpPr>
            <a:cxnSpLocks/>
          </p:cNvCxnSpPr>
          <p:nvPr/>
        </p:nvCxnSpPr>
        <p:spPr>
          <a:xfrm>
            <a:off x="6501986" y="4416686"/>
            <a:ext cx="1157274" cy="223177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6" name="直线箭头连接符 235">
            <a:extLst>
              <a:ext uri="{FF2B5EF4-FFF2-40B4-BE49-F238E27FC236}">
                <a16:creationId xmlns:a16="http://schemas.microsoft.com/office/drawing/2014/main" id="{0BB0FA32-AE48-AEB2-8076-2393949E806A}"/>
              </a:ext>
            </a:extLst>
          </p:cNvPr>
          <p:cNvCxnSpPr>
            <a:cxnSpLocks/>
          </p:cNvCxnSpPr>
          <p:nvPr/>
        </p:nvCxnSpPr>
        <p:spPr>
          <a:xfrm>
            <a:off x="6501986" y="3865514"/>
            <a:ext cx="1157274" cy="278294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7" name="直线箭头连接符 236">
            <a:extLst>
              <a:ext uri="{FF2B5EF4-FFF2-40B4-BE49-F238E27FC236}">
                <a16:creationId xmlns:a16="http://schemas.microsoft.com/office/drawing/2014/main" id="{53B0276D-5B52-6762-9457-06B32A34C1D2}"/>
              </a:ext>
            </a:extLst>
          </p:cNvPr>
          <p:cNvCxnSpPr>
            <a:cxnSpLocks/>
          </p:cNvCxnSpPr>
          <p:nvPr/>
        </p:nvCxnSpPr>
        <p:spPr>
          <a:xfrm>
            <a:off x="6501986" y="3284044"/>
            <a:ext cx="1157274" cy="336441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8" name="直线箭头连接符 237">
            <a:extLst>
              <a:ext uri="{FF2B5EF4-FFF2-40B4-BE49-F238E27FC236}">
                <a16:creationId xmlns:a16="http://schemas.microsoft.com/office/drawing/2014/main" id="{887E4681-3CEE-5294-991C-D387F0E37C37}"/>
              </a:ext>
            </a:extLst>
          </p:cNvPr>
          <p:cNvCxnSpPr>
            <a:cxnSpLocks/>
          </p:cNvCxnSpPr>
          <p:nvPr/>
        </p:nvCxnSpPr>
        <p:spPr>
          <a:xfrm>
            <a:off x="6501986" y="2717004"/>
            <a:ext cx="1157274" cy="393145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9" name="直线箭头连接符 238">
            <a:extLst>
              <a:ext uri="{FF2B5EF4-FFF2-40B4-BE49-F238E27FC236}">
                <a16:creationId xmlns:a16="http://schemas.microsoft.com/office/drawing/2014/main" id="{79496B92-7B15-9629-7775-4612C3AB3CFB}"/>
              </a:ext>
            </a:extLst>
          </p:cNvPr>
          <p:cNvCxnSpPr>
            <a:cxnSpLocks/>
          </p:cNvCxnSpPr>
          <p:nvPr/>
        </p:nvCxnSpPr>
        <p:spPr>
          <a:xfrm>
            <a:off x="6501986" y="2165960"/>
            <a:ext cx="1157274" cy="4482496"/>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40" name="直线箭头连接符 239">
            <a:extLst>
              <a:ext uri="{FF2B5EF4-FFF2-40B4-BE49-F238E27FC236}">
                <a16:creationId xmlns:a16="http://schemas.microsoft.com/office/drawing/2014/main" id="{B1918899-D265-5B5B-85F7-2B6251BAB0A4}"/>
              </a:ext>
            </a:extLst>
          </p:cNvPr>
          <p:cNvCxnSpPr>
            <a:cxnSpLocks/>
          </p:cNvCxnSpPr>
          <p:nvPr/>
        </p:nvCxnSpPr>
        <p:spPr>
          <a:xfrm flipV="1">
            <a:off x="6469626" y="6630312"/>
            <a:ext cx="1157274" cy="34096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2" name="文本框 241">
                <a:extLst>
                  <a:ext uri="{FF2B5EF4-FFF2-40B4-BE49-F238E27FC236}">
                    <a16:creationId xmlns:a16="http://schemas.microsoft.com/office/drawing/2014/main" id="{C53D4229-70BA-1239-3ED8-DF32A31DC6D8}"/>
                  </a:ext>
                </a:extLst>
              </p:cNvPr>
              <p:cNvSpPr txBox="1"/>
              <p:nvPr/>
            </p:nvSpPr>
            <p:spPr bwMode="auto">
              <a:xfrm>
                <a:off x="6066834" y="6785654"/>
                <a:ext cx="457994" cy="30963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𝒗</m:t>
                      </m:r>
                    </m:oMath>
                  </m:oMathPara>
                </a14:m>
                <a:endParaRPr lang="en-US" b="1" dirty="0"/>
              </a:p>
            </p:txBody>
          </p:sp>
        </mc:Choice>
        <mc:Fallback xmlns="">
          <p:sp>
            <p:nvSpPr>
              <p:cNvPr id="242" name="文本框 241">
                <a:extLst>
                  <a:ext uri="{FF2B5EF4-FFF2-40B4-BE49-F238E27FC236}">
                    <a16:creationId xmlns:a16="http://schemas.microsoft.com/office/drawing/2014/main" id="{C53D4229-70BA-1239-3ED8-DF32A31DC6D8}"/>
                  </a:ext>
                </a:extLst>
              </p:cNvPr>
              <p:cNvSpPr txBox="1">
                <a:spLocks noRot="1" noChangeAspect="1" noMove="1" noResize="1" noEditPoints="1" noAdjustHandles="1" noChangeArrowheads="1" noChangeShapeType="1" noTextEdit="1"/>
              </p:cNvSpPr>
              <p:nvPr/>
            </p:nvSpPr>
            <p:spPr bwMode="auto">
              <a:xfrm>
                <a:off x="6066834" y="6785654"/>
                <a:ext cx="457994" cy="309637"/>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sp>
        <p:nvSpPr>
          <p:cNvPr id="243" name="椭圆 242">
            <a:extLst>
              <a:ext uri="{FF2B5EF4-FFF2-40B4-BE49-F238E27FC236}">
                <a16:creationId xmlns:a16="http://schemas.microsoft.com/office/drawing/2014/main" id="{F984FEFE-C334-6236-89C3-4FCDB0FEC22A}"/>
              </a:ext>
            </a:extLst>
          </p:cNvPr>
          <p:cNvSpPr/>
          <p:nvPr/>
        </p:nvSpPr>
        <p:spPr>
          <a:xfrm>
            <a:off x="4836601" y="646724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44" name="椭圆 243">
            <a:extLst>
              <a:ext uri="{FF2B5EF4-FFF2-40B4-BE49-F238E27FC236}">
                <a16:creationId xmlns:a16="http://schemas.microsoft.com/office/drawing/2014/main" id="{7483C1C6-2671-00D6-943F-C36EA9057224}"/>
              </a:ext>
            </a:extLst>
          </p:cNvPr>
          <p:cNvSpPr/>
          <p:nvPr/>
        </p:nvSpPr>
        <p:spPr>
          <a:xfrm>
            <a:off x="4836601" y="705534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45" name="直线箭头连接符 244">
            <a:extLst>
              <a:ext uri="{FF2B5EF4-FFF2-40B4-BE49-F238E27FC236}">
                <a16:creationId xmlns:a16="http://schemas.microsoft.com/office/drawing/2014/main" id="{53DB1501-07CA-9ECB-C272-DC93DAC28D9A}"/>
              </a:ext>
            </a:extLst>
          </p:cNvPr>
          <p:cNvCxnSpPr>
            <a:cxnSpLocks/>
            <a:stCxn id="243" idx="6"/>
            <a:endCxn id="208" idx="2"/>
          </p:cNvCxnSpPr>
          <p:nvPr/>
        </p:nvCxnSpPr>
        <p:spPr>
          <a:xfrm>
            <a:off x="5196642" y="6648457"/>
            <a:ext cx="927003" cy="31479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246" name="直线箭头连接符 245">
            <a:extLst>
              <a:ext uri="{FF2B5EF4-FFF2-40B4-BE49-F238E27FC236}">
                <a16:creationId xmlns:a16="http://schemas.microsoft.com/office/drawing/2014/main" id="{68B5DF00-2A9A-E545-0C9A-6C437AEE3B4B}"/>
              </a:ext>
            </a:extLst>
          </p:cNvPr>
          <p:cNvCxnSpPr>
            <a:cxnSpLocks/>
            <a:stCxn id="244" idx="6"/>
            <a:endCxn id="208" idx="2"/>
          </p:cNvCxnSpPr>
          <p:nvPr/>
        </p:nvCxnSpPr>
        <p:spPr>
          <a:xfrm flipV="1">
            <a:off x="5196642" y="6963254"/>
            <a:ext cx="927003" cy="27329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8" name="文本框 247">
                <a:extLst>
                  <a:ext uri="{FF2B5EF4-FFF2-40B4-BE49-F238E27FC236}">
                    <a16:creationId xmlns:a16="http://schemas.microsoft.com/office/drawing/2014/main" id="{16E081AF-9753-1A87-FB6C-15A0C0E23A94}"/>
                  </a:ext>
                </a:extLst>
              </p:cNvPr>
              <p:cNvSpPr txBox="1"/>
              <p:nvPr/>
            </p:nvSpPr>
            <p:spPr bwMode="auto">
              <a:xfrm>
                <a:off x="7606756" y="6424157"/>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3</m:t>
                          </m:r>
                        </m:sub>
                        <m:sup>
                          <m:r>
                            <a:rPr lang="en-US" i="1" dirty="0">
                              <a:latin typeface="Cambria Math" panose="02040503050406030204" pitchFamily="18" charset="0"/>
                            </a:rPr>
                            <m:t> </m:t>
                          </m:r>
                        </m:sup>
                      </m:sSubSup>
                    </m:oMath>
                  </m:oMathPara>
                </a14:m>
                <a:endParaRPr lang="en-US" dirty="0"/>
              </a:p>
            </p:txBody>
          </p:sp>
        </mc:Choice>
        <mc:Fallback xmlns="">
          <p:sp>
            <p:nvSpPr>
              <p:cNvPr id="248" name="文本框 247">
                <a:extLst>
                  <a:ext uri="{FF2B5EF4-FFF2-40B4-BE49-F238E27FC236}">
                    <a16:creationId xmlns:a16="http://schemas.microsoft.com/office/drawing/2014/main" id="{16E081AF-9753-1A87-FB6C-15A0C0E23A94}"/>
                  </a:ext>
                </a:extLst>
              </p:cNvPr>
              <p:cNvSpPr txBox="1">
                <a:spLocks noRot="1" noChangeAspect="1" noMove="1" noResize="1" noEditPoints="1" noAdjustHandles="1" noChangeArrowheads="1" noChangeShapeType="1" noTextEdit="1"/>
              </p:cNvSpPr>
              <p:nvPr/>
            </p:nvSpPr>
            <p:spPr bwMode="auto">
              <a:xfrm>
                <a:off x="7606756" y="6424157"/>
                <a:ext cx="457994" cy="307777"/>
              </a:xfrm>
              <a:prstGeom prst="rect">
                <a:avLst/>
              </a:prstGeom>
              <a:blipFill>
                <a:blip r:embed="rId7"/>
                <a:stretch>
                  <a:fillRect t="-16000"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文本框 248">
                <a:extLst>
                  <a:ext uri="{FF2B5EF4-FFF2-40B4-BE49-F238E27FC236}">
                    <a16:creationId xmlns:a16="http://schemas.microsoft.com/office/drawing/2014/main" id="{59A4127E-17F1-A904-8AFA-F5875EB8C0E8}"/>
                  </a:ext>
                </a:extLst>
              </p:cNvPr>
              <p:cNvSpPr txBox="1"/>
              <p:nvPr/>
            </p:nvSpPr>
            <p:spPr bwMode="auto">
              <a:xfrm>
                <a:off x="7592901" y="4677955"/>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2</m:t>
                          </m:r>
                        </m:sub>
                        <m:sup>
                          <m:r>
                            <a:rPr lang="en-US" i="1" dirty="0">
                              <a:latin typeface="Cambria Math" panose="02040503050406030204" pitchFamily="18" charset="0"/>
                            </a:rPr>
                            <m:t> </m:t>
                          </m:r>
                        </m:sup>
                      </m:sSubSup>
                    </m:oMath>
                  </m:oMathPara>
                </a14:m>
                <a:endParaRPr lang="en-US" dirty="0"/>
              </a:p>
            </p:txBody>
          </p:sp>
        </mc:Choice>
        <mc:Fallback xmlns="">
          <p:sp>
            <p:nvSpPr>
              <p:cNvPr id="249" name="文本框 248">
                <a:extLst>
                  <a:ext uri="{FF2B5EF4-FFF2-40B4-BE49-F238E27FC236}">
                    <a16:creationId xmlns:a16="http://schemas.microsoft.com/office/drawing/2014/main" id="{59A4127E-17F1-A904-8AFA-F5875EB8C0E8}"/>
                  </a:ext>
                </a:extLst>
              </p:cNvPr>
              <p:cNvSpPr txBox="1">
                <a:spLocks noRot="1" noChangeAspect="1" noMove="1" noResize="1" noEditPoints="1" noAdjustHandles="1" noChangeArrowheads="1" noChangeShapeType="1" noTextEdit="1"/>
              </p:cNvSpPr>
              <p:nvPr/>
            </p:nvSpPr>
            <p:spPr bwMode="auto">
              <a:xfrm>
                <a:off x="7592901" y="4677955"/>
                <a:ext cx="457994" cy="307777"/>
              </a:xfrm>
              <a:prstGeom prst="rect">
                <a:avLst/>
              </a:prstGeom>
              <a:blipFill>
                <a:blip r:embed="rId8"/>
                <a:stretch>
                  <a:fillRect t="-16000" b="-16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文本框 249">
                <a:extLst>
                  <a:ext uri="{FF2B5EF4-FFF2-40B4-BE49-F238E27FC236}">
                    <a16:creationId xmlns:a16="http://schemas.microsoft.com/office/drawing/2014/main" id="{363749E3-E8AD-A7A3-100D-AF1AFA3B584A}"/>
                  </a:ext>
                </a:extLst>
              </p:cNvPr>
              <p:cNvSpPr txBox="1"/>
              <p:nvPr/>
            </p:nvSpPr>
            <p:spPr bwMode="auto">
              <a:xfrm>
                <a:off x="7592901" y="2747912"/>
                <a:ext cx="457994" cy="314445"/>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1</m:t>
                          </m:r>
                        </m:sub>
                        <m:sup>
                          <m:r>
                            <a:rPr lang="en-US" i="1" dirty="0">
                              <a:latin typeface="Cambria Math" panose="02040503050406030204" pitchFamily="18" charset="0"/>
                            </a:rPr>
                            <m:t> </m:t>
                          </m:r>
                        </m:sup>
                      </m:sSubSup>
                    </m:oMath>
                  </m:oMathPara>
                </a14:m>
                <a:endParaRPr lang="en-US" dirty="0"/>
              </a:p>
            </p:txBody>
          </p:sp>
        </mc:Choice>
        <mc:Fallback xmlns="">
          <p:sp>
            <p:nvSpPr>
              <p:cNvPr id="250" name="文本框 249">
                <a:extLst>
                  <a:ext uri="{FF2B5EF4-FFF2-40B4-BE49-F238E27FC236}">
                    <a16:creationId xmlns:a16="http://schemas.microsoft.com/office/drawing/2014/main" id="{363749E3-E8AD-A7A3-100D-AF1AFA3B584A}"/>
                  </a:ext>
                </a:extLst>
              </p:cNvPr>
              <p:cNvSpPr txBox="1">
                <a:spLocks noRot="1" noChangeAspect="1" noMove="1" noResize="1" noEditPoints="1" noAdjustHandles="1" noChangeArrowheads="1" noChangeShapeType="1" noTextEdit="1"/>
              </p:cNvSpPr>
              <p:nvPr/>
            </p:nvSpPr>
            <p:spPr bwMode="auto">
              <a:xfrm>
                <a:off x="7592901" y="2747912"/>
                <a:ext cx="457994" cy="314445"/>
              </a:xfrm>
              <a:prstGeom prst="rect">
                <a:avLst/>
              </a:prstGeom>
              <a:blipFill>
                <a:blip r:embed="rId9"/>
                <a:stretch>
                  <a:fillRect t="-16000"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4A8FAF-F388-C3F3-56DA-FB0E2852A1C7}"/>
                  </a:ext>
                </a:extLst>
              </p:cNvPr>
              <p:cNvSpPr txBox="1"/>
              <p:nvPr/>
            </p:nvSpPr>
            <p:spPr bwMode="auto">
              <a:xfrm>
                <a:off x="509809" y="2579276"/>
                <a:ext cx="5660730" cy="461665"/>
              </a:xfrm>
              <a:prstGeom prst="rect">
                <a:avLst/>
              </a:prstGeom>
              <a:noFill/>
              <a:ln w="9525" algn="ctr">
                <a:noFill/>
                <a:miter lim="800000"/>
                <a:headEnd/>
                <a:tailEnd/>
              </a:ln>
              <a:effectLst/>
            </p:spPr>
            <p:txBody>
              <a:bodyPr wrap="square">
                <a:spAutoFit/>
              </a:bodyPr>
              <a:lstStyle/>
              <a:p>
                <a:pPr marL="342900" indent="-342900">
                  <a:buClr>
                    <a:schemeClr val="tx1"/>
                  </a:buClr>
                  <a:buFont typeface="Arial" panose="020B0604020202020204" pitchFamily="34" charset="0"/>
                  <a:buChar char="•"/>
                </a:pPr>
                <a14:m>
                  <m:oMath xmlns:m="http://schemas.openxmlformats.org/officeDocument/2006/math">
                    <m:r>
                      <a:rPr kumimoji="1"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oMath>
                </a14:m>
                <a:r>
                  <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contributes significantly to </a:t>
                </a:r>
                <a14:m>
                  <m:oMath xmlns:m="http://schemas.openxmlformats.org/officeDocument/2006/math">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𝜋</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𝑡</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m:t>
                    </m:r>
                  </m:oMath>
                </a14:m>
                <a:endPar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E34A8FAF-F388-C3F3-56DA-FB0E2852A1C7}"/>
                  </a:ext>
                </a:extLst>
              </p:cNvPr>
              <p:cNvSpPr txBox="1">
                <a:spLocks noRot="1" noChangeAspect="1" noMove="1" noResize="1" noEditPoints="1" noAdjustHandles="1" noChangeArrowheads="1" noChangeShapeType="1" noTextEdit="1"/>
              </p:cNvSpPr>
              <p:nvPr/>
            </p:nvSpPr>
            <p:spPr bwMode="auto">
              <a:xfrm>
                <a:off x="509809" y="2579276"/>
                <a:ext cx="5660730" cy="461665"/>
              </a:xfrm>
              <a:prstGeom prst="rect">
                <a:avLst/>
              </a:prstGeom>
              <a:blipFill>
                <a:blip r:embed="rId10"/>
                <a:stretch>
                  <a:fillRect l="-1570" t="-10811" b="-297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C140543-7542-73A1-6065-820998C9A3C8}"/>
                  </a:ext>
                </a:extLst>
              </p:cNvPr>
              <p:cNvSpPr txBox="1"/>
              <p:nvPr/>
            </p:nvSpPr>
            <p:spPr bwMode="auto">
              <a:xfrm>
                <a:off x="509808" y="3268929"/>
                <a:ext cx="4303307" cy="830997"/>
              </a:xfrm>
              <a:prstGeom prst="rect">
                <a:avLst/>
              </a:prstGeom>
              <a:noFill/>
              <a:ln w="9525" algn="ctr">
                <a:noFill/>
                <a:miter lim="800000"/>
                <a:headEnd/>
                <a:tailEnd/>
              </a:ln>
              <a:effectLst/>
            </p:spPr>
            <p:txBody>
              <a:bodyPr wrap="square">
                <a:spAutoFit/>
              </a:bodyPr>
              <a:lstStyle/>
              <a:p>
                <a:pPr marL="342900" indent="-342900">
                  <a:buClr>
                    <a:schemeClr val="tx1"/>
                  </a:buClr>
                  <a:buFont typeface="Arial" panose="020B0604020202020204" pitchFamily="34" charset="0"/>
                  <a:buChar char="•"/>
                </a:pPr>
                <a14:m>
                  <m:oMath xmlns:m="http://schemas.openxmlformats.org/officeDocument/2006/math">
                    <m:r>
                      <a:rPr kumimoji="1" lang="en-US" altLang="zh-CN" sz="24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oMath>
                </a14:m>
                <a:r>
                  <a:rPr kumimoji="1"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a:t> </a:t>
                </a:r>
                <a:r>
                  <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hard to touch under the graph access model:  </a:t>
                </a:r>
              </a:p>
            </p:txBody>
          </p:sp>
        </mc:Choice>
        <mc:Fallback xmlns="">
          <p:sp>
            <p:nvSpPr>
              <p:cNvPr id="3" name="文本框 2">
                <a:extLst>
                  <a:ext uri="{FF2B5EF4-FFF2-40B4-BE49-F238E27FC236}">
                    <a16:creationId xmlns:a16="http://schemas.microsoft.com/office/drawing/2014/main" id="{0C140543-7542-73A1-6065-820998C9A3C8}"/>
                  </a:ext>
                </a:extLst>
              </p:cNvPr>
              <p:cNvSpPr txBox="1">
                <a:spLocks noRot="1" noChangeAspect="1" noMove="1" noResize="1" noEditPoints="1" noAdjustHandles="1" noChangeArrowheads="1" noChangeShapeType="1" noTextEdit="1"/>
              </p:cNvSpPr>
              <p:nvPr/>
            </p:nvSpPr>
            <p:spPr bwMode="auto">
              <a:xfrm>
                <a:off x="509808" y="3268929"/>
                <a:ext cx="4303307" cy="830997"/>
              </a:xfrm>
              <a:prstGeom prst="rect">
                <a:avLst/>
              </a:prstGeom>
              <a:blipFill>
                <a:blip r:embed="rId11"/>
                <a:stretch>
                  <a:fillRect l="-2059" t="-5970" b="-149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F74D83F-2147-634F-74A7-B379861EF4B3}"/>
                  </a:ext>
                </a:extLst>
              </p:cNvPr>
              <p:cNvSpPr txBox="1"/>
              <p:nvPr/>
            </p:nvSpPr>
            <p:spPr bwMode="auto">
              <a:xfrm>
                <a:off x="925256" y="4210898"/>
                <a:ext cx="2948016" cy="2092881"/>
              </a:xfrm>
              <a:prstGeom prst="rect">
                <a:avLst/>
              </a:prstGeom>
              <a:noFill/>
              <a:ln w="9525" algn="ctr">
                <a:noFill/>
                <a:miter lim="800000"/>
                <a:headEnd/>
                <a:tailEnd/>
              </a:ln>
              <a:effectLst/>
            </p:spPr>
            <p:txBody>
              <a:bodyPr wrap="square">
                <a:spAutoFit/>
              </a:bodyPr>
              <a:lstStyle/>
              <a:p>
                <a:pPr marL="342900" indent="-342900">
                  <a:spcBef>
                    <a:spcPts val="600"/>
                  </a:spcBef>
                  <a:buSzPct val="80000"/>
                  <a:buFontTx/>
                  <a:buChar char="-"/>
                </a:pPr>
                <a:r>
                  <a:rPr kumimoji="1" lang="en-US" altLang="zh-CN" sz="2200" dirty="0">
                    <a:solidFill>
                      <a:schemeClr val="tx1"/>
                    </a:solidFill>
                    <a:latin typeface="Times New Roman" panose="02020603050405020304" pitchFamily="18" charset="0"/>
                    <a:ea typeface="楷体" panose="02010609060101010101" pitchFamily="49" charset="-122"/>
                  </a:rPr>
                  <a:t>Indeg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Out</a:t>
                </a:r>
                <a:r>
                  <a:rPr kumimoji="1" lang="en-US" altLang="zh-CN" sz="2200" dirty="0">
                    <a:solidFill>
                      <a:schemeClr val="tx1"/>
                    </a:solidFill>
                    <a:latin typeface="Times New Roman" panose="02020603050405020304" pitchFamily="18" charset="0"/>
                    <a:ea typeface="楷体" panose="02010609060101010101" pitchFamily="49" charset="-122"/>
                  </a:rPr>
                  <a:t>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InNbr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OutNbr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Jump ()</a:t>
                </a:r>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4" name="文本框 3">
                <a:extLst>
                  <a:ext uri="{FF2B5EF4-FFF2-40B4-BE49-F238E27FC236}">
                    <a16:creationId xmlns:a16="http://schemas.microsoft.com/office/drawing/2014/main" id="{7F74D83F-2147-634F-74A7-B379861EF4B3}"/>
                  </a:ext>
                </a:extLst>
              </p:cNvPr>
              <p:cNvSpPr txBox="1">
                <a:spLocks noRot="1" noChangeAspect="1" noMove="1" noResize="1" noEditPoints="1" noAdjustHandles="1" noChangeArrowheads="1" noChangeShapeType="1" noTextEdit="1"/>
              </p:cNvSpPr>
              <p:nvPr/>
            </p:nvSpPr>
            <p:spPr bwMode="auto">
              <a:xfrm>
                <a:off x="925256" y="4210898"/>
                <a:ext cx="2948016" cy="2092881"/>
              </a:xfrm>
              <a:prstGeom prst="rect">
                <a:avLst/>
              </a:prstGeom>
              <a:blipFill>
                <a:blip r:embed="rId12"/>
                <a:stretch>
                  <a:fillRect l="-858" t="-1807" b="-4819"/>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012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heel(1)">
                                      <p:cBhvr>
                                        <p:cTn id="7" dur="1000"/>
                                        <p:tgtEl>
                                          <p:spTgt spid="20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wheel(1)">
                                      <p:cBhvr>
                                        <p:cTn id="10" dur="1000"/>
                                        <p:tgtEl>
                                          <p:spTgt spid="20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wheel(1)">
                                      <p:cBhvr>
                                        <p:cTn id="13" dur="1000"/>
                                        <p:tgtEl>
                                          <p:spTgt spid="20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wheel(1)">
                                      <p:cBhvr>
                                        <p:cTn id="16" dur="1000"/>
                                        <p:tgtEl>
                                          <p:spTgt spid="20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wheel(1)">
                                      <p:cBhvr>
                                        <p:cTn id="19" dur="1000"/>
                                        <p:tgtEl>
                                          <p:spTgt spid="20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wheel(1)">
                                      <p:cBhvr>
                                        <p:cTn id="22" dur="1000"/>
                                        <p:tgtEl>
                                          <p:spTgt spid="20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wheel(1)">
                                      <p:cBhvr>
                                        <p:cTn id="25" dur="1000"/>
                                        <p:tgtEl>
                                          <p:spTgt spid="20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6"/>
                                        </p:tgtEl>
                                        <p:attrNameLst>
                                          <p:attrName>style.visibility</p:attrName>
                                        </p:attrNameLst>
                                      </p:cBhvr>
                                      <p:to>
                                        <p:strVal val="visible"/>
                                      </p:to>
                                    </p:set>
                                    <p:animEffect transition="in" filter="wheel(1)">
                                      <p:cBhvr>
                                        <p:cTn id="28" dur="1000"/>
                                        <p:tgtEl>
                                          <p:spTgt spid="20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9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wheel(1)">
                                      <p:cBhvr>
                                        <p:cTn id="36" dur="1000"/>
                                        <p:tgtEl>
                                          <p:spTgt spid="208"/>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9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10"/>
                                        </p:tgtEl>
                                        <p:attrNameLst>
                                          <p:attrName>style.visibility</p:attrName>
                                        </p:attrNameLst>
                                      </p:cBhvr>
                                      <p:to>
                                        <p:strVal val="visible"/>
                                      </p:to>
                                    </p:set>
                                    <p:animEffect transition="in" filter="wheel(1)">
                                      <p:cBhvr>
                                        <p:cTn id="44" dur="1000"/>
                                        <p:tgtEl>
                                          <p:spTgt spid="210"/>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13"/>
                                        </p:tgtEl>
                                        <p:attrNameLst>
                                          <p:attrName>style.visibility</p:attrName>
                                        </p:attrNameLst>
                                      </p:cBhvr>
                                      <p:to>
                                        <p:strVal val="visible"/>
                                      </p:to>
                                    </p:set>
                                    <p:animEffect transition="in" filter="wipe(right)">
                                      <p:cBhvr>
                                        <p:cTn id="48" dur="500"/>
                                        <p:tgtEl>
                                          <p:spTgt spid="213"/>
                                        </p:tgtEl>
                                      </p:cBhvr>
                                    </p:animEffect>
                                  </p:childTnLst>
                                </p:cTn>
                              </p:par>
                              <p:par>
                                <p:cTn id="49" presetID="22" presetClass="entr" presetSubtype="2" fill="hold" nodeType="with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wipe(right)">
                                      <p:cBhvr>
                                        <p:cTn id="51" dur="500"/>
                                        <p:tgtEl>
                                          <p:spTgt spid="214"/>
                                        </p:tgtEl>
                                      </p:cBhvr>
                                    </p:animEffect>
                                  </p:childTnLst>
                                </p:cTn>
                              </p:par>
                              <p:par>
                                <p:cTn id="52" presetID="22" presetClass="entr" presetSubtype="2" fill="hold" nodeType="withEffect">
                                  <p:stCondLst>
                                    <p:cond delay="0"/>
                                  </p:stCondLst>
                                  <p:childTnLst>
                                    <p:set>
                                      <p:cBhvr>
                                        <p:cTn id="53" dur="1" fill="hold">
                                          <p:stCondLst>
                                            <p:cond delay="0"/>
                                          </p:stCondLst>
                                        </p:cTn>
                                        <p:tgtEl>
                                          <p:spTgt spid="215"/>
                                        </p:tgtEl>
                                        <p:attrNameLst>
                                          <p:attrName>style.visibility</p:attrName>
                                        </p:attrNameLst>
                                      </p:cBhvr>
                                      <p:to>
                                        <p:strVal val="visible"/>
                                      </p:to>
                                    </p:set>
                                    <p:animEffect transition="in" filter="wipe(right)">
                                      <p:cBhvr>
                                        <p:cTn id="54" dur="500"/>
                                        <p:tgtEl>
                                          <p:spTgt spid="215"/>
                                        </p:tgtEl>
                                      </p:cBhvr>
                                    </p:animEffect>
                                  </p:childTnLst>
                                </p:cTn>
                              </p:par>
                            </p:childTnLst>
                          </p:cTn>
                        </p:par>
                        <p:par>
                          <p:cTn id="55" fill="hold">
                            <p:stCondLst>
                              <p:cond delay="1500"/>
                            </p:stCondLst>
                            <p:childTnLst>
                              <p:par>
                                <p:cTn id="56" presetID="21" presetClass="entr" presetSubtype="1" fill="hold" grpId="0" nodeType="afterEffect">
                                  <p:stCondLst>
                                    <p:cond delay="0"/>
                                  </p:stCondLst>
                                  <p:childTnLst>
                                    <p:set>
                                      <p:cBhvr>
                                        <p:cTn id="57" dur="1" fill="hold">
                                          <p:stCondLst>
                                            <p:cond delay="0"/>
                                          </p:stCondLst>
                                        </p:cTn>
                                        <p:tgtEl>
                                          <p:spTgt spid="209"/>
                                        </p:tgtEl>
                                        <p:attrNameLst>
                                          <p:attrName>style.visibility</p:attrName>
                                        </p:attrNameLst>
                                      </p:cBhvr>
                                      <p:to>
                                        <p:strVal val="visible"/>
                                      </p:to>
                                    </p:set>
                                    <p:animEffect transition="in" filter="wheel(1)">
                                      <p:cBhvr>
                                        <p:cTn id="58" dur="1000"/>
                                        <p:tgtEl>
                                          <p:spTgt spid="209"/>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11"/>
                                        </p:tgtEl>
                                        <p:attrNameLst>
                                          <p:attrName>style.visibility</p:attrName>
                                        </p:attrNameLst>
                                      </p:cBhvr>
                                      <p:to>
                                        <p:strVal val="visible"/>
                                      </p:to>
                                    </p:set>
                                    <p:animEffect transition="in" filter="wheel(1)">
                                      <p:cBhvr>
                                        <p:cTn id="61" dur="1000"/>
                                        <p:tgtEl>
                                          <p:spTgt spid="211"/>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12"/>
                                        </p:tgtEl>
                                        <p:attrNameLst>
                                          <p:attrName>style.visibility</p:attrName>
                                        </p:attrNameLst>
                                      </p:cBhvr>
                                      <p:to>
                                        <p:strVal val="visible"/>
                                      </p:to>
                                    </p:set>
                                    <p:animEffect transition="in" filter="wheel(1)">
                                      <p:cBhvr>
                                        <p:cTn id="64" dur="1000"/>
                                        <p:tgtEl>
                                          <p:spTgt spid="212"/>
                                        </p:tgtEl>
                                      </p:cBhvr>
                                    </p:animEffect>
                                  </p:childTnLst>
                                </p:cTn>
                              </p:par>
                            </p:childTnLst>
                          </p:cTn>
                        </p:par>
                        <p:par>
                          <p:cTn id="65" fill="hold">
                            <p:stCondLst>
                              <p:cond delay="2500"/>
                            </p:stCondLst>
                            <p:childTnLst>
                              <p:par>
                                <p:cTn id="66" presetID="22" presetClass="entr" presetSubtype="2" fill="hold" nodeType="afterEffect">
                                  <p:stCondLst>
                                    <p:cond delay="0"/>
                                  </p:stCondLst>
                                  <p:childTnLst>
                                    <p:set>
                                      <p:cBhvr>
                                        <p:cTn id="67" dur="1" fill="hold">
                                          <p:stCondLst>
                                            <p:cond delay="0"/>
                                          </p:stCondLst>
                                        </p:cTn>
                                        <p:tgtEl>
                                          <p:spTgt spid="216"/>
                                        </p:tgtEl>
                                        <p:attrNameLst>
                                          <p:attrName>style.visibility</p:attrName>
                                        </p:attrNameLst>
                                      </p:cBhvr>
                                      <p:to>
                                        <p:strVal val="visible"/>
                                      </p:to>
                                    </p:set>
                                    <p:animEffect transition="in" filter="wipe(right)">
                                      <p:cBhvr>
                                        <p:cTn id="68" dur="500"/>
                                        <p:tgtEl>
                                          <p:spTgt spid="216"/>
                                        </p:tgtEl>
                                      </p:cBhvr>
                                    </p:animEffect>
                                  </p:childTnLst>
                                </p:cTn>
                              </p:par>
                              <p:par>
                                <p:cTn id="69" presetID="22" presetClass="entr" presetSubtype="2" fill="hold" nodeType="withEffect">
                                  <p:stCondLst>
                                    <p:cond delay="0"/>
                                  </p:stCondLst>
                                  <p:childTnLst>
                                    <p:set>
                                      <p:cBhvr>
                                        <p:cTn id="70" dur="1" fill="hold">
                                          <p:stCondLst>
                                            <p:cond delay="0"/>
                                          </p:stCondLst>
                                        </p:cTn>
                                        <p:tgtEl>
                                          <p:spTgt spid="217"/>
                                        </p:tgtEl>
                                        <p:attrNameLst>
                                          <p:attrName>style.visibility</p:attrName>
                                        </p:attrNameLst>
                                      </p:cBhvr>
                                      <p:to>
                                        <p:strVal val="visible"/>
                                      </p:to>
                                    </p:set>
                                    <p:animEffect transition="in" filter="wipe(right)">
                                      <p:cBhvr>
                                        <p:cTn id="71" dur="500"/>
                                        <p:tgtEl>
                                          <p:spTgt spid="217"/>
                                        </p:tgtEl>
                                      </p:cBhvr>
                                    </p:animEffect>
                                  </p:childTnLst>
                                </p:cTn>
                              </p:par>
                              <p:par>
                                <p:cTn id="72" presetID="22" presetClass="entr" presetSubtype="2" fill="hold" nodeType="withEffect">
                                  <p:stCondLst>
                                    <p:cond delay="0"/>
                                  </p:stCondLst>
                                  <p:childTnLst>
                                    <p:set>
                                      <p:cBhvr>
                                        <p:cTn id="73" dur="1" fill="hold">
                                          <p:stCondLst>
                                            <p:cond delay="0"/>
                                          </p:stCondLst>
                                        </p:cTn>
                                        <p:tgtEl>
                                          <p:spTgt spid="218"/>
                                        </p:tgtEl>
                                        <p:attrNameLst>
                                          <p:attrName>style.visibility</p:attrName>
                                        </p:attrNameLst>
                                      </p:cBhvr>
                                      <p:to>
                                        <p:strVal val="visible"/>
                                      </p:to>
                                    </p:set>
                                    <p:animEffect transition="in" filter="wipe(right)">
                                      <p:cBhvr>
                                        <p:cTn id="74" dur="500"/>
                                        <p:tgtEl>
                                          <p:spTgt spid="218"/>
                                        </p:tgtEl>
                                      </p:cBhvr>
                                    </p:animEffect>
                                  </p:childTnLst>
                                </p:cTn>
                              </p:par>
                              <p:par>
                                <p:cTn id="75" presetID="22" presetClass="entr" presetSubtype="2" fill="hold" nodeType="withEffect">
                                  <p:stCondLst>
                                    <p:cond delay="0"/>
                                  </p:stCondLst>
                                  <p:childTnLst>
                                    <p:set>
                                      <p:cBhvr>
                                        <p:cTn id="76" dur="1" fill="hold">
                                          <p:stCondLst>
                                            <p:cond delay="0"/>
                                          </p:stCondLst>
                                        </p:cTn>
                                        <p:tgtEl>
                                          <p:spTgt spid="219"/>
                                        </p:tgtEl>
                                        <p:attrNameLst>
                                          <p:attrName>style.visibility</p:attrName>
                                        </p:attrNameLst>
                                      </p:cBhvr>
                                      <p:to>
                                        <p:strVal val="visible"/>
                                      </p:to>
                                    </p:set>
                                    <p:animEffect transition="in" filter="wipe(right)">
                                      <p:cBhvr>
                                        <p:cTn id="77" dur="500"/>
                                        <p:tgtEl>
                                          <p:spTgt spid="219"/>
                                        </p:tgtEl>
                                      </p:cBhvr>
                                    </p:animEffect>
                                  </p:childTnLst>
                                </p:cTn>
                              </p:par>
                              <p:par>
                                <p:cTn id="78" presetID="22" presetClass="entr" presetSubtype="2" fill="hold" nodeType="withEffect">
                                  <p:stCondLst>
                                    <p:cond delay="0"/>
                                  </p:stCondLst>
                                  <p:childTnLst>
                                    <p:set>
                                      <p:cBhvr>
                                        <p:cTn id="79" dur="1" fill="hold">
                                          <p:stCondLst>
                                            <p:cond delay="0"/>
                                          </p:stCondLst>
                                        </p:cTn>
                                        <p:tgtEl>
                                          <p:spTgt spid="220"/>
                                        </p:tgtEl>
                                        <p:attrNameLst>
                                          <p:attrName>style.visibility</p:attrName>
                                        </p:attrNameLst>
                                      </p:cBhvr>
                                      <p:to>
                                        <p:strVal val="visible"/>
                                      </p:to>
                                    </p:set>
                                    <p:animEffect transition="in" filter="wipe(right)">
                                      <p:cBhvr>
                                        <p:cTn id="80" dur="500"/>
                                        <p:tgtEl>
                                          <p:spTgt spid="220"/>
                                        </p:tgtEl>
                                      </p:cBhvr>
                                    </p:animEffect>
                                  </p:childTnLst>
                                </p:cTn>
                              </p:par>
                              <p:par>
                                <p:cTn id="81" presetID="22" presetClass="entr" presetSubtype="2" fill="hold" nodeType="withEffect">
                                  <p:stCondLst>
                                    <p:cond delay="0"/>
                                  </p:stCondLst>
                                  <p:childTnLst>
                                    <p:set>
                                      <p:cBhvr>
                                        <p:cTn id="82" dur="1" fill="hold">
                                          <p:stCondLst>
                                            <p:cond delay="0"/>
                                          </p:stCondLst>
                                        </p:cTn>
                                        <p:tgtEl>
                                          <p:spTgt spid="221"/>
                                        </p:tgtEl>
                                        <p:attrNameLst>
                                          <p:attrName>style.visibility</p:attrName>
                                        </p:attrNameLst>
                                      </p:cBhvr>
                                      <p:to>
                                        <p:strVal val="visible"/>
                                      </p:to>
                                    </p:set>
                                    <p:animEffect transition="in" filter="wipe(right)">
                                      <p:cBhvr>
                                        <p:cTn id="83" dur="500"/>
                                        <p:tgtEl>
                                          <p:spTgt spid="221"/>
                                        </p:tgtEl>
                                      </p:cBhvr>
                                    </p:animEffect>
                                  </p:childTnLst>
                                </p:cTn>
                              </p:par>
                              <p:par>
                                <p:cTn id="84" presetID="22" presetClass="entr" presetSubtype="2" fill="hold" nodeType="withEffect">
                                  <p:stCondLst>
                                    <p:cond delay="0"/>
                                  </p:stCondLst>
                                  <p:childTnLst>
                                    <p:set>
                                      <p:cBhvr>
                                        <p:cTn id="85" dur="1" fill="hold">
                                          <p:stCondLst>
                                            <p:cond delay="0"/>
                                          </p:stCondLst>
                                        </p:cTn>
                                        <p:tgtEl>
                                          <p:spTgt spid="222"/>
                                        </p:tgtEl>
                                        <p:attrNameLst>
                                          <p:attrName>style.visibility</p:attrName>
                                        </p:attrNameLst>
                                      </p:cBhvr>
                                      <p:to>
                                        <p:strVal val="visible"/>
                                      </p:to>
                                    </p:set>
                                    <p:animEffect transition="in" filter="wipe(right)">
                                      <p:cBhvr>
                                        <p:cTn id="86" dur="500"/>
                                        <p:tgtEl>
                                          <p:spTgt spid="222"/>
                                        </p:tgtEl>
                                      </p:cBhvr>
                                    </p:animEffect>
                                  </p:childTnLst>
                                </p:cTn>
                              </p:par>
                              <p:par>
                                <p:cTn id="87" presetID="22" presetClass="entr" presetSubtype="2" fill="hold" nodeType="withEffect">
                                  <p:stCondLst>
                                    <p:cond delay="0"/>
                                  </p:stCondLst>
                                  <p:childTnLst>
                                    <p:set>
                                      <p:cBhvr>
                                        <p:cTn id="88" dur="1" fill="hold">
                                          <p:stCondLst>
                                            <p:cond delay="0"/>
                                          </p:stCondLst>
                                        </p:cTn>
                                        <p:tgtEl>
                                          <p:spTgt spid="223"/>
                                        </p:tgtEl>
                                        <p:attrNameLst>
                                          <p:attrName>style.visibility</p:attrName>
                                        </p:attrNameLst>
                                      </p:cBhvr>
                                      <p:to>
                                        <p:strVal val="visible"/>
                                      </p:to>
                                    </p:set>
                                    <p:animEffect transition="in" filter="wipe(right)">
                                      <p:cBhvr>
                                        <p:cTn id="89" dur="500"/>
                                        <p:tgtEl>
                                          <p:spTgt spid="223"/>
                                        </p:tgtEl>
                                      </p:cBhvr>
                                    </p:animEffect>
                                  </p:childTnLst>
                                </p:cTn>
                              </p:par>
                            </p:childTnLst>
                          </p:cTn>
                        </p:par>
                        <p:par>
                          <p:cTn id="90" fill="hold">
                            <p:stCondLst>
                              <p:cond delay="3000"/>
                            </p:stCondLst>
                            <p:childTnLst>
                              <p:par>
                                <p:cTn id="91" presetID="22" presetClass="entr" presetSubtype="2" fill="hold" nodeType="afterEffect">
                                  <p:stCondLst>
                                    <p:cond delay="0"/>
                                  </p:stCondLst>
                                  <p:childTnLst>
                                    <p:set>
                                      <p:cBhvr>
                                        <p:cTn id="92" dur="1" fill="hold">
                                          <p:stCondLst>
                                            <p:cond delay="0"/>
                                          </p:stCondLst>
                                        </p:cTn>
                                        <p:tgtEl>
                                          <p:spTgt spid="224"/>
                                        </p:tgtEl>
                                        <p:attrNameLst>
                                          <p:attrName>style.visibility</p:attrName>
                                        </p:attrNameLst>
                                      </p:cBhvr>
                                      <p:to>
                                        <p:strVal val="visible"/>
                                      </p:to>
                                    </p:set>
                                    <p:animEffect transition="in" filter="wipe(right)">
                                      <p:cBhvr>
                                        <p:cTn id="93" dur="500"/>
                                        <p:tgtEl>
                                          <p:spTgt spid="224"/>
                                        </p:tgtEl>
                                      </p:cBhvr>
                                    </p:animEffect>
                                  </p:childTnLst>
                                </p:cTn>
                              </p:par>
                              <p:par>
                                <p:cTn id="94" presetID="22" presetClass="entr" presetSubtype="2" fill="hold" nodeType="withEffect">
                                  <p:stCondLst>
                                    <p:cond delay="0"/>
                                  </p:stCondLst>
                                  <p:childTnLst>
                                    <p:set>
                                      <p:cBhvr>
                                        <p:cTn id="95" dur="1" fill="hold">
                                          <p:stCondLst>
                                            <p:cond delay="0"/>
                                          </p:stCondLst>
                                        </p:cTn>
                                        <p:tgtEl>
                                          <p:spTgt spid="225"/>
                                        </p:tgtEl>
                                        <p:attrNameLst>
                                          <p:attrName>style.visibility</p:attrName>
                                        </p:attrNameLst>
                                      </p:cBhvr>
                                      <p:to>
                                        <p:strVal val="visible"/>
                                      </p:to>
                                    </p:set>
                                    <p:animEffect transition="in" filter="wipe(right)">
                                      <p:cBhvr>
                                        <p:cTn id="96" dur="500"/>
                                        <p:tgtEl>
                                          <p:spTgt spid="225"/>
                                        </p:tgtEl>
                                      </p:cBhvr>
                                    </p:animEffect>
                                  </p:childTnLst>
                                </p:cTn>
                              </p:par>
                              <p:par>
                                <p:cTn id="97" presetID="22" presetClass="entr" presetSubtype="2" fill="hold" nodeType="withEffect">
                                  <p:stCondLst>
                                    <p:cond delay="0"/>
                                  </p:stCondLst>
                                  <p:childTnLst>
                                    <p:set>
                                      <p:cBhvr>
                                        <p:cTn id="98" dur="1" fill="hold">
                                          <p:stCondLst>
                                            <p:cond delay="0"/>
                                          </p:stCondLst>
                                        </p:cTn>
                                        <p:tgtEl>
                                          <p:spTgt spid="226"/>
                                        </p:tgtEl>
                                        <p:attrNameLst>
                                          <p:attrName>style.visibility</p:attrName>
                                        </p:attrNameLst>
                                      </p:cBhvr>
                                      <p:to>
                                        <p:strVal val="visible"/>
                                      </p:to>
                                    </p:set>
                                    <p:animEffect transition="in" filter="wipe(right)">
                                      <p:cBhvr>
                                        <p:cTn id="99" dur="500"/>
                                        <p:tgtEl>
                                          <p:spTgt spid="226"/>
                                        </p:tgtEl>
                                      </p:cBhvr>
                                    </p:animEffect>
                                  </p:childTnLst>
                                </p:cTn>
                              </p:par>
                              <p:par>
                                <p:cTn id="100" presetID="22" presetClass="entr" presetSubtype="2"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right)">
                                      <p:cBhvr>
                                        <p:cTn id="102" dur="500"/>
                                        <p:tgtEl>
                                          <p:spTgt spid="227"/>
                                        </p:tgtEl>
                                      </p:cBhvr>
                                    </p:animEffect>
                                  </p:childTnLst>
                                </p:cTn>
                              </p:par>
                              <p:par>
                                <p:cTn id="103" presetID="22" presetClass="entr" presetSubtype="2" fill="hold" nodeType="withEffect">
                                  <p:stCondLst>
                                    <p:cond delay="0"/>
                                  </p:stCondLst>
                                  <p:childTnLst>
                                    <p:set>
                                      <p:cBhvr>
                                        <p:cTn id="104" dur="1" fill="hold">
                                          <p:stCondLst>
                                            <p:cond delay="0"/>
                                          </p:stCondLst>
                                        </p:cTn>
                                        <p:tgtEl>
                                          <p:spTgt spid="228"/>
                                        </p:tgtEl>
                                        <p:attrNameLst>
                                          <p:attrName>style.visibility</p:attrName>
                                        </p:attrNameLst>
                                      </p:cBhvr>
                                      <p:to>
                                        <p:strVal val="visible"/>
                                      </p:to>
                                    </p:set>
                                    <p:animEffect transition="in" filter="wipe(right)">
                                      <p:cBhvr>
                                        <p:cTn id="105" dur="500"/>
                                        <p:tgtEl>
                                          <p:spTgt spid="228"/>
                                        </p:tgtEl>
                                      </p:cBhvr>
                                    </p:animEffect>
                                  </p:childTnLst>
                                </p:cTn>
                              </p:par>
                              <p:par>
                                <p:cTn id="106" presetID="22" presetClass="entr" presetSubtype="2" fill="hold" nodeType="withEffect">
                                  <p:stCondLst>
                                    <p:cond delay="0"/>
                                  </p:stCondLst>
                                  <p:childTnLst>
                                    <p:set>
                                      <p:cBhvr>
                                        <p:cTn id="107" dur="1" fill="hold">
                                          <p:stCondLst>
                                            <p:cond delay="0"/>
                                          </p:stCondLst>
                                        </p:cTn>
                                        <p:tgtEl>
                                          <p:spTgt spid="229"/>
                                        </p:tgtEl>
                                        <p:attrNameLst>
                                          <p:attrName>style.visibility</p:attrName>
                                        </p:attrNameLst>
                                      </p:cBhvr>
                                      <p:to>
                                        <p:strVal val="visible"/>
                                      </p:to>
                                    </p:set>
                                    <p:animEffect transition="in" filter="wipe(right)">
                                      <p:cBhvr>
                                        <p:cTn id="108" dur="500"/>
                                        <p:tgtEl>
                                          <p:spTgt spid="229"/>
                                        </p:tgtEl>
                                      </p:cBhvr>
                                    </p:animEffect>
                                  </p:childTnLst>
                                </p:cTn>
                              </p:par>
                              <p:par>
                                <p:cTn id="109" presetID="22" presetClass="entr" presetSubtype="2" fill="hold" nodeType="withEffect">
                                  <p:stCondLst>
                                    <p:cond delay="0"/>
                                  </p:stCondLst>
                                  <p:childTnLst>
                                    <p:set>
                                      <p:cBhvr>
                                        <p:cTn id="110" dur="1" fill="hold">
                                          <p:stCondLst>
                                            <p:cond delay="0"/>
                                          </p:stCondLst>
                                        </p:cTn>
                                        <p:tgtEl>
                                          <p:spTgt spid="230"/>
                                        </p:tgtEl>
                                        <p:attrNameLst>
                                          <p:attrName>style.visibility</p:attrName>
                                        </p:attrNameLst>
                                      </p:cBhvr>
                                      <p:to>
                                        <p:strVal val="visible"/>
                                      </p:to>
                                    </p:set>
                                    <p:animEffect transition="in" filter="wipe(right)">
                                      <p:cBhvr>
                                        <p:cTn id="111" dur="500"/>
                                        <p:tgtEl>
                                          <p:spTgt spid="230"/>
                                        </p:tgtEl>
                                      </p:cBhvr>
                                    </p:animEffect>
                                  </p:childTnLst>
                                </p:cTn>
                              </p:par>
                              <p:par>
                                <p:cTn id="112" presetID="22" presetClass="entr" presetSubtype="2" fill="hold" nodeType="withEffect">
                                  <p:stCondLst>
                                    <p:cond delay="0"/>
                                  </p:stCondLst>
                                  <p:childTnLst>
                                    <p:set>
                                      <p:cBhvr>
                                        <p:cTn id="113" dur="1" fill="hold">
                                          <p:stCondLst>
                                            <p:cond delay="0"/>
                                          </p:stCondLst>
                                        </p:cTn>
                                        <p:tgtEl>
                                          <p:spTgt spid="231"/>
                                        </p:tgtEl>
                                        <p:attrNameLst>
                                          <p:attrName>style.visibility</p:attrName>
                                        </p:attrNameLst>
                                      </p:cBhvr>
                                      <p:to>
                                        <p:strVal val="visible"/>
                                      </p:to>
                                    </p:set>
                                    <p:animEffect transition="in" filter="wipe(right)">
                                      <p:cBhvr>
                                        <p:cTn id="114" dur="500"/>
                                        <p:tgtEl>
                                          <p:spTgt spid="231"/>
                                        </p:tgtEl>
                                      </p:cBhvr>
                                    </p:animEffect>
                                  </p:childTnLst>
                                </p:cTn>
                              </p:par>
                            </p:childTnLst>
                          </p:cTn>
                        </p:par>
                        <p:par>
                          <p:cTn id="115" fill="hold">
                            <p:stCondLst>
                              <p:cond delay="3500"/>
                            </p:stCondLst>
                            <p:childTnLst>
                              <p:par>
                                <p:cTn id="116" presetID="22" presetClass="entr" presetSubtype="2" fill="hold" nodeType="afterEffect">
                                  <p:stCondLst>
                                    <p:cond delay="0"/>
                                  </p:stCondLst>
                                  <p:childTnLst>
                                    <p:set>
                                      <p:cBhvr>
                                        <p:cTn id="117" dur="1" fill="hold">
                                          <p:stCondLst>
                                            <p:cond delay="0"/>
                                          </p:stCondLst>
                                        </p:cTn>
                                        <p:tgtEl>
                                          <p:spTgt spid="232"/>
                                        </p:tgtEl>
                                        <p:attrNameLst>
                                          <p:attrName>style.visibility</p:attrName>
                                        </p:attrNameLst>
                                      </p:cBhvr>
                                      <p:to>
                                        <p:strVal val="visible"/>
                                      </p:to>
                                    </p:set>
                                    <p:animEffect transition="in" filter="wipe(right)">
                                      <p:cBhvr>
                                        <p:cTn id="118" dur="500"/>
                                        <p:tgtEl>
                                          <p:spTgt spid="232"/>
                                        </p:tgtEl>
                                      </p:cBhvr>
                                    </p:animEffect>
                                  </p:childTnLst>
                                </p:cTn>
                              </p:par>
                              <p:par>
                                <p:cTn id="119" presetID="22" presetClass="entr" presetSubtype="2" fill="hold" nodeType="withEffect">
                                  <p:stCondLst>
                                    <p:cond delay="0"/>
                                  </p:stCondLst>
                                  <p:childTnLst>
                                    <p:set>
                                      <p:cBhvr>
                                        <p:cTn id="120" dur="1" fill="hold">
                                          <p:stCondLst>
                                            <p:cond delay="0"/>
                                          </p:stCondLst>
                                        </p:cTn>
                                        <p:tgtEl>
                                          <p:spTgt spid="233"/>
                                        </p:tgtEl>
                                        <p:attrNameLst>
                                          <p:attrName>style.visibility</p:attrName>
                                        </p:attrNameLst>
                                      </p:cBhvr>
                                      <p:to>
                                        <p:strVal val="visible"/>
                                      </p:to>
                                    </p:set>
                                    <p:animEffect transition="in" filter="wipe(right)">
                                      <p:cBhvr>
                                        <p:cTn id="121" dur="500"/>
                                        <p:tgtEl>
                                          <p:spTgt spid="233"/>
                                        </p:tgtEl>
                                      </p:cBhvr>
                                    </p:animEffect>
                                  </p:childTnLst>
                                </p:cTn>
                              </p:par>
                              <p:par>
                                <p:cTn id="122" presetID="22" presetClass="entr" presetSubtype="2" fill="hold" nodeType="withEffect">
                                  <p:stCondLst>
                                    <p:cond delay="0"/>
                                  </p:stCondLst>
                                  <p:childTnLst>
                                    <p:set>
                                      <p:cBhvr>
                                        <p:cTn id="123" dur="1" fill="hold">
                                          <p:stCondLst>
                                            <p:cond delay="0"/>
                                          </p:stCondLst>
                                        </p:cTn>
                                        <p:tgtEl>
                                          <p:spTgt spid="234"/>
                                        </p:tgtEl>
                                        <p:attrNameLst>
                                          <p:attrName>style.visibility</p:attrName>
                                        </p:attrNameLst>
                                      </p:cBhvr>
                                      <p:to>
                                        <p:strVal val="visible"/>
                                      </p:to>
                                    </p:set>
                                    <p:animEffect transition="in" filter="wipe(right)">
                                      <p:cBhvr>
                                        <p:cTn id="124" dur="500"/>
                                        <p:tgtEl>
                                          <p:spTgt spid="234"/>
                                        </p:tgtEl>
                                      </p:cBhvr>
                                    </p:animEffect>
                                  </p:childTnLst>
                                </p:cTn>
                              </p:par>
                              <p:par>
                                <p:cTn id="125" presetID="22" presetClass="entr" presetSubtype="2" fill="hold" nodeType="withEffect">
                                  <p:stCondLst>
                                    <p:cond delay="0"/>
                                  </p:stCondLst>
                                  <p:childTnLst>
                                    <p:set>
                                      <p:cBhvr>
                                        <p:cTn id="126" dur="1" fill="hold">
                                          <p:stCondLst>
                                            <p:cond delay="0"/>
                                          </p:stCondLst>
                                        </p:cTn>
                                        <p:tgtEl>
                                          <p:spTgt spid="235"/>
                                        </p:tgtEl>
                                        <p:attrNameLst>
                                          <p:attrName>style.visibility</p:attrName>
                                        </p:attrNameLst>
                                      </p:cBhvr>
                                      <p:to>
                                        <p:strVal val="visible"/>
                                      </p:to>
                                    </p:set>
                                    <p:animEffect transition="in" filter="wipe(right)">
                                      <p:cBhvr>
                                        <p:cTn id="127" dur="500"/>
                                        <p:tgtEl>
                                          <p:spTgt spid="235"/>
                                        </p:tgtEl>
                                      </p:cBhvr>
                                    </p:animEffect>
                                  </p:childTnLst>
                                </p:cTn>
                              </p:par>
                              <p:par>
                                <p:cTn id="128" presetID="22" presetClass="entr" presetSubtype="2" fill="hold" nodeType="withEffect">
                                  <p:stCondLst>
                                    <p:cond delay="0"/>
                                  </p:stCondLst>
                                  <p:childTnLst>
                                    <p:set>
                                      <p:cBhvr>
                                        <p:cTn id="129" dur="1" fill="hold">
                                          <p:stCondLst>
                                            <p:cond delay="0"/>
                                          </p:stCondLst>
                                        </p:cTn>
                                        <p:tgtEl>
                                          <p:spTgt spid="236"/>
                                        </p:tgtEl>
                                        <p:attrNameLst>
                                          <p:attrName>style.visibility</p:attrName>
                                        </p:attrNameLst>
                                      </p:cBhvr>
                                      <p:to>
                                        <p:strVal val="visible"/>
                                      </p:to>
                                    </p:set>
                                    <p:animEffect transition="in" filter="wipe(right)">
                                      <p:cBhvr>
                                        <p:cTn id="130" dur="500"/>
                                        <p:tgtEl>
                                          <p:spTgt spid="236"/>
                                        </p:tgtEl>
                                      </p:cBhvr>
                                    </p:animEffect>
                                  </p:childTnLst>
                                </p:cTn>
                              </p:par>
                              <p:par>
                                <p:cTn id="131" presetID="22" presetClass="entr" presetSubtype="2" fill="hold" nodeType="withEffect">
                                  <p:stCondLst>
                                    <p:cond delay="0"/>
                                  </p:stCondLst>
                                  <p:childTnLst>
                                    <p:set>
                                      <p:cBhvr>
                                        <p:cTn id="132" dur="1" fill="hold">
                                          <p:stCondLst>
                                            <p:cond delay="0"/>
                                          </p:stCondLst>
                                        </p:cTn>
                                        <p:tgtEl>
                                          <p:spTgt spid="237"/>
                                        </p:tgtEl>
                                        <p:attrNameLst>
                                          <p:attrName>style.visibility</p:attrName>
                                        </p:attrNameLst>
                                      </p:cBhvr>
                                      <p:to>
                                        <p:strVal val="visible"/>
                                      </p:to>
                                    </p:set>
                                    <p:animEffect transition="in" filter="wipe(right)">
                                      <p:cBhvr>
                                        <p:cTn id="133" dur="500"/>
                                        <p:tgtEl>
                                          <p:spTgt spid="237"/>
                                        </p:tgtEl>
                                      </p:cBhvr>
                                    </p:animEffect>
                                  </p:childTnLst>
                                </p:cTn>
                              </p:par>
                              <p:par>
                                <p:cTn id="134" presetID="22" presetClass="entr" presetSubtype="2" fill="hold" nodeType="withEffect">
                                  <p:stCondLst>
                                    <p:cond delay="0"/>
                                  </p:stCondLst>
                                  <p:childTnLst>
                                    <p:set>
                                      <p:cBhvr>
                                        <p:cTn id="135" dur="1" fill="hold">
                                          <p:stCondLst>
                                            <p:cond delay="0"/>
                                          </p:stCondLst>
                                        </p:cTn>
                                        <p:tgtEl>
                                          <p:spTgt spid="238"/>
                                        </p:tgtEl>
                                        <p:attrNameLst>
                                          <p:attrName>style.visibility</p:attrName>
                                        </p:attrNameLst>
                                      </p:cBhvr>
                                      <p:to>
                                        <p:strVal val="visible"/>
                                      </p:to>
                                    </p:set>
                                    <p:animEffect transition="in" filter="wipe(right)">
                                      <p:cBhvr>
                                        <p:cTn id="136" dur="500"/>
                                        <p:tgtEl>
                                          <p:spTgt spid="238"/>
                                        </p:tgtEl>
                                      </p:cBhvr>
                                    </p:animEffect>
                                  </p:childTnLst>
                                </p:cTn>
                              </p:par>
                              <p:par>
                                <p:cTn id="137" presetID="22" presetClass="entr" presetSubtype="2" fill="hold" nodeType="withEffect">
                                  <p:stCondLst>
                                    <p:cond delay="0"/>
                                  </p:stCondLst>
                                  <p:childTnLst>
                                    <p:set>
                                      <p:cBhvr>
                                        <p:cTn id="138" dur="1" fill="hold">
                                          <p:stCondLst>
                                            <p:cond delay="0"/>
                                          </p:stCondLst>
                                        </p:cTn>
                                        <p:tgtEl>
                                          <p:spTgt spid="239"/>
                                        </p:tgtEl>
                                        <p:attrNameLst>
                                          <p:attrName>style.visibility</p:attrName>
                                        </p:attrNameLst>
                                      </p:cBhvr>
                                      <p:to>
                                        <p:strVal val="visible"/>
                                      </p:to>
                                    </p:set>
                                    <p:animEffect transition="in" filter="wipe(right)">
                                      <p:cBhvr>
                                        <p:cTn id="139" dur="500"/>
                                        <p:tgtEl>
                                          <p:spTgt spid="239"/>
                                        </p:tgtEl>
                                      </p:cBhvr>
                                    </p:animEffect>
                                  </p:childTnLst>
                                </p:cTn>
                              </p:par>
                            </p:childTnLst>
                          </p:cTn>
                        </p:par>
                        <p:par>
                          <p:cTn id="140" fill="hold">
                            <p:stCondLst>
                              <p:cond delay="4000"/>
                            </p:stCondLst>
                            <p:childTnLst>
                              <p:par>
                                <p:cTn id="141" presetID="22" presetClass="entr" presetSubtype="2" fill="hold" nodeType="afterEffect">
                                  <p:stCondLst>
                                    <p:cond delay="0"/>
                                  </p:stCondLst>
                                  <p:childTnLst>
                                    <p:set>
                                      <p:cBhvr>
                                        <p:cTn id="142" dur="1" fill="hold">
                                          <p:stCondLst>
                                            <p:cond delay="0"/>
                                          </p:stCondLst>
                                        </p:cTn>
                                        <p:tgtEl>
                                          <p:spTgt spid="240"/>
                                        </p:tgtEl>
                                        <p:attrNameLst>
                                          <p:attrName>style.visibility</p:attrName>
                                        </p:attrNameLst>
                                      </p:cBhvr>
                                      <p:to>
                                        <p:strVal val="visible"/>
                                      </p:to>
                                    </p:set>
                                    <p:animEffect transition="in" filter="wipe(right)">
                                      <p:cBhvr>
                                        <p:cTn id="143"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3" name="矩形 22">
            <a:extLst>
              <a:ext uri="{FF2B5EF4-FFF2-40B4-BE49-F238E27FC236}">
                <a16:creationId xmlns:a16="http://schemas.microsoft.com/office/drawing/2014/main" id="{B0E52776-9322-6C52-7427-34A44383F2C5}"/>
              </a:ext>
            </a:extLst>
          </p:cNvPr>
          <p:cNvSpPr/>
          <p:nvPr/>
        </p:nvSpPr>
        <p:spPr>
          <a:xfrm>
            <a:off x="2001415" y="1480759"/>
            <a:ext cx="6013401" cy="2772724"/>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grpSp>
        <p:nvGrpSpPr>
          <p:cNvPr id="25" name="组合 24">
            <a:extLst>
              <a:ext uri="{FF2B5EF4-FFF2-40B4-BE49-F238E27FC236}">
                <a16:creationId xmlns:a16="http://schemas.microsoft.com/office/drawing/2014/main" id="{11DF8518-1926-800C-B23F-C39813F982C7}"/>
              </a:ext>
            </a:extLst>
          </p:cNvPr>
          <p:cNvGrpSpPr/>
          <p:nvPr/>
        </p:nvGrpSpPr>
        <p:grpSpPr>
          <a:xfrm>
            <a:off x="2307043" y="3220124"/>
            <a:ext cx="5132508" cy="817799"/>
            <a:chOff x="2515048" y="2878882"/>
            <a:chExt cx="4981575" cy="793750"/>
          </a:xfrm>
        </p:grpSpPr>
        <p:sp>
          <p:nvSpPr>
            <p:cNvPr id="26" name="AutoShape 15">
              <a:extLst>
                <a:ext uri="{FF2B5EF4-FFF2-40B4-BE49-F238E27FC236}">
                  <a16:creationId xmlns:a16="http://schemas.microsoft.com/office/drawing/2014/main" id="{FFDDB1DE-B262-2634-407E-540AE8DA8069}"/>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8" name="AutoShape 16">
              <a:extLst>
                <a:ext uri="{FF2B5EF4-FFF2-40B4-BE49-F238E27FC236}">
                  <a16:creationId xmlns:a16="http://schemas.microsoft.com/office/drawing/2014/main" id="{F000C2F6-1BA2-6ECD-8D6E-C3D7932FE83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Text Box 17">
              <a:extLst>
                <a:ext uri="{FF2B5EF4-FFF2-40B4-BE49-F238E27FC236}">
                  <a16:creationId xmlns:a16="http://schemas.microsoft.com/office/drawing/2014/main" id="{B2959E80-272B-3D9C-086C-45DE877E2332}"/>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0" name="Text Box 18">
              <a:extLst>
                <a:ext uri="{FF2B5EF4-FFF2-40B4-BE49-F238E27FC236}">
                  <a16:creationId xmlns:a16="http://schemas.microsoft.com/office/drawing/2014/main" id="{E10E2295-A2D2-A93E-8C9A-DA15F0FC28E9}"/>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1" name="组合 30">
            <a:extLst>
              <a:ext uri="{FF2B5EF4-FFF2-40B4-BE49-F238E27FC236}">
                <a16:creationId xmlns:a16="http://schemas.microsoft.com/office/drawing/2014/main" id="{DF1DE67E-F945-F52F-CA3F-7B558D5470B2}"/>
              </a:ext>
            </a:extLst>
          </p:cNvPr>
          <p:cNvGrpSpPr/>
          <p:nvPr/>
        </p:nvGrpSpPr>
        <p:grpSpPr>
          <a:xfrm>
            <a:off x="2364289" y="5754065"/>
            <a:ext cx="5075263" cy="817799"/>
            <a:chOff x="2570611" y="5039122"/>
            <a:chExt cx="4926013" cy="793750"/>
          </a:xfrm>
        </p:grpSpPr>
        <p:sp>
          <p:nvSpPr>
            <p:cNvPr id="32" name="AutoShape 15">
              <a:extLst>
                <a:ext uri="{FF2B5EF4-FFF2-40B4-BE49-F238E27FC236}">
                  <a16:creationId xmlns:a16="http://schemas.microsoft.com/office/drawing/2014/main" id="{540520EE-BDA6-4028-D92C-D0A954E6F2E2}"/>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3" name="AutoShape 16">
              <a:extLst>
                <a:ext uri="{FF2B5EF4-FFF2-40B4-BE49-F238E27FC236}">
                  <a16:creationId xmlns:a16="http://schemas.microsoft.com/office/drawing/2014/main" id="{FFD6A20A-9FF1-E505-D203-0BB166659BBC}"/>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4" name="Text Box 17">
              <a:extLst>
                <a:ext uri="{FF2B5EF4-FFF2-40B4-BE49-F238E27FC236}">
                  <a16:creationId xmlns:a16="http://schemas.microsoft.com/office/drawing/2014/main" id="{38E7FD7E-5C45-E860-C1C9-9C54A0DEDC6A}"/>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5" name="Text Box 18">
              <a:extLst>
                <a:ext uri="{FF2B5EF4-FFF2-40B4-BE49-F238E27FC236}">
                  <a16:creationId xmlns:a16="http://schemas.microsoft.com/office/drawing/2014/main" id="{6CE81FAE-FF8C-EF50-C257-AAA8430E6E14}"/>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6" name="组合 35">
            <a:extLst>
              <a:ext uri="{FF2B5EF4-FFF2-40B4-BE49-F238E27FC236}">
                <a16:creationId xmlns:a16="http://schemas.microsoft.com/office/drawing/2014/main" id="{43B40ED4-9A5F-2C0F-E2ED-D5028F6A8EC7}"/>
              </a:ext>
            </a:extLst>
          </p:cNvPr>
          <p:cNvGrpSpPr/>
          <p:nvPr/>
        </p:nvGrpSpPr>
        <p:grpSpPr>
          <a:xfrm>
            <a:off x="2346297" y="4492001"/>
            <a:ext cx="5096525" cy="807986"/>
            <a:chOff x="2553148" y="4040461"/>
            <a:chExt cx="4946650" cy="784225"/>
          </a:xfrm>
        </p:grpSpPr>
        <p:sp>
          <p:nvSpPr>
            <p:cNvPr id="37" name="AutoShape 20">
              <a:extLst>
                <a:ext uri="{FF2B5EF4-FFF2-40B4-BE49-F238E27FC236}">
                  <a16:creationId xmlns:a16="http://schemas.microsoft.com/office/drawing/2014/main" id="{9A2612D0-EE97-A638-039C-6531BFDC8A49}"/>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8" name="AutoShape 21">
              <a:extLst>
                <a:ext uri="{FF2B5EF4-FFF2-40B4-BE49-F238E27FC236}">
                  <a16:creationId xmlns:a16="http://schemas.microsoft.com/office/drawing/2014/main" id="{23B6F09E-8B59-33EF-433A-0CA2B480BFF1}"/>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9" name="Text Box 22">
              <a:extLst>
                <a:ext uri="{FF2B5EF4-FFF2-40B4-BE49-F238E27FC236}">
                  <a16:creationId xmlns:a16="http://schemas.microsoft.com/office/drawing/2014/main" id="{03FD4951-0AC8-B18D-8890-FFDD0EA21157}"/>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0" name="Text Box 23">
              <a:extLst>
                <a:ext uri="{FF2B5EF4-FFF2-40B4-BE49-F238E27FC236}">
                  <a16:creationId xmlns:a16="http://schemas.microsoft.com/office/drawing/2014/main" id="{EC559498-E183-86F7-CCAD-F20B6143B867}"/>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41" name="组合 40">
            <a:extLst>
              <a:ext uri="{FF2B5EF4-FFF2-40B4-BE49-F238E27FC236}">
                <a16:creationId xmlns:a16="http://schemas.microsoft.com/office/drawing/2014/main" id="{010C6121-339D-D9BC-08E6-C9C2BA0BBA81}"/>
              </a:ext>
            </a:extLst>
          </p:cNvPr>
          <p:cNvGrpSpPr/>
          <p:nvPr/>
        </p:nvGrpSpPr>
        <p:grpSpPr>
          <a:xfrm>
            <a:off x="2310314" y="1958062"/>
            <a:ext cx="5126335" cy="807986"/>
            <a:chOff x="2518223" y="2014786"/>
            <a:chExt cx="4975584" cy="784225"/>
          </a:xfrm>
        </p:grpSpPr>
        <p:sp>
          <p:nvSpPr>
            <p:cNvPr id="42" name="AutoShape 20">
              <a:extLst>
                <a:ext uri="{FF2B5EF4-FFF2-40B4-BE49-F238E27FC236}">
                  <a16:creationId xmlns:a16="http://schemas.microsoft.com/office/drawing/2014/main" id="{DE5706A4-8ACD-2EAF-407E-685212916667}"/>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3" name="AutoShape 21">
              <a:extLst>
                <a:ext uri="{FF2B5EF4-FFF2-40B4-BE49-F238E27FC236}">
                  <a16:creationId xmlns:a16="http://schemas.microsoft.com/office/drawing/2014/main" id="{F29EF352-2E1E-16E3-A192-7D28DA5CB35A}"/>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4" name="Text Box 22">
              <a:extLst>
                <a:ext uri="{FF2B5EF4-FFF2-40B4-BE49-F238E27FC236}">
                  <a16:creationId xmlns:a16="http://schemas.microsoft.com/office/drawing/2014/main" id="{C88A6DC0-CC0C-5369-AB9C-2F116D2A5AF8}"/>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5" name="Text Box 23">
              <a:extLst>
                <a:ext uri="{FF2B5EF4-FFF2-40B4-BE49-F238E27FC236}">
                  <a16:creationId xmlns:a16="http://schemas.microsoft.com/office/drawing/2014/main" id="{DCF7D8DB-0605-EFF3-EF74-ED4BB425676E}"/>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7" name="矩形 46">
            <a:extLst>
              <a:ext uri="{FF2B5EF4-FFF2-40B4-BE49-F238E27FC236}">
                <a16:creationId xmlns:a16="http://schemas.microsoft.com/office/drawing/2014/main" id="{57D593C4-9DA7-B0BF-97DA-190C594879B6}"/>
              </a:ext>
            </a:extLst>
          </p:cNvPr>
          <p:cNvSpPr/>
          <p:nvPr/>
        </p:nvSpPr>
        <p:spPr>
          <a:xfrm>
            <a:off x="1998725" y="1717125"/>
            <a:ext cx="6013401" cy="3825350"/>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199702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9496362"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Conclusions</a:t>
            </a:r>
            <a:endParaRPr lang="zh-CN" altLang="en-US" sz="28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C9A5E9C-D4A4-AE6B-AFB9-EAA118A8218D}"/>
                  </a:ext>
                </a:extLst>
              </p:cNvPr>
              <p:cNvSpPr txBox="1"/>
              <p:nvPr/>
            </p:nvSpPr>
            <p:spPr bwMode="auto">
              <a:xfrm>
                <a:off x="290351" y="1689349"/>
                <a:ext cx="9784085" cy="4213974"/>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we derive matching upper and lower bounds for single-node PageRank</a:t>
                </a:r>
              </a:p>
              <a:p>
                <a:pPr>
                  <a:spcBef>
                    <a:spcPts val="618"/>
                  </a:spcBef>
                  <a:spcAft>
                    <a:spcPts val="618"/>
                  </a:spcAft>
                </a:pPr>
                <a:r>
                  <a:rPr lang="en-US" altLang="zh-CN" sz="2473" dirty="0">
                    <a:solidFill>
                      <a:prstClr val="black"/>
                    </a:solidFill>
                    <a:latin typeface="Times New Roman" panose="02020603050405020304" pitchFamily="18" charset="0"/>
                    <a:ea typeface="楷体" panose="02010609060101010101" pitchFamily="49" charset="-122"/>
                  </a:rPr>
                  <a:t>     estimation and single-target PPR estimation</a:t>
                </a: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we show that </a:t>
                </a:r>
                <a:r>
                  <a:rPr lang="en-US" altLang="zh-CN" sz="2473" dirty="0">
                    <a:solidFill>
                      <a:prstClr val="black"/>
                    </a:solidFill>
                    <a:latin typeface="Consolas" panose="020B0609020204030204" pitchFamily="49" charset="0"/>
                    <a:ea typeface="楷体" panose="02010609060101010101" pitchFamily="49" charset="-122"/>
                    <a:cs typeface="Consolas" panose="020B0609020204030204" pitchFamily="49" charset="0"/>
                  </a:rPr>
                  <a:t>BiPPR</a:t>
                </a:r>
                <a:r>
                  <a:rPr lang="en-US" altLang="zh-CN" sz="2473" dirty="0">
                    <a:solidFill>
                      <a:prstClr val="black"/>
                    </a:solidFill>
                    <a:latin typeface="Times New Roman" panose="02020603050405020304" pitchFamily="18" charset="0"/>
                    <a:ea typeface="楷体" panose="02010609060101010101" pitchFamily="49" charset="-122"/>
                  </a:rPr>
                  <a:t> and </a:t>
                </a:r>
                <a:r>
                  <a:rPr lang="en-US" altLang="zh-CN" sz="2473" dirty="0">
                    <a:solidFill>
                      <a:prstClr val="black"/>
                    </a:solidFill>
                    <a:latin typeface="Consolas" panose="020B0609020204030204" pitchFamily="49" charset="0"/>
                    <a:ea typeface="楷体" panose="02010609060101010101" pitchFamily="49" charset="-122"/>
                    <a:cs typeface="Consolas" panose="020B0609020204030204" pitchFamily="49" charset="0"/>
                  </a:rPr>
                  <a:t>Push</a:t>
                </a:r>
                <a:r>
                  <a:rPr lang="en-US" altLang="zh-CN" sz="2473" dirty="0">
                    <a:solidFill>
                      <a:prstClr val="black"/>
                    </a:solidFill>
                    <a:latin typeface="Times New Roman" panose="02020603050405020304" pitchFamily="18" charset="0"/>
                    <a:ea typeface="楷体" panose="02010609060101010101" pitchFamily="49" charset="-122"/>
                  </a:rPr>
                  <a:t> are worst-case optimal</a:t>
                </a:r>
              </a:p>
              <a:p>
                <a:pPr marL="216874" indent="-353290">
                  <a:spcBef>
                    <a:spcPts val="618"/>
                  </a:spcBef>
                  <a:spcAft>
                    <a:spcPts val="618"/>
                  </a:spcAft>
                  <a:buFont typeface="Arial" panose="020B0604020202020204" pitchFamily="34" charset="0"/>
                  <a:buChar char="•"/>
                </a:pPr>
                <a:endParaRPr lang="en-US" altLang="zh-CN" sz="2473"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open problems: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extend our results to other queries / measures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non-constant </a:t>
                </a:r>
                <a14:m>
                  <m:oMath xmlns:m="http://schemas.openxmlformats.org/officeDocument/2006/math">
                    <m:r>
                      <a:rPr lang="en-US" altLang="zh-CN" sz="2473" i="1">
                        <a:solidFill>
                          <a:prstClr val="black"/>
                        </a:solidFill>
                        <a:latin typeface="Cambria Math" panose="02040503050406030204" pitchFamily="18" charset="0"/>
                        <a:ea typeface="楷体" panose="02010609060101010101" pitchFamily="49" charset="-122"/>
                      </a:rPr>
                      <m:t>𝛼</m:t>
                    </m:r>
                  </m:oMath>
                </a14:m>
                <a:endParaRPr lang="en-US" altLang="zh-CN" sz="2473" dirty="0">
                  <a:solidFill>
                    <a:srgbClr val="005AAA"/>
                  </a:solidFill>
                  <a:latin typeface="Times New Roman" panose="02020603050405020304" pitchFamily="18" charset="0"/>
                  <a:ea typeface="楷体" panose="02010609060101010101" pitchFamily="49" charset="-122"/>
                </a:endParaRPr>
              </a:p>
              <a:p>
                <a:pPr marL="741816" lvl="1" indent="-353290">
                  <a:spcBef>
                    <a:spcPts val="618"/>
                  </a:spcBef>
                  <a:spcAft>
                    <a:spcPts val="618"/>
                  </a:spcAft>
                  <a:buFont typeface="系统字体常规体"/>
                  <a:buChar char="-"/>
                </a:pPr>
                <a:r>
                  <a:rPr lang="en-US" altLang="zh-CN" sz="2473" dirty="0">
                    <a:latin typeface="Times New Roman" panose="02020603050405020304" pitchFamily="18" charset="0"/>
                    <a:ea typeface="楷体" panose="02010609060101010101" pitchFamily="49" charset="-122"/>
                  </a:rPr>
                  <a:t>beyond arc-centric graph-access model</a:t>
                </a:r>
              </a:p>
            </p:txBody>
          </p:sp>
        </mc:Choice>
        <mc:Fallback xmlns="">
          <p:sp>
            <p:nvSpPr>
              <p:cNvPr id="2" name="文本框 1">
                <a:extLst>
                  <a:ext uri="{FF2B5EF4-FFF2-40B4-BE49-F238E27FC236}">
                    <a16:creationId xmlns:a16="http://schemas.microsoft.com/office/drawing/2014/main" id="{AC9A5E9C-D4A4-AE6B-AFB9-EAA118A8218D}"/>
                  </a:ext>
                </a:extLst>
              </p:cNvPr>
              <p:cNvSpPr txBox="1">
                <a:spLocks noRot="1" noChangeAspect="1" noMove="1" noResize="1" noEditPoints="1" noAdjustHandles="1" noChangeArrowheads="1" noChangeShapeType="1" noTextEdit="1"/>
              </p:cNvSpPr>
              <p:nvPr/>
            </p:nvSpPr>
            <p:spPr bwMode="auto">
              <a:xfrm>
                <a:off x="290351" y="1689349"/>
                <a:ext cx="9784085" cy="4213974"/>
              </a:xfrm>
              <a:prstGeom prst="rect">
                <a:avLst/>
              </a:prstGeom>
              <a:blipFill>
                <a:blip r:embed="rId3"/>
                <a:stretch>
                  <a:fillRect l="-1038" t="-901" b="-3003"/>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4234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4">
            <a:extLst>
              <a:ext uri="{FF2B5EF4-FFF2-40B4-BE49-F238E27FC236}">
                <a16:creationId xmlns:a16="http://schemas.microsoft.com/office/drawing/2014/main" id="{B510007A-C88F-E37B-5DB9-47868D12B2F9}"/>
              </a:ext>
            </a:extLst>
          </p:cNvPr>
          <p:cNvSpPr>
            <a:spLocks noEditPoints="1"/>
          </p:cNvSpPr>
          <p:nvPr/>
        </p:nvSpPr>
        <p:spPr bwMode="auto">
          <a:xfrm>
            <a:off x="334418" y="3464169"/>
            <a:ext cx="9138167" cy="660193"/>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50300" rIns="100600" bIns="50300" numCol="1" anchor="t" anchorCtr="0" compatLnSpc="1">
            <a:prstTxWarp prst="textNoShape">
              <a:avLst/>
            </a:prstTxWarp>
          </a:bodyPr>
          <a:lstStyle/>
          <a:p>
            <a:pPr algn="ctr">
              <a:lnSpc>
                <a:spcPct val="130000"/>
              </a:lnSpc>
              <a:spcBef>
                <a:spcPct val="0"/>
              </a:spcBef>
              <a:defRPr/>
            </a:pPr>
            <a:r>
              <a:rPr lang="en-US" altLang="zh-CN"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rPr>
              <a:t>Thanks and QA!</a:t>
            </a:r>
            <a:endParaRPr lang="zh-CN" altLang="en-US"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0632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7DA52D5-3A4F-42E0-A759-62A399848B96}"/>
                  </a:ext>
                </a:extLst>
              </p:cNvPr>
              <p:cNvGraphicFramePr>
                <a:graphicFrameLocks noGrp="1"/>
              </p:cNvGraphicFramePr>
              <p:nvPr/>
            </p:nvGraphicFramePr>
            <p:xfrm>
              <a:off x="299804" y="2281028"/>
              <a:ext cx="9278911" cy="4146684"/>
            </p:xfrm>
            <a:graphic>
              <a:graphicData uri="http://schemas.openxmlformats.org/drawingml/2006/table">
                <a:tbl>
                  <a:tblPr firstRow="1" bandRow="1">
                    <a:tableStyleId>{5C22544A-7EE6-4342-B048-85BDC9FD1C3A}</a:tableStyleId>
                  </a:tblPr>
                  <a:tblGrid>
                    <a:gridCol w="1768839">
                      <a:extLst>
                        <a:ext uri="{9D8B030D-6E8A-4147-A177-3AD203B41FA5}">
                          <a16:colId xmlns:a16="http://schemas.microsoft.com/office/drawing/2014/main" val="2674928321"/>
                        </a:ext>
                      </a:extLst>
                    </a:gridCol>
                    <a:gridCol w="3597640">
                      <a:extLst>
                        <a:ext uri="{9D8B030D-6E8A-4147-A177-3AD203B41FA5}">
                          <a16:colId xmlns:a16="http://schemas.microsoft.com/office/drawing/2014/main" val="274518241"/>
                        </a:ext>
                      </a:extLst>
                    </a:gridCol>
                    <a:gridCol w="3912432">
                      <a:extLst>
                        <a:ext uri="{9D8B030D-6E8A-4147-A177-3AD203B41FA5}">
                          <a16:colId xmlns:a16="http://schemas.microsoft.com/office/drawing/2014/main" val="758635221"/>
                        </a:ext>
                      </a:extLst>
                    </a:gridCol>
                  </a:tblGrid>
                  <a:tr h="1382228">
                    <a:tc>
                      <a:txBody>
                        <a:bodyPr/>
                        <a:lstStyle/>
                        <a:p>
                          <a:pPr algn="ctr"/>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i="1">
                                      <a:solidFill>
                                        <a:schemeClr val="tx1"/>
                                      </a:solidFill>
                                      <a:latin typeface="Cambria Math" panose="02040503050406030204" pitchFamily="18" charset="0"/>
                                      <a:cs typeface="Times New Roman" panose="02020603050405020304" pitchFamily="18" charset="0"/>
                                    </a:rPr>
                                    <m:t>)</m:t>
                                  </m:r>
                                </m:e>
                              </m:func>
                              <m:r>
                                <a:rPr lang="en-US" altLang="zh-CN" sz="2200" i="1">
                                  <a:solidFill>
                                    <a:schemeClr val="tx1"/>
                                  </a:solidFill>
                                  <a:latin typeface="Cambria Math" panose="02040503050406030204" pitchFamily="18" charset="0"/>
                                  <a:cs typeface="Times New Roman" panose="02020603050405020304" pitchFamily="18" charset="0"/>
                                </a:rPr>
                                <m:t>=</m:t>
                              </m:r>
                              <m:r>
                                <m:rPr>
                                  <m:sty m:val="p"/>
                                </m:rPr>
                                <a:rPr lang="en-US" altLang="zh-CN" sz="2200">
                                  <a:solidFill>
                                    <a:schemeClr val="tx1"/>
                                  </a:solidFill>
                                  <a:latin typeface="Cambria Math" panose="02040503050406030204" pitchFamily="18" charset="0"/>
                                  <a:cs typeface="Times New Roman" panose="02020603050405020304" pitchFamily="18" charset="0"/>
                                </a:rPr>
                                <m:t>Ω</m:t>
                              </m:r>
                              <m:d>
                                <m:dPr>
                                  <m:ctrlPr>
                                    <a:rPr lang="en-US" altLang="zh-CN" sz="2200" i="1">
                                      <a:solidFill>
                                        <a:schemeClr val="tx1"/>
                                      </a:solidFill>
                                      <a:latin typeface="Cambria Math" panose="02040503050406030204" pitchFamily="18" charset="0"/>
                                      <a:cs typeface="Times New Roman" panose="02020603050405020304" pitchFamily="18" charset="0"/>
                                    </a:rPr>
                                  </m:ctrlPr>
                                </m:dPr>
                                <m:e>
                                  <m:sSup>
                                    <m:sSupPr>
                                      <m:ctrlPr>
                                        <a:rPr lang="en-US" altLang="zh-CN" sz="2200" i="1">
                                          <a:solidFill>
                                            <a:schemeClr val="tx1"/>
                                          </a:solidFill>
                                          <a:latin typeface="Cambria Math" panose="02040503050406030204" pitchFamily="18" charset="0"/>
                                          <a:cs typeface="Times New Roman" panose="02020603050405020304" pitchFamily="18" charset="0"/>
                                        </a:rPr>
                                      </m:ctrlPr>
                                    </m:sSupPr>
                                    <m:e>
                                      <m:r>
                                        <a:rPr lang="en-US" altLang="zh-CN" sz="2200" i="1">
                                          <a:solidFill>
                                            <a:schemeClr val="tx1"/>
                                          </a:solidFill>
                                          <a:latin typeface="Cambria Math" panose="02040503050406030204" pitchFamily="18" charset="0"/>
                                          <a:cs typeface="Times New Roman" panose="02020603050405020304" pitchFamily="18" charset="0"/>
                                        </a:rPr>
                                        <m:t>𝑛</m:t>
                                      </m:r>
                                    </m:e>
                                    <m:sup>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i="1">
                                              <a:solidFill>
                                                <a:schemeClr val="tx1"/>
                                              </a:solidFill>
                                              <a:latin typeface="Cambria Math" panose="02040503050406030204" pitchFamily="18" charset="0"/>
                                              <a:cs typeface="Times New Roman" panose="02020603050405020304" pitchFamily="18" charset="0"/>
                                            </a:rPr>
                                            <m:t>1</m:t>
                                          </m:r>
                                        </m:num>
                                        <m:den>
                                          <m:r>
                                            <a:rPr lang="en-US" altLang="zh-CN" sz="2200" i="1">
                                              <a:solidFill>
                                                <a:schemeClr val="tx1"/>
                                              </a:solidFill>
                                              <a:latin typeface="Cambria Math" panose="02040503050406030204" pitchFamily="18" charset="0"/>
                                              <a:cs typeface="Times New Roman" panose="02020603050405020304" pitchFamily="18" charset="0"/>
                                            </a:rPr>
                                            <m:t>3</m:t>
                                          </m:r>
                                        </m:den>
                                      </m:f>
                                    </m:sup>
                                  </m:sSup>
                                </m:e>
                              </m:d>
                            </m:oMath>
                          </a14:m>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i="1">
                                      <a:solidFill>
                                        <a:schemeClr val="tx1"/>
                                      </a:solidFill>
                                      <a:latin typeface="Cambria Math" panose="02040503050406030204" pitchFamily="18" charset="0"/>
                                      <a:cs typeface="Times New Roman" panose="02020603050405020304" pitchFamily="18" charset="0"/>
                                    </a:rPr>
                                    <m:t>)</m:t>
                                  </m:r>
                                </m:e>
                              </m:func>
                              <m:r>
                                <a:rPr lang="en-US" altLang="zh-CN" sz="2200" i="1">
                                  <a:solidFill>
                                    <a:schemeClr val="tx1"/>
                                  </a:solidFill>
                                  <a:latin typeface="Cambria Math" panose="02040503050406030204" pitchFamily="18" charset="0"/>
                                  <a:cs typeface="Times New Roman" panose="02020603050405020304" pitchFamily="18" charset="0"/>
                                </a:rPr>
                                <m:t>=</m:t>
                              </m:r>
                              <m:r>
                                <a:rPr lang="en-US" altLang="zh-CN" sz="2200" i="1">
                                  <a:solidFill>
                                    <a:schemeClr val="tx1"/>
                                  </a:solidFill>
                                  <a:latin typeface="Cambria Math" panose="02040503050406030204" pitchFamily="18" charset="0"/>
                                  <a:cs typeface="Times New Roman" panose="02020603050405020304" pitchFamily="18" charset="0"/>
                                </a:rPr>
                                <m:t>𝑜</m:t>
                              </m:r>
                              <m:d>
                                <m:dPr>
                                  <m:ctrlPr>
                                    <a:rPr lang="en-US" altLang="zh-CN" sz="2200" i="1">
                                      <a:solidFill>
                                        <a:schemeClr val="tx1"/>
                                      </a:solidFill>
                                      <a:latin typeface="Cambria Math" panose="02040503050406030204" pitchFamily="18" charset="0"/>
                                      <a:cs typeface="Times New Roman" panose="02020603050405020304" pitchFamily="18" charset="0"/>
                                    </a:rPr>
                                  </m:ctrlPr>
                                </m:dPr>
                                <m:e>
                                  <m:sSup>
                                    <m:sSupPr>
                                      <m:ctrlPr>
                                        <a:rPr lang="en-US" altLang="zh-CN" sz="2200" i="1">
                                          <a:solidFill>
                                            <a:schemeClr val="tx1"/>
                                          </a:solidFill>
                                          <a:latin typeface="Cambria Math" panose="02040503050406030204" pitchFamily="18" charset="0"/>
                                          <a:cs typeface="Times New Roman" panose="02020603050405020304" pitchFamily="18" charset="0"/>
                                        </a:rPr>
                                      </m:ctrlPr>
                                    </m:sSupPr>
                                    <m:e>
                                      <m:r>
                                        <a:rPr lang="en-US" altLang="zh-CN" sz="2200" i="1">
                                          <a:solidFill>
                                            <a:schemeClr val="tx1"/>
                                          </a:solidFill>
                                          <a:latin typeface="Cambria Math" panose="02040503050406030204" pitchFamily="18" charset="0"/>
                                          <a:cs typeface="Times New Roman" panose="02020603050405020304" pitchFamily="18" charset="0"/>
                                        </a:rPr>
                                        <m:t>𝑛</m:t>
                                      </m:r>
                                    </m:e>
                                    <m:sup>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i="1">
                                              <a:solidFill>
                                                <a:schemeClr val="tx1"/>
                                              </a:solidFill>
                                              <a:latin typeface="Cambria Math" panose="02040503050406030204" pitchFamily="18" charset="0"/>
                                              <a:cs typeface="Times New Roman" panose="02020603050405020304" pitchFamily="18" charset="0"/>
                                            </a:rPr>
                                            <m:t>1</m:t>
                                          </m:r>
                                        </m:num>
                                        <m:den>
                                          <m:r>
                                            <a:rPr lang="en-US" altLang="zh-CN" sz="2200" i="1">
                                              <a:solidFill>
                                                <a:schemeClr val="tx1"/>
                                              </a:solidFill>
                                              <a:latin typeface="Cambria Math" panose="02040503050406030204" pitchFamily="18" charset="0"/>
                                              <a:cs typeface="Times New Roman" panose="02020603050405020304" pitchFamily="18" charset="0"/>
                                            </a:rPr>
                                            <m:t>3</m:t>
                                          </m:r>
                                        </m:den>
                                      </m:f>
                                    </m:sup>
                                  </m:sSup>
                                </m:e>
                              </m:d>
                            </m:oMath>
                          </a14:m>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308146"/>
                      </a:ext>
                    </a:extLst>
                  </a:tr>
                  <a:tr h="1382228">
                    <a:tc>
                      <a:txBody>
                        <a:bodyPr/>
                        <a:lstStyle/>
                        <a:p>
                          <a:pPr algn="ctr"/>
                          <a:r>
                            <a:rPr lang="en-US" sz="2100" b="1">
                              <a:latin typeface="Times New Roman" panose="02020603050405020304" pitchFamily="18" charset="0"/>
                              <a:cs typeface="Times New Roman" panose="02020603050405020304" pitchFamily="18" charset="0"/>
                            </a:rPr>
                            <a:t>Upper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altLang="zh-CN" sz="2100" i="0" baseline="0">
                              <a:latin typeface="+mn-lt"/>
                              <a:cs typeface="Times New Roman" panose="02020603050405020304" pitchFamily="18" charset="0"/>
                            </a:rPr>
                            <a:t>                         </a:t>
                          </a:r>
                          <a14:m>
                            <m:oMath xmlns:m="http://schemas.openxmlformats.org/officeDocument/2006/math">
                              <m:r>
                                <a:rPr lang="en-US" altLang="zh-CN" sz="2100" i="1">
                                  <a:latin typeface="Cambria Math" panose="02040503050406030204" pitchFamily="18" charset="0"/>
                                  <a:cs typeface="Times New Roman" panose="02020603050405020304" pitchFamily="18" charset="0"/>
                                </a:rPr>
                                <m:t>𝑂</m:t>
                              </m:r>
                              <m:d>
                                <m:dPr>
                                  <m:ctrlPr>
                                    <a:rPr lang="en-US" altLang="zh-CN" sz="2100" i="1">
                                      <a:latin typeface="Cambria Math" panose="02040503050406030204" pitchFamily="18" charset="0"/>
                                      <a:cs typeface="Times New Roman" panose="02020603050405020304" pitchFamily="18" charset="0"/>
                                    </a:rPr>
                                  </m:ctrlPr>
                                </m:dPr>
                                <m:e>
                                  <m:func>
                                    <m:funcPr>
                                      <m:ctrlPr>
                                        <a:rPr lang="en-US" altLang="zh-CN" sz="2100" i="1">
                                          <a:latin typeface="Cambria Math" panose="02040503050406030204" pitchFamily="18" charset="0"/>
                                          <a:cs typeface="Times New Roman" panose="02020603050405020304" pitchFamily="18" charset="0"/>
                                        </a:rPr>
                                      </m:ctrlPr>
                                    </m:funcPr>
                                    <m:fName>
                                      <m:r>
                                        <m:rPr>
                                          <m:sty m:val="p"/>
                                        </m:rPr>
                                        <a:rPr lang="en-US" altLang="zh-CN" sz="2100">
                                          <a:latin typeface="Cambria Math" panose="02040503050406030204" pitchFamily="18" charset="0"/>
                                          <a:cs typeface="Times New Roman" panose="02020603050405020304" pitchFamily="18" charset="0"/>
                                        </a:rPr>
                                        <m:t>min</m:t>
                                      </m:r>
                                    </m:fName>
                                    <m:e>
                                      <m:d>
                                        <m:dPr>
                                          <m:ctrlPr>
                                            <a:rPr lang="en-US" altLang="zh-CN" sz="2100" i="1">
                                              <a:latin typeface="Cambria Math" panose="02040503050406030204" pitchFamily="18" charset="0"/>
                                              <a:cs typeface="Times New Roman" panose="02020603050405020304" pitchFamily="18" charset="0"/>
                                            </a:rPr>
                                          </m:ctrlPr>
                                        </m:dPr>
                                        <m:e>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p>
                                            <m:sSupPr>
                                              <m:ctrlPr>
                                                <a:rPr lang="en-US" altLang="zh-CN" sz="2100" i="1">
                                                  <a:latin typeface="Cambria Math" panose="02040503050406030204" pitchFamily="18" charset="0"/>
                                                  <a:cs typeface="Times New Roman" panose="02020603050405020304" pitchFamily="18" charset="0"/>
                                                </a:rPr>
                                              </m:ctrlPr>
                                            </m:s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b="0" i="1">
                                                          <a:latin typeface="Cambria Math" panose="02040503050406030204" pitchFamily="18" charset="0"/>
                                                          <a:cs typeface="Times New Roman" panose="02020603050405020304" pitchFamily="18" charset="0"/>
                                                        </a:rPr>
                                                        <m:t>3</m:t>
                                                      </m:r>
                                                    </m:num>
                                                    <m:den>
                                                      <m:r>
                                                        <a:rPr lang="en-US" altLang="zh-CN" sz="2100" b="0" i="1">
                                                          <a:latin typeface="Cambria Math" panose="02040503050406030204" pitchFamily="18" charset="0"/>
                                                          <a:cs typeface="Times New Roman" panose="02020603050405020304" pitchFamily="18" charset="0"/>
                                                        </a:rPr>
                                                        <m:t>4</m:t>
                                                      </m:r>
                                                    </m:den>
                                                  </m:f>
                                                </m:sup>
                                              </m:sSup>
                                              <m:r>
                                                <a:rPr lang="en-US" altLang="zh-CN" sz="2100" b="0" i="1">
                                                  <a:latin typeface="Cambria Math" panose="02040503050406030204" pitchFamily="18" charset="0"/>
                                                  <a:cs typeface="Times New Roman" panose="02020603050405020304" pitchFamily="18" charset="0"/>
                                                </a:rPr>
                                                <m:t>𝑑</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4</m:t>
                                                  </m:r>
                                                </m:den>
                                              </m:f>
                                            </m:sup>
                                          </m:sSup>
                                        </m:e>
                                      </m:d>
                                    </m:e>
                                  </m:func>
                                </m:e>
                              </m:d>
                            </m:oMath>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16538986"/>
                      </a:ext>
                    </a:extLst>
                  </a:tr>
                  <a:tr h="1382228">
                    <a:tc>
                      <a:txBody>
                        <a:bodyPr/>
                        <a:lstStyle/>
                        <a:p>
                          <a:pPr algn="ctr"/>
                          <a:r>
                            <a:rPr lang="en-US" sz="2100" b="1">
                              <a:latin typeface="Times New Roman" panose="02020603050405020304" pitchFamily="18" charset="0"/>
                              <a:cs typeface="Times New Roman" panose="02020603050405020304" pitchFamily="18" charset="0"/>
                            </a:rPr>
                            <a:t>Lower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2100">
                                    <a:latin typeface="Cambria Math" panose="02040503050406030204" pitchFamily="18" charset="0"/>
                                    <a:cs typeface="Times New Roman" panose="02020603050405020304" pitchFamily="18" charset="0"/>
                                  </a:rPr>
                                  <m:t>Ω</m:t>
                                </m:r>
                                <m:d>
                                  <m:dPr>
                                    <m:ctrlPr>
                                      <a:rPr lang="en-US" altLang="zh-CN" sz="2100" i="1">
                                        <a:latin typeface="Cambria Math" panose="02040503050406030204" pitchFamily="18" charset="0"/>
                                        <a:cs typeface="Times New Roman" panose="02020603050405020304" pitchFamily="18" charset="0"/>
                                      </a:rPr>
                                    </m:ctrlPr>
                                  </m:dPr>
                                  <m:e>
                                    <m:r>
                                      <m:rPr>
                                        <m:sty m:val="p"/>
                                      </m:rPr>
                                      <a:rPr lang="en-US" altLang="zh-CN" sz="2100">
                                        <a:latin typeface="Cambria Math" panose="02040503050406030204" pitchFamily="18" charset="0"/>
                                        <a:cs typeface="Times New Roman" panose="02020603050405020304" pitchFamily="18" charset="0"/>
                                      </a:rPr>
                                      <m:t>min</m:t>
                                    </m:r>
                                    <m:d>
                                      <m:dPr>
                                        <m:ctrlPr>
                                          <a:rPr lang="en-US" altLang="zh-CN" sz="2100" i="1">
                                            <a:latin typeface="Cambria Math" panose="02040503050406030204" pitchFamily="18" charset="0"/>
                                            <a:cs typeface="Times New Roman" panose="02020603050405020304" pitchFamily="18" charset="0"/>
                                          </a:rPr>
                                        </m:ctrlPr>
                                      </m:dPr>
                                      <m:e>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p>
                                          <m:sSupPr>
                                            <m:ctrlPr>
                                              <a:rPr lang="en-US" altLang="zh-CN" sz="2100" i="1">
                                                <a:latin typeface="Cambria Math" panose="02040503050406030204" pitchFamily="18" charset="0"/>
                                                <a:cs typeface="Times New Roman" panose="02020603050405020304" pitchFamily="18" charset="0"/>
                                              </a:rPr>
                                            </m:ctrlPr>
                                          </m:s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b="0" i="1">
                                                        <a:latin typeface="Cambria Math" panose="02040503050406030204" pitchFamily="18" charset="0"/>
                                                        <a:cs typeface="Times New Roman" panose="02020603050405020304" pitchFamily="18" charset="0"/>
                                                      </a:rPr>
                                                      <m:t>3</m:t>
                                                    </m:r>
                                                  </m:num>
                                                  <m:den>
                                                    <m:r>
                                                      <a:rPr lang="en-US" altLang="zh-CN" sz="2100" b="0" i="1">
                                                        <a:latin typeface="Cambria Math" panose="02040503050406030204" pitchFamily="18" charset="0"/>
                                                        <a:cs typeface="Times New Roman" panose="02020603050405020304" pitchFamily="18" charset="0"/>
                                                      </a:rPr>
                                                      <m:t>4</m:t>
                                                    </m:r>
                                                  </m:den>
                                                </m:f>
                                              </m:sup>
                                            </m:sSup>
                                            <m:r>
                                              <a:rPr lang="en-US" altLang="zh-CN" sz="2100" b="0" i="1">
                                                <a:latin typeface="Cambria Math" panose="02040503050406030204" pitchFamily="18" charset="0"/>
                                                <a:cs typeface="Times New Roman" panose="02020603050405020304" pitchFamily="18" charset="0"/>
                                              </a:rPr>
                                              <m:t>𝑑</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4</m:t>
                                                </m:r>
                                              </m:den>
                                            </m:f>
                                          </m:sup>
                                        </m:sSup>
                                      </m:e>
                                    </m:d>
                                  </m:e>
                                </m:d>
                              </m:oMath>
                            </m:oMathPara>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r>
                                <m:rPr>
                                  <m:sty m:val="p"/>
                                </m:rPr>
                                <a:rPr lang="en-US" altLang="zh-CN" sz="2100">
                                  <a:latin typeface="Cambria Math" panose="02040503050406030204" pitchFamily="18" charset="0"/>
                                  <a:cs typeface="Times New Roman" panose="02020603050405020304" pitchFamily="18" charset="0"/>
                                </a:rPr>
                                <m:t>Ω</m:t>
                              </m:r>
                              <m:d>
                                <m:dPr>
                                  <m:ctrlPr>
                                    <a:rPr lang="en-US" altLang="zh-CN" sz="2100" i="1">
                                      <a:latin typeface="Cambria Math" panose="02040503050406030204" pitchFamily="18" charset="0"/>
                                      <a:cs typeface="Times New Roman" panose="02020603050405020304" pitchFamily="18" charset="0"/>
                                    </a:rPr>
                                  </m:ctrlPr>
                                </m:d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r>
                                        <a:rPr lang="en-US" altLang="zh-CN" sz="2100" i="1">
                                          <a:latin typeface="Cambria Math" panose="02040503050406030204" pitchFamily="18" charset="0"/>
                                          <a:cs typeface="Times New Roman" panose="02020603050405020304" pitchFamily="18" charset="0"/>
                                        </a:rPr>
                                        <m:t>−</m:t>
                                      </m:r>
                                      <m:r>
                                        <a:rPr lang="en-US" altLang="zh-CN" sz="2100" i="1">
                                          <a:latin typeface="Cambria Math" panose="02040503050406030204" pitchFamily="18" charset="0"/>
                                          <a:cs typeface="Times New Roman" panose="02020603050405020304" pitchFamily="18" charset="0"/>
                                        </a:rPr>
                                        <m:t>𝛾</m:t>
                                      </m:r>
                                    </m:sup>
                                  </m:sSup>
                                  <m:sSup>
                                    <m:sSupPr>
                                      <m:ctrlPr>
                                        <a:rPr lang="en-US" altLang="zh-CN" sz="2100" i="1">
                                          <a:latin typeface="Cambria Math" panose="02040503050406030204" pitchFamily="18" charset="0"/>
                                          <a:cs typeface="Times New Roman" panose="02020603050405020304" pitchFamily="18" charset="0"/>
                                        </a:rPr>
                                      </m:ctrlPr>
                                    </m:sSupPr>
                                    <m:e>
                                      <m:d>
                                        <m:dPr>
                                          <m:ctrlPr>
                                            <a:rPr lang="en-US" altLang="zh-CN" sz="2100" i="1">
                                              <a:latin typeface="Cambria Math" panose="02040503050406030204" pitchFamily="18" charset="0"/>
                                              <a:cs typeface="Times New Roman" panose="02020603050405020304" pitchFamily="18" charset="0"/>
                                            </a:rPr>
                                          </m:ctrlPr>
                                        </m:dPr>
                                        <m:e>
                                          <m:func>
                                            <m:funcPr>
                                              <m:ctrlPr>
                                                <a:rPr lang="en-US" altLang="zh-CN" sz="2100" i="1">
                                                  <a:latin typeface="Cambria Math" panose="02040503050406030204" pitchFamily="18" charset="0"/>
                                                  <a:cs typeface="Times New Roman" panose="02020603050405020304" pitchFamily="18" charset="0"/>
                                                </a:rPr>
                                              </m:ctrlPr>
                                            </m:funcPr>
                                            <m:fName>
                                              <m:r>
                                                <m:rPr>
                                                  <m:sty m:val="p"/>
                                                </m:rPr>
                                                <a:rPr lang="en-US" altLang="zh-CN" sz="2100">
                                                  <a:latin typeface="Cambria Math" panose="02040503050406030204" pitchFamily="18" charset="0"/>
                                                  <a:cs typeface="Times New Roman" panose="02020603050405020304" pitchFamily="18" charset="0"/>
                                                </a:rPr>
                                                <m:t>min</m:t>
                                              </m:r>
                                            </m:fName>
                                            <m:e>
                                              <m:d>
                                                <m:dPr>
                                                  <m:ctrlPr>
                                                    <a:rPr lang="en-US" altLang="zh-CN" sz="2100" i="1">
                                                      <a:latin typeface="Cambria Math" panose="02040503050406030204" pitchFamily="18" charset="0"/>
                                                      <a:cs typeface="Times New Roman" panose="02020603050405020304" pitchFamily="18" charset="0"/>
                                                    </a:rPr>
                                                  </m:ctrlPr>
                                                </m:dPr>
                                                <m:e>
                                                  <m:sSub>
                                                    <m:sSubPr>
                                                      <m:ctrlPr>
                                                        <a:rPr lang="en-US" altLang="zh-CN" sz="2100" i="1">
                                                          <a:latin typeface="Cambria Math" panose="02040503050406030204" pitchFamily="18" charset="0"/>
                                                          <a:cs typeface="Times New Roman" panose="02020603050405020304" pitchFamily="18" charset="0"/>
                                                        </a:rPr>
                                                      </m:ctrlPr>
                                                    </m:sSubPr>
                                                    <m:e>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Sub>
                                                  <m:r>
                                                    <a:rPr lang="en-US" altLang="zh-CN" sz="2100" i="1">
                                                      <a:latin typeface="Cambria Math" panose="02040503050406030204" pitchFamily="18" charset="0"/>
                                                      <a:cs typeface="Times New Roman" panose="02020603050405020304" pitchFamily="18" charset="0"/>
                                                    </a:rPr>
                                                    <m:t>,</m:t>
                                                  </m:r>
                                                  <m:sSub>
                                                    <m:sSubPr>
                                                      <m:ctrlPr>
                                                        <a:rPr lang="en-US" altLang="zh-CN" sz="2100" i="1">
                                                          <a:latin typeface="Cambria Math" panose="02040503050406030204" pitchFamily="18" charset="0"/>
                                                          <a:cs typeface="Times New Roman" panose="02020603050405020304" pitchFamily="18" charset="0"/>
                                                        </a:rPr>
                                                      </m:ctrlPr>
                                                    </m:sSubPr>
                                                    <m:e>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Sub>
                                                </m:e>
                                              </m:d>
                                            </m:e>
                                          </m:func>
                                        </m:e>
                                      </m:d>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r>
                                        <a:rPr lang="en-US" altLang="zh-CN" sz="2100" i="1">
                                          <a:latin typeface="Cambria Math" panose="02040503050406030204" pitchFamily="18" charset="0"/>
                                          <a:cs typeface="Times New Roman" panose="02020603050405020304" pitchFamily="18" charset="0"/>
                                        </a:rPr>
                                        <m:t>+</m:t>
                                      </m:r>
                                      <m:r>
                                        <a:rPr lang="en-US" altLang="zh-CN" sz="2100" i="1">
                                          <a:latin typeface="Cambria Math" panose="02040503050406030204" pitchFamily="18" charset="0"/>
                                          <a:cs typeface="Times New Roman" panose="02020603050405020304" pitchFamily="18" charset="0"/>
                                        </a:rPr>
                                        <m:t>𝛾</m:t>
                                      </m:r>
                                    </m:sup>
                                  </m:sSup>
                                </m:e>
                              </m:d>
                            </m:oMath>
                          </a14:m>
                          <a:r>
                            <a:rPr lang="en-US" sz="2100">
                              <a:latin typeface="Times New Roman" panose="02020603050405020304" pitchFamily="18" charset="0"/>
                              <a:cs typeface="Times New Roman" panose="02020603050405020304" pitchFamily="18" charset="0"/>
                            </a:rPr>
                            <a:t> </a:t>
                          </a:r>
                        </a:p>
                        <a:p>
                          <a:pPr algn="ctr"/>
                          <a:r>
                            <a:rPr lang="en-US" altLang="zh-CN" sz="2000" dirty="0">
                              <a:solidFill>
                                <a:schemeClr val="tx1"/>
                              </a:solidFill>
                              <a:latin typeface="Times New Roman" panose="02020603050405020304" pitchFamily="18" charset="0"/>
                              <a:cs typeface="Times New Roman" panose="02020603050405020304" pitchFamily="18" charset="0"/>
                            </a:rPr>
                            <a:t>for</a:t>
                          </a:r>
                          <a:r>
                            <a:rPr lang="en-US" altLang="zh-CN" sz="2000" baseline="0" dirty="0">
                              <a:solidFill>
                                <a:schemeClr val="tx1"/>
                              </a:solidFill>
                              <a:latin typeface="Times New Roman" panose="02020603050405020304" pitchFamily="18" charset="0"/>
                              <a:cs typeface="Times New Roman" panose="02020603050405020304" pitchFamily="18" charset="0"/>
                            </a:rPr>
                            <a:t> arbitrarily small constant</a:t>
                          </a:r>
                          <a:r>
                            <a:rPr lang="en-US" altLang="zh-CN"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solidFill>
                                    <a:schemeClr val="tx1"/>
                                  </a:solidFill>
                                  <a:latin typeface="Cambria Math" panose="02040503050406030204" pitchFamily="18" charset="0"/>
                                  <a:cs typeface="Times New Roman" panose="02020603050405020304" pitchFamily="18" charset="0"/>
                                </a:rPr>
                                <m:t>𝛾</m:t>
                              </m:r>
                              <m:r>
                                <a:rPr lang="en-US" altLang="zh-CN" sz="2000" i="1">
                                  <a:solidFill>
                                    <a:schemeClr val="tx1"/>
                                  </a:solidFill>
                                  <a:latin typeface="Cambria Math" panose="02040503050406030204" pitchFamily="18" charset="0"/>
                                  <a:cs typeface="Times New Roman" panose="02020603050405020304" pitchFamily="18" charset="0"/>
                                </a:rPr>
                                <m:t>&gt;0</m:t>
                              </m:r>
                            </m:oMath>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338798"/>
                      </a:ext>
                    </a:extLst>
                  </a:tr>
                </a:tbl>
              </a:graphicData>
            </a:graphic>
          </p:graphicFrame>
        </mc:Choice>
        <mc:Fallback xmlns="">
          <p:graphicFrame>
            <p:nvGraphicFramePr>
              <p:cNvPr id="2" name="表格 1">
                <a:extLst>
                  <a:ext uri="{FF2B5EF4-FFF2-40B4-BE49-F238E27FC236}">
                    <a16:creationId xmlns:a16="http://schemas.microsoft.com/office/drawing/2014/main" id="{57DA52D5-3A4F-42E0-A759-62A399848B96}"/>
                  </a:ext>
                </a:extLst>
              </p:cNvPr>
              <p:cNvGraphicFramePr>
                <a:graphicFrameLocks noGrp="1"/>
              </p:cNvGraphicFramePr>
              <p:nvPr/>
            </p:nvGraphicFramePr>
            <p:xfrm>
              <a:off x="299804" y="2281028"/>
              <a:ext cx="9278911" cy="4146684"/>
            </p:xfrm>
            <a:graphic>
              <a:graphicData uri="http://schemas.openxmlformats.org/drawingml/2006/table">
                <a:tbl>
                  <a:tblPr firstRow="1" bandRow="1">
                    <a:tableStyleId>{5C22544A-7EE6-4342-B048-85BDC9FD1C3A}</a:tableStyleId>
                  </a:tblPr>
                  <a:tblGrid>
                    <a:gridCol w="1768839">
                      <a:extLst>
                        <a:ext uri="{9D8B030D-6E8A-4147-A177-3AD203B41FA5}">
                          <a16:colId xmlns:a16="http://schemas.microsoft.com/office/drawing/2014/main" val="2674928321"/>
                        </a:ext>
                      </a:extLst>
                    </a:gridCol>
                    <a:gridCol w="3597640">
                      <a:extLst>
                        <a:ext uri="{9D8B030D-6E8A-4147-A177-3AD203B41FA5}">
                          <a16:colId xmlns:a16="http://schemas.microsoft.com/office/drawing/2014/main" val="274518241"/>
                        </a:ext>
                      </a:extLst>
                    </a:gridCol>
                    <a:gridCol w="3912432">
                      <a:extLst>
                        <a:ext uri="{9D8B030D-6E8A-4147-A177-3AD203B41FA5}">
                          <a16:colId xmlns:a16="http://schemas.microsoft.com/office/drawing/2014/main" val="758635221"/>
                        </a:ext>
                      </a:extLst>
                    </a:gridCol>
                  </a:tblGrid>
                  <a:tr h="1382228">
                    <a:tc>
                      <a:txBody>
                        <a:bodyPr/>
                        <a:lstStyle/>
                        <a:p>
                          <a:pPr algn="ctr"/>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9470" r="-109541" b="-200917"/>
                          </a:stretch>
                        </a:blip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6893" r="-324" b="-200917"/>
                          </a:stretch>
                        </a:blipFill>
                      </a:tcPr>
                    </a:tc>
                    <a:extLst>
                      <a:ext uri="{0D108BD9-81ED-4DB2-BD59-A6C34878D82A}">
                        <a16:rowId xmlns:a16="http://schemas.microsoft.com/office/drawing/2014/main" val="802308146"/>
                      </a:ext>
                    </a:extLst>
                  </a:tr>
                  <a:tr h="1382228">
                    <a:tc>
                      <a:txBody>
                        <a:bodyPr/>
                        <a:lstStyle/>
                        <a:p>
                          <a:pPr algn="ctr"/>
                          <a:r>
                            <a:rPr lang="en-US" sz="2100" b="1">
                              <a:latin typeface="Times New Roman" panose="02020603050405020304" pitchFamily="18" charset="0"/>
                              <a:cs typeface="Times New Roman" panose="02020603050405020304" pitchFamily="18" charset="0"/>
                            </a:rPr>
                            <a:t>Upper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649" t="-99091" r="-169" b="-99091"/>
                          </a:stretch>
                        </a:blipFill>
                      </a:tcPr>
                    </a:tc>
                    <a:tc hMerge="1">
                      <a:txBody>
                        <a:bodyPr/>
                        <a:lstStyle/>
                        <a:p>
                          <a:endParaRPr lang="en-US"/>
                        </a:p>
                      </a:txBody>
                      <a:tcPr/>
                    </a:tc>
                    <a:extLst>
                      <a:ext uri="{0D108BD9-81ED-4DB2-BD59-A6C34878D82A}">
                        <a16:rowId xmlns:a16="http://schemas.microsoft.com/office/drawing/2014/main" val="3316538986"/>
                      </a:ext>
                    </a:extLst>
                  </a:tr>
                  <a:tr h="1382228">
                    <a:tc>
                      <a:txBody>
                        <a:bodyPr/>
                        <a:lstStyle/>
                        <a:p>
                          <a:pPr algn="ctr"/>
                          <a:r>
                            <a:rPr lang="en-US" sz="2100" b="1">
                              <a:latin typeface="Times New Roman" panose="02020603050405020304" pitchFamily="18" charset="0"/>
                              <a:cs typeface="Times New Roman" panose="02020603050405020304" pitchFamily="18" charset="0"/>
                            </a:rPr>
                            <a:t>Lower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9470" t="-200917" r="-109541"/>
                          </a:stretch>
                        </a:blip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893" t="-200917" r="-324"/>
                          </a:stretch>
                        </a:blipFill>
                      </a:tcPr>
                    </a:tc>
                    <a:extLst>
                      <a:ext uri="{0D108BD9-81ED-4DB2-BD59-A6C34878D82A}">
                        <a16:rowId xmlns:a16="http://schemas.microsoft.com/office/drawing/2014/main" val="4274338798"/>
                      </a:ext>
                    </a:extLst>
                  </a:tr>
                </a:tbl>
              </a:graphicData>
            </a:graphic>
          </p:graphicFrame>
        </mc:Fallback>
      </mc:AlternateContent>
      <p:sp>
        <p:nvSpPr>
          <p:cNvPr id="3" name="弧 2">
            <a:extLst>
              <a:ext uri="{FF2B5EF4-FFF2-40B4-BE49-F238E27FC236}">
                <a16:creationId xmlns:a16="http://schemas.microsoft.com/office/drawing/2014/main" id="{42535283-FA8E-CFCD-EDE0-A6D7C663ED5C}"/>
              </a:ext>
            </a:extLst>
          </p:cNvPr>
          <p:cNvSpPr/>
          <p:nvPr/>
        </p:nvSpPr>
        <p:spPr>
          <a:xfrm rot="16832817">
            <a:off x="3092165" y="4462603"/>
            <a:ext cx="1671403" cy="1746354"/>
          </a:xfrm>
          <a:prstGeom prst="arc">
            <a:avLst>
              <a:gd name="adj1" fmla="val 15661974"/>
              <a:gd name="adj2" fmla="val 20645799"/>
            </a:avLst>
          </a:prstGeom>
          <a:ln w="38100">
            <a:solidFill>
              <a:srgbClr val="0070C0"/>
            </a:solidFill>
            <a:headEnd type="stealth"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文本框 3">
            <a:extLst>
              <a:ext uri="{FF2B5EF4-FFF2-40B4-BE49-F238E27FC236}">
                <a16:creationId xmlns:a16="http://schemas.microsoft.com/office/drawing/2014/main" id="{B90DEE89-38B0-65BF-06F3-C9BE8209A30C}"/>
              </a:ext>
            </a:extLst>
          </p:cNvPr>
          <p:cNvSpPr txBox="1"/>
          <p:nvPr/>
        </p:nvSpPr>
        <p:spPr bwMode="auto">
          <a:xfrm>
            <a:off x="2384322" y="4370992"/>
            <a:ext cx="1064301" cy="399574"/>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srgbClr val="005AAA"/>
                </a:solidFill>
                <a:latin typeface="Times New Roman" panose="02020603050405020304" pitchFamily="18" charset="0"/>
                <a:cs typeface="Times New Roman" panose="02020603050405020304" pitchFamily="18" charset="0"/>
              </a:rPr>
              <a:t>match</a:t>
            </a:r>
          </a:p>
        </p:txBody>
      </p:sp>
      <p:sp>
        <p:nvSpPr>
          <p:cNvPr id="5" name="弧 4">
            <a:extLst>
              <a:ext uri="{FF2B5EF4-FFF2-40B4-BE49-F238E27FC236}">
                <a16:creationId xmlns:a16="http://schemas.microsoft.com/office/drawing/2014/main" id="{B5571A9F-9042-0D1A-EA56-FE2D50FF6DA4}"/>
              </a:ext>
            </a:extLst>
          </p:cNvPr>
          <p:cNvSpPr/>
          <p:nvPr/>
        </p:nvSpPr>
        <p:spPr>
          <a:xfrm rot="221806">
            <a:off x="6857195" y="4477593"/>
            <a:ext cx="1671403" cy="1746354"/>
          </a:xfrm>
          <a:prstGeom prst="arc">
            <a:avLst>
              <a:gd name="adj1" fmla="val 15661974"/>
              <a:gd name="adj2" fmla="val 21260515"/>
            </a:avLst>
          </a:prstGeom>
          <a:ln w="38100">
            <a:solidFill>
              <a:srgbClr val="0070C0"/>
            </a:solidFill>
            <a:headEnd type="stealth"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42F55BC-7BF1-FDA7-5A5D-FD8E926D7F57}"/>
                  </a:ext>
                </a:extLst>
              </p:cNvPr>
              <p:cNvSpPr txBox="1"/>
              <p:nvPr/>
            </p:nvSpPr>
            <p:spPr bwMode="auto">
              <a:xfrm>
                <a:off x="7223810" y="3667429"/>
                <a:ext cx="2782126" cy="641971"/>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a:solidFill>
                            <a:srgbClr val="005AAA"/>
                          </a:solidFill>
                          <a:latin typeface="Cambria Math" panose="02040503050406030204" pitchFamily="18" charset="0"/>
                          <a:cs typeface="Times New Roman" panose="02020603050405020304" pitchFamily="18" charset="0"/>
                        </a:rPr>
                        <m:t>=</m:t>
                      </m:r>
                      <m:r>
                        <a:rPr lang="en-US" altLang="zh-CN" sz="2000" i="1">
                          <a:solidFill>
                            <a:srgbClr val="005AAA"/>
                          </a:solidFill>
                          <a:latin typeface="Cambria Math" panose="02040503050406030204" pitchFamily="18" charset="0"/>
                          <a:cs typeface="Times New Roman" panose="02020603050405020304" pitchFamily="18" charset="0"/>
                        </a:rPr>
                        <m:t>𝑂</m:t>
                      </m:r>
                      <m:d>
                        <m:dPr>
                          <m:ctrlPr>
                            <a:rPr lang="en-US" altLang="zh-CN" sz="2000" i="1">
                              <a:solidFill>
                                <a:srgbClr val="005AAA"/>
                              </a:solidFill>
                              <a:latin typeface="Cambria Math" panose="02040503050406030204" pitchFamily="18" charset="0"/>
                              <a:cs typeface="Times New Roman" panose="02020603050405020304" pitchFamily="18" charset="0"/>
                            </a:rPr>
                          </m:ctrlPr>
                        </m:dPr>
                        <m:e>
                          <m:sSup>
                            <m:sSupPr>
                              <m:ctrlPr>
                                <a:rPr lang="en-US" altLang="zh-CN" i="1">
                                  <a:solidFill>
                                    <a:srgbClr val="005AAA"/>
                                  </a:solidFill>
                                  <a:latin typeface="Cambria Math" panose="02040503050406030204" pitchFamily="18" charset="0"/>
                                  <a:cs typeface="Times New Roman" panose="02020603050405020304" pitchFamily="18" charset="0"/>
                                </a:rPr>
                              </m:ctrlPr>
                            </m:sSupPr>
                            <m:e>
                              <m:r>
                                <a:rPr lang="en-US" altLang="zh-CN" i="1">
                                  <a:solidFill>
                                    <a:srgbClr val="005AAA"/>
                                  </a:solidFill>
                                  <a:latin typeface="Cambria Math" panose="02040503050406030204" pitchFamily="18" charset="0"/>
                                  <a:cs typeface="Times New Roman" panose="02020603050405020304" pitchFamily="18" charset="0"/>
                                </a:rPr>
                                <m:t>𝑛</m:t>
                              </m:r>
                            </m:e>
                            <m:sup>
                              <m:f>
                                <m:fPr>
                                  <m:ctrlPr>
                                    <a:rPr lang="en-US" altLang="zh-CN" i="1">
                                      <a:solidFill>
                                        <a:srgbClr val="005AAA"/>
                                      </a:solidFill>
                                      <a:latin typeface="Cambria Math" panose="02040503050406030204" pitchFamily="18" charset="0"/>
                                      <a:cs typeface="Times New Roman" panose="02020603050405020304" pitchFamily="18" charset="0"/>
                                    </a:rPr>
                                  </m:ctrlPr>
                                </m:fPr>
                                <m:num>
                                  <m:r>
                                    <a:rPr lang="en-US" altLang="zh-CN" i="1">
                                      <a:solidFill>
                                        <a:srgbClr val="005AAA"/>
                                      </a:solidFill>
                                      <a:latin typeface="Cambria Math" panose="02040503050406030204" pitchFamily="18" charset="0"/>
                                      <a:cs typeface="Times New Roman" panose="02020603050405020304" pitchFamily="18" charset="0"/>
                                    </a:rPr>
                                    <m:t>1</m:t>
                                  </m:r>
                                </m:num>
                                <m:den>
                                  <m:r>
                                    <a:rPr lang="en-US" altLang="zh-CN" i="1">
                                      <a:solidFill>
                                        <a:srgbClr val="005AAA"/>
                                      </a:solidFill>
                                      <a:latin typeface="Cambria Math" panose="02040503050406030204" pitchFamily="18" charset="0"/>
                                      <a:cs typeface="Times New Roman" panose="02020603050405020304" pitchFamily="18" charset="0"/>
                                    </a:rPr>
                                    <m:t>2</m:t>
                                  </m:r>
                                </m:den>
                              </m:f>
                            </m:sup>
                          </m:sSup>
                          <m:func>
                            <m:funcPr>
                              <m:ctrlPr>
                                <a:rPr lang="en-US" altLang="zh-CN" sz="2000" i="1">
                                  <a:solidFill>
                                    <a:srgbClr val="005AAA"/>
                                  </a:solidFill>
                                  <a:latin typeface="Cambria Math" panose="02040503050406030204" pitchFamily="18" charset="0"/>
                                  <a:cs typeface="Times New Roman" panose="02020603050405020304" pitchFamily="18" charset="0"/>
                                </a:rPr>
                              </m:ctrlPr>
                            </m:funcPr>
                            <m:fName>
                              <m:r>
                                <m:rPr>
                                  <m:sty m:val="p"/>
                                </m:rPr>
                                <a:rPr lang="en-US" altLang="zh-CN" sz="2000">
                                  <a:solidFill>
                                    <a:srgbClr val="005AAA"/>
                                  </a:solidFill>
                                  <a:latin typeface="Cambria Math" panose="02040503050406030204" pitchFamily="18" charset="0"/>
                                  <a:cs typeface="Times New Roman" panose="02020603050405020304" pitchFamily="18" charset="0"/>
                                </a:rPr>
                                <m:t>min</m:t>
                              </m:r>
                            </m:fName>
                            <m:e>
                              <m:d>
                                <m:dPr>
                                  <m:ctrlPr>
                                    <a:rPr lang="en-US" altLang="zh-CN" sz="2000" i="1">
                                      <a:solidFill>
                                        <a:srgbClr val="005AAA"/>
                                      </a:solidFill>
                                      <a:latin typeface="Cambria Math" panose="02040503050406030204" pitchFamily="18" charset="0"/>
                                      <a:cs typeface="Times New Roman" panose="02020603050405020304" pitchFamily="18" charset="0"/>
                                    </a:rPr>
                                  </m:ctrlPr>
                                </m:dPr>
                                <m:e>
                                  <m:sSubSup>
                                    <m:sSubSupPr>
                                      <m:ctrlPr>
                                        <a:rPr lang="en-US" altLang="zh-CN" sz="2000" i="1">
                                          <a:solidFill>
                                            <a:srgbClr val="005AAA"/>
                                          </a:solidFill>
                                          <a:latin typeface="Cambria Math" panose="02040503050406030204" pitchFamily="18" charset="0"/>
                                          <a:cs typeface="Times New Roman" panose="02020603050405020304" pitchFamily="18" charset="0"/>
                                        </a:rPr>
                                      </m:ctrlPr>
                                    </m:sSubSupPr>
                                    <m:e>
                                      <m:r>
                                        <m:rPr>
                                          <m:sty m:val="p"/>
                                        </m:rPr>
                                        <a:rPr lang="en-US" altLang="zh-CN" sz="2000">
                                          <a:solidFill>
                                            <a:srgbClr val="005AAA"/>
                                          </a:solidFill>
                                          <a:latin typeface="Cambria Math" panose="02040503050406030204" pitchFamily="18" charset="0"/>
                                          <a:cs typeface="Times New Roman" panose="02020603050405020304" pitchFamily="18" charset="0"/>
                                        </a:rPr>
                                        <m:t>Δ</m:t>
                                      </m:r>
                                    </m:e>
                                    <m:sub>
                                      <m:r>
                                        <m:rPr>
                                          <m:sty m:val="p"/>
                                        </m:rPr>
                                        <a:rPr lang="en-US" altLang="zh-CN" sz="2000">
                                          <a:solidFill>
                                            <a:srgbClr val="005AAA"/>
                                          </a:solidFill>
                                          <a:latin typeface="Cambria Math" panose="02040503050406030204" pitchFamily="18" charset="0"/>
                                          <a:cs typeface="Times New Roman" panose="02020603050405020304" pitchFamily="18" charset="0"/>
                                        </a:rPr>
                                        <m:t>in</m:t>
                                      </m:r>
                                    </m:sub>
                                    <m:sup>
                                      <m:f>
                                        <m:fPr>
                                          <m:ctrlPr>
                                            <a:rPr lang="en-US" altLang="zh-CN" sz="2000" i="1">
                                              <a:solidFill>
                                                <a:srgbClr val="005AAA"/>
                                              </a:solidFill>
                                              <a:latin typeface="Cambria Math" panose="02040503050406030204" pitchFamily="18" charset="0"/>
                                              <a:cs typeface="Times New Roman" panose="02020603050405020304" pitchFamily="18" charset="0"/>
                                            </a:rPr>
                                          </m:ctrlPr>
                                        </m:fPr>
                                        <m:num>
                                          <m:r>
                                            <a:rPr lang="en-US" altLang="zh-CN" sz="2000" i="1">
                                              <a:solidFill>
                                                <a:srgbClr val="005AAA"/>
                                              </a:solidFill>
                                              <a:latin typeface="Cambria Math" panose="02040503050406030204" pitchFamily="18" charset="0"/>
                                              <a:cs typeface="Times New Roman" panose="02020603050405020304" pitchFamily="18" charset="0"/>
                                            </a:rPr>
                                            <m:t>1</m:t>
                                          </m:r>
                                        </m:num>
                                        <m:den>
                                          <m:r>
                                            <a:rPr lang="en-US" altLang="zh-CN" sz="2000" i="1">
                                              <a:solidFill>
                                                <a:srgbClr val="005AAA"/>
                                              </a:solidFill>
                                              <a:latin typeface="Cambria Math" panose="02040503050406030204" pitchFamily="18" charset="0"/>
                                              <a:cs typeface="Times New Roman" panose="02020603050405020304" pitchFamily="18" charset="0"/>
                                            </a:rPr>
                                            <m:t>2</m:t>
                                          </m:r>
                                        </m:den>
                                      </m:f>
                                    </m:sup>
                                  </m:sSubSup>
                                  <m:r>
                                    <a:rPr lang="en-US" altLang="zh-CN" sz="2000" i="1">
                                      <a:solidFill>
                                        <a:srgbClr val="005AAA"/>
                                      </a:solidFill>
                                      <a:latin typeface="Cambria Math" panose="02040503050406030204" pitchFamily="18" charset="0"/>
                                      <a:cs typeface="Times New Roman" panose="02020603050405020304" pitchFamily="18" charset="0"/>
                                    </a:rPr>
                                    <m:t>,</m:t>
                                  </m:r>
                                  <m:sSubSup>
                                    <m:sSubSupPr>
                                      <m:ctrlPr>
                                        <a:rPr lang="en-US" altLang="zh-CN" sz="2000" i="1">
                                          <a:solidFill>
                                            <a:srgbClr val="005AAA"/>
                                          </a:solidFill>
                                          <a:latin typeface="Cambria Math" panose="02040503050406030204" pitchFamily="18" charset="0"/>
                                          <a:cs typeface="Times New Roman" panose="02020603050405020304" pitchFamily="18" charset="0"/>
                                        </a:rPr>
                                      </m:ctrlPr>
                                    </m:sSubSupPr>
                                    <m:e>
                                      <m:r>
                                        <m:rPr>
                                          <m:sty m:val="p"/>
                                        </m:rPr>
                                        <a:rPr lang="en-US" altLang="zh-CN" sz="2000">
                                          <a:solidFill>
                                            <a:srgbClr val="005AAA"/>
                                          </a:solidFill>
                                          <a:latin typeface="Cambria Math" panose="02040503050406030204" pitchFamily="18" charset="0"/>
                                          <a:cs typeface="Times New Roman" panose="02020603050405020304" pitchFamily="18" charset="0"/>
                                        </a:rPr>
                                        <m:t>Δ</m:t>
                                      </m:r>
                                    </m:e>
                                    <m:sub>
                                      <m:r>
                                        <m:rPr>
                                          <m:sty m:val="p"/>
                                        </m:rPr>
                                        <a:rPr lang="en-US" altLang="zh-CN" sz="2000">
                                          <a:solidFill>
                                            <a:srgbClr val="005AAA"/>
                                          </a:solidFill>
                                          <a:latin typeface="Cambria Math" panose="02040503050406030204" pitchFamily="18" charset="0"/>
                                          <a:cs typeface="Times New Roman" panose="02020603050405020304" pitchFamily="18" charset="0"/>
                                        </a:rPr>
                                        <m:t>out</m:t>
                                      </m:r>
                                    </m:sub>
                                    <m:sup>
                                      <m:f>
                                        <m:fPr>
                                          <m:ctrlPr>
                                            <a:rPr lang="en-US" altLang="zh-CN" sz="2000" i="1">
                                              <a:solidFill>
                                                <a:srgbClr val="005AAA"/>
                                              </a:solidFill>
                                              <a:latin typeface="Cambria Math" panose="02040503050406030204" pitchFamily="18" charset="0"/>
                                              <a:cs typeface="Times New Roman" panose="02020603050405020304" pitchFamily="18" charset="0"/>
                                            </a:rPr>
                                          </m:ctrlPr>
                                        </m:fPr>
                                        <m:num>
                                          <m:r>
                                            <a:rPr lang="en-US" altLang="zh-CN" sz="2000" i="1">
                                              <a:solidFill>
                                                <a:srgbClr val="005AAA"/>
                                              </a:solidFill>
                                              <a:latin typeface="Cambria Math" panose="02040503050406030204" pitchFamily="18" charset="0"/>
                                              <a:cs typeface="Times New Roman" panose="02020603050405020304" pitchFamily="18" charset="0"/>
                                            </a:rPr>
                                            <m:t>1</m:t>
                                          </m:r>
                                        </m:num>
                                        <m:den>
                                          <m:r>
                                            <a:rPr lang="en-US" altLang="zh-CN" sz="2000" i="1">
                                              <a:solidFill>
                                                <a:srgbClr val="005AAA"/>
                                              </a:solidFill>
                                              <a:latin typeface="Cambria Math" panose="02040503050406030204" pitchFamily="18" charset="0"/>
                                              <a:cs typeface="Times New Roman" panose="02020603050405020304" pitchFamily="18" charset="0"/>
                                            </a:rPr>
                                            <m:t>2</m:t>
                                          </m:r>
                                        </m:den>
                                      </m:f>
                                    </m:sup>
                                  </m:sSubSup>
                                  <m:r>
                                    <a:rPr lang="en-US" altLang="zh-CN" sz="2000" i="1">
                                      <a:solidFill>
                                        <a:srgbClr val="005AAA"/>
                                      </a:solidFill>
                                      <a:latin typeface="Cambria Math" panose="02040503050406030204" pitchFamily="18" charset="0"/>
                                      <a:cs typeface="Times New Roman" panose="02020603050405020304" pitchFamily="18" charset="0"/>
                                    </a:rPr>
                                    <m:t> </m:t>
                                  </m:r>
                                </m:e>
                              </m:d>
                            </m:e>
                          </m:func>
                        </m:e>
                      </m:d>
                    </m:oMath>
                  </m:oMathPara>
                </a14:m>
                <a:endParaRPr lang="en-US">
                  <a:solidFill>
                    <a:srgbClr val="005AAA"/>
                  </a:solidFill>
                </a:endParaRPr>
              </a:p>
            </p:txBody>
          </p:sp>
        </mc:Choice>
        <mc:Fallback xmlns="">
          <p:sp>
            <p:nvSpPr>
              <p:cNvPr id="7" name="文本框 6">
                <a:extLst>
                  <a:ext uri="{FF2B5EF4-FFF2-40B4-BE49-F238E27FC236}">
                    <a16:creationId xmlns:a16="http://schemas.microsoft.com/office/drawing/2014/main" id="{242F55BC-7BF1-FDA7-5A5D-FD8E926D7F57}"/>
                  </a:ext>
                </a:extLst>
              </p:cNvPr>
              <p:cNvSpPr txBox="1">
                <a:spLocks noRot="1" noChangeAspect="1" noMove="1" noResize="1" noEditPoints="1" noAdjustHandles="1" noChangeArrowheads="1" noChangeShapeType="1" noTextEdit="1"/>
              </p:cNvSpPr>
              <p:nvPr/>
            </p:nvSpPr>
            <p:spPr bwMode="auto">
              <a:xfrm>
                <a:off x="7223810" y="3667429"/>
                <a:ext cx="2782126" cy="641971"/>
              </a:xfrm>
              <a:prstGeom prst="rect">
                <a:avLst/>
              </a:prstGeom>
              <a:blipFill>
                <a:blip r:embed="rId4"/>
                <a:stretch>
                  <a:fillRect b="-576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813045E-A507-ECCA-944C-1EB992124CD6}"/>
                  </a:ext>
                </a:extLst>
              </p:cNvPr>
              <p:cNvSpPr txBox="1"/>
              <p:nvPr/>
            </p:nvSpPr>
            <p:spPr bwMode="auto">
              <a:xfrm>
                <a:off x="-302835" y="725933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楷体" panose="02010609060101010101" pitchFamily="49" charset="-122"/>
                      </a:rPr>
                      <m:t>𝑛</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number of nodes in the graph </a:t>
                </a:r>
              </a:p>
            </p:txBody>
          </p:sp>
        </mc:Choice>
        <mc:Fallback xmlns="">
          <p:sp>
            <p:nvSpPr>
              <p:cNvPr id="8" name="文本框 7">
                <a:extLst>
                  <a:ext uri="{FF2B5EF4-FFF2-40B4-BE49-F238E27FC236}">
                    <a16:creationId xmlns:a16="http://schemas.microsoft.com/office/drawing/2014/main" id="{A813045E-A507-ECCA-944C-1EB992124CD6}"/>
                  </a:ext>
                </a:extLst>
              </p:cNvPr>
              <p:cNvSpPr txBox="1">
                <a:spLocks noRot="1" noChangeAspect="1" noMove="1" noResize="1" noEditPoints="1" noAdjustHandles="1" noChangeArrowheads="1" noChangeShapeType="1" noTextEdit="1"/>
              </p:cNvSpPr>
              <p:nvPr/>
            </p:nvSpPr>
            <p:spPr bwMode="auto">
              <a:xfrm>
                <a:off x="-302835" y="7259336"/>
                <a:ext cx="4567267" cy="400110"/>
              </a:xfrm>
              <a:prstGeom prst="rect">
                <a:avLst/>
              </a:prstGeom>
              <a:blipFill>
                <a:blip r:embed="rId5"/>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715EDDF-F08C-268E-5624-C8787494847D}"/>
                  </a:ext>
                </a:extLst>
              </p:cNvPr>
              <p:cNvSpPr txBox="1"/>
              <p:nvPr/>
            </p:nvSpPr>
            <p:spPr bwMode="auto">
              <a:xfrm>
                <a:off x="3347091" y="7259336"/>
                <a:ext cx="4862633" cy="430054"/>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sSub>
                          <m:sSubPr>
                            <m:ctrlPr>
                              <a:rPr lang="en-US" altLang="zh-CN" b="0"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in</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out</m:t>
                            </m:r>
                          </m:sub>
                        </m:sSub>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in-/out-degree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C715EDDF-F08C-268E-5624-C8787494847D}"/>
                  </a:ext>
                </a:extLst>
              </p:cNvPr>
              <p:cNvSpPr txBox="1">
                <a:spLocks noRot="1" noChangeAspect="1" noMove="1" noResize="1" noEditPoints="1" noAdjustHandles="1" noChangeArrowheads="1" noChangeShapeType="1" noTextEdit="1"/>
              </p:cNvSpPr>
              <p:nvPr/>
            </p:nvSpPr>
            <p:spPr bwMode="auto">
              <a:xfrm>
                <a:off x="3347091" y="7259336"/>
                <a:ext cx="4862633" cy="430054"/>
              </a:xfrm>
              <a:prstGeom prst="rect">
                <a:avLst/>
              </a:prstGeom>
              <a:blipFill>
                <a:blip r:embed="rId6"/>
                <a:stretch>
                  <a:fillRect t="-8571"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9FB1F09-9070-93AA-6101-D13EEB2B951D}"/>
                  </a:ext>
                </a:extLst>
              </p:cNvPr>
              <p:cNvSpPr txBox="1"/>
              <p:nvPr/>
            </p:nvSpPr>
            <p:spPr bwMode="auto">
              <a:xfrm>
                <a:off x="7395056" y="7259336"/>
                <a:ext cx="2436626"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𝑑</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average 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89FB1F09-9070-93AA-6101-D13EEB2B951D}"/>
                  </a:ext>
                </a:extLst>
              </p:cNvPr>
              <p:cNvSpPr txBox="1">
                <a:spLocks noRot="1" noChangeAspect="1" noMove="1" noResize="1" noEditPoints="1" noAdjustHandles="1" noChangeArrowheads="1" noChangeShapeType="1" noTextEdit="1"/>
              </p:cNvSpPr>
              <p:nvPr/>
            </p:nvSpPr>
            <p:spPr bwMode="auto">
              <a:xfrm>
                <a:off x="7395056" y="7259336"/>
                <a:ext cx="2436626" cy="400110"/>
              </a:xfrm>
              <a:prstGeom prst="rect">
                <a:avLst/>
              </a:prstGeom>
              <a:blipFill>
                <a:blip r:embed="rId7"/>
                <a:stretch>
                  <a:fillRect t="-9375" r="-2073" b="-28125"/>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2830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Random Walks on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cxnSp>
        <p:nvCxnSpPr>
          <p:cNvPr id="79" name="直线箭头连接符 78">
            <a:extLst>
              <a:ext uri="{FF2B5EF4-FFF2-40B4-BE49-F238E27FC236}">
                <a16:creationId xmlns:a16="http://schemas.microsoft.com/office/drawing/2014/main" id="{61096365-92D6-30D5-1B03-2901C4E2CE23}"/>
              </a:ext>
            </a:extLst>
          </p:cNvPr>
          <p:cNvCxnSpPr>
            <a:cxnSpLocks/>
            <a:endCxn id="95" idx="4"/>
          </p:cNvCxnSpPr>
          <p:nvPr/>
        </p:nvCxnSpPr>
        <p:spPr>
          <a:xfrm flipH="1" flipV="1">
            <a:off x="4773771" y="2629873"/>
            <a:ext cx="112355" cy="59724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0856F20A-3D3F-49AC-0382-1E4F3471C5E2}"/>
              </a:ext>
            </a:extLst>
          </p:cNvPr>
          <p:cNvCxnSpPr>
            <a:cxnSpLocks/>
            <a:stCxn id="92" idx="7"/>
            <a:endCxn id="97" idx="3"/>
          </p:cNvCxnSpPr>
          <p:nvPr/>
        </p:nvCxnSpPr>
        <p:spPr>
          <a:xfrm flipV="1">
            <a:off x="3272743" y="3730238"/>
            <a:ext cx="1387904" cy="171736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7C9A3A66-4D0F-A653-D6D0-1229E4AF0AF7}"/>
              </a:ext>
            </a:extLst>
          </p:cNvPr>
          <p:cNvCxnSpPr>
            <a:cxnSpLocks/>
            <a:stCxn id="89" idx="5"/>
          </p:cNvCxnSpPr>
          <p:nvPr/>
        </p:nvCxnSpPr>
        <p:spPr>
          <a:xfrm>
            <a:off x="1860360" y="4917540"/>
            <a:ext cx="983680"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B3161F26-1D9F-FD9E-A26E-1492E911B786}"/>
              </a:ext>
            </a:extLst>
          </p:cNvPr>
          <p:cNvCxnSpPr>
            <a:cxnSpLocks/>
          </p:cNvCxnSpPr>
          <p:nvPr/>
        </p:nvCxnSpPr>
        <p:spPr>
          <a:xfrm>
            <a:off x="2278522" y="3052996"/>
            <a:ext cx="2338399" cy="47098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3" name="直线箭头连接符 82">
            <a:extLst>
              <a:ext uri="{FF2B5EF4-FFF2-40B4-BE49-F238E27FC236}">
                <a16:creationId xmlns:a16="http://schemas.microsoft.com/office/drawing/2014/main" id="{A2DE189D-1770-4EEC-231D-9035552FF6A2}"/>
              </a:ext>
            </a:extLst>
          </p:cNvPr>
          <p:cNvCxnSpPr>
            <a:cxnSpLocks/>
            <a:endCxn id="91" idx="5"/>
          </p:cNvCxnSpPr>
          <p:nvPr/>
        </p:nvCxnSpPr>
        <p:spPr>
          <a:xfrm flipH="1" flipV="1">
            <a:off x="2163013" y="3255317"/>
            <a:ext cx="310681" cy="541852"/>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36C52588-7A23-4FCA-E5B6-B44C16C479ED}"/>
              </a:ext>
            </a:extLst>
          </p:cNvPr>
          <p:cNvCxnSpPr>
            <a:cxnSpLocks/>
            <a:stCxn id="89" idx="7"/>
          </p:cNvCxnSpPr>
          <p:nvPr/>
        </p:nvCxnSpPr>
        <p:spPr>
          <a:xfrm flipV="1">
            <a:off x="1860360" y="4173367"/>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27079073-FB31-EB42-CCA3-9A4EC20A8377}"/>
              </a:ext>
            </a:extLst>
          </p:cNvPr>
          <p:cNvCxnSpPr>
            <a:cxnSpLocks/>
            <a:stCxn id="89" idx="5"/>
            <a:endCxn id="92" idx="1"/>
          </p:cNvCxnSpPr>
          <p:nvPr/>
        </p:nvCxnSpPr>
        <p:spPr>
          <a:xfrm>
            <a:off x="1860360" y="4917540"/>
            <a:ext cx="984366" cy="530067"/>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F31B4A51-D6DD-E5DD-CEFF-E75B37210DDF}"/>
              </a:ext>
            </a:extLst>
          </p:cNvPr>
          <p:cNvCxnSpPr>
            <a:cxnSpLocks/>
          </p:cNvCxnSpPr>
          <p:nvPr/>
        </p:nvCxnSpPr>
        <p:spPr>
          <a:xfrm flipV="1">
            <a:off x="3282050" y="3730238"/>
            <a:ext cx="1387904" cy="1717369"/>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grpSp>
        <p:nvGrpSpPr>
          <p:cNvPr id="87" name="Group 2">
            <a:extLst>
              <a:ext uri="{FF2B5EF4-FFF2-40B4-BE49-F238E27FC236}">
                <a16:creationId xmlns:a16="http://schemas.microsoft.com/office/drawing/2014/main" id="{A1387442-6881-3F91-2504-CBC117B585CF}"/>
              </a:ext>
            </a:extLst>
          </p:cNvPr>
          <p:cNvGrpSpPr>
            <a:grpSpLocks/>
          </p:cNvGrpSpPr>
          <p:nvPr/>
        </p:nvGrpSpPr>
        <p:grpSpPr bwMode="auto">
          <a:xfrm>
            <a:off x="637506" y="1798762"/>
            <a:ext cx="7162800" cy="5105400"/>
            <a:chOff x="1152" y="1344"/>
            <a:chExt cx="3408" cy="2064"/>
          </a:xfrm>
        </p:grpSpPr>
        <p:sp>
          <p:nvSpPr>
            <p:cNvPr id="88" name="Oval 3">
              <a:extLst>
                <a:ext uri="{FF2B5EF4-FFF2-40B4-BE49-F238E27FC236}">
                  <a16:creationId xmlns:a16="http://schemas.microsoft.com/office/drawing/2014/main" id="{10F343D9-729A-3F94-7EBD-77CAEA7BE1E0}"/>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89" name="Oval 4">
              <a:extLst>
                <a:ext uri="{FF2B5EF4-FFF2-40B4-BE49-F238E27FC236}">
                  <a16:creationId xmlns:a16="http://schemas.microsoft.com/office/drawing/2014/main" id="{F8787760-9FA0-EBCF-1ACF-0D3210FAF775}"/>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90" name="Oval 5">
              <a:extLst>
                <a:ext uri="{FF2B5EF4-FFF2-40B4-BE49-F238E27FC236}">
                  <a16:creationId xmlns:a16="http://schemas.microsoft.com/office/drawing/2014/main" id="{DD38BCF4-4EF9-95A2-637D-2B5081535990}"/>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91" name="Oval 6">
              <a:extLst>
                <a:ext uri="{FF2B5EF4-FFF2-40B4-BE49-F238E27FC236}">
                  <a16:creationId xmlns:a16="http://schemas.microsoft.com/office/drawing/2014/main" id="{9427A39D-2F94-AF9B-EEAA-ABE664C6B9B2}"/>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92" name="Oval 7">
              <a:extLst>
                <a:ext uri="{FF2B5EF4-FFF2-40B4-BE49-F238E27FC236}">
                  <a16:creationId xmlns:a16="http://schemas.microsoft.com/office/drawing/2014/main" id="{E2005F3F-55F8-9A01-4188-0330FEBFFCDF}"/>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93" name="Oval 8">
              <a:extLst>
                <a:ext uri="{FF2B5EF4-FFF2-40B4-BE49-F238E27FC236}">
                  <a16:creationId xmlns:a16="http://schemas.microsoft.com/office/drawing/2014/main" id="{C42761AC-3794-CF92-486B-45CA8AB6910C}"/>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94" name="Oval 9">
              <a:extLst>
                <a:ext uri="{FF2B5EF4-FFF2-40B4-BE49-F238E27FC236}">
                  <a16:creationId xmlns:a16="http://schemas.microsoft.com/office/drawing/2014/main" id="{B03B4771-271B-F83A-9A7A-8F519AE8EDD2}"/>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95" name="Oval 10">
              <a:extLst>
                <a:ext uri="{FF2B5EF4-FFF2-40B4-BE49-F238E27FC236}">
                  <a16:creationId xmlns:a16="http://schemas.microsoft.com/office/drawing/2014/main" id="{7D640AC8-1354-031A-B0D6-FA0B9E33751A}"/>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96" name="Oval 11">
              <a:extLst>
                <a:ext uri="{FF2B5EF4-FFF2-40B4-BE49-F238E27FC236}">
                  <a16:creationId xmlns:a16="http://schemas.microsoft.com/office/drawing/2014/main" id="{B607EFE4-9FEF-8D89-B6EB-420A019AB309}"/>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97" name="Oval 12">
              <a:extLst>
                <a:ext uri="{FF2B5EF4-FFF2-40B4-BE49-F238E27FC236}">
                  <a16:creationId xmlns:a16="http://schemas.microsoft.com/office/drawing/2014/main" id="{08E5E9A6-41CA-220E-0EE8-63C9D1302862}"/>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98" name="Oval 13">
              <a:extLst>
                <a:ext uri="{FF2B5EF4-FFF2-40B4-BE49-F238E27FC236}">
                  <a16:creationId xmlns:a16="http://schemas.microsoft.com/office/drawing/2014/main" id="{CFE1732A-A817-CA2F-71E5-64D0E38D7352}"/>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99" name="Oval 14">
              <a:extLst>
                <a:ext uri="{FF2B5EF4-FFF2-40B4-BE49-F238E27FC236}">
                  <a16:creationId xmlns:a16="http://schemas.microsoft.com/office/drawing/2014/main" id="{B294F750-7715-68AC-9ECE-AB5D56051358}"/>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35ADBBC4-41EC-4C10-E18E-282B1E340C1F}"/>
                  </a:ext>
                </a:extLst>
              </p:cNvPr>
              <p:cNvSpPr txBox="1"/>
              <p:nvPr/>
            </p:nvSpPr>
            <p:spPr>
              <a:xfrm>
                <a:off x="1934886" y="4314524"/>
                <a:ext cx="60530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0" name="文本框 99">
                <a:extLst>
                  <a:ext uri="{FF2B5EF4-FFF2-40B4-BE49-F238E27FC236}">
                    <a16:creationId xmlns:a16="http://schemas.microsoft.com/office/drawing/2014/main" id="{35ADBBC4-41EC-4C10-E18E-282B1E340C1F}"/>
                  </a:ext>
                </a:extLst>
              </p:cNvPr>
              <p:cNvSpPr txBox="1">
                <a:spLocks noRot="1" noChangeAspect="1" noMove="1" noResize="1" noEditPoints="1" noAdjustHandles="1" noChangeArrowheads="1" noChangeShapeType="1" noTextEdit="1"/>
              </p:cNvSpPr>
              <p:nvPr/>
            </p:nvSpPr>
            <p:spPr>
              <a:xfrm>
                <a:off x="1934886" y="4314524"/>
                <a:ext cx="605307" cy="338554"/>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D5D1801C-D109-CCDE-F9B0-88E1E46609B2}"/>
                  </a:ext>
                </a:extLst>
              </p:cNvPr>
              <p:cNvSpPr txBox="1"/>
              <p:nvPr/>
            </p:nvSpPr>
            <p:spPr>
              <a:xfrm>
                <a:off x="3443178" y="5533647"/>
                <a:ext cx="69888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1" name="文本框 100">
                <a:extLst>
                  <a:ext uri="{FF2B5EF4-FFF2-40B4-BE49-F238E27FC236}">
                    <a16:creationId xmlns:a16="http://schemas.microsoft.com/office/drawing/2014/main" id="{D5D1801C-D109-CCDE-F9B0-88E1E46609B2}"/>
                  </a:ext>
                </a:extLst>
              </p:cNvPr>
              <p:cNvSpPr txBox="1">
                <a:spLocks noRot="1" noChangeAspect="1" noMove="1" noResize="1" noEditPoints="1" noAdjustHandles="1" noChangeArrowheads="1" noChangeShapeType="1" noTextEdit="1"/>
              </p:cNvSpPr>
              <p:nvPr/>
            </p:nvSpPr>
            <p:spPr>
              <a:xfrm>
                <a:off x="3443178" y="5533647"/>
                <a:ext cx="698884" cy="338554"/>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711473EB-F5C0-89A6-C3EA-2AD93756C564}"/>
                  </a:ext>
                </a:extLst>
              </p:cNvPr>
              <p:cNvSpPr txBox="1"/>
              <p:nvPr/>
            </p:nvSpPr>
            <p:spPr>
              <a:xfrm>
                <a:off x="1641626" y="5039122"/>
                <a:ext cx="61981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latin typeface="Times New Roman" panose="02020603050405020304" pitchFamily="18" charset="0"/>
                  <a:cs typeface="Times New Roman" panose="02020603050405020304" pitchFamily="18" charset="0"/>
                </a:endParaRPr>
              </a:p>
            </p:txBody>
          </p:sp>
        </mc:Choice>
        <mc:Fallback xmlns="">
          <p:sp>
            <p:nvSpPr>
              <p:cNvPr id="102" name="文本框 101">
                <a:extLst>
                  <a:ext uri="{FF2B5EF4-FFF2-40B4-BE49-F238E27FC236}">
                    <a16:creationId xmlns:a16="http://schemas.microsoft.com/office/drawing/2014/main" id="{711473EB-F5C0-89A6-C3EA-2AD93756C564}"/>
                  </a:ext>
                </a:extLst>
              </p:cNvPr>
              <p:cNvSpPr txBox="1">
                <a:spLocks noRot="1" noChangeAspect="1" noMove="1" noResize="1" noEditPoints="1" noAdjustHandles="1" noChangeArrowheads="1" noChangeShapeType="1" noTextEdit="1"/>
              </p:cNvSpPr>
              <p:nvPr/>
            </p:nvSpPr>
            <p:spPr>
              <a:xfrm>
                <a:off x="1641626" y="5039122"/>
                <a:ext cx="619814"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61EF3E50-7848-D1F0-4926-80E1642F6821}"/>
                  </a:ext>
                </a:extLst>
              </p:cNvPr>
              <p:cNvSpPr txBox="1"/>
              <p:nvPr/>
            </p:nvSpPr>
            <p:spPr>
              <a:xfrm>
                <a:off x="913997" y="4215904"/>
                <a:ext cx="57990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3" name="文本框 102">
                <a:extLst>
                  <a:ext uri="{FF2B5EF4-FFF2-40B4-BE49-F238E27FC236}">
                    <a16:creationId xmlns:a16="http://schemas.microsoft.com/office/drawing/2014/main" id="{61EF3E50-7848-D1F0-4926-80E1642F6821}"/>
                  </a:ext>
                </a:extLst>
              </p:cNvPr>
              <p:cNvSpPr txBox="1">
                <a:spLocks noRot="1" noChangeAspect="1" noMove="1" noResize="1" noEditPoints="1" noAdjustHandles="1" noChangeArrowheads="1" noChangeShapeType="1" noTextEdit="1"/>
              </p:cNvSpPr>
              <p:nvPr/>
            </p:nvSpPr>
            <p:spPr>
              <a:xfrm>
                <a:off x="913997" y="4215904"/>
                <a:ext cx="579909" cy="338554"/>
              </a:xfrm>
              <a:prstGeom prst="rect">
                <a:avLst/>
              </a:prstGeom>
              <a:blipFill>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1AFD1A9-94F1-F2A7-5BB3-FB2113FD31D0}"/>
                  </a:ext>
                </a:extLst>
              </p:cNvPr>
              <p:cNvSpPr txBox="1"/>
              <p:nvPr/>
            </p:nvSpPr>
            <p:spPr>
              <a:xfrm>
                <a:off x="2836205" y="6020831"/>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4" name="文本框 103">
                <a:extLst>
                  <a:ext uri="{FF2B5EF4-FFF2-40B4-BE49-F238E27FC236}">
                    <a16:creationId xmlns:a16="http://schemas.microsoft.com/office/drawing/2014/main" id="{B1AFD1A9-94F1-F2A7-5BB3-FB2113FD31D0}"/>
                  </a:ext>
                </a:extLst>
              </p:cNvPr>
              <p:cNvSpPr txBox="1">
                <a:spLocks noRot="1" noChangeAspect="1" noMove="1" noResize="1" noEditPoints="1" noAdjustHandles="1" noChangeArrowheads="1" noChangeShapeType="1" noTextEdit="1"/>
              </p:cNvSpPr>
              <p:nvPr/>
            </p:nvSpPr>
            <p:spPr>
              <a:xfrm>
                <a:off x="2836205" y="6020831"/>
                <a:ext cx="933757" cy="338554"/>
              </a:xfrm>
              <a:prstGeom prst="rect">
                <a:avLst/>
              </a:prstGeom>
              <a:blipFill>
                <a:blip r:embed="rId7"/>
                <a:stretch>
                  <a:fillRect b="-11111"/>
                </a:stretch>
              </a:blipFill>
            </p:spPr>
            <p:txBody>
              <a:bodyPr/>
              <a:lstStyle/>
              <a:p>
                <a:r>
                  <a:rPr lang="en-US">
                    <a:noFill/>
                  </a:rPr>
                  <a:t> </a:t>
                </a:r>
              </a:p>
            </p:txBody>
          </p:sp>
        </mc:Fallback>
      </mc:AlternateContent>
      <p:cxnSp>
        <p:nvCxnSpPr>
          <p:cNvPr id="105" name="直线箭头连接符 104">
            <a:extLst>
              <a:ext uri="{FF2B5EF4-FFF2-40B4-BE49-F238E27FC236}">
                <a16:creationId xmlns:a16="http://schemas.microsoft.com/office/drawing/2014/main" id="{AE65F2F0-32AE-5790-92C8-5ED4FD5985FD}"/>
              </a:ext>
            </a:extLst>
          </p:cNvPr>
          <p:cNvCxnSpPr>
            <a:cxnSpLocks/>
            <a:stCxn id="89" idx="1"/>
            <a:endCxn id="88" idx="5"/>
          </p:cNvCxnSpPr>
          <p:nvPr/>
        </p:nvCxnSpPr>
        <p:spPr>
          <a:xfrm flipH="1" flipV="1">
            <a:off x="1154168" y="3848968"/>
            <a:ext cx="278175" cy="64879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D486EDEC-A3F8-7C0E-A3C7-285EE74C3A48}"/>
              </a:ext>
            </a:extLst>
          </p:cNvPr>
          <p:cNvCxnSpPr>
            <a:cxnSpLocks/>
          </p:cNvCxnSpPr>
          <p:nvPr/>
        </p:nvCxnSpPr>
        <p:spPr>
          <a:xfrm flipV="1">
            <a:off x="1186413" y="3052996"/>
            <a:ext cx="485684" cy="38381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CA314ACF-4B87-E712-94CC-20869B41FADC}"/>
              </a:ext>
            </a:extLst>
          </p:cNvPr>
          <p:cNvCxnSpPr>
            <a:cxnSpLocks/>
            <a:stCxn id="88" idx="6"/>
            <a:endCxn id="90" idx="2"/>
          </p:cNvCxnSpPr>
          <p:nvPr/>
        </p:nvCxnSpPr>
        <p:spPr>
          <a:xfrm>
            <a:off x="1242813" y="3639081"/>
            <a:ext cx="1109730" cy="35619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DEB3C276-B6F0-55C1-E5DA-DBCDBEF504F5}"/>
              </a:ext>
            </a:extLst>
          </p:cNvPr>
          <p:cNvCxnSpPr>
            <a:cxnSpLocks/>
            <a:endCxn id="93" idx="2"/>
          </p:cNvCxnSpPr>
          <p:nvPr/>
        </p:nvCxnSpPr>
        <p:spPr>
          <a:xfrm flipV="1">
            <a:off x="3361656" y="5420035"/>
            <a:ext cx="705923" cy="241115"/>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1F302DE0-D156-CCEE-2C6F-AC5BC2DF499B}"/>
              </a:ext>
            </a:extLst>
          </p:cNvPr>
          <p:cNvCxnSpPr>
            <a:cxnSpLocks/>
            <a:stCxn id="92" idx="5"/>
            <a:endCxn id="94" idx="1"/>
          </p:cNvCxnSpPr>
          <p:nvPr/>
        </p:nvCxnSpPr>
        <p:spPr>
          <a:xfrm>
            <a:off x="3272743" y="5867382"/>
            <a:ext cx="519877" cy="53006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355CC17F-99A0-91C8-4E64-9FB02C758987}"/>
              </a:ext>
            </a:extLst>
          </p:cNvPr>
          <p:cNvCxnSpPr>
            <a:cxnSpLocks/>
            <a:stCxn id="94" idx="0"/>
          </p:cNvCxnSpPr>
          <p:nvPr/>
        </p:nvCxnSpPr>
        <p:spPr>
          <a:xfrm flipV="1">
            <a:off x="4006629" y="5702425"/>
            <a:ext cx="367059" cy="60808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29FE9985-AC39-955C-908A-AE4AB2A43C4A}"/>
              </a:ext>
            </a:extLst>
          </p:cNvPr>
          <p:cNvCxnSpPr>
            <a:cxnSpLocks/>
            <a:endCxn id="98" idx="2"/>
          </p:cNvCxnSpPr>
          <p:nvPr/>
        </p:nvCxnSpPr>
        <p:spPr>
          <a:xfrm>
            <a:off x="5100529" y="3733892"/>
            <a:ext cx="782971" cy="14264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A916F5D5-43EC-7F95-1B58-8C099097C4BC}"/>
              </a:ext>
            </a:extLst>
          </p:cNvPr>
          <p:cNvCxnSpPr>
            <a:cxnSpLocks/>
          </p:cNvCxnSpPr>
          <p:nvPr/>
        </p:nvCxnSpPr>
        <p:spPr>
          <a:xfrm flipV="1">
            <a:off x="6434230" y="3007213"/>
            <a:ext cx="882468" cy="64697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34505CF3-66D2-5C03-D0E7-162E9558D0B1}"/>
              </a:ext>
            </a:extLst>
          </p:cNvPr>
          <p:cNvCxnSpPr>
            <a:cxnSpLocks/>
            <a:endCxn id="96" idx="4"/>
          </p:cNvCxnSpPr>
          <p:nvPr/>
        </p:nvCxnSpPr>
        <p:spPr>
          <a:xfrm flipV="1">
            <a:off x="6185819" y="2392413"/>
            <a:ext cx="335" cy="1174824"/>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FE7230A6-6A25-18DF-7B2C-8F20D098AC47}"/>
              </a:ext>
            </a:extLst>
          </p:cNvPr>
          <p:cNvCxnSpPr>
            <a:cxnSpLocks/>
            <a:stCxn id="95" idx="6"/>
          </p:cNvCxnSpPr>
          <p:nvPr/>
        </p:nvCxnSpPr>
        <p:spPr>
          <a:xfrm flipV="1">
            <a:off x="5076424" y="2095625"/>
            <a:ext cx="822057" cy="23742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9DDBD4A-49FE-252B-10BA-C5F46779614D}"/>
              </a:ext>
            </a:extLst>
          </p:cNvPr>
          <p:cNvCxnSpPr>
            <a:cxnSpLocks/>
            <a:stCxn id="99" idx="1"/>
            <a:endCxn id="96" idx="6"/>
          </p:cNvCxnSpPr>
          <p:nvPr/>
        </p:nvCxnSpPr>
        <p:spPr>
          <a:xfrm flipH="1" flipV="1">
            <a:off x="6488807" y="2095588"/>
            <a:ext cx="794837" cy="50249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1631174C-A29F-3C0C-2A1B-CF0800373B16}"/>
                  </a:ext>
                </a:extLst>
              </p:cNvPr>
              <p:cNvSpPr txBox="1"/>
              <p:nvPr/>
            </p:nvSpPr>
            <p:spPr>
              <a:xfrm>
                <a:off x="2936033" y="477076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6" name="文本框 115">
                <a:extLst>
                  <a:ext uri="{FF2B5EF4-FFF2-40B4-BE49-F238E27FC236}">
                    <a16:creationId xmlns:a16="http://schemas.microsoft.com/office/drawing/2014/main" id="{1631174C-A29F-3C0C-2A1B-CF0800373B16}"/>
                  </a:ext>
                </a:extLst>
              </p:cNvPr>
              <p:cNvSpPr txBox="1">
                <a:spLocks noRot="1" noChangeAspect="1" noMove="1" noResize="1" noEditPoints="1" noAdjustHandles="1" noChangeArrowheads="1" noChangeShapeType="1" noTextEdit="1"/>
              </p:cNvSpPr>
              <p:nvPr/>
            </p:nvSpPr>
            <p:spPr>
              <a:xfrm>
                <a:off x="2936033" y="4770766"/>
                <a:ext cx="933757" cy="338554"/>
              </a:xfrm>
              <a:prstGeom prst="rect">
                <a:avLst/>
              </a:prstGeom>
              <a:blipFill>
                <a:blip r:embed="rId8"/>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14E23FAA-4143-7D14-D299-B496ACE128F5}"/>
                  </a:ext>
                </a:extLst>
              </p:cNvPr>
              <p:cNvSpPr txBox="1"/>
              <p:nvPr/>
            </p:nvSpPr>
            <p:spPr>
              <a:xfrm>
                <a:off x="2285205" y="495439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14E23FAA-4143-7D14-D299-B496ACE128F5}"/>
                  </a:ext>
                </a:extLst>
              </p:cNvPr>
              <p:cNvSpPr txBox="1">
                <a:spLocks noRot="1" noChangeAspect="1" noMove="1" noResize="1" noEditPoints="1" noAdjustHandles="1" noChangeArrowheads="1" noChangeShapeType="1" noTextEdit="1"/>
              </p:cNvSpPr>
              <p:nvPr/>
            </p:nvSpPr>
            <p:spPr>
              <a:xfrm>
                <a:off x="2285205" y="4954396"/>
                <a:ext cx="933757" cy="338554"/>
              </a:xfrm>
              <a:prstGeom prst="rect">
                <a:avLst/>
              </a:prstGeom>
              <a:blipFill>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36F3B865-3BFB-D7E8-9377-E60690EDC5E9}"/>
                  </a:ext>
                </a:extLst>
              </p:cNvPr>
              <p:cNvSpPr txBox="1"/>
              <p:nvPr/>
            </p:nvSpPr>
            <p:spPr>
              <a:xfrm>
                <a:off x="4957986" y="4968081"/>
                <a:ext cx="5107610" cy="1275670"/>
              </a:xfrm>
              <a:prstGeom prst="rect">
                <a:avLst/>
              </a:prstGeom>
              <a:noFill/>
            </p:spPr>
            <p:txBody>
              <a:bodyPr wrap="square" rtlCol="0">
                <a:spAutoFit/>
              </a:bodyPr>
              <a:lstStyle/>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rPr>
                  <a:t>For a walker currently at node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a:t>
                </a: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Randomly selects an out-neighbor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𝑣</m:t>
                    </m:r>
                  </m:oMath>
                </a14:m>
                <a:r>
                  <a:rPr kumimoji="1" lang="en-US" altLang="zh-CN" sz="2200" dirty="0">
                    <a:latin typeface="Times New Roman" panose="02020603050405020304" pitchFamily="18" charset="0"/>
                    <a:ea typeface="楷体" panose="02010609060101010101" pitchFamily="49" charset="-122"/>
                  </a:rPr>
                  <a:t> of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endParaRPr kumimoji="1" lang="en-US" altLang="zh-CN" sz="2200" dirty="0">
                  <a:latin typeface="Times New Roman" panose="02020603050405020304" pitchFamily="18" charset="0"/>
                  <a:ea typeface="楷体" panose="02010609060101010101" pitchFamily="49" charset="-122"/>
                </a:endParaRP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Moving from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to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𝑣</m:t>
                    </m:r>
                  </m:oMath>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122" name="文本框 121">
                <a:extLst>
                  <a:ext uri="{FF2B5EF4-FFF2-40B4-BE49-F238E27FC236}">
                    <a16:creationId xmlns:a16="http://schemas.microsoft.com/office/drawing/2014/main" id="{36F3B865-3BFB-D7E8-9377-E60690EDC5E9}"/>
                  </a:ext>
                </a:extLst>
              </p:cNvPr>
              <p:cNvSpPr txBox="1">
                <a:spLocks noRot="1" noChangeAspect="1" noMove="1" noResize="1" noEditPoints="1" noAdjustHandles="1" noChangeArrowheads="1" noChangeShapeType="1" noTextEdit="1"/>
              </p:cNvSpPr>
              <p:nvPr/>
            </p:nvSpPr>
            <p:spPr>
              <a:xfrm>
                <a:off x="4957986" y="4968081"/>
                <a:ext cx="5107610" cy="1275670"/>
              </a:xfrm>
              <a:prstGeom prst="rect">
                <a:avLst/>
              </a:prstGeom>
              <a:blipFill>
                <a:blip r:embed="rId10"/>
                <a:stretch>
                  <a:fillRect l="-1489" b="-8911"/>
                </a:stretch>
              </a:blipFill>
            </p:spPr>
            <p:txBody>
              <a:bodyPr/>
              <a:lstStyle/>
              <a:p>
                <a:r>
                  <a:rPr lang="en-US">
                    <a:noFill/>
                  </a:rPr>
                  <a:t> </a:t>
                </a:r>
              </a:p>
            </p:txBody>
          </p:sp>
        </mc:Fallback>
      </mc:AlternateContent>
      <p:cxnSp>
        <p:nvCxnSpPr>
          <p:cNvPr id="5" name="直线箭头连接符 4">
            <a:extLst>
              <a:ext uri="{FF2B5EF4-FFF2-40B4-BE49-F238E27FC236}">
                <a16:creationId xmlns:a16="http://schemas.microsoft.com/office/drawing/2014/main" id="{AC865A2B-415E-4621-0891-8EBF286770C2}"/>
              </a:ext>
            </a:extLst>
          </p:cNvPr>
          <p:cNvCxnSpPr>
            <a:cxnSpLocks/>
          </p:cNvCxnSpPr>
          <p:nvPr/>
        </p:nvCxnSpPr>
        <p:spPr>
          <a:xfrm flipH="1" flipV="1">
            <a:off x="1241873" y="3713346"/>
            <a:ext cx="1109730" cy="35619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6" name="直线箭头连接符 5">
            <a:extLst>
              <a:ext uri="{FF2B5EF4-FFF2-40B4-BE49-F238E27FC236}">
                <a16:creationId xmlns:a16="http://schemas.microsoft.com/office/drawing/2014/main" id="{F09058B7-AE1D-AF6F-D4A7-026953417BB4}"/>
              </a:ext>
            </a:extLst>
          </p:cNvPr>
          <p:cNvCxnSpPr>
            <a:cxnSpLocks/>
          </p:cNvCxnSpPr>
          <p:nvPr/>
        </p:nvCxnSpPr>
        <p:spPr>
          <a:xfrm flipH="1">
            <a:off x="3331325" y="3789604"/>
            <a:ext cx="1387904" cy="171736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 name="直线箭头连接符 7">
            <a:extLst>
              <a:ext uri="{FF2B5EF4-FFF2-40B4-BE49-F238E27FC236}">
                <a16:creationId xmlns:a16="http://schemas.microsoft.com/office/drawing/2014/main" id="{7CF87991-3234-AB68-275A-E835D1A755C8}"/>
              </a:ext>
            </a:extLst>
          </p:cNvPr>
          <p:cNvCxnSpPr>
            <a:cxnSpLocks/>
          </p:cNvCxnSpPr>
          <p:nvPr/>
        </p:nvCxnSpPr>
        <p:spPr>
          <a:xfrm>
            <a:off x="6488473" y="2214336"/>
            <a:ext cx="750849" cy="45011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1FF1BB92-4269-561F-D9D2-7C1121D890EB}"/>
              </a:ext>
            </a:extLst>
          </p:cNvPr>
          <p:cNvCxnSpPr>
            <a:cxnSpLocks/>
          </p:cNvCxnSpPr>
          <p:nvPr/>
        </p:nvCxnSpPr>
        <p:spPr>
          <a:xfrm flipH="1" flipV="1">
            <a:off x="1884125" y="4857887"/>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
        <p:nvSpPr>
          <p:cNvPr id="119" name="AutoShape 39">
            <a:extLst>
              <a:ext uri="{FF2B5EF4-FFF2-40B4-BE49-F238E27FC236}">
                <a16:creationId xmlns:a16="http://schemas.microsoft.com/office/drawing/2014/main" id="{8E49017F-E376-1A75-ABFC-2FE2E3BA9B95}"/>
              </a:ext>
            </a:extLst>
          </p:cNvPr>
          <p:cNvSpPr>
            <a:spLocks noChangeArrowheads="1"/>
          </p:cNvSpPr>
          <p:nvPr/>
        </p:nvSpPr>
        <p:spPr bwMode="auto">
          <a:xfrm>
            <a:off x="1379651" y="447905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cxnSp>
        <p:nvCxnSpPr>
          <p:cNvPr id="2" name="直线箭头连接符 1">
            <a:extLst>
              <a:ext uri="{FF2B5EF4-FFF2-40B4-BE49-F238E27FC236}">
                <a16:creationId xmlns:a16="http://schemas.microsoft.com/office/drawing/2014/main" id="{2B1171ED-BC53-15AC-A058-D675B9498E65}"/>
              </a:ext>
            </a:extLst>
          </p:cNvPr>
          <p:cNvCxnSpPr>
            <a:cxnSpLocks/>
          </p:cNvCxnSpPr>
          <p:nvPr/>
        </p:nvCxnSpPr>
        <p:spPr>
          <a:xfrm flipH="1">
            <a:off x="3375327" y="5475679"/>
            <a:ext cx="705923" cy="241115"/>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3" name="直线箭头连接符 2">
            <a:extLst>
              <a:ext uri="{FF2B5EF4-FFF2-40B4-BE49-F238E27FC236}">
                <a16:creationId xmlns:a16="http://schemas.microsoft.com/office/drawing/2014/main" id="{D6205788-8C67-7260-F7A7-DE8AC4997371}"/>
              </a:ext>
            </a:extLst>
          </p:cNvPr>
          <p:cNvCxnSpPr>
            <a:cxnSpLocks/>
          </p:cNvCxnSpPr>
          <p:nvPr/>
        </p:nvCxnSpPr>
        <p:spPr>
          <a:xfrm flipH="1" flipV="1">
            <a:off x="3236407" y="5923927"/>
            <a:ext cx="519877" cy="53006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36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3"/>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0"/>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02"/>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up)">
                                      <p:cBhvr>
                                        <p:cTn id="17" dur="600"/>
                                        <p:tgtEl>
                                          <p:spTgt spid="85"/>
                                        </p:tgtEl>
                                      </p:cBhvr>
                                    </p:animEffect>
                                  </p:childTnLst>
                                </p:cTn>
                              </p:par>
                            </p:childTnLst>
                          </p:cTn>
                        </p:par>
                        <p:par>
                          <p:cTn id="18" fill="hold">
                            <p:stCondLst>
                              <p:cond delay="1100"/>
                            </p:stCondLst>
                            <p:childTnLst>
                              <p:par>
                                <p:cTn id="19" presetID="0" presetClass="path" presetSubtype="0" accel="50000" decel="50000" fill="hold" grpId="1" nodeType="afterEffect">
                                  <p:stCondLst>
                                    <p:cond delay="0"/>
                                  </p:stCondLst>
                                  <p:childTnLst>
                                    <p:animMotion origin="layout" path="M -2.10194E-6 -2.73841E-6 L 0.13981 0.12375 " pathEditMode="relative" rAng="0" ptsTypes="AA">
                                      <p:cBhvr>
                                        <p:cTn id="20" dur="1000" fill="hold"/>
                                        <p:tgtEl>
                                          <p:spTgt spid="119"/>
                                        </p:tgtEl>
                                        <p:attrNameLst>
                                          <p:attrName>ppt_x</p:attrName>
                                          <p:attrName>ppt_y</p:attrName>
                                        </p:attrNameLst>
                                      </p:cBhvr>
                                      <p:rCtr x="6896" y="6126"/>
                                    </p:animMotion>
                                  </p:childTnLst>
                                </p:cTn>
                              </p:par>
                            </p:childTnLst>
                          </p:cTn>
                        </p:par>
                        <p:par>
                          <p:cTn id="21" fill="hold">
                            <p:stCondLst>
                              <p:cond delay="2100"/>
                            </p:stCondLst>
                            <p:childTnLst>
                              <p:par>
                                <p:cTn id="22" presetID="1" presetClass="exit" presetSubtype="0" fill="hold" grpId="1" nodeType="afterEffect">
                                  <p:stCondLst>
                                    <p:cond delay="0"/>
                                  </p:stCondLst>
                                  <p:childTnLst>
                                    <p:set>
                                      <p:cBhvr>
                                        <p:cTn id="23" dur="1" fill="hold">
                                          <p:stCondLst>
                                            <p:cond delay="0"/>
                                          </p:stCondLst>
                                        </p:cTn>
                                        <p:tgtEl>
                                          <p:spTgt spid="10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0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00"/>
                                        </p:tgtEl>
                                        <p:attrNameLst>
                                          <p:attrName>style.visibility</p:attrName>
                                        </p:attrNameLst>
                                      </p:cBhvr>
                                      <p:to>
                                        <p:strVal val="hidden"/>
                                      </p:to>
                                    </p:set>
                                  </p:childTnLst>
                                </p:cTn>
                              </p:par>
                            </p:childTnLst>
                          </p:cTn>
                        </p:par>
                        <p:par>
                          <p:cTn id="28" fill="hold">
                            <p:stCondLst>
                              <p:cond delay="2100"/>
                            </p:stCondLst>
                            <p:childTnLst>
                              <p:par>
                                <p:cTn id="29" presetID="1" presetClass="entr" presetSubtype="0" fill="hold" grpId="0" nodeType="afterEffect">
                                  <p:stCondLst>
                                    <p:cond delay="50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17"/>
                                        </p:tgtEl>
                                        <p:attrNameLst>
                                          <p:attrName>style.visibility</p:attrName>
                                        </p:attrNameLst>
                                      </p:cBhvr>
                                      <p:to>
                                        <p:strVal val="visible"/>
                                      </p:to>
                                    </p:set>
                                  </p:childTnLst>
                                </p:cTn>
                              </p:par>
                            </p:childTnLst>
                          </p:cTn>
                        </p:par>
                        <p:par>
                          <p:cTn id="37" fill="hold">
                            <p:stCondLst>
                              <p:cond delay="2600"/>
                            </p:stCondLst>
                            <p:childTnLst>
                              <p:par>
                                <p:cTn id="38" presetID="22" presetClass="entr" presetSubtype="4" fill="hold" nodeType="after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600"/>
                                        <p:tgtEl>
                                          <p:spTgt spid="86"/>
                                        </p:tgtEl>
                                      </p:cBhvr>
                                    </p:animEffect>
                                  </p:childTnLst>
                                </p:cTn>
                              </p:par>
                            </p:childTnLst>
                          </p:cTn>
                        </p:par>
                        <p:par>
                          <p:cTn id="41" fill="hold">
                            <p:stCondLst>
                              <p:cond delay="3700"/>
                            </p:stCondLst>
                            <p:childTnLst>
                              <p:par>
                                <p:cTn id="42" presetID="0" presetClass="path" presetSubtype="0" accel="50000" decel="50000" fill="hold" grpId="2" nodeType="afterEffect">
                                  <p:stCondLst>
                                    <p:cond delay="0"/>
                                  </p:stCondLst>
                                  <p:childTnLst>
                                    <p:animMotion origin="layout" path="M 0.13982 0.12375 L 0.32003 -0.15131 " pathEditMode="relative" rAng="0" ptsTypes="AA">
                                      <p:cBhvr>
                                        <p:cTn id="43" dur="1000" fill="hold"/>
                                        <p:tgtEl>
                                          <p:spTgt spid="119"/>
                                        </p:tgtEl>
                                        <p:attrNameLst>
                                          <p:attrName>ppt_x</p:attrName>
                                          <p:attrName>ppt_y</p:attrName>
                                        </p:attrNameLst>
                                      </p:cBhvr>
                                      <p:rCtr x="9011" y="-13764"/>
                                    </p:animMotion>
                                  </p:childTnLst>
                                </p:cTn>
                              </p:par>
                            </p:childTnLst>
                          </p:cTn>
                        </p:par>
                        <p:par>
                          <p:cTn id="44" fill="hold">
                            <p:stCondLst>
                              <p:cond delay="4700"/>
                            </p:stCondLst>
                            <p:childTnLst>
                              <p:par>
                                <p:cTn id="45" presetID="1" presetClass="exit" presetSubtype="0" fill="hold" grpId="1" nodeType="afterEffect">
                                  <p:stCondLst>
                                    <p:cond delay="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1" grpId="0"/>
      <p:bldP spid="101" grpId="1"/>
      <p:bldP spid="102" grpId="0"/>
      <p:bldP spid="102" grpId="1"/>
      <p:bldP spid="103" grpId="0"/>
      <p:bldP spid="103" grpId="1"/>
      <p:bldP spid="104" grpId="0"/>
      <p:bldP spid="104" grpId="1"/>
      <p:bldP spid="116" grpId="0"/>
      <p:bldP spid="116" grpId="1"/>
      <p:bldP spid="117" grpId="0"/>
      <p:bldP spid="117" grpId="1"/>
      <p:bldP spid="119" grpId="0" animBg="1"/>
      <p:bldP spid="119" grpId="1" animBg="1"/>
      <p:bldP spid="11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-Discounted Random Walks (</a:t>
                </a:r>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-Walks)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50" name="标题 24">
                <a:extLst>
                  <a:ext uri="{FF2B5EF4-FFF2-40B4-BE49-F238E27FC236}">
                    <a16:creationId xmlns:a16="http://schemas.microsoft.com/office/drawing/2014/main" id="{EE3C8509-D052-7E91-B4F8-C6AAF1180427}"/>
                  </a:ext>
                </a:extLst>
              </p:cNvPr>
              <p:cNvSpPr>
                <a:spLocks noGrp="1" noRot="1" noChangeAspect="1" noMove="1" noResize="1" noEditPoints="1" noAdjustHandles="1" noChangeArrowheads="1" noChangeShapeType="1" noTextEdit="1"/>
              </p:cNvSpPr>
              <p:nvPr>
                <p:ph type="title"/>
              </p:nvPr>
            </p:nvSpPr>
            <p:spPr>
              <a:xfrm>
                <a:off x="563626" y="718642"/>
                <a:ext cx="8997950" cy="558338"/>
              </a:xfrm>
              <a:blipFill>
                <a:blip r:embed="rId3"/>
                <a:stretch>
                  <a:fillRect t="-11111" b="-3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9116178-4DBF-CDB2-3150-559FA9CCAFAE}"/>
                  </a:ext>
                </a:extLst>
              </p:cNvPr>
              <p:cNvSpPr txBox="1"/>
              <p:nvPr/>
            </p:nvSpPr>
            <p:spPr>
              <a:xfrm>
                <a:off x="4568010" y="5482970"/>
                <a:ext cx="5430197" cy="1312603"/>
              </a:xfrm>
              <a:prstGeom prst="rect">
                <a:avLst/>
              </a:prstGeom>
              <a:noFill/>
            </p:spPr>
            <p:txBody>
              <a:bodyPr wrap="square" rtlCol="0">
                <a:spAutoFit/>
              </a:bodyPr>
              <a:lstStyle/>
              <a:p>
                <a:pPr>
                  <a:lnSpc>
                    <a:spcPct val="120000"/>
                  </a:lnSpc>
                  <a:buClr>
                    <a:schemeClr val="tx1"/>
                  </a:buClr>
                  <a:buSzPct val="80000"/>
                </a:pPr>
                <a:r>
                  <a:rPr kumimoji="1" lang="en-US" altLang="zh-CN" sz="2400" dirty="0">
                    <a:latin typeface="Times New Roman" panose="02020603050405020304" pitchFamily="18" charset="0"/>
                    <a:ea typeface="楷体" panose="02010609060101010101" pitchFamily="49" charset="-122"/>
                    <a:cs typeface="Times New Roman" panose="02020603050405020304" pitchFamily="18" charset="0"/>
                  </a:rPr>
                  <a:t>In each step:</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zh-CN" altLang="en-US"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terminates; </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1−</m:t>
                    </m:r>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moves to a random out-neighbor</a:t>
                </a:r>
              </a:p>
            </p:txBody>
          </p:sp>
        </mc:Choice>
        <mc:Fallback xmlns="">
          <p:sp>
            <p:nvSpPr>
              <p:cNvPr id="16" name="文本框 15">
                <a:extLst>
                  <a:ext uri="{FF2B5EF4-FFF2-40B4-BE49-F238E27FC236}">
                    <a16:creationId xmlns:a16="http://schemas.microsoft.com/office/drawing/2014/main" id="{39116178-4DBF-CDB2-3150-559FA9CCAFAE}"/>
                  </a:ext>
                </a:extLst>
              </p:cNvPr>
              <p:cNvSpPr txBox="1">
                <a:spLocks noRot="1" noChangeAspect="1" noMove="1" noResize="1" noEditPoints="1" noAdjustHandles="1" noChangeArrowheads="1" noChangeShapeType="1" noTextEdit="1"/>
              </p:cNvSpPr>
              <p:nvPr/>
            </p:nvSpPr>
            <p:spPr>
              <a:xfrm>
                <a:off x="4568010" y="5482970"/>
                <a:ext cx="5430197" cy="1312603"/>
              </a:xfrm>
              <a:prstGeom prst="rect">
                <a:avLst/>
              </a:prstGeom>
              <a:blipFill>
                <a:blip r:embed="rId4"/>
                <a:stretch>
                  <a:fillRect l="-1632" r="-466" b="-7619"/>
                </a:stretch>
              </a:blipFill>
            </p:spPr>
            <p:txBody>
              <a:bodyPr/>
              <a:lstStyle/>
              <a:p>
                <a:r>
                  <a:rPr lang="en-US">
                    <a:noFill/>
                  </a:rPr>
                  <a:t> </a:t>
                </a:r>
              </a:p>
            </p:txBody>
          </p:sp>
        </mc:Fallback>
      </mc:AlternateContent>
      <p:grpSp>
        <p:nvGrpSpPr>
          <p:cNvPr id="21" name="Group 2">
            <a:extLst>
              <a:ext uri="{FF2B5EF4-FFF2-40B4-BE49-F238E27FC236}">
                <a16:creationId xmlns:a16="http://schemas.microsoft.com/office/drawing/2014/main" id="{EE1FAE7E-C21F-6994-0E61-5852EB1ADF40}"/>
              </a:ext>
            </a:extLst>
          </p:cNvPr>
          <p:cNvGrpSpPr>
            <a:grpSpLocks/>
          </p:cNvGrpSpPr>
          <p:nvPr/>
        </p:nvGrpSpPr>
        <p:grpSpPr bwMode="auto">
          <a:xfrm>
            <a:off x="243458" y="1726754"/>
            <a:ext cx="7162800" cy="5105400"/>
            <a:chOff x="1152" y="1344"/>
            <a:chExt cx="3408" cy="2064"/>
          </a:xfrm>
        </p:grpSpPr>
        <p:sp>
          <p:nvSpPr>
            <p:cNvPr id="22" name="Oval 3">
              <a:extLst>
                <a:ext uri="{FF2B5EF4-FFF2-40B4-BE49-F238E27FC236}">
                  <a16:creationId xmlns:a16="http://schemas.microsoft.com/office/drawing/2014/main" id="{D5F897EC-5040-E3B5-E2DB-0D822AED93AC}"/>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46" name="Oval 4">
              <a:extLst>
                <a:ext uri="{FF2B5EF4-FFF2-40B4-BE49-F238E27FC236}">
                  <a16:creationId xmlns:a16="http://schemas.microsoft.com/office/drawing/2014/main" id="{A6F917FE-EAC2-9BA4-42D1-B520748DFEE0}"/>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47" name="Oval 5">
              <a:extLst>
                <a:ext uri="{FF2B5EF4-FFF2-40B4-BE49-F238E27FC236}">
                  <a16:creationId xmlns:a16="http://schemas.microsoft.com/office/drawing/2014/main" id="{FB4B404E-3061-7137-1D0F-307367C31175}"/>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48" name="Oval 6">
              <a:extLst>
                <a:ext uri="{FF2B5EF4-FFF2-40B4-BE49-F238E27FC236}">
                  <a16:creationId xmlns:a16="http://schemas.microsoft.com/office/drawing/2014/main" id="{989A4C3E-7D78-B56A-D8EC-0A9B17C1665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49" name="Oval 7">
              <a:extLst>
                <a:ext uri="{FF2B5EF4-FFF2-40B4-BE49-F238E27FC236}">
                  <a16:creationId xmlns:a16="http://schemas.microsoft.com/office/drawing/2014/main" id="{1198F7E9-02ED-E7DE-05FB-B02EA42E54C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51" name="Oval 8">
              <a:extLst>
                <a:ext uri="{FF2B5EF4-FFF2-40B4-BE49-F238E27FC236}">
                  <a16:creationId xmlns:a16="http://schemas.microsoft.com/office/drawing/2014/main" id="{3EA6786A-487A-476B-4D0F-6818DB86754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52" name="Oval 9">
              <a:extLst>
                <a:ext uri="{FF2B5EF4-FFF2-40B4-BE49-F238E27FC236}">
                  <a16:creationId xmlns:a16="http://schemas.microsoft.com/office/drawing/2014/main" id="{9847B140-5C2E-3654-5803-CD17E7F5362A}"/>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53" name="Oval 10">
              <a:extLst>
                <a:ext uri="{FF2B5EF4-FFF2-40B4-BE49-F238E27FC236}">
                  <a16:creationId xmlns:a16="http://schemas.microsoft.com/office/drawing/2014/main" id="{1C390B4A-FC34-5F5B-67C2-C5FCDFC61C0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54" name="Oval 11">
              <a:extLst>
                <a:ext uri="{FF2B5EF4-FFF2-40B4-BE49-F238E27FC236}">
                  <a16:creationId xmlns:a16="http://schemas.microsoft.com/office/drawing/2014/main" id="{5F912EED-785B-851E-7313-CCF16521337E}"/>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55" name="Oval 12">
              <a:extLst>
                <a:ext uri="{FF2B5EF4-FFF2-40B4-BE49-F238E27FC236}">
                  <a16:creationId xmlns:a16="http://schemas.microsoft.com/office/drawing/2014/main" id="{FE9F12E4-AEE7-04C4-3C9F-05181A1561DF}"/>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56" name="Oval 13">
              <a:extLst>
                <a:ext uri="{FF2B5EF4-FFF2-40B4-BE49-F238E27FC236}">
                  <a16:creationId xmlns:a16="http://schemas.microsoft.com/office/drawing/2014/main" id="{65087355-8A0C-DD18-B6C7-587E45FBAE7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57" name="Oval 14">
              <a:extLst>
                <a:ext uri="{FF2B5EF4-FFF2-40B4-BE49-F238E27FC236}">
                  <a16:creationId xmlns:a16="http://schemas.microsoft.com/office/drawing/2014/main" id="{ACFA0391-8708-0EBE-8F76-AE8F02831DC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64" name="Oval 5">
            <a:extLst>
              <a:ext uri="{FF2B5EF4-FFF2-40B4-BE49-F238E27FC236}">
                <a16:creationId xmlns:a16="http://schemas.microsoft.com/office/drawing/2014/main" id="{9B479A39-16C8-E489-8E74-273F8A361F66}"/>
              </a:ext>
            </a:extLst>
          </p:cNvPr>
          <p:cNvSpPr>
            <a:spLocks noChangeArrowheads="1"/>
          </p:cNvSpPr>
          <p:nvPr/>
        </p:nvSpPr>
        <p:spPr bwMode="auto">
          <a:xfrm>
            <a:off x="4189983" y="317137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FCAC58A3-9C49-E12F-364F-57D21548A3EF}"/>
                  </a:ext>
                </a:extLst>
              </p:cNvPr>
              <p:cNvSpPr txBox="1"/>
              <p:nvPr/>
            </p:nvSpPr>
            <p:spPr>
              <a:xfrm>
                <a:off x="761812" y="497142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FCAC58A3-9C49-E12F-364F-57D21548A3EF}"/>
                  </a:ext>
                </a:extLst>
              </p:cNvPr>
              <p:cNvSpPr txBox="1">
                <a:spLocks noRot="1" noChangeAspect="1" noMove="1" noResize="1" noEditPoints="1" noAdjustHandles="1" noChangeArrowheads="1" noChangeShapeType="1" noTextEdit="1"/>
              </p:cNvSpPr>
              <p:nvPr/>
            </p:nvSpPr>
            <p:spPr>
              <a:xfrm>
                <a:off x="761812" y="4971422"/>
                <a:ext cx="933757"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4195918A-8489-11C9-1B15-8D6A5C74C808}"/>
                  </a:ext>
                </a:extLst>
              </p:cNvPr>
              <p:cNvSpPr txBox="1"/>
              <p:nvPr/>
            </p:nvSpPr>
            <p:spPr>
              <a:xfrm>
                <a:off x="4269852" y="371872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74" name="文本框 73">
                <a:extLst>
                  <a:ext uri="{FF2B5EF4-FFF2-40B4-BE49-F238E27FC236}">
                    <a16:creationId xmlns:a16="http://schemas.microsoft.com/office/drawing/2014/main" id="{4195918A-8489-11C9-1B15-8D6A5C74C808}"/>
                  </a:ext>
                </a:extLst>
              </p:cNvPr>
              <p:cNvSpPr txBox="1">
                <a:spLocks noRot="1" noChangeAspect="1" noMove="1" noResize="1" noEditPoints="1" noAdjustHandles="1" noChangeArrowheads="1" noChangeShapeType="1" noTextEdit="1"/>
              </p:cNvSpPr>
              <p:nvPr/>
            </p:nvSpPr>
            <p:spPr>
              <a:xfrm>
                <a:off x="4269852" y="3718724"/>
                <a:ext cx="933757" cy="369332"/>
              </a:xfrm>
              <a:prstGeom prst="rect">
                <a:avLst/>
              </a:prstGeom>
              <a:blipFill>
                <a:blip r:embed="rId6"/>
                <a:stretch>
                  <a:fillRect/>
                </a:stretch>
              </a:blipFill>
            </p:spPr>
            <p:txBody>
              <a:bodyPr/>
              <a:lstStyle/>
              <a:p>
                <a:r>
                  <a:rPr lang="en-US">
                    <a:noFill/>
                  </a:rPr>
                  <a:t> </a:t>
                </a:r>
              </a:p>
            </p:txBody>
          </p:sp>
        </mc:Fallback>
      </mc:AlternateContent>
      <p:cxnSp>
        <p:nvCxnSpPr>
          <p:cNvPr id="92" name="直线箭头连接符 91">
            <a:extLst>
              <a:ext uri="{FF2B5EF4-FFF2-40B4-BE49-F238E27FC236}">
                <a16:creationId xmlns:a16="http://schemas.microsoft.com/office/drawing/2014/main" id="{51691F82-F8D9-C3F0-3D40-3188B67322FC}"/>
              </a:ext>
            </a:extLst>
          </p:cNvPr>
          <p:cNvCxnSpPr>
            <a:cxnSpLocks/>
            <a:stCxn id="46" idx="5"/>
          </p:cNvCxnSpPr>
          <p:nvPr/>
        </p:nvCxnSpPr>
        <p:spPr>
          <a:xfrm>
            <a:off x="1466312" y="4845532"/>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8538B2ED-9655-E699-62BD-66E0ACD4E4E2}"/>
              </a:ext>
            </a:extLst>
          </p:cNvPr>
          <p:cNvCxnSpPr>
            <a:cxnSpLocks/>
            <a:stCxn id="46" idx="1"/>
            <a:endCxn id="22" idx="5"/>
          </p:cNvCxnSpPr>
          <p:nvPr/>
        </p:nvCxnSpPr>
        <p:spPr>
          <a:xfrm flipH="1" flipV="1">
            <a:off x="760120" y="3776960"/>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65DB78D6-332D-F607-AF2B-40FBA137AA40}"/>
              </a:ext>
            </a:extLst>
          </p:cNvPr>
          <p:cNvCxnSpPr>
            <a:cxnSpLocks/>
          </p:cNvCxnSpPr>
          <p:nvPr/>
        </p:nvCxnSpPr>
        <p:spPr>
          <a:xfrm flipV="1">
            <a:off x="758357" y="2980988"/>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3C40B756-6F16-EAE9-42FD-0113692296EE}"/>
              </a:ext>
            </a:extLst>
          </p:cNvPr>
          <p:cNvCxnSpPr>
            <a:cxnSpLocks/>
          </p:cNvCxnSpPr>
          <p:nvPr/>
        </p:nvCxnSpPr>
        <p:spPr>
          <a:xfrm>
            <a:off x="1850466" y="2980988"/>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A140F562-2863-24E8-032B-0B99E603D893}"/>
              </a:ext>
            </a:extLst>
          </p:cNvPr>
          <p:cNvCxnSpPr>
            <a:cxnSpLocks/>
          </p:cNvCxnSpPr>
          <p:nvPr/>
        </p:nvCxnSpPr>
        <p:spPr>
          <a:xfrm flipH="1" flipV="1">
            <a:off x="1761657" y="3190901"/>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7" name="直线箭头连接符 96">
            <a:extLst>
              <a:ext uri="{FF2B5EF4-FFF2-40B4-BE49-F238E27FC236}">
                <a16:creationId xmlns:a16="http://schemas.microsoft.com/office/drawing/2014/main" id="{1F39C93D-8A95-C543-FB19-A3377CBC33BE}"/>
              </a:ext>
            </a:extLst>
          </p:cNvPr>
          <p:cNvCxnSpPr>
            <a:cxnSpLocks/>
          </p:cNvCxnSpPr>
          <p:nvPr/>
        </p:nvCxnSpPr>
        <p:spPr>
          <a:xfrm>
            <a:off x="849883" y="3568255"/>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7566E5B7-D375-4DAF-E0F4-310AE761F687}"/>
              </a:ext>
            </a:extLst>
          </p:cNvPr>
          <p:cNvCxnSpPr>
            <a:cxnSpLocks/>
          </p:cNvCxnSpPr>
          <p:nvPr/>
        </p:nvCxnSpPr>
        <p:spPr>
          <a:xfrm flipV="1">
            <a:off x="2933701" y="3695255"/>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08E65978-EBC9-925B-7F91-B20BE2398616}"/>
              </a:ext>
            </a:extLst>
          </p:cNvPr>
          <p:cNvCxnSpPr>
            <a:cxnSpLocks/>
            <a:stCxn id="46" idx="7"/>
          </p:cNvCxnSpPr>
          <p:nvPr/>
        </p:nvCxnSpPr>
        <p:spPr>
          <a:xfrm flipV="1">
            <a:off x="1466312" y="4101359"/>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47C2E832-39F3-19B5-A0C3-F09CD58D4FB5}"/>
              </a:ext>
            </a:extLst>
          </p:cNvPr>
          <p:cNvCxnSpPr>
            <a:cxnSpLocks/>
            <a:endCxn id="51" idx="2"/>
          </p:cNvCxnSpPr>
          <p:nvPr/>
        </p:nvCxnSpPr>
        <p:spPr>
          <a:xfrm flipV="1">
            <a:off x="2967608" y="5348027"/>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60F447AA-7AF0-4B7A-781F-ACB109B6F6B2}"/>
              </a:ext>
            </a:extLst>
          </p:cNvPr>
          <p:cNvCxnSpPr>
            <a:cxnSpLocks/>
            <a:stCxn id="49" idx="5"/>
            <a:endCxn id="52" idx="1"/>
          </p:cNvCxnSpPr>
          <p:nvPr/>
        </p:nvCxnSpPr>
        <p:spPr>
          <a:xfrm>
            <a:off x="2878695" y="5795374"/>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ECCC2DCA-BCA6-04C4-7853-0B574D247937}"/>
              </a:ext>
            </a:extLst>
          </p:cNvPr>
          <p:cNvCxnSpPr>
            <a:cxnSpLocks/>
            <a:stCxn id="52" idx="0"/>
          </p:cNvCxnSpPr>
          <p:nvPr/>
        </p:nvCxnSpPr>
        <p:spPr>
          <a:xfrm flipV="1">
            <a:off x="3612581" y="5630417"/>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96798360-0663-4737-6198-6953C24834F0}"/>
              </a:ext>
            </a:extLst>
          </p:cNvPr>
          <p:cNvCxnSpPr>
            <a:cxnSpLocks/>
            <a:endCxn id="56" idx="2"/>
          </p:cNvCxnSpPr>
          <p:nvPr/>
        </p:nvCxnSpPr>
        <p:spPr>
          <a:xfrm>
            <a:off x="4706481" y="3661884"/>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5F2A3C7A-D8FB-E4AF-8E25-8F7711A46F6F}"/>
              </a:ext>
            </a:extLst>
          </p:cNvPr>
          <p:cNvCxnSpPr>
            <a:cxnSpLocks/>
          </p:cNvCxnSpPr>
          <p:nvPr/>
        </p:nvCxnSpPr>
        <p:spPr>
          <a:xfrm flipV="1">
            <a:off x="6006174" y="2935205"/>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B06D6E3F-8080-CF33-28AB-B721D67851EE}"/>
              </a:ext>
            </a:extLst>
          </p:cNvPr>
          <p:cNvCxnSpPr>
            <a:cxnSpLocks/>
          </p:cNvCxnSpPr>
          <p:nvPr/>
        </p:nvCxnSpPr>
        <p:spPr>
          <a:xfrm>
            <a:off x="6103753" y="2094415"/>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870CB4E1-2A1B-C20C-B535-E0FC20FA3ED0}"/>
              </a:ext>
            </a:extLst>
          </p:cNvPr>
          <p:cNvCxnSpPr>
            <a:cxnSpLocks/>
            <a:endCxn id="54" idx="4"/>
          </p:cNvCxnSpPr>
          <p:nvPr/>
        </p:nvCxnSpPr>
        <p:spPr>
          <a:xfrm flipV="1">
            <a:off x="5791771" y="2320405"/>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9B13B54F-983B-846F-7377-AF0B5E70E089}"/>
              </a:ext>
            </a:extLst>
          </p:cNvPr>
          <p:cNvCxnSpPr>
            <a:cxnSpLocks/>
            <a:stCxn id="53" idx="6"/>
          </p:cNvCxnSpPr>
          <p:nvPr/>
        </p:nvCxnSpPr>
        <p:spPr>
          <a:xfrm flipV="1">
            <a:off x="4682376" y="2023617"/>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66F4A1F5-77E1-7364-76BC-E2035C914035}"/>
              </a:ext>
            </a:extLst>
          </p:cNvPr>
          <p:cNvCxnSpPr>
            <a:cxnSpLocks/>
            <a:endCxn id="53" idx="4"/>
          </p:cNvCxnSpPr>
          <p:nvPr/>
        </p:nvCxnSpPr>
        <p:spPr>
          <a:xfrm flipH="1" flipV="1">
            <a:off x="4379723" y="2557865"/>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772C2C93-E128-48F5-F5ED-B8CBA8FD753B}"/>
              </a:ext>
            </a:extLst>
          </p:cNvPr>
          <p:cNvCxnSpPr>
            <a:cxnSpLocks/>
          </p:cNvCxnSpPr>
          <p:nvPr/>
        </p:nvCxnSpPr>
        <p:spPr>
          <a:xfrm flipH="1">
            <a:off x="2835746" y="3654392"/>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3009E79D-3B66-7D4C-3C0B-B87A7DC547D1}"/>
              </a:ext>
            </a:extLst>
          </p:cNvPr>
          <p:cNvCxnSpPr>
            <a:cxnSpLocks/>
          </p:cNvCxnSpPr>
          <p:nvPr/>
        </p:nvCxnSpPr>
        <p:spPr>
          <a:xfrm flipH="1" flipV="1">
            <a:off x="846959" y="3652392"/>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07CE86F5-FD83-7269-FFD9-60E3ACA23D77}"/>
              </a:ext>
            </a:extLst>
          </p:cNvPr>
          <p:cNvCxnSpPr>
            <a:cxnSpLocks/>
          </p:cNvCxnSpPr>
          <p:nvPr/>
        </p:nvCxnSpPr>
        <p:spPr>
          <a:xfrm rot="10800000">
            <a:off x="6050663" y="2177948"/>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BCECF8FD-1598-AE93-07AA-EF7742AFC677}"/>
              </a:ext>
            </a:extLst>
          </p:cNvPr>
          <p:cNvCxnSpPr>
            <a:cxnSpLocks/>
          </p:cNvCxnSpPr>
          <p:nvPr/>
        </p:nvCxnSpPr>
        <p:spPr>
          <a:xfrm flipH="1" flipV="1">
            <a:off x="1498539" y="4777814"/>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
        <p:nvSpPr>
          <p:cNvPr id="2" name="左大括号 1">
            <a:extLst>
              <a:ext uri="{FF2B5EF4-FFF2-40B4-BE49-F238E27FC236}">
                <a16:creationId xmlns:a16="http://schemas.microsoft.com/office/drawing/2014/main" id="{0FD38F89-C61B-CE6A-89CE-7DE40704A45F}"/>
              </a:ext>
            </a:extLst>
          </p:cNvPr>
          <p:cNvSpPr/>
          <p:nvPr/>
        </p:nvSpPr>
        <p:spPr>
          <a:xfrm>
            <a:off x="4309914" y="6092437"/>
            <a:ext cx="208542" cy="637945"/>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16A0679-13DE-2377-56F4-BF61D577722D}"/>
                  </a:ext>
                </a:extLst>
              </p:cNvPr>
              <p:cNvSpPr txBox="1"/>
              <p:nvPr/>
            </p:nvSpPr>
            <p:spPr>
              <a:xfrm>
                <a:off x="2175029" y="592534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A16A0679-13DE-2377-56F4-BF61D577722D}"/>
                  </a:ext>
                </a:extLst>
              </p:cNvPr>
              <p:cNvSpPr txBox="1">
                <a:spLocks noRot="1" noChangeAspect="1" noMove="1" noResize="1" noEditPoints="1" noAdjustHandles="1" noChangeArrowheads="1" noChangeShapeType="1" noTextEdit="1"/>
              </p:cNvSpPr>
              <p:nvPr/>
            </p:nvSpPr>
            <p:spPr>
              <a:xfrm>
                <a:off x="2175029" y="5925342"/>
                <a:ext cx="933757" cy="338554"/>
              </a:xfrm>
              <a:prstGeom prst="rect">
                <a:avLst/>
              </a:prstGeom>
              <a:blipFill>
                <a:blip r:embed="rId7"/>
                <a:stretch>
                  <a:fillRect/>
                </a:stretch>
              </a:blipFill>
            </p:spPr>
            <p:txBody>
              <a:bodyPr/>
              <a:lstStyle/>
              <a:p>
                <a:r>
                  <a:rPr lang="en-US">
                    <a:noFill/>
                  </a:rPr>
                  <a:t> </a:t>
                </a:r>
              </a:p>
            </p:txBody>
          </p:sp>
        </mc:Fallback>
      </mc:AlternateContent>
      <p:sp>
        <p:nvSpPr>
          <p:cNvPr id="58" name="AutoShape 39">
            <a:extLst>
              <a:ext uri="{FF2B5EF4-FFF2-40B4-BE49-F238E27FC236}">
                <a16:creationId xmlns:a16="http://schemas.microsoft.com/office/drawing/2014/main" id="{059939D1-5526-4C77-677B-0F08EB8754A9}"/>
              </a:ext>
            </a:extLst>
          </p:cNvPr>
          <p:cNvSpPr>
            <a:spLocks noChangeArrowheads="1"/>
          </p:cNvSpPr>
          <p:nvPr/>
        </p:nvSpPr>
        <p:spPr bwMode="auto">
          <a:xfrm>
            <a:off x="983842" y="440586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cxnSp>
        <p:nvCxnSpPr>
          <p:cNvPr id="4" name="直线箭头连接符 3">
            <a:extLst>
              <a:ext uri="{FF2B5EF4-FFF2-40B4-BE49-F238E27FC236}">
                <a16:creationId xmlns:a16="http://schemas.microsoft.com/office/drawing/2014/main" id="{8BE3EAFD-0828-B742-4209-C49E56442E2E}"/>
              </a:ext>
            </a:extLst>
          </p:cNvPr>
          <p:cNvCxnSpPr>
            <a:cxnSpLocks/>
          </p:cNvCxnSpPr>
          <p:nvPr/>
        </p:nvCxnSpPr>
        <p:spPr>
          <a:xfrm flipH="1">
            <a:off x="2956965" y="5405882"/>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 name="直线箭头连接符 4">
            <a:extLst>
              <a:ext uri="{FF2B5EF4-FFF2-40B4-BE49-F238E27FC236}">
                <a16:creationId xmlns:a16="http://schemas.microsoft.com/office/drawing/2014/main" id="{95221553-B6AA-9BA5-6329-8423DEB115D8}"/>
              </a:ext>
            </a:extLst>
          </p:cNvPr>
          <p:cNvCxnSpPr>
            <a:cxnSpLocks/>
          </p:cNvCxnSpPr>
          <p:nvPr/>
        </p:nvCxnSpPr>
        <p:spPr>
          <a:xfrm flipH="1" flipV="1">
            <a:off x="2829141" y="5835671"/>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2D7F93-769A-0925-FBF5-40C9737F7D8C}"/>
                  </a:ext>
                </a:extLst>
              </p:cNvPr>
              <p:cNvSpPr txBox="1"/>
              <p:nvPr/>
            </p:nvSpPr>
            <p:spPr bwMode="auto">
              <a:xfrm>
                <a:off x="5399909" y="4836708"/>
                <a:ext cx="4497126" cy="400110"/>
              </a:xfrm>
              <a:prstGeom prst="rect">
                <a:avLst/>
              </a:prstGeom>
              <a:noFill/>
              <a:ln w="9525" algn="ctr">
                <a:noFill/>
                <a:miter lim="800000"/>
                <a:headEnd/>
                <a:tailEnd/>
              </a:ln>
              <a:effectLst/>
            </p:spPr>
            <p:txBody>
              <a:bodyPr wrap="square">
                <a:spAutoFit/>
              </a:bodyPr>
              <a:lstStyle/>
              <a:p>
                <a:r>
                  <a:rPr kumimoji="1" lang="en-US" altLang="zh-CN"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a:t>
                </a:r>
                <a:r>
                  <a:rPr kumimoji="1"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amping Factor </a:t>
                </a:r>
                <a14:m>
                  <m:oMath xmlns:m="http://schemas.openxmlformats.org/officeDocument/2006/math">
                    <m:r>
                      <a:rPr kumimoji="1" lang="en-US" altLang="zh-CN" sz="2000" i="1" dirty="0">
                        <a:solidFill>
                          <a:srgbClr val="C00000"/>
                        </a:solidFill>
                        <a:latin typeface="Cambria Math" panose="02040503050406030204" pitchFamily="18" charset="0"/>
                        <a:ea typeface="楷体" panose="02010609060101010101" pitchFamily="49" charset="-122"/>
                      </a:rPr>
                      <m:t>𝛼</m:t>
                    </m:r>
                    <m:r>
                      <a:rPr kumimoji="1" lang="en-US" altLang="zh-CN" sz="2000" i="1" dirty="0">
                        <a:solidFill>
                          <a:srgbClr val="C00000"/>
                        </a:solidFill>
                        <a:latin typeface="Cambria Math" panose="02040503050406030204" pitchFamily="18" charset="0"/>
                        <a:ea typeface="Cambria Math" panose="02040503050406030204" pitchFamily="18" charset="0"/>
                      </a:rPr>
                      <m:t>∈</m:t>
                    </m:r>
                    <m:r>
                      <a:rPr kumimoji="1" lang="en-US" altLang="zh-CN" sz="2000" b="0" i="1" dirty="0">
                        <a:solidFill>
                          <a:srgbClr val="C00000"/>
                        </a:solidFill>
                        <a:latin typeface="Cambria Math" panose="02040503050406030204" pitchFamily="18" charset="0"/>
                        <a:ea typeface="Cambria Math" panose="02040503050406030204" pitchFamily="18" charset="0"/>
                      </a:rPr>
                      <m:t>(0,1)</m:t>
                    </m:r>
                  </m:oMath>
                </a14:m>
                <a:r>
                  <a:rPr lang="en-US">
                    <a:solidFill>
                      <a:srgbClr val="C00000"/>
                    </a:solidFill>
                    <a:latin typeface="Times New Roman" panose="02020603050405020304" pitchFamily="18" charset="0"/>
                    <a:cs typeface="Times New Roman" panose="02020603050405020304" pitchFamily="18" charset="0"/>
                  </a:rPr>
                  <a:t>, e.g., </a:t>
                </a:r>
                <a14:m>
                  <m:oMath xmlns:m="http://schemas.openxmlformats.org/officeDocument/2006/math">
                    <m:r>
                      <a:rPr kumimoji="1" lang="en-US" altLang="zh-CN" i="1" dirty="0">
                        <a:solidFill>
                          <a:srgbClr val="C00000"/>
                        </a:solidFill>
                        <a:latin typeface="Cambria Math" panose="02040503050406030204" pitchFamily="18" charset="0"/>
                        <a:ea typeface="楷体" panose="02010609060101010101" pitchFamily="49" charset="-122"/>
                      </a:rPr>
                      <m:t>𝛼</m:t>
                    </m:r>
                    <m:r>
                      <a:rPr kumimoji="1" lang="en-US" altLang="zh-CN" b="0" i="1" dirty="0">
                        <a:solidFill>
                          <a:srgbClr val="C00000"/>
                        </a:solidFill>
                        <a:latin typeface="Cambria Math" panose="02040503050406030204" pitchFamily="18" charset="0"/>
                        <a:ea typeface="楷体" panose="02010609060101010101" pitchFamily="49" charset="-122"/>
                      </a:rPr>
                      <m:t>=0.2</m:t>
                    </m:r>
                  </m:oMath>
                </a14:m>
                <a:endParaRPr lang="en-US">
                  <a:solidFill>
                    <a:srgbClr val="C00000"/>
                  </a:solidFill>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E2D7F93-769A-0925-FBF5-40C9737F7D8C}"/>
                  </a:ext>
                </a:extLst>
              </p:cNvPr>
              <p:cNvSpPr txBox="1">
                <a:spLocks noRot="1" noChangeAspect="1" noMove="1" noResize="1" noEditPoints="1" noAdjustHandles="1" noChangeArrowheads="1" noChangeShapeType="1" noTextEdit="1"/>
              </p:cNvSpPr>
              <p:nvPr/>
            </p:nvSpPr>
            <p:spPr bwMode="auto">
              <a:xfrm>
                <a:off x="5399909" y="4836708"/>
                <a:ext cx="4497126" cy="400110"/>
              </a:xfrm>
              <a:prstGeom prst="rect">
                <a:avLst/>
              </a:prstGeom>
              <a:blipFill>
                <a:blip r:embed="rId8"/>
                <a:stretch>
                  <a:fillRect l="-1408" t="-6061" b="-24242"/>
                </a:stretch>
              </a:blipFill>
              <a:ln w="9525" algn="ctr">
                <a:noFill/>
                <a:miter lim="800000"/>
                <a:headEnd/>
                <a:tailEnd/>
              </a:ln>
              <a:effectLst/>
            </p:spPr>
            <p:txBody>
              <a:bodyPr/>
              <a:lstStyle/>
              <a:p>
                <a:r>
                  <a:rPr lang="en-US">
                    <a:noFill/>
                  </a:rPr>
                  <a:t> </a:t>
                </a:r>
              </a:p>
            </p:txBody>
          </p:sp>
        </mc:Fallback>
      </mc:AlternateContent>
      <p:sp>
        <p:nvSpPr>
          <p:cNvPr id="9" name="弧 8">
            <a:extLst>
              <a:ext uri="{FF2B5EF4-FFF2-40B4-BE49-F238E27FC236}">
                <a16:creationId xmlns:a16="http://schemas.microsoft.com/office/drawing/2014/main" id="{239EF317-01C1-60A7-602B-E7A1BCED6B54}"/>
              </a:ext>
            </a:extLst>
          </p:cNvPr>
          <p:cNvSpPr/>
          <p:nvPr/>
        </p:nvSpPr>
        <p:spPr>
          <a:xfrm rot="5212075">
            <a:off x="4868615" y="4563614"/>
            <a:ext cx="1696765" cy="1595265"/>
          </a:xfrm>
          <a:prstGeom prst="arc">
            <a:avLst>
              <a:gd name="adj1" fmla="val 16276609"/>
              <a:gd name="adj2" fmla="val 21568946"/>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04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3"/>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0" nodeType="afterEffect">
                                  <p:stCondLst>
                                    <p:cond delay="500"/>
                                  </p:stCondLst>
                                  <p:childTnLst>
                                    <p:animMotion origin="layout" path="M 9.3893E-7 7.67817E-7 L 0.13997 0.12273 " pathEditMode="relative" rAng="0" ptsTypes="AA">
                                      <p:cBhvr>
                                        <p:cTn id="12" dur="1000" fill="hold"/>
                                        <p:tgtEl>
                                          <p:spTgt spid="58"/>
                                        </p:tgtEl>
                                        <p:attrNameLst>
                                          <p:attrName>ppt_x</p:attrName>
                                          <p:attrName>ppt_y</p:attrName>
                                        </p:attrNameLst>
                                      </p:cBhvr>
                                      <p:rCtr x="6991" y="6126"/>
                                    </p:animMotion>
                                  </p:childTnLst>
                                </p:cTn>
                              </p:par>
                            </p:childTnLst>
                          </p:cTn>
                        </p:par>
                        <p:par>
                          <p:cTn id="13" fill="hold">
                            <p:stCondLst>
                              <p:cond delay="2000"/>
                            </p:stCondLst>
                            <p:childTnLst>
                              <p:par>
                                <p:cTn id="14" presetID="1" presetClass="exit" presetSubtype="0" fill="hold" grpId="1" nodeType="afterEffect">
                                  <p:stCondLst>
                                    <p:cond delay="0"/>
                                  </p:stCondLst>
                                  <p:childTnLst>
                                    <p:set>
                                      <p:cBhvr>
                                        <p:cTn id="15" dur="1" fill="hold">
                                          <p:stCondLst>
                                            <p:cond delay="0"/>
                                          </p:stCondLst>
                                        </p:cTn>
                                        <p:tgtEl>
                                          <p:spTgt spid="7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2500"/>
                            </p:stCondLst>
                            <p:childTnLst>
                              <p:par>
                                <p:cTn id="20" presetID="0" presetClass="path" presetSubtype="0" accel="50000" decel="50000" fill="hold" grpId="2" nodeType="afterEffect">
                                  <p:stCondLst>
                                    <p:cond delay="500"/>
                                  </p:stCondLst>
                                  <p:childTnLst>
                                    <p:animMotion origin="layout" path="M 0.13997 0.12273 L 0.3205 -0.15275 " pathEditMode="relative" rAng="0" ptsTypes="AA">
                                      <p:cBhvr>
                                        <p:cTn id="21" dur="1000" fill="hold"/>
                                        <p:tgtEl>
                                          <p:spTgt spid="58"/>
                                        </p:tgtEl>
                                        <p:attrNameLst>
                                          <p:attrName>ppt_x</p:attrName>
                                          <p:attrName>ppt_y</p:attrName>
                                        </p:attrNameLst>
                                      </p:cBhvr>
                                      <p:rCtr x="9026" y="-13784"/>
                                    </p:animMotion>
                                  </p:childTnLst>
                                </p:cTn>
                              </p:par>
                            </p:childTnLst>
                          </p:cTn>
                        </p:par>
                        <p:par>
                          <p:cTn id="22" fill="hold">
                            <p:stCondLst>
                              <p:cond delay="4000"/>
                            </p:stCondLst>
                            <p:childTnLst>
                              <p:par>
                                <p:cTn id="23" presetID="1" presetClass="exit" presetSubtype="0" fill="hold" grpId="1" nodeType="after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74"/>
                                        </p:tgtEl>
                                        <p:attrNameLst>
                                          <p:attrName>style.visibility</p:attrName>
                                        </p:attrNameLst>
                                      </p:cBhvr>
                                      <p:to>
                                        <p:strVal val="visible"/>
                                      </p:to>
                                    </p:set>
                                  </p:childTnLst>
                                </p:cTn>
                              </p:par>
                            </p:childTnLst>
                          </p:cTn>
                        </p:par>
                        <p:par>
                          <p:cTn id="28" fill="hold">
                            <p:stCondLst>
                              <p:cond delay="4500"/>
                            </p:stCondLst>
                            <p:childTnLst>
                              <p:par>
                                <p:cTn id="29" presetID="1" presetClass="exit" presetSubtype="0" fill="hold" grpId="3" nodeType="afterEffect">
                                  <p:stCondLst>
                                    <p:cond delay="5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5000"/>
                            </p:stCondLst>
                            <p:childTnLst>
                              <p:par>
                                <p:cTn id="32" presetID="5" presetClass="entr" presetSubtype="10" fill="hold" grpId="0" nodeType="afterEffect">
                                  <p:stCondLst>
                                    <p:cond delay="200"/>
                                  </p:stCondLst>
                                  <p:childTnLst>
                                    <p:set>
                                      <p:cBhvr>
                                        <p:cTn id="33" dur="1" fill="hold">
                                          <p:stCondLst>
                                            <p:cond delay="0"/>
                                          </p:stCondLst>
                                        </p:cTn>
                                        <p:tgtEl>
                                          <p:spTgt spid="64"/>
                                        </p:tgtEl>
                                        <p:attrNameLst>
                                          <p:attrName>style.visibility</p:attrName>
                                        </p:attrNameLst>
                                      </p:cBhvr>
                                      <p:to>
                                        <p:strVal val="visible"/>
                                      </p:to>
                                    </p:set>
                                    <p:animEffect transition="in" filter="checkerboard(across)">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p:bldP spid="73" grpId="1"/>
      <p:bldP spid="74" grpId="0"/>
      <p:bldP spid="3" grpId="0"/>
      <p:bldP spid="3" grpId="1"/>
      <p:bldP spid="58" grpId="0" animBg="1"/>
      <p:bldP spid="58" grpId="1" animBg="1"/>
      <p:bldP spid="58" grpId="2" animBg="1"/>
      <p:bldP spid="58"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PageRank</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5398F8C-CB29-B2B0-3A81-18119EB67CDD}"/>
                  </a:ext>
                </a:extLst>
              </p:cNvPr>
              <p:cNvSpPr txBox="1"/>
              <p:nvPr/>
            </p:nvSpPr>
            <p:spPr>
              <a:xfrm>
                <a:off x="5249193" y="5532134"/>
                <a:ext cx="4553268" cy="769441"/>
              </a:xfrm>
              <a:prstGeom prst="rect">
                <a:avLst/>
              </a:prstGeom>
              <a:noFill/>
            </p:spPr>
            <p:txBody>
              <a:bodyPr wrap="square" rtlCol="0">
                <a:spAutoFit/>
              </a:bodyPr>
              <a:lstStyle/>
              <a:p>
                <a:pPr>
                  <a:spcBef>
                    <a:spcPts val="24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𝑡</m:t>
                        </m:r>
                      </m:e>
                    </m:d>
                    <m:r>
                      <a:rPr kumimoji="1" lang="en-US" altLang="zh-CN" sz="2200" i="1"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from a </a:t>
                </a:r>
                <a:r>
                  <a:rPr kumimoji="1" lang="en-US" altLang="zh-CN" sz="2200" dirty="0">
                    <a:solidFill>
                      <a:srgbClr val="C00000"/>
                    </a:solidFill>
                    <a:latin typeface="Times New Roman" panose="02020603050405020304" pitchFamily="18" charset="0"/>
                    <a:ea typeface="楷体" panose="02010609060101010101" pitchFamily="49" charset="-122"/>
                  </a:rPr>
                  <a:t>randomly selected source node </a:t>
                </a:r>
                <a:r>
                  <a:rPr kumimoji="1" lang="en-US" altLang="zh-CN" sz="2200" dirty="0">
                    <a:latin typeface="Times New Roman" panose="02020603050405020304" pitchFamily="18" charset="0"/>
                    <a:ea typeface="楷体" panose="02010609060101010101" pitchFamily="49" charset="-122"/>
                  </a:rPr>
                  <a:t>terminates at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p:txBody>
          </p:sp>
        </mc:Choice>
        <mc:Fallback xmlns="">
          <p:sp>
            <p:nvSpPr>
              <p:cNvPr id="21" name="文本框 20">
                <a:extLst>
                  <a:ext uri="{FF2B5EF4-FFF2-40B4-BE49-F238E27FC236}">
                    <a16:creationId xmlns:a16="http://schemas.microsoft.com/office/drawing/2014/main" id="{25398F8C-CB29-B2B0-3A81-18119EB67CDD}"/>
                  </a:ext>
                </a:extLst>
              </p:cNvPr>
              <p:cNvSpPr txBox="1">
                <a:spLocks noRot="1" noChangeAspect="1" noMove="1" noResize="1" noEditPoints="1" noAdjustHandles="1" noChangeArrowheads="1" noChangeShapeType="1" noTextEdit="1"/>
              </p:cNvSpPr>
              <p:nvPr/>
            </p:nvSpPr>
            <p:spPr>
              <a:xfrm>
                <a:off x="5249193" y="5532134"/>
                <a:ext cx="4553268" cy="769441"/>
              </a:xfrm>
              <a:prstGeom prst="rect">
                <a:avLst/>
              </a:prstGeom>
              <a:blipFill>
                <a:blip r:embed="rId3"/>
                <a:stretch>
                  <a:fillRect l="-1671" t="-4839"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EE5894D-0F26-D4F8-01F0-2C31F95D2B7C}"/>
                  </a:ext>
                </a:extLst>
              </p:cNvPr>
              <p:cNvSpPr txBox="1"/>
              <p:nvPr/>
            </p:nvSpPr>
            <p:spPr>
              <a:xfrm>
                <a:off x="5935619" y="4500610"/>
                <a:ext cx="4553268" cy="430887"/>
              </a:xfrm>
              <a:prstGeom prst="rect">
                <a:avLst/>
              </a:prstGeom>
              <a:noFill/>
            </p:spPr>
            <p:txBody>
              <a:bodyPr wrap="square" rtlCol="0">
                <a:spAutoFit/>
              </a:bodyPr>
              <a:lstStyle/>
              <a:p>
                <a:pPr>
                  <a:spcBef>
                    <a:spcPts val="2400"/>
                  </a:spcBef>
                  <a:buClr>
                    <a:schemeClr val="tx1"/>
                  </a:buClr>
                  <a:buSzPct val="80000"/>
                </a:pPr>
                <a:r>
                  <a:rPr kumimoji="1" lang="en-US" altLang="zh-CN" sz="2200" dirty="0">
                    <a:latin typeface="Times New Roman" panose="02020603050405020304" pitchFamily="18" charset="0"/>
                    <a:ea typeface="楷体" panose="02010609060101010101" pitchFamily="49" charset="-122"/>
                  </a:rPr>
                  <a:t>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’s PageRank Score</a:t>
                </a:r>
              </a:p>
            </p:txBody>
          </p:sp>
        </mc:Choice>
        <mc:Fallback xmlns="">
          <p:sp>
            <p:nvSpPr>
              <p:cNvPr id="23" name="文本框 22">
                <a:extLst>
                  <a:ext uri="{FF2B5EF4-FFF2-40B4-BE49-F238E27FC236}">
                    <a16:creationId xmlns:a16="http://schemas.microsoft.com/office/drawing/2014/main" id="{DEE5894D-0F26-D4F8-01F0-2C31F95D2B7C}"/>
                  </a:ext>
                </a:extLst>
              </p:cNvPr>
              <p:cNvSpPr txBox="1">
                <a:spLocks noRot="1" noChangeAspect="1" noMove="1" noResize="1" noEditPoints="1" noAdjustHandles="1" noChangeArrowheads="1" noChangeShapeType="1" noTextEdit="1"/>
              </p:cNvSpPr>
              <p:nvPr/>
            </p:nvSpPr>
            <p:spPr>
              <a:xfrm>
                <a:off x="5935619" y="4500610"/>
                <a:ext cx="4553268" cy="430887"/>
              </a:xfrm>
              <a:prstGeom prst="rect">
                <a:avLst/>
              </a:prstGeom>
              <a:blipFill>
                <a:blip r:embed="rId4"/>
                <a:stretch>
                  <a:fillRect l="-1667" t="-8571" b="-25714"/>
                </a:stretch>
              </a:blipFill>
            </p:spPr>
            <p:txBody>
              <a:bodyPr/>
              <a:lstStyle/>
              <a:p>
                <a:r>
                  <a:rPr lang="en-US">
                    <a:noFill/>
                  </a:rPr>
                  <a:t> </a:t>
                </a:r>
              </a:p>
            </p:txBody>
          </p:sp>
        </mc:Fallback>
      </mc:AlternateContent>
      <p:sp>
        <p:nvSpPr>
          <p:cNvPr id="24" name="椭圆 23">
            <a:extLst>
              <a:ext uri="{FF2B5EF4-FFF2-40B4-BE49-F238E27FC236}">
                <a16:creationId xmlns:a16="http://schemas.microsoft.com/office/drawing/2014/main" id="{3F2095E1-09CF-D839-D0F3-2A556465B4F6}"/>
              </a:ext>
            </a:extLst>
          </p:cNvPr>
          <p:cNvSpPr/>
          <p:nvPr/>
        </p:nvSpPr>
        <p:spPr>
          <a:xfrm rot="21024734">
            <a:off x="5225403" y="5494462"/>
            <a:ext cx="740082" cy="518448"/>
          </a:xfrm>
          <a:prstGeom prst="ellipse">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弧 36">
            <a:extLst>
              <a:ext uri="{FF2B5EF4-FFF2-40B4-BE49-F238E27FC236}">
                <a16:creationId xmlns:a16="http://schemas.microsoft.com/office/drawing/2014/main" id="{243361F9-599F-59F5-1802-522C9AE2A219}"/>
              </a:ext>
            </a:extLst>
          </p:cNvPr>
          <p:cNvSpPr/>
          <p:nvPr/>
        </p:nvSpPr>
        <p:spPr>
          <a:xfrm rot="15008734">
            <a:off x="5565491" y="4699621"/>
            <a:ext cx="1041915" cy="1223778"/>
          </a:xfrm>
          <a:prstGeom prst="arc">
            <a:avLst>
              <a:gd name="adj1" fmla="val 16276609"/>
              <a:gd name="adj2" fmla="val 4970"/>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文本框 37">
            <a:extLst>
              <a:ext uri="{FF2B5EF4-FFF2-40B4-BE49-F238E27FC236}">
                <a16:creationId xmlns:a16="http://schemas.microsoft.com/office/drawing/2014/main" id="{1D6B0FCC-9562-0F0B-3793-356347B18B1C}"/>
              </a:ext>
            </a:extLst>
          </p:cNvPr>
          <p:cNvSpPr txBox="1"/>
          <p:nvPr/>
        </p:nvSpPr>
        <p:spPr bwMode="auto">
          <a:xfrm>
            <a:off x="690283" y="1483974"/>
            <a:ext cx="4518213" cy="399574"/>
          </a:xfrm>
          <a:prstGeom prst="rect">
            <a:avLst/>
          </a:prstGeom>
          <a:noFill/>
          <a:ln w="9525" algn="ctr">
            <a:noFill/>
            <a:miter lim="800000"/>
            <a:headEnd/>
            <a:tailEnd/>
          </a:ln>
          <a:effectLst/>
        </p:spPr>
        <p:txBody>
          <a:bodyPr wrap="square" lIns="90909" tIns="45455" rIns="90909" bIns="45455" rtlCol="0" anchor="ctr">
            <a:spAutoFit/>
          </a:bodyPr>
          <a:lstStyle/>
          <a:p>
            <a:pPr marL="342900" indent="-34290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Uniformly Sampling a Source Node …</a:t>
            </a:r>
          </a:p>
        </p:txBody>
      </p:sp>
      <p:sp>
        <p:nvSpPr>
          <p:cNvPr id="40" name="Oval 3">
            <a:extLst>
              <a:ext uri="{FF2B5EF4-FFF2-40B4-BE49-F238E27FC236}">
                <a16:creationId xmlns:a16="http://schemas.microsoft.com/office/drawing/2014/main" id="{005A3152-6F75-7686-C768-5D40F2C743A3}"/>
              </a:ext>
            </a:extLst>
          </p:cNvPr>
          <p:cNvSpPr>
            <a:spLocks noChangeArrowheads="1"/>
          </p:cNvSpPr>
          <p:nvPr/>
        </p:nvSpPr>
        <p:spPr bwMode="auto">
          <a:xfrm>
            <a:off x="399247" y="327024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66" name="Oval 4">
            <a:extLst>
              <a:ext uri="{FF2B5EF4-FFF2-40B4-BE49-F238E27FC236}">
                <a16:creationId xmlns:a16="http://schemas.microsoft.com/office/drawing/2014/main" id="{1333C9D4-3A5C-A39D-A12E-02C7B2E74BEA}"/>
              </a:ext>
            </a:extLst>
          </p:cNvPr>
          <p:cNvSpPr>
            <a:spLocks noChangeArrowheads="1"/>
          </p:cNvSpPr>
          <p:nvPr/>
        </p:nvSpPr>
        <p:spPr bwMode="auto">
          <a:xfrm>
            <a:off x="1105439" y="4338820"/>
            <a:ext cx="605307" cy="59365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67" name="Oval 5">
            <a:extLst>
              <a:ext uri="{FF2B5EF4-FFF2-40B4-BE49-F238E27FC236}">
                <a16:creationId xmlns:a16="http://schemas.microsoft.com/office/drawing/2014/main" id="{456CFBCC-AEB4-ABA9-9420-AB1CF6DB7669}"/>
              </a:ext>
            </a:extLst>
          </p:cNvPr>
          <p:cNvSpPr>
            <a:spLocks noChangeArrowheads="1"/>
          </p:cNvSpPr>
          <p:nvPr/>
        </p:nvSpPr>
        <p:spPr bwMode="auto">
          <a:xfrm>
            <a:off x="2114284" y="3626439"/>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68" name="Oval 6">
            <a:extLst>
              <a:ext uri="{FF2B5EF4-FFF2-40B4-BE49-F238E27FC236}">
                <a16:creationId xmlns:a16="http://schemas.microsoft.com/office/drawing/2014/main" id="{D039B62A-5929-3893-4E8F-9581A5789E34}"/>
              </a:ext>
            </a:extLst>
          </p:cNvPr>
          <p:cNvSpPr>
            <a:spLocks noChangeArrowheads="1"/>
          </p:cNvSpPr>
          <p:nvPr/>
        </p:nvSpPr>
        <p:spPr bwMode="auto">
          <a:xfrm>
            <a:off x="1408092" y="2676597"/>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69" name="Oval 7">
            <a:extLst>
              <a:ext uri="{FF2B5EF4-FFF2-40B4-BE49-F238E27FC236}">
                <a16:creationId xmlns:a16="http://schemas.microsoft.com/office/drawing/2014/main" id="{7C18884B-5D98-F9ED-1736-801DB0F21B31}"/>
              </a:ext>
            </a:extLst>
          </p:cNvPr>
          <p:cNvSpPr>
            <a:spLocks noChangeArrowheads="1"/>
          </p:cNvSpPr>
          <p:nvPr/>
        </p:nvSpPr>
        <p:spPr bwMode="auto">
          <a:xfrm>
            <a:off x="2517822" y="5288662"/>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70" name="Oval 8">
            <a:extLst>
              <a:ext uri="{FF2B5EF4-FFF2-40B4-BE49-F238E27FC236}">
                <a16:creationId xmlns:a16="http://schemas.microsoft.com/office/drawing/2014/main" id="{08B8C11B-9763-B6B8-F2A7-F4B6DCA670C5}"/>
              </a:ext>
            </a:extLst>
          </p:cNvPr>
          <p:cNvSpPr>
            <a:spLocks noChangeArrowheads="1"/>
          </p:cNvSpPr>
          <p:nvPr/>
        </p:nvSpPr>
        <p:spPr bwMode="auto">
          <a:xfrm>
            <a:off x="3829320" y="5051202"/>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72" name="Oval 9">
            <a:extLst>
              <a:ext uri="{FF2B5EF4-FFF2-40B4-BE49-F238E27FC236}">
                <a16:creationId xmlns:a16="http://schemas.microsoft.com/office/drawing/2014/main" id="{367A2FD7-0E72-E997-3452-4AE13CA55287}"/>
              </a:ext>
            </a:extLst>
          </p:cNvPr>
          <p:cNvSpPr>
            <a:spLocks noChangeArrowheads="1"/>
          </p:cNvSpPr>
          <p:nvPr/>
        </p:nvSpPr>
        <p:spPr bwMode="auto">
          <a:xfrm>
            <a:off x="3465716" y="6238504"/>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75" name="Oval 10">
            <a:extLst>
              <a:ext uri="{FF2B5EF4-FFF2-40B4-BE49-F238E27FC236}">
                <a16:creationId xmlns:a16="http://schemas.microsoft.com/office/drawing/2014/main" id="{0653573D-18F6-996B-5FF6-A2ECE032264D}"/>
              </a:ext>
            </a:extLst>
          </p:cNvPr>
          <p:cNvSpPr>
            <a:spLocks noChangeArrowheads="1"/>
          </p:cNvSpPr>
          <p:nvPr/>
        </p:nvSpPr>
        <p:spPr bwMode="auto">
          <a:xfrm>
            <a:off x="4232858" y="1964215"/>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76" name="Oval 11">
            <a:extLst>
              <a:ext uri="{FF2B5EF4-FFF2-40B4-BE49-F238E27FC236}">
                <a16:creationId xmlns:a16="http://schemas.microsoft.com/office/drawing/2014/main" id="{D3014871-3808-CB25-FE64-AAD905BF7010}"/>
              </a:ext>
            </a:extLst>
          </p:cNvPr>
          <p:cNvSpPr>
            <a:spLocks noChangeArrowheads="1"/>
          </p:cNvSpPr>
          <p:nvPr/>
        </p:nvSpPr>
        <p:spPr bwMode="auto">
          <a:xfrm>
            <a:off x="5645241" y="1726755"/>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77" name="Oval 12">
            <a:extLst>
              <a:ext uri="{FF2B5EF4-FFF2-40B4-BE49-F238E27FC236}">
                <a16:creationId xmlns:a16="http://schemas.microsoft.com/office/drawing/2014/main" id="{F6E35ADB-7302-A85F-7570-DD97B8827E85}"/>
              </a:ext>
            </a:extLst>
          </p:cNvPr>
          <p:cNvSpPr>
            <a:spLocks noChangeArrowheads="1"/>
          </p:cNvSpPr>
          <p:nvPr/>
        </p:nvSpPr>
        <p:spPr bwMode="auto">
          <a:xfrm>
            <a:off x="4333743" y="315151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78" name="Oval 13">
            <a:extLst>
              <a:ext uri="{FF2B5EF4-FFF2-40B4-BE49-F238E27FC236}">
                <a16:creationId xmlns:a16="http://schemas.microsoft.com/office/drawing/2014/main" id="{364C3FAE-36DE-F79C-9C35-FD8EDF705C9E}"/>
              </a:ext>
            </a:extLst>
          </p:cNvPr>
          <p:cNvSpPr>
            <a:spLocks noChangeArrowheads="1"/>
          </p:cNvSpPr>
          <p:nvPr/>
        </p:nvSpPr>
        <p:spPr bwMode="auto">
          <a:xfrm>
            <a:off x="5645241" y="350770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79" name="Oval 14">
            <a:extLst>
              <a:ext uri="{FF2B5EF4-FFF2-40B4-BE49-F238E27FC236}">
                <a16:creationId xmlns:a16="http://schemas.microsoft.com/office/drawing/2014/main" id="{3E3F960B-1349-791C-C485-3D3C6DD7D925}"/>
              </a:ext>
            </a:extLst>
          </p:cNvPr>
          <p:cNvSpPr>
            <a:spLocks noChangeArrowheads="1"/>
          </p:cNvSpPr>
          <p:nvPr/>
        </p:nvSpPr>
        <p:spPr bwMode="auto">
          <a:xfrm>
            <a:off x="6956740" y="2439136"/>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80" name="Oval 5">
            <a:extLst>
              <a:ext uri="{FF2B5EF4-FFF2-40B4-BE49-F238E27FC236}">
                <a16:creationId xmlns:a16="http://schemas.microsoft.com/office/drawing/2014/main" id="{E1E1B265-AFFD-D04E-00DD-40FAC2E95231}"/>
              </a:ext>
            </a:extLst>
          </p:cNvPr>
          <p:cNvSpPr>
            <a:spLocks noChangeArrowheads="1"/>
          </p:cNvSpPr>
          <p:nvPr/>
        </p:nvSpPr>
        <p:spPr bwMode="auto">
          <a:xfrm>
            <a:off x="4345989" y="3132726"/>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78D1802C-0BC1-84FA-D33C-A67AB2508730}"/>
                  </a:ext>
                </a:extLst>
              </p:cNvPr>
              <p:cNvSpPr txBox="1"/>
              <p:nvPr/>
            </p:nvSpPr>
            <p:spPr>
              <a:xfrm>
                <a:off x="1105958" y="5047667"/>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78D1802C-0BC1-84FA-D33C-A67AB2508730}"/>
                  </a:ext>
                </a:extLst>
              </p:cNvPr>
              <p:cNvSpPr txBox="1">
                <a:spLocks noRot="1" noChangeAspect="1" noMove="1" noResize="1" noEditPoints="1" noAdjustHandles="1" noChangeArrowheads="1" noChangeShapeType="1" noTextEdit="1"/>
              </p:cNvSpPr>
              <p:nvPr/>
            </p:nvSpPr>
            <p:spPr>
              <a:xfrm>
                <a:off x="1105958" y="5047667"/>
                <a:ext cx="9337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2BC3F18-4DB9-B7AC-B246-632DCD218B23}"/>
                  </a:ext>
                </a:extLst>
              </p:cNvPr>
              <p:cNvSpPr txBox="1"/>
              <p:nvPr/>
            </p:nvSpPr>
            <p:spPr>
              <a:xfrm>
                <a:off x="2371247" y="4815577"/>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82" name="文本框 81">
                <a:extLst>
                  <a:ext uri="{FF2B5EF4-FFF2-40B4-BE49-F238E27FC236}">
                    <a16:creationId xmlns:a16="http://schemas.microsoft.com/office/drawing/2014/main" id="{B2BC3F18-4DB9-B7AC-B246-632DCD218B23}"/>
                  </a:ext>
                </a:extLst>
              </p:cNvPr>
              <p:cNvSpPr txBox="1">
                <a:spLocks noRot="1" noChangeAspect="1" noMove="1" noResize="1" noEditPoints="1" noAdjustHandles="1" noChangeArrowheads="1" noChangeShapeType="1" noTextEdit="1"/>
              </p:cNvSpPr>
              <p:nvPr/>
            </p:nvSpPr>
            <p:spPr>
              <a:xfrm>
                <a:off x="2371247" y="4815577"/>
                <a:ext cx="933757" cy="369332"/>
              </a:xfrm>
              <a:prstGeom prst="rect">
                <a:avLst/>
              </a:prstGeom>
              <a:blipFill>
                <a:blip r:embed="rId6"/>
                <a:stretch>
                  <a:fillRect/>
                </a:stretch>
              </a:blipFill>
            </p:spPr>
            <p:txBody>
              <a:bodyPr/>
              <a:lstStyle/>
              <a:p>
                <a:r>
                  <a:rPr lang="en-US">
                    <a:noFill/>
                  </a:rPr>
                  <a:t> </a:t>
                </a:r>
              </a:p>
            </p:txBody>
          </p:sp>
        </mc:Fallback>
      </mc:AlternateContent>
      <p:cxnSp>
        <p:nvCxnSpPr>
          <p:cNvPr id="83" name="直线箭头连接符 82">
            <a:extLst>
              <a:ext uri="{FF2B5EF4-FFF2-40B4-BE49-F238E27FC236}">
                <a16:creationId xmlns:a16="http://schemas.microsoft.com/office/drawing/2014/main" id="{64BE53DD-49C2-4842-35AF-F919D39BE66D}"/>
              </a:ext>
            </a:extLst>
          </p:cNvPr>
          <p:cNvCxnSpPr>
            <a:cxnSpLocks/>
            <a:stCxn id="66" idx="5"/>
          </p:cNvCxnSpPr>
          <p:nvPr/>
        </p:nvCxnSpPr>
        <p:spPr>
          <a:xfrm>
            <a:off x="1622100" y="4845532"/>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89345F85-5974-EC0A-2C60-66E115F2A1FC}"/>
              </a:ext>
            </a:extLst>
          </p:cNvPr>
          <p:cNvCxnSpPr>
            <a:cxnSpLocks/>
            <a:stCxn id="66" idx="1"/>
            <a:endCxn id="40" idx="5"/>
          </p:cNvCxnSpPr>
          <p:nvPr/>
        </p:nvCxnSpPr>
        <p:spPr>
          <a:xfrm flipH="1" flipV="1">
            <a:off x="915909" y="3776961"/>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95B8CE9C-7CCB-6A40-7A62-C0C7ADFC9C9E}"/>
              </a:ext>
            </a:extLst>
          </p:cNvPr>
          <p:cNvCxnSpPr>
            <a:cxnSpLocks/>
          </p:cNvCxnSpPr>
          <p:nvPr/>
        </p:nvCxnSpPr>
        <p:spPr>
          <a:xfrm flipV="1">
            <a:off x="914145" y="2980989"/>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D5AEFFE4-2419-450D-32F3-3A98E04AC8E4}"/>
              </a:ext>
            </a:extLst>
          </p:cNvPr>
          <p:cNvCxnSpPr>
            <a:cxnSpLocks/>
          </p:cNvCxnSpPr>
          <p:nvPr/>
        </p:nvCxnSpPr>
        <p:spPr>
          <a:xfrm>
            <a:off x="2006255" y="2980989"/>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AC855319-D594-C411-C1D6-3C71F56735D7}"/>
              </a:ext>
            </a:extLst>
          </p:cNvPr>
          <p:cNvCxnSpPr>
            <a:cxnSpLocks/>
          </p:cNvCxnSpPr>
          <p:nvPr/>
        </p:nvCxnSpPr>
        <p:spPr>
          <a:xfrm flipH="1" flipV="1">
            <a:off x="1917446" y="3190901"/>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820F8E4-EF2F-4E3D-BCF0-A7C3450DF2C1}"/>
              </a:ext>
            </a:extLst>
          </p:cNvPr>
          <p:cNvCxnSpPr>
            <a:cxnSpLocks/>
          </p:cNvCxnSpPr>
          <p:nvPr/>
        </p:nvCxnSpPr>
        <p:spPr>
          <a:xfrm>
            <a:off x="1005672" y="3568255"/>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9" name="直线箭头连接符 88">
            <a:extLst>
              <a:ext uri="{FF2B5EF4-FFF2-40B4-BE49-F238E27FC236}">
                <a16:creationId xmlns:a16="http://schemas.microsoft.com/office/drawing/2014/main" id="{9D146DE8-865E-5FDE-E599-7597DE654F02}"/>
              </a:ext>
            </a:extLst>
          </p:cNvPr>
          <p:cNvCxnSpPr>
            <a:cxnSpLocks/>
          </p:cNvCxnSpPr>
          <p:nvPr/>
        </p:nvCxnSpPr>
        <p:spPr>
          <a:xfrm flipV="1">
            <a:off x="3089490" y="3695256"/>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11ADBD51-2DD1-C43C-84AE-853A8C496E48}"/>
              </a:ext>
            </a:extLst>
          </p:cNvPr>
          <p:cNvCxnSpPr>
            <a:cxnSpLocks/>
            <a:stCxn id="66" idx="7"/>
          </p:cNvCxnSpPr>
          <p:nvPr/>
        </p:nvCxnSpPr>
        <p:spPr>
          <a:xfrm flipV="1">
            <a:off x="1622101" y="4101359"/>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0DB039DD-B9D5-06F0-3112-45FD43D20EA0}"/>
              </a:ext>
            </a:extLst>
          </p:cNvPr>
          <p:cNvCxnSpPr>
            <a:cxnSpLocks/>
          </p:cNvCxnSpPr>
          <p:nvPr/>
        </p:nvCxnSpPr>
        <p:spPr>
          <a:xfrm flipV="1">
            <a:off x="3123397" y="5348028"/>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B2C652F0-89F0-0AED-30DF-FCC0905D90CF}"/>
              </a:ext>
            </a:extLst>
          </p:cNvPr>
          <p:cNvCxnSpPr>
            <a:cxnSpLocks/>
            <a:stCxn id="69" idx="5"/>
            <a:endCxn id="72" idx="1"/>
          </p:cNvCxnSpPr>
          <p:nvPr/>
        </p:nvCxnSpPr>
        <p:spPr>
          <a:xfrm>
            <a:off x="3034484" y="5795375"/>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C67F51E0-5278-5488-1B5A-34493A0428EC}"/>
              </a:ext>
            </a:extLst>
          </p:cNvPr>
          <p:cNvCxnSpPr>
            <a:cxnSpLocks/>
            <a:stCxn id="72" idx="0"/>
          </p:cNvCxnSpPr>
          <p:nvPr/>
        </p:nvCxnSpPr>
        <p:spPr>
          <a:xfrm flipV="1">
            <a:off x="3768370" y="5630417"/>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C48E7626-6DEA-09CB-992E-103D5A1DEACE}"/>
              </a:ext>
            </a:extLst>
          </p:cNvPr>
          <p:cNvCxnSpPr>
            <a:cxnSpLocks/>
          </p:cNvCxnSpPr>
          <p:nvPr/>
        </p:nvCxnSpPr>
        <p:spPr>
          <a:xfrm>
            <a:off x="4862270" y="3661885"/>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95A91FAD-A807-14A3-5EC5-02B26EC8900D}"/>
              </a:ext>
            </a:extLst>
          </p:cNvPr>
          <p:cNvCxnSpPr>
            <a:cxnSpLocks/>
          </p:cNvCxnSpPr>
          <p:nvPr/>
        </p:nvCxnSpPr>
        <p:spPr>
          <a:xfrm flipV="1">
            <a:off x="6161962" y="2935206"/>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B0C70B09-199B-CAE9-58BE-C1E4981992FB}"/>
              </a:ext>
            </a:extLst>
          </p:cNvPr>
          <p:cNvCxnSpPr>
            <a:cxnSpLocks/>
          </p:cNvCxnSpPr>
          <p:nvPr/>
        </p:nvCxnSpPr>
        <p:spPr>
          <a:xfrm>
            <a:off x="6259542" y="2094416"/>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065F3129-B09F-E602-F765-9407FF0C6C03}"/>
              </a:ext>
            </a:extLst>
          </p:cNvPr>
          <p:cNvCxnSpPr>
            <a:cxnSpLocks/>
          </p:cNvCxnSpPr>
          <p:nvPr/>
        </p:nvCxnSpPr>
        <p:spPr>
          <a:xfrm flipV="1">
            <a:off x="5947560" y="2320405"/>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184F05EA-26D8-2FF5-A129-D000FC925772}"/>
              </a:ext>
            </a:extLst>
          </p:cNvPr>
          <p:cNvCxnSpPr>
            <a:cxnSpLocks/>
            <a:stCxn id="75" idx="6"/>
          </p:cNvCxnSpPr>
          <p:nvPr/>
        </p:nvCxnSpPr>
        <p:spPr>
          <a:xfrm flipV="1">
            <a:off x="4838165" y="2023618"/>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4550884E-9A30-DB7A-DE10-9C31BD220C53}"/>
              </a:ext>
            </a:extLst>
          </p:cNvPr>
          <p:cNvCxnSpPr>
            <a:cxnSpLocks/>
          </p:cNvCxnSpPr>
          <p:nvPr/>
        </p:nvCxnSpPr>
        <p:spPr>
          <a:xfrm flipH="1" flipV="1">
            <a:off x="4535512" y="2557866"/>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8" name="直线箭头连接符 117">
            <a:extLst>
              <a:ext uri="{FF2B5EF4-FFF2-40B4-BE49-F238E27FC236}">
                <a16:creationId xmlns:a16="http://schemas.microsoft.com/office/drawing/2014/main" id="{4B910BE5-5E07-C2F2-D8F6-8A7600A3288B}"/>
              </a:ext>
            </a:extLst>
          </p:cNvPr>
          <p:cNvCxnSpPr>
            <a:cxnSpLocks/>
          </p:cNvCxnSpPr>
          <p:nvPr/>
        </p:nvCxnSpPr>
        <p:spPr>
          <a:xfrm flipH="1">
            <a:off x="2991534" y="3654392"/>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0936B456-0969-940F-7EA9-52C821729799}"/>
              </a:ext>
            </a:extLst>
          </p:cNvPr>
          <p:cNvCxnSpPr>
            <a:cxnSpLocks/>
          </p:cNvCxnSpPr>
          <p:nvPr/>
        </p:nvCxnSpPr>
        <p:spPr>
          <a:xfrm flipH="1" flipV="1">
            <a:off x="1002748" y="3652392"/>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AD9C8376-12C1-2A21-84EB-B7B8C25987E8}"/>
              </a:ext>
            </a:extLst>
          </p:cNvPr>
          <p:cNvCxnSpPr>
            <a:cxnSpLocks/>
          </p:cNvCxnSpPr>
          <p:nvPr/>
        </p:nvCxnSpPr>
        <p:spPr>
          <a:xfrm rot="10800000">
            <a:off x="6206452" y="2177949"/>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1" name="直线箭头连接符 120">
            <a:extLst>
              <a:ext uri="{FF2B5EF4-FFF2-40B4-BE49-F238E27FC236}">
                <a16:creationId xmlns:a16="http://schemas.microsoft.com/office/drawing/2014/main" id="{9613EA53-62E0-4627-241D-744DE8095433}"/>
              </a:ext>
            </a:extLst>
          </p:cNvPr>
          <p:cNvCxnSpPr>
            <a:cxnSpLocks/>
          </p:cNvCxnSpPr>
          <p:nvPr/>
        </p:nvCxnSpPr>
        <p:spPr>
          <a:xfrm flipH="1" flipV="1">
            <a:off x="1654328" y="4777814"/>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494C3F16-E954-2938-A679-B8D61171C440}"/>
                  </a:ext>
                </a:extLst>
              </p:cNvPr>
              <p:cNvSpPr txBox="1"/>
              <p:nvPr/>
            </p:nvSpPr>
            <p:spPr>
              <a:xfrm>
                <a:off x="3897078" y="2862691"/>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22" name="文本框 121">
                <a:extLst>
                  <a:ext uri="{FF2B5EF4-FFF2-40B4-BE49-F238E27FC236}">
                    <a16:creationId xmlns:a16="http://schemas.microsoft.com/office/drawing/2014/main" id="{494C3F16-E954-2938-A679-B8D61171C440}"/>
                  </a:ext>
                </a:extLst>
              </p:cNvPr>
              <p:cNvSpPr txBox="1">
                <a:spLocks noRot="1" noChangeAspect="1" noMove="1" noResize="1" noEditPoints="1" noAdjustHandles="1" noChangeArrowheads="1" noChangeShapeType="1" noTextEdit="1"/>
              </p:cNvSpPr>
              <p:nvPr/>
            </p:nvSpPr>
            <p:spPr>
              <a:xfrm>
                <a:off x="3897078" y="2862691"/>
                <a:ext cx="933757" cy="369332"/>
              </a:xfrm>
              <a:prstGeom prst="rect">
                <a:avLst/>
              </a:prstGeom>
              <a:blipFill>
                <a:blip r:embed="rId7"/>
                <a:stretch>
                  <a:fillRect/>
                </a:stretch>
              </a:blipFill>
            </p:spPr>
            <p:txBody>
              <a:bodyPr/>
              <a:lstStyle/>
              <a:p>
                <a:r>
                  <a:rPr lang="en-US">
                    <a:noFill/>
                  </a:rPr>
                  <a:t> </a:t>
                </a:r>
              </a:p>
            </p:txBody>
          </p:sp>
        </mc:Fallback>
      </mc:AlternateContent>
      <p:cxnSp>
        <p:nvCxnSpPr>
          <p:cNvPr id="126" name="直线箭头连接符 125">
            <a:extLst>
              <a:ext uri="{FF2B5EF4-FFF2-40B4-BE49-F238E27FC236}">
                <a16:creationId xmlns:a16="http://schemas.microsoft.com/office/drawing/2014/main" id="{0D076EDB-7037-B2E9-D55A-A9E3ABA81AE5}"/>
              </a:ext>
            </a:extLst>
          </p:cNvPr>
          <p:cNvCxnSpPr>
            <a:cxnSpLocks/>
          </p:cNvCxnSpPr>
          <p:nvPr/>
        </p:nvCxnSpPr>
        <p:spPr>
          <a:xfrm flipH="1">
            <a:off x="3112754" y="5405883"/>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BFB543A2-3211-D48D-1339-CFF203937026}"/>
              </a:ext>
            </a:extLst>
          </p:cNvPr>
          <p:cNvCxnSpPr>
            <a:cxnSpLocks/>
          </p:cNvCxnSpPr>
          <p:nvPr/>
        </p:nvCxnSpPr>
        <p:spPr>
          <a:xfrm flipH="1" flipV="1">
            <a:off x="2984930" y="5835672"/>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128" name="Oval 3">
            <a:extLst>
              <a:ext uri="{FF2B5EF4-FFF2-40B4-BE49-F238E27FC236}">
                <a16:creationId xmlns:a16="http://schemas.microsoft.com/office/drawing/2014/main" id="{0057670D-4BEB-DF0F-063B-5167AEA8A411}"/>
              </a:ext>
            </a:extLst>
          </p:cNvPr>
          <p:cNvSpPr>
            <a:spLocks noChangeArrowheads="1"/>
          </p:cNvSpPr>
          <p:nvPr/>
        </p:nvSpPr>
        <p:spPr bwMode="auto">
          <a:xfrm>
            <a:off x="403908" y="3275341"/>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129" name="Oval 4">
            <a:extLst>
              <a:ext uri="{FF2B5EF4-FFF2-40B4-BE49-F238E27FC236}">
                <a16:creationId xmlns:a16="http://schemas.microsoft.com/office/drawing/2014/main" id="{B72EC096-A492-9992-E3F8-7FDA46009CF9}"/>
              </a:ext>
            </a:extLst>
          </p:cNvPr>
          <p:cNvSpPr>
            <a:spLocks noChangeArrowheads="1"/>
          </p:cNvSpPr>
          <p:nvPr/>
        </p:nvSpPr>
        <p:spPr bwMode="auto">
          <a:xfrm>
            <a:off x="1105438" y="433763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130" name="Oval 5">
            <a:extLst>
              <a:ext uri="{FF2B5EF4-FFF2-40B4-BE49-F238E27FC236}">
                <a16:creationId xmlns:a16="http://schemas.microsoft.com/office/drawing/2014/main" id="{CF1ED06B-2D31-91EF-AFC7-A76E787560DD}"/>
              </a:ext>
            </a:extLst>
          </p:cNvPr>
          <p:cNvSpPr>
            <a:spLocks noChangeArrowheads="1"/>
          </p:cNvSpPr>
          <p:nvPr/>
        </p:nvSpPr>
        <p:spPr bwMode="auto">
          <a:xfrm>
            <a:off x="2115335" y="362643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131" name="Oval 6">
            <a:extLst>
              <a:ext uri="{FF2B5EF4-FFF2-40B4-BE49-F238E27FC236}">
                <a16:creationId xmlns:a16="http://schemas.microsoft.com/office/drawing/2014/main" id="{ACF1FBE0-40CC-57DF-E910-B7375C5B5F27}"/>
              </a:ext>
            </a:extLst>
          </p:cNvPr>
          <p:cNvSpPr>
            <a:spLocks noChangeArrowheads="1"/>
          </p:cNvSpPr>
          <p:nvPr/>
        </p:nvSpPr>
        <p:spPr bwMode="auto">
          <a:xfrm>
            <a:off x="1406603" y="2677187"/>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132" name="Oval 7">
            <a:extLst>
              <a:ext uri="{FF2B5EF4-FFF2-40B4-BE49-F238E27FC236}">
                <a16:creationId xmlns:a16="http://schemas.microsoft.com/office/drawing/2014/main" id="{86FB25F5-3B75-A5E5-3D6B-A419F7B20BFA}"/>
              </a:ext>
            </a:extLst>
          </p:cNvPr>
          <p:cNvSpPr>
            <a:spLocks noChangeArrowheads="1"/>
          </p:cNvSpPr>
          <p:nvPr/>
        </p:nvSpPr>
        <p:spPr bwMode="auto">
          <a:xfrm>
            <a:off x="2517822" y="5288662"/>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133" name="Oval 8">
            <a:extLst>
              <a:ext uri="{FF2B5EF4-FFF2-40B4-BE49-F238E27FC236}">
                <a16:creationId xmlns:a16="http://schemas.microsoft.com/office/drawing/2014/main" id="{6494B129-0B64-F6E0-A47B-064EC7EE3C05}"/>
              </a:ext>
            </a:extLst>
          </p:cNvPr>
          <p:cNvSpPr>
            <a:spLocks noChangeArrowheads="1"/>
          </p:cNvSpPr>
          <p:nvPr/>
        </p:nvSpPr>
        <p:spPr bwMode="auto">
          <a:xfrm>
            <a:off x="3829320" y="5051202"/>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134" name="Oval 9">
            <a:extLst>
              <a:ext uri="{FF2B5EF4-FFF2-40B4-BE49-F238E27FC236}">
                <a16:creationId xmlns:a16="http://schemas.microsoft.com/office/drawing/2014/main" id="{23224A04-BB0C-30B9-EA27-EC5DB58CE40F}"/>
              </a:ext>
            </a:extLst>
          </p:cNvPr>
          <p:cNvSpPr>
            <a:spLocks noChangeArrowheads="1"/>
          </p:cNvSpPr>
          <p:nvPr/>
        </p:nvSpPr>
        <p:spPr bwMode="auto">
          <a:xfrm>
            <a:off x="3462188" y="6252939"/>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135" name="Oval 10">
            <a:extLst>
              <a:ext uri="{FF2B5EF4-FFF2-40B4-BE49-F238E27FC236}">
                <a16:creationId xmlns:a16="http://schemas.microsoft.com/office/drawing/2014/main" id="{2947A06C-9233-8620-02F7-698A8C92D2D1}"/>
              </a:ext>
            </a:extLst>
          </p:cNvPr>
          <p:cNvSpPr>
            <a:spLocks noChangeArrowheads="1"/>
          </p:cNvSpPr>
          <p:nvPr/>
        </p:nvSpPr>
        <p:spPr bwMode="auto">
          <a:xfrm>
            <a:off x="4232858" y="1964215"/>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136" name="Oval 11">
            <a:extLst>
              <a:ext uri="{FF2B5EF4-FFF2-40B4-BE49-F238E27FC236}">
                <a16:creationId xmlns:a16="http://schemas.microsoft.com/office/drawing/2014/main" id="{AF329679-8CF6-89B5-A4F2-B54C832562C7}"/>
              </a:ext>
            </a:extLst>
          </p:cNvPr>
          <p:cNvSpPr>
            <a:spLocks noChangeArrowheads="1"/>
          </p:cNvSpPr>
          <p:nvPr/>
        </p:nvSpPr>
        <p:spPr bwMode="auto">
          <a:xfrm>
            <a:off x="5645241" y="1726755"/>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137" name="Oval 13">
            <a:extLst>
              <a:ext uri="{FF2B5EF4-FFF2-40B4-BE49-F238E27FC236}">
                <a16:creationId xmlns:a16="http://schemas.microsoft.com/office/drawing/2014/main" id="{9661DA25-BEA7-4538-5282-E393307D0E9D}"/>
              </a:ext>
            </a:extLst>
          </p:cNvPr>
          <p:cNvSpPr>
            <a:spLocks noChangeArrowheads="1"/>
          </p:cNvSpPr>
          <p:nvPr/>
        </p:nvSpPr>
        <p:spPr bwMode="auto">
          <a:xfrm>
            <a:off x="5645241" y="350770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138" name="Oval 14">
            <a:extLst>
              <a:ext uri="{FF2B5EF4-FFF2-40B4-BE49-F238E27FC236}">
                <a16:creationId xmlns:a16="http://schemas.microsoft.com/office/drawing/2014/main" id="{E9DC40BA-A43B-273F-56E5-C11D47DFE87F}"/>
              </a:ext>
            </a:extLst>
          </p:cNvPr>
          <p:cNvSpPr>
            <a:spLocks noChangeArrowheads="1"/>
          </p:cNvSpPr>
          <p:nvPr/>
        </p:nvSpPr>
        <p:spPr bwMode="auto">
          <a:xfrm>
            <a:off x="6956740" y="2439136"/>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139" name="Oval 12">
            <a:extLst>
              <a:ext uri="{FF2B5EF4-FFF2-40B4-BE49-F238E27FC236}">
                <a16:creationId xmlns:a16="http://schemas.microsoft.com/office/drawing/2014/main" id="{F378DE4B-59B9-21CB-4015-0ACA0069C0C4}"/>
              </a:ext>
            </a:extLst>
          </p:cNvPr>
          <p:cNvSpPr>
            <a:spLocks noChangeArrowheads="1"/>
          </p:cNvSpPr>
          <p:nvPr/>
        </p:nvSpPr>
        <p:spPr bwMode="auto">
          <a:xfrm>
            <a:off x="4334527" y="3162800"/>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140" name="文本框 139">
            <a:extLst>
              <a:ext uri="{FF2B5EF4-FFF2-40B4-BE49-F238E27FC236}">
                <a16:creationId xmlns:a16="http://schemas.microsoft.com/office/drawing/2014/main" id="{BA03E734-4E3E-64EB-73C5-3CFBA9606051}"/>
              </a:ext>
            </a:extLst>
          </p:cNvPr>
          <p:cNvSpPr txBox="1"/>
          <p:nvPr/>
        </p:nvSpPr>
        <p:spPr bwMode="auto">
          <a:xfrm>
            <a:off x="7136" y="5459820"/>
            <a:ext cx="1414538"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dirty="0">
                <a:latin typeface="Times New Roman" panose="02020603050405020304" pitchFamily="18" charset="0"/>
                <a:ea typeface="KaiTi" panose="02010609060101010101" pitchFamily="49" charset="-122"/>
                <a:cs typeface="Times New Roman" panose="02020603050405020304" pitchFamily="18" charset="0"/>
              </a:rPr>
              <a:t>Sampled!</a:t>
            </a:r>
          </a:p>
        </p:txBody>
      </p:sp>
      <p:sp>
        <p:nvSpPr>
          <p:cNvPr id="141" name="弧 140">
            <a:extLst>
              <a:ext uri="{FF2B5EF4-FFF2-40B4-BE49-F238E27FC236}">
                <a16:creationId xmlns:a16="http://schemas.microsoft.com/office/drawing/2014/main" id="{112EC07D-0C9C-3A9A-55A6-DF86D8511E70}"/>
              </a:ext>
            </a:extLst>
          </p:cNvPr>
          <p:cNvSpPr/>
          <p:nvPr/>
        </p:nvSpPr>
        <p:spPr>
          <a:xfrm rot="9871321" flipV="1">
            <a:off x="644246" y="4797821"/>
            <a:ext cx="1369861" cy="1140422"/>
          </a:xfrm>
          <a:prstGeom prst="arc">
            <a:avLst>
              <a:gd name="adj1" fmla="val 16276609"/>
              <a:gd name="adj2" fmla="val 21217333"/>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2" name="Oval 4">
            <a:extLst>
              <a:ext uri="{FF2B5EF4-FFF2-40B4-BE49-F238E27FC236}">
                <a16:creationId xmlns:a16="http://schemas.microsoft.com/office/drawing/2014/main" id="{6FD3D2F3-D694-033A-1576-E0333C6A2733}"/>
              </a:ext>
            </a:extLst>
          </p:cNvPr>
          <p:cNvSpPr>
            <a:spLocks noChangeArrowheads="1"/>
          </p:cNvSpPr>
          <p:nvPr/>
        </p:nvSpPr>
        <p:spPr bwMode="auto">
          <a:xfrm>
            <a:off x="1109921" y="4343302"/>
            <a:ext cx="605307" cy="59365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3" name="AutoShape 39">
            <a:extLst>
              <a:ext uri="{FF2B5EF4-FFF2-40B4-BE49-F238E27FC236}">
                <a16:creationId xmlns:a16="http://schemas.microsoft.com/office/drawing/2014/main" id="{74A7E939-DC85-2571-D2D1-AB90FE90FE32}"/>
              </a:ext>
            </a:extLst>
          </p:cNvPr>
          <p:cNvSpPr>
            <a:spLocks noChangeArrowheads="1"/>
          </p:cNvSpPr>
          <p:nvPr/>
        </p:nvSpPr>
        <p:spPr bwMode="auto">
          <a:xfrm>
            <a:off x="1139014" y="4408208"/>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4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500"/>
                                        <p:tgtEl>
                                          <p:spTgt spid="1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500"/>
                                        <p:tgtEl>
                                          <p:spTgt spid="1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fade">
                                      <p:cBhvr>
                                        <p:cTn id="33" dur="500"/>
                                        <p:tgtEl>
                                          <p:spTgt spid="1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fade">
                                      <p:cBhvr>
                                        <p:cTn id="39" dur="500"/>
                                        <p:tgtEl>
                                          <p:spTgt spid="1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fade">
                                      <p:cBhvr>
                                        <p:cTn id="45" dur="500"/>
                                        <p:tgtEl>
                                          <p:spTgt spid="1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childTnLst>
                          </p:cTn>
                        </p:par>
                        <p:par>
                          <p:cTn id="49" fill="hold">
                            <p:stCondLst>
                              <p:cond delay="2000"/>
                            </p:stCondLst>
                            <p:childTnLst>
                              <p:par>
                                <p:cTn id="50" presetID="10" presetClass="exit" presetSubtype="0" fill="hold" grpId="1" nodeType="afterEffect">
                                  <p:stCondLst>
                                    <p:cond delay="0"/>
                                  </p:stCondLst>
                                  <p:childTnLst>
                                    <p:animEffect transition="out" filter="fade">
                                      <p:cBhvr>
                                        <p:cTn id="51" dur="500"/>
                                        <p:tgtEl>
                                          <p:spTgt spid="131"/>
                                        </p:tgtEl>
                                      </p:cBhvr>
                                    </p:animEffect>
                                    <p:set>
                                      <p:cBhvr>
                                        <p:cTn id="52" dur="1" fill="hold">
                                          <p:stCondLst>
                                            <p:cond delay="499"/>
                                          </p:stCondLst>
                                        </p:cTn>
                                        <p:tgtEl>
                                          <p:spTgt spid="13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28"/>
                                        </p:tgtEl>
                                      </p:cBhvr>
                                    </p:animEffect>
                                    <p:set>
                                      <p:cBhvr>
                                        <p:cTn id="55" dur="1" fill="hold">
                                          <p:stCondLst>
                                            <p:cond delay="499"/>
                                          </p:stCondLst>
                                        </p:cTn>
                                        <p:tgtEl>
                                          <p:spTgt spid="12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30"/>
                                        </p:tgtEl>
                                      </p:cBhvr>
                                    </p:animEffect>
                                    <p:set>
                                      <p:cBhvr>
                                        <p:cTn id="58" dur="1" fill="hold">
                                          <p:stCondLst>
                                            <p:cond delay="499"/>
                                          </p:stCondLst>
                                        </p:cTn>
                                        <p:tgtEl>
                                          <p:spTgt spid="1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9"/>
                                        </p:tgtEl>
                                      </p:cBhvr>
                                    </p:animEffect>
                                    <p:set>
                                      <p:cBhvr>
                                        <p:cTn id="61" dur="1" fill="hold">
                                          <p:stCondLst>
                                            <p:cond delay="499"/>
                                          </p:stCondLst>
                                        </p:cTn>
                                        <p:tgtEl>
                                          <p:spTgt spid="12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2"/>
                                        </p:tgtEl>
                                      </p:cBhvr>
                                    </p:animEffect>
                                    <p:set>
                                      <p:cBhvr>
                                        <p:cTn id="64" dur="1" fill="hold">
                                          <p:stCondLst>
                                            <p:cond delay="499"/>
                                          </p:stCondLst>
                                        </p:cTn>
                                        <p:tgtEl>
                                          <p:spTgt spid="13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33"/>
                                        </p:tgtEl>
                                      </p:cBhvr>
                                    </p:animEffect>
                                    <p:set>
                                      <p:cBhvr>
                                        <p:cTn id="67" dur="1" fill="hold">
                                          <p:stCondLst>
                                            <p:cond delay="499"/>
                                          </p:stCondLst>
                                        </p:cTn>
                                        <p:tgtEl>
                                          <p:spTgt spid="1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4"/>
                                        </p:tgtEl>
                                      </p:cBhvr>
                                    </p:animEffect>
                                    <p:set>
                                      <p:cBhvr>
                                        <p:cTn id="70" dur="1" fill="hold">
                                          <p:stCondLst>
                                            <p:cond delay="499"/>
                                          </p:stCondLst>
                                        </p:cTn>
                                        <p:tgtEl>
                                          <p:spTgt spid="1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39"/>
                                        </p:tgtEl>
                                      </p:cBhvr>
                                    </p:animEffect>
                                    <p:set>
                                      <p:cBhvr>
                                        <p:cTn id="73" dur="1" fill="hold">
                                          <p:stCondLst>
                                            <p:cond delay="499"/>
                                          </p:stCondLst>
                                        </p:cTn>
                                        <p:tgtEl>
                                          <p:spTgt spid="13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37"/>
                                        </p:tgtEl>
                                      </p:cBhvr>
                                    </p:animEffect>
                                    <p:set>
                                      <p:cBhvr>
                                        <p:cTn id="76" dur="1" fill="hold">
                                          <p:stCondLst>
                                            <p:cond delay="499"/>
                                          </p:stCondLst>
                                        </p:cTn>
                                        <p:tgtEl>
                                          <p:spTgt spid="13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35"/>
                                        </p:tgtEl>
                                      </p:cBhvr>
                                    </p:animEffect>
                                    <p:set>
                                      <p:cBhvr>
                                        <p:cTn id="79" dur="1" fill="hold">
                                          <p:stCondLst>
                                            <p:cond delay="499"/>
                                          </p:stCondLst>
                                        </p:cTn>
                                        <p:tgtEl>
                                          <p:spTgt spid="13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36"/>
                                        </p:tgtEl>
                                      </p:cBhvr>
                                    </p:animEffect>
                                    <p:set>
                                      <p:cBhvr>
                                        <p:cTn id="82" dur="1" fill="hold">
                                          <p:stCondLst>
                                            <p:cond delay="499"/>
                                          </p:stCondLst>
                                        </p:cTn>
                                        <p:tgtEl>
                                          <p:spTgt spid="13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38"/>
                                        </p:tgtEl>
                                      </p:cBhvr>
                                    </p:animEffect>
                                    <p:set>
                                      <p:cBhvr>
                                        <p:cTn id="85" dur="1" fill="hold">
                                          <p:stCondLst>
                                            <p:cond delay="499"/>
                                          </p:stCondLst>
                                        </p:cTn>
                                        <p:tgtEl>
                                          <p:spTgt spid="138"/>
                                        </p:tgtEl>
                                        <p:attrNameLst>
                                          <p:attrName>style.visibility</p:attrName>
                                        </p:attrNameLst>
                                      </p:cBhvr>
                                      <p:to>
                                        <p:strVal val="hidden"/>
                                      </p:to>
                                    </p:set>
                                  </p:childTnLst>
                                </p:cTn>
                              </p:par>
                            </p:childTnLst>
                          </p:cTn>
                        </p:par>
                        <p:par>
                          <p:cTn id="86" fill="hold">
                            <p:stCondLst>
                              <p:cond delay="2500"/>
                            </p:stCondLst>
                            <p:childTnLst>
                              <p:par>
                                <p:cTn id="87" presetID="10" presetClass="entr" presetSubtype="0" fill="hold" grpId="2" nodeType="after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500"/>
                                        <p:tgtEl>
                                          <p:spTgt spid="128"/>
                                        </p:tgtEl>
                                      </p:cBhvr>
                                    </p:animEffect>
                                  </p:childTnLst>
                                </p:cTn>
                              </p:par>
                              <p:par>
                                <p:cTn id="90" presetID="10" presetClass="entr" presetSubtype="0" fill="hold" grpId="2"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29"/>
                                        </p:tgtEl>
                                        <p:attrNameLst>
                                          <p:attrName>style.visibility</p:attrName>
                                        </p:attrNameLst>
                                      </p:cBhvr>
                                      <p:to>
                                        <p:strVal val="visible"/>
                                      </p:to>
                                    </p:set>
                                    <p:animEffect transition="in" filter="fade">
                                      <p:cBhvr>
                                        <p:cTn id="95" dur="500"/>
                                        <p:tgtEl>
                                          <p:spTgt spid="129"/>
                                        </p:tgtEl>
                                      </p:cBhvr>
                                    </p:animEffect>
                                  </p:childTnLst>
                                </p:cTn>
                              </p:par>
                              <p:par>
                                <p:cTn id="96" presetID="10" presetClass="entr" presetSubtype="0" fill="hold" grpId="2" nodeType="with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fade">
                                      <p:cBhvr>
                                        <p:cTn id="98" dur="500"/>
                                        <p:tgtEl>
                                          <p:spTgt spid="130"/>
                                        </p:tgtEl>
                                      </p:cBhvr>
                                    </p:animEffect>
                                  </p:childTnLst>
                                </p:cTn>
                              </p:par>
                              <p:par>
                                <p:cTn id="99" presetID="10" presetClass="entr" presetSubtype="0" fill="hold" grpId="2" nodeType="withEffect">
                                  <p:stCondLst>
                                    <p:cond delay="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500"/>
                                        <p:tgtEl>
                                          <p:spTgt spid="135"/>
                                        </p:tgtEl>
                                      </p:cBhvr>
                                    </p:animEffect>
                                  </p:childTnLst>
                                </p:cTn>
                              </p:par>
                              <p:par>
                                <p:cTn id="102" presetID="10" presetClass="entr" presetSubtype="0" fill="hold" grpId="2" nodeType="withEffect">
                                  <p:stCondLst>
                                    <p:cond delay="0"/>
                                  </p:stCondLst>
                                  <p:childTnLst>
                                    <p:set>
                                      <p:cBhvr>
                                        <p:cTn id="103" dur="1" fill="hold">
                                          <p:stCondLst>
                                            <p:cond delay="0"/>
                                          </p:stCondLst>
                                        </p:cTn>
                                        <p:tgtEl>
                                          <p:spTgt spid="136"/>
                                        </p:tgtEl>
                                        <p:attrNameLst>
                                          <p:attrName>style.visibility</p:attrName>
                                        </p:attrNameLst>
                                      </p:cBhvr>
                                      <p:to>
                                        <p:strVal val="visible"/>
                                      </p:to>
                                    </p:set>
                                    <p:animEffect transition="in" filter="fade">
                                      <p:cBhvr>
                                        <p:cTn id="104" dur="500"/>
                                        <p:tgtEl>
                                          <p:spTgt spid="136"/>
                                        </p:tgtEl>
                                      </p:cBhvr>
                                    </p:animEffect>
                                  </p:childTnLst>
                                </p:cTn>
                              </p:par>
                              <p:par>
                                <p:cTn id="105" presetID="10" presetClass="entr" presetSubtype="0" fill="hold" grpId="2" nodeType="withEffect">
                                  <p:stCondLst>
                                    <p:cond delay="0"/>
                                  </p:stCondLst>
                                  <p:childTnLst>
                                    <p:set>
                                      <p:cBhvr>
                                        <p:cTn id="106" dur="1" fill="hold">
                                          <p:stCondLst>
                                            <p:cond delay="0"/>
                                          </p:stCondLst>
                                        </p:cTn>
                                        <p:tgtEl>
                                          <p:spTgt spid="138"/>
                                        </p:tgtEl>
                                        <p:attrNameLst>
                                          <p:attrName>style.visibility</p:attrName>
                                        </p:attrNameLst>
                                      </p:cBhvr>
                                      <p:to>
                                        <p:strVal val="visible"/>
                                      </p:to>
                                    </p:set>
                                    <p:animEffect transition="in" filter="fade">
                                      <p:cBhvr>
                                        <p:cTn id="107" dur="500"/>
                                        <p:tgtEl>
                                          <p:spTgt spid="138"/>
                                        </p:tgtEl>
                                      </p:cBhvr>
                                    </p:animEffect>
                                  </p:childTnLst>
                                </p:cTn>
                              </p:par>
                              <p:par>
                                <p:cTn id="108" presetID="10" presetClass="entr" presetSubtype="0" fill="hold" grpId="2" nodeType="withEffect">
                                  <p:stCondLst>
                                    <p:cond delay="0"/>
                                  </p:stCondLst>
                                  <p:childTnLst>
                                    <p:set>
                                      <p:cBhvr>
                                        <p:cTn id="109" dur="1" fill="hold">
                                          <p:stCondLst>
                                            <p:cond delay="0"/>
                                          </p:stCondLst>
                                        </p:cTn>
                                        <p:tgtEl>
                                          <p:spTgt spid="137"/>
                                        </p:tgtEl>
                                        <p:attrNameLst>
                                          <p:attrName>style.visibility</p:attrName>
                                        </p:attrNameLst>
                                      </p:cBhvr>
                                      <p:to>
                                        <p:strVal val="visible"/>
                                      </p:to>
                                    </p:set>
                                    <p:animEffect transition="in" filter="fade">
                                      <p:cBhvr>
                                        <p:cTn id="110" dur="500"/>
                                        <p:tgtEl>
                                          <p:spTgt spid="137"/>
                                        </p:tgtEl>
                                      </p:cBhvr>
                                    </p:animEffect>
                                  </p:childTnLst>
                                </p:cTn>
                              </p:par>
                              <p:par>
                                <p:cTn id="111" presetID="10" presetClass="entr" presetSubtype="0" fill="hold" grpId="2" nodeType="with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fade">
                                      <p:cBhvr>
                                        <p:cTn id="113" dur="500"/>
                                        <p:tgtEl>
                                          <p:spTgt spid="139"/>
                                        </p:tgtEl>
                                      </p:cBhvr>
                                    </p:animEffect>
                                  </p:childTnLst>
                                </p:cTn>
                              </p:par>
                              <p:par>
                                <p:cTn id="114" presetID="10" presetClass="entr" presetSubtype="0" fill="hold" grpId="2"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fade">
                                      <p:cBhvr>
                                        <p:cTn id="116" dur="500"/>
                                        <p:tgtEl>
                                          <p:spTgt spid="133"/>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par>
                                <p:cTn id="120" presetID="10" presetClass="entr" presetSubtype="0" fill="hold" grpId="2" nodeType="withEffect">
                                  <p:stCondLst>
                                    <p:cond delay="0"/>
                                  </p:stCondLst>
                                  <p:childTnLst>
                                    <p:set>
                                      <p:cBhvr>
                                        <p:cTn id="121" dur="1" fill="hold">
                                          <p:stCondLst>
                                            <p:cond delay="0"/>
                                          </p:stCondLst>
                                        </p:cTn>
                                        <p:tgtEl>
                                          <p:spTgt spid="132"/>
                                        </p:tgtEl>
                                        <p:attrNameLst>
                                          <p:attrName>style.visibility</p:attrName>
                                        </p:attrNameLst>
                                      </p:cBhvr>
                                      <p:to>
                                        <p:strVal val="visible"/>
                                      </p:to>
                                    </p:set>
                                    <p:animEffect transition="in" filter="fade">
                                      <p:cBhvr>
                                        <p:cTn id="122" dur="500"/>
                                        <p:tgtEl>
                                          <p:spTgt spid="132"/>
                                        </p:tgtEl>
                                      </p:cBhvr>
                                    </p:animEffect>
                                  </p:childTnLst>
                                </p:cTn>
                              </p:par>
                            </p:childTnLst>
                          </p:cTn>
                        </p:par>
                        <p:par>
                          <p:cTn id="123" fill="hold">
                            <p:stCondLst>
                              <p:cond delay="3000"/>
                            </p:stCondLst>
                            <p:childTnLst>
                              <p:par>
                                <p:cTn id="124" presetID="10" presetClass="exit" presetSubtype="0" fill="hold" grpId="3" nodeType="afterEffect">
                                  <p:stCondLst>
                                    <p:cond delay="0"/>
                                  </p:stCondLst>
                                  <p:childTnLst>
                                    <p:animEffect transition="out" filter="fade">
                                      <p:cBhvr>
                                        <p:cTn id="125" dur="500"/>
                                        <p:tgtEl>
                                          <p:spTgt spid="128"/>
                                        </p:tgtEl>
                                      </p:cBhvr>
                                    </p:animEffect>
                                    <p:set>
                                      <p:cBhvr>
                                        <p:cTn id="126" dur="1" fill="hold">
                                          <p:stCondLst>
                                            <p:cond delay="499"/>
                                          </p:stCondLst>
                                        </p:cTn>
                                        <p:tgtEl>
                                          <p:spTgt spid="128"/>
                                        </p:tgtEl>
                                        <p:attrNameLst>
                                          <p:attrName>style.visibility</p:attrName>
                                        </p:attrNameLst>
                                      </p:cBhvr>
                                      <p:to>
                                        <p:strVal val="hidden"/>
                                      </p:to>
                                    </p:set>
                                  </p:childTnLst>
                                </p:cTn>
                              </p:par>
                              <p:par>
                                <p:cTn id="127" presetID="10" presetClass="exit" presetSubtype="0" fill="hold" grpId="3" nodeType="withEffect">
                                  <p:stCondLst>
                                    <p:cond delay="0"/>
                                  </p:stCondLst>
                                  <p:childTnLst>
                                    <p:animEffect transition="out" filter="fade">
                                      <p:cBhvr>
                                        <p:cTn id="128" dur="500"/>
                                        <p:tgtEl>
                                          <p:spTgt spid="131"/>
                                        </p:tgtEl>
                                      </p:cBhvr>
                                    </p:animEffect>
                                    <p:set>
                                      <p:cBhvr>
                                        <p:cTn id="129" dur="1" fill="hold">
                                          <p:stCondLst>
                                            <p:cond delay="499"/>
                                          </p:stCondLst>
                                        </p:cTn>
                                        <p:tgtEl>
                                          <p:spTgt spid="131"/>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130"/>
                                        </p:tgtEl>
                                      </p:cBhvr>
                                    </p:animEffect>
                                    <p:set>
                                      <p:cBhvr>
                                        <p:cTn id="132" dur="1" fill="hold">
                                          <p:stCondLst>
                                            <p:cond delay="499"/>
                                          </p:stCondLst>
                                        </p:cTn>
                                        <p:tgtEl>
                                          <p:spTgt spid="130"/>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132"/>
                                        </p:tgtEl>
                                      </p:cBhvr>
                                    </p:animEffect>
                                    <p:set>
                                      <p:cBhvr>
                                        <p:cTn id="135" dur="1" fill="hold">
                                          <p:stCondLst>
                                            <p:cond delay="499"/>
                                          </p:stCondLst>
                                        </p:cTn>
                                        <p:tgtEl>
                                          <p:spTgt spid="132"/>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500"/>
                                        <p:tgtEl>
                                          <p:spTgt spid="133"/>
                                        </p:tgtEl>
                                      </p:cBhvr>
                                    </p:animEffect>
                                    <p:set>
                                      <p:cBhvr>
                                        <p:cTn id="138" dur="1" fill="hold">
                                          <p:stCondLst>
                                            <p:cond delay="499"/>
                                          </p:stCondLst>
                                        </p:cTn>
                                        <p:tgtEl>
                                          <p:spTgt spid="133"/>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134"/>
                                        </p:tgtEl>
                                      </p:cBhvr>
                                    </p:animEffect>
                                    <p:set>
                                      <p:cBhvr>
                                        <p:cTn id="141" dur="1" fill="hold">
                                          <p:stCondLst>
                                            <p:cond delay="499"/>
                                          </p:stCondLst>
                                        </p:cTn>
                                        <p:tgtEl>
                                          <p:spTgt spid="134"/>
                                        </p:tgtEl>
                                        <p:attrNameLst>
                                          <p:attrName>style.visibility</p:attrName>
                                        </p:attrNameLst>
                                      </p:cBhvr>
                                      <p:to>
                                        <p:strVal val="hidden"/>
                                      </p:to>
                                    </p:set>
                                  </p:childTnLst>
                                </p:cTn>
                              </p:par>
                              <p:par>
                                <p:cTn id="142" presetID="10" presetClass="exit" presetSubtype="0" fill="hold" grpId="3" nodeType="withEffect">
                                  <p:stCondLst>
                                    <p:cond delay="0"/>
                                  </p:stCondLst>
                                  <p:childTnLst>
                                    <p:animEffect transition="out" filter="fade">
                                      <p:cBhvr>
                                        <p:cTn id="143" dur="500"/>
                                        <p:tgtEl>
                                          <p:spTgt spid="139"/>
                                        </p:tgtEl>
                                      </p:cBhvr>
                                    </p:animEffect>
                                    <p:set>
                                      <p:cBhvr>
                                        <p:cTn id="144" dur="1" fill="hold">
                                          <p:stCondLst>
                                            <p:cond delay="499"/>
                                          </p:stCondLst>
                                        </p:cTn>
                                        <p:tgtEl>
                                          <p:spTgt spid="139"/>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135"/>
                                        </p:tgtEl>
                                      </p:cBhvr>
                                    </p:animEffect>
                                    <p:set>
                                      <p:cBhvr>
                                        <p:cTn id="147" dur="1" fill="hold">
                                          <p:stCondLst>
                                            <p:cond delay="499"/>
                                          </p:stCondLst>
                                        </p:cTn>
                                        <p:tgtEl>
                                          <p:spTgt spid="135"/>
                                        </p:tgtEl>
                                        <p:attrNameLst>
                                          <p:attrName>style.visibility</p:attrName>
                                        </p:attrNameLst>
                                      </p:cBhvr>
                                      <p:to>
                                        <p:strVal val="hidden"/>
                                      </p:to>
                                    </p:set>
                                  </p:childTnLst>
                                </p:cTn>
                              </p:par>
                              <p:par>
                                <p:cTn id="148" presetID="10" presetClass="exit" presetSubtype="0" fill="hold" grpId="3" nodeType="withEffect">
                                  <p:stCondLst>
                                    <p:cond delay="0"/>
                                  </p:stCondLst>
                                  <p:childTnLst>
                                    <p:animEffect transition="out" filter="fade">
                                      <p:cBhvr>
                                        <p:cTn id="149" dur="500"/>
                                        <p:tgtEl>
                                          <p:spTgt spid="136"/>
                                        </p:tgtEl>
                                      </p:cBhvr>
                                    </p:animEffect>
                                    <p:set>
                                      <p:cBhvr>
                                        <p:cTn id="150" dur="1" fill="hold">
                                          <p:stCondLst>
                                            <p:cond delay="499"/>
                                          </p:stCondLst>
                                        </p:cTn>
                                        <p:tgtEl>
                                          <p:spTgt spid="136"/>
                                        </p:tgtEl>
                                        <p:attrNameLst>
                                          <p:attrName>style.visibility</p:attrName>
                                        </p:attrNameLst>
                                      </p:cBhvr>
                                      <p:to>
                                        <p:strVal val="hidden"/>
                                      </p:to>
                                    </p:set>
                                  </p:childTnLst>
                                </p:cTn>
                              </p:par>
                              <p:par>
                                <p:cTn id="151" presetID="10" presetClass="exit" presetSubtype="0" fill="hold" grpId="3" nodeType="withEffect">
                                  <p:stCondLst>
                                    <p:cond delay="0"/>
                                  </p:stCondLst>
                                  <p:childTnLst>
                                    <p:animEffect transition="out" filter="fade">
                                      <p:cBhvr>
                                        <p:cTn id="152" dur="500"/>
                                        <p:tgtEl>
                                          <p:spTgt spid="137"/>
                                        </p:tgtEl>
                                      </p:cBhvr>
                                    </p:animEffect>
                                    <p:set>
                                      <p:cBhvr>
                                        <p:cTn id="153" dur="1" fill="hold">
                                          <p:stCondLst>
                                            <p:cond delay="499"/>
                                          </p:stCondLst>
                                        </p:cTn>
                                        <p:tgtEl>
                                          <p:spTgt spid="137"/>
                                        </p:tgtEl>
                                        <p:attrNameLst>
                                          <p:attrName>style.visibility</p:attrName>
                                        </p:attrNameLst>
                                      </p:cBhvr>
                                      <p:to>
                                        <p:strVal val="hidden"/>
                                      </p:to>
                                    </p:set>
                                  </p:childTnLst>
                                </p:cTn>
                              </p:par>
                              <p:par>
                                <p:cTn id="154" presetID="10" presetClass="exit" presetSubtype="0" fill="hold" grpId="3" nodeType="withEffect">
                                  <p:stCondLst>
                                    <p:cond delay="0"/>
                                  </p:stCondLst>
                                  <p:childTnLst>
                                    <p:animEffect transition="out" filter="fade">
                                      <p:cBhvr>
                                        <p:cTn id="155" dur="500"/>
                                        <p:tgtEl>
                                          <p:spTgt spid="138"/>
                                        </p:tgtEl>
                                      </p:cBhvr>
                                    </p:animEffect>
                                    <p:set>
                                      <p:cBhvr>
                                        <p:cTn id="156" dur="1" fill="hold">
                                          <p:stCondLst>
                                            <p:cond delay="499"/>
                                          </p:stCondLst>
                                        </p:cTn>
                                        <p:tgtEl>
                                          <p:spTgt spid="138"/>
                                        </p:tgtEl>
                                        <p:attrNameLst>
                                          <p:attrName>style.visibility</p:attrName>
                                        </p:attrNameLst>
                                      </p:cBhvr>
                                      <p:to>
                                        <p:strVal val="hidden"/>
                                      </p:to>
                                    </p:set>
                                  </p:childTnLst>
                                </p:cTn>
                              </p:par>
                              <p:par>
                                <p:cTn id="157" presetID="10" presetClass="exit" presetSubtype="0" fill="hold" grpId="4" nodeType="withEffect">
                                  <p:stCondLst>
                                    <p:cond delay="0"/>
                                  </p:stCondLst>
                                  <p:childTnLst>
                                    <p:animEffect transition="out" filter="fade">
                                      <p:cBhvr>
                                        <p:cTn id="158" dur="500"/>
                                        <p:tgtEl>
                                          <p:spTgt spid="129"/>
                                        </p:tgtEl>
                                      </p:cBhvr>
                                    </p:animEffect>
                                    <p:set>
                                      <p:cBhvr>
                                        <p:cTn id="159" dur="1" fill="hold">
                                          <p:stCondLst>
                                            <p:cond delay="499"/>
                                          </p:stCondLst>
                                        </p:cTn>
                                        <p:tgtEl>
                                          <p:spTgt spid="129"/>
                                        </p:tgtEl>
                                        <p:attrNameLst>
                                          <p:attrName>style.visibility</p:attrName>
                                        </p:attrNameLst>
                                      </p:cBhvr>
                                      <p:to>
                                        <p:strVal val="hidden"/>
                                      </p:to>
                                    </p:set>
                                  </p:childTnLst>
                                </p:cTn>
                              </p:par>
                            </p:childTnLst>
                          </p:cTn>
                        </p:par>
                        <p:par>
                          <p:cTn id="160" fill="hold">
                            <p:stCondLst>
                              <p:cond delay="3500"/>
                            </p:stCondLst>
                            <p:childTnLst>
                              <p:par>
                                <p:cTn id="161" presetID="21" presetClass="entr" presetSubtype="1" fill="hold" grpId="0" nodeType="afterEffect">
                                  <p:stCondLst>
                                    <p:cond delay="0"/>
                                  </p:stCondLst>
                                  <p:childTnLst>
                                    <p:set>
                                      <p:cBhvr>
                                        <p:cTn id="162" dur="1" fill="hold">
                                          <p:stCondLst>
                                            <p:cond delay="0"/>
                                          </p:stCondLst>
                                        </p:cTn>
                                        <p:tgtEl>
                                          <p:spTgt spid="142"/>
                                        </p:tgtEl>
                                        <p:attrNameLst>
                                          <p:attrName>style.visibility</p:attrName>
                                        </p:attrNameLst>
                                      </p:cBhvr>
                                      <p:to>
                                        <p:strVal val="visible"/>
                                      </p:to>
                                    </p:set>
                                    <p:animEffect transition="in" filter="wheel(1)">
                                      <p:cBhvr>
                                        <p:cTn id="163" dur="1000"/>
                                        <p:tgtEl>
                                          <p:spTgt spid="142"/>
                                        </p:tgtEl>
                                      </p:cBhvr>
                                    </p:animEffect>
                                  </p:childTnLst>
                                </p:cTn>
                              </p:par>
                            </p:childTnLst>
                          </p:cTn>
                        </p:par>
                        <p:par>
                          <p:cTn id="164" fill="hold">
                            <p:stCondLst>
                              <p:cond delay="4500"/>
                            </p:stCondLst>
                            <p:childTnLst>
                              <p:par>
                                <p:cTn id="165" presetID="22" presetClass="entr" presetSubtype="2" fill="hold" grpId="0" nodeType="afterEffect">
                                  <p:stCondLst>
                                    <p:cond delay="0"/>
                                  </p:stCondLst>
                                  <p:childTnLst>
                                    <p:set>
                                      <p:cBhvr>
                                        <p:cTn id="166" dur="1" fill="hold">
                                          <p:stCondLst>
                                            <p:cond delay="0"/>
                                          </p:stCondLst>
                                        </p:cTn>
                                        <p:tgtEl>
                                          <p:spTgt spid="141"/>
                                        </p:tgtEl>
                                        <p:attrNameLst>
                                          <p:attrName>style.visibility</p:attrName>
                                        </p:attrNameLst>
                                      </p:cBhvr>
                                      <p:to>
                                        <p:strVal val="visible"/>
                                      </p:to>
                                    </p:set>
                                    <p:animEffect transition="in" filter="wipe(right)">
                                      <p:cBhvr>
                                        <p:cTn id="167" dur="500"/>
                                        <p:tgtEl>
                                          <p:spTgt spid="141"/>
                                        </p:tgtEl>
                                      </p:cBhvr>
                                    </p:animEffect>
                                  </p:childTnLst>
                                </p:cTn>
                              </p:par>
                            </p:childTnLst>
                          </p:cTn>
                        </p:par>
                        <p:par>
                          <p:cTn id="168" fill="hold">
                            <p:stCondLst>
                              <p:cond delay="5000"/>
                            </p:stCondLst>
                            <p:childTnLst>
                              <p:par>
                                <p:cTn id="169" presetID="1"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childTnLst>
                                </p:cTn>
                              </p:par>
                            </p:childTnLst>
                          </p:cTn>
                        </p:par>
                        <p:par>
                          <p:cTn id="171" fill="hold">
                            <p:stCondLst>
                              <p:cond delay="5000"/>
                            </p:stCondLst>
                            <p:childTnLst>
                              <p:par>
                                <p:cTn id="172" presetID="1" presetClass="entr" presetSubtype="0" fill="hold" grpId="0" nodeType="afterEffect">
                                  <p:stCondLst>
                                    <p:cond delay="500"/>
                                  </p:stCondLst>
                                  <p:childTnLst>
                                    <p:set>
                                      <p:cBhvr>
                                        <p:cTn id="173" dur="1" fill="hold">
                                          <p:stCondLst>
                                            <p:cond delay="0"/>
                                          </p:stCondLst>
                                        </p:cTn>
                                        <p:tgtEl>
                                          <p:spTgt spid="143"/>
                                        </p:tgtEl>
                                        <p:attrNameLst>
                                          <p:attrName>style.visibility</p:attrName>
                                        </p:attrNameLst>
                                      </p:cBhvr>
                                      <p:to>
                                        <p:strVal val="visible"/>
                                      </p:to>
                                    </p:set>
                                  </p:childTnLst>
                                </p:cTn>
                              </p:par>
                            </p:childTnLst>
                          </p:cTn>
                        </p:par>
                        <p:par>
                          <p:cTn id="174" fill="hold">
                            <p:stCondLst>
                              <p:cond delay="5500"/>
                            </p:stCondLst>
                            <p:childTnLst>
                              <p:par>
                                <p:cTn id="175" presetID="0" presetClass="path" presetSubtype="0" accel="50000" decel="50000" fill="hold" grpId="1" nodeType="afterEffect">
                                  <p:stCondLst>
                                    <p:cond delay="500"/>
                                  </p:stCondLst>
                                  <p:childTnLst>
                                    <p:animMotion origin="layout" path="M 3.13555E-6 2.3545E-6 C 0.0426 0.07106 0.08537 0.14274 0.13871 0.11701 C 0.1922 0.09209 0.25643 -0.03022 0.32097 -0.15132 " pathEditMode="relative" rAng="0" ptsTypes="AAA">
                                      <p:cBhvr>
                                        <p:cTn id="176" dur="1500" fill="hold"/>
                                        <p:tgtEl>
                                          <p:spTgt spid="143"/>
                                        </p:tgtEl>
                                        <p:attrNameLst>
                                          <p:attrName>ppt_x</p:attrName>
                                          <p:attrName>ppt_y</p:attrName>
                                        </p:attrNameLst>
                                      </p:cBhvr>
                                      <p:rCtr x="16049" y="-1450"/>
                                    </p:animMotion>
                                  </p:childTnLst>
                                </p:cTn>
                              </p:par>
                              <p:par>
                                <p:cTn id="177" presetID="1" presetClass="entr" presetSubtype="0" fill="hold" grpId="0" nodeType="withEffect">
                                  <p:stCondLst>
                                    <p:cond delay="600"/>
                                  </p:stCondLst>
                                  <p:childTnLst>
                                    <p:set>
                                      <p:cBhvr>
                                        <p:cTn id="178" dur="1" fill="hold">
                                          <p:stCondLst>
                                            <p:cond delay="0"/>
                                          </p:stCondLst>
                                        </p:cTn>
                                        <p:tgtEl>
                                          <p:spTgt spid="81"/>
                                        </p:tgtEl>
                                        <p:attrNameLst>
                                          <p:attrName>style.visibility</p:attrName>
                                        </p:attrNameLst>
                                      </p:cBhvr>
                                      <p:to>
                                        <p:strVal val="visible"/>
                                      </p:to>
                                    </p:set>
                                  </p:childTnLst>
                                </p:cTn>
                              </p:par>
                              <p:par>
                                <p:cTn id="179" presetID="1" presetClass="entr" presetSubtype="0" fill="hold" grpId="0" nodeType="withEffect">
                                  <p:stCondLst>
                                    <p:cond delay="1200"/>
                                  </p:stCondLst>
                                  <p:childTnLst>
                                    <p:set>
                                      <p:cBhvr>
                                        <p:cTn id="180" dur="1" fill="hold">
                                          <p:stCondLst>
                                            <p:cond delay="0"/>
                                          </p:stCondLst>
                                        </p:cTn>
                                        <p:tgtEl>
                                          <p:spTgt spid="82"/>
                                        </p:tgtEl>
                                        <p:attrNameLst>
                                          <p:attrName>style.visibility</p:attrName>
                                        </p:attrNameLst>
                                      </p:cBhvr>
                                      <p:to>
                                        <p:strVal val="visible"/>
                                      </p:to>
                                    </p:set>
                                  </p:childTnLst>
                                </p:cTn>
                              </p:par>
                              <p:par>
                                <p:cTn id="181" presetID="1" presetClass="entr" presetSubtype="0" fill="hold" grpId="0" nodeType="withEffect">
                                  <p:stCondLst>
                                    <p:cond delay="1400"/>
                                  </p:stCondLst>
                                  <p:childTnLst>
                                    <p:set>
                                      <p:cBhvr>
                                        <p:cTn id="182" dur="1" fill="hold">
                                          <p:stCondLst>
                                            <p:cond delay="0"/>
                                          </p:stCondLst>
                                        </p:cTn>
                                        <p:tgtEl>
                                          <p:spTgt spid="122"/>
                                        </p:tgtEl>
                                        <p:attrNameLst>
                                          <p:attrName>style.visibility</p:attrName>
                                        </p:attrNameLst>
                                      </p:cBhvr>
                                      <p:to>
                                        <p:strVal val="visible"/>
                                      </p:to>
                                    </p:set>
                                  </p:childTnLst>
                                </p:cTn>
                              </p:par>
                              <p:par>
                                <p:cTn id="183" presetID="1" presetClass="exit" presetSubtype="0" fill="hold" grpId="2" nodeType="withEffect">
                                  <p:stCondLst>
                                    <p:cond delay="2300"/>
                                  </p:stCondLst>
                                  <p:childTnLst>
                                    <p:set>
                                      <p:cBhvr>
                                        <p:cTn id="184" dur="1" fill="hold">
                                          <p:stCondLst>
                                            <p:cond delay="0"/>
                                          </p:stCondLst>
                                        </p:cTn>
                                        <p:tgtEl>
                                          <p:spTgt spid="143"/>
                                        </p:tgtEl>
                                        <p:attrNameLst>
                                          <p:attrName>style.visibility</p:attrName>
                                        </p:attrNameLst>
                                      </p:cBhvr>
                                      <p:to>
                                        <p:strVal val="hidden"/>
                                      </p:to>
                                    </p:set>
                                  </p:childTnLst>
                                </p:cTn>
                              </p:par>
                            </p:childTnLst>
                          </p:cTn>
                        </p:par>
                        <p:par>
                          <p:cTn id="185" fill="hold">
                            <p:stCondLst>
                              <p:cond delay="7800"/>
                            </p:stCondLst>
                            <p:childTnLst>
                              <p:par>
                                <p:cTn id="186" presetID="5" presetClass="entr" presetSubtype="10" fill="hold" grpId="0" nodeType="afterEffect">
                                  <p:stCondLst>
                                    <p:cond delay="200"/>
                                  </p:stCondLst>
                                  <p:childTnLst>
                                    <p:set>
                                      <p:cBhvr>
                                        <p:cTn id="187" dur="1" fill="hold">
                                          <p:stCondLst>
                                            <p:cond delay="0"/>
                                          </p:stCondLst>
                                        </p:cTn>
                                        <p:tgtEl>
                                          <p:spTgt spid="80"/>
                                        </p:tgtEl>
                                        <p:attrNameLst>
                                          <p:attrName>style.visibility</p:attrName>
                                        </p:attrNameLst>
                                      </p:cBhvr>
                                      <p:to>
                                        <p:strVal val="visible"/>
                                      </p:to>
                                    </p:set>
                                    <p:animEffect transition="in" filter="checkerboard(across)">
                                      <p:cBhvr>
                                        <p:cTn id="188" dur="500"/>
                                        <p:tgtEl>
                                          <p:spTgt spid="80"/>
                                        </p:tgtEl>
                                      </p:cBhvr>
                                    </p:animEffect>
                                  </p:childTnLst>
                                </p:cTn>
                              </p:par>
                            </p:childTnLst>
                          </p:cTn>
                        </p:par>
                        <p:par>
                          <p:cTn id="189" fill="hold">
                            <p:stCondLst>
                              <p:cond delay="8500"/>
                            </p:stCondLst>
                            <p:childTnLst>
                              <p:par>
                                <p:cTn id="190" presetID="1" presetClass="exit" presetSubtype="0" fill="hold" grpId="1" nodeType="afterEffect">
                                  <p:stCondLst>
                                    <p:cond delay="500"/>
                                  </p:stCondLst>
                                  <p:childTnLst>
                                    <p:set>
                                      <p:cBhvr>
                                        <p:cTn id="191" dur="1" fill="hold">
                                          <p:stCondLst>
                                            <p:cond delay="0"/>
                                          </p:stCondLst>
                                        </p:cTn>
                                        <p:tgtEl>
                                          <p:spTgt spid="81"/>
                                        </p:tgtEl>
                                        <p:attrNameLst>
                                          <p:attrName>style.visibility</p:attrName>
                                        </p:attrNameLst>
                                      </p:cBhvr>
                                      <p:to>
                                        <p:strVal val="hidden"/>
                                      </p:to>
                                    </p:set>
                                  </p:childTnLst>
                                </p:cTn>
                              </p:par>
                              <p:par>
                                <p:cTn id="192" presetID="1" presetClass="exit" presetSubtype="0" fill="hold" grpId="1" nodeType="withEffect">
                                  <p:stCondLst>
                                    <p:cond delay="500"/>
                                  </p:stCondLst>
                                  <p:childTnLst>
                                    <p:set>
                                      <p:cBhvr>
                                        <p:cTn id="193" dur="1" fill="hold">
                                          <p:stCondLst>
                                            <p:cond delay="0"/>
                                          </p:stCondLst>
                                        </p:cTn>
                                        <p:tgtEl>
                                          <p:spTgt spid="82"/>
                                        </p:tgtEl>
                                        <p:attrNameLst>
                                          <p:attrName>style.visibility</p:attrName>
                                        </p:attrNameLst>
                                      </p:cBhvr>
                                      <p:to>
                                        <p:strVal val="hidden"/>
                                      </p:to>
                                    </p:set>
                                  </p:childTnLst>
                                </p:cTn>
                              </p:par>
                              <p:par>
                                <p:cTn id="194" presetID="1" presetClass="exit" presetSubtype="0" fill="hold" grpId="3" nodeType="withEffect">
                                  <p:stCondLst>
                                    <p:cond delay="500"/>
                                  </p:stCondLst>
                                  <p:childTnLst>
                                    <p:set>
                                      <p:cBhvr>
                                        <p:cTn id="195" dur="1" fill="hold">
                                          <p:stCondLst>
                                            <p:cond delay="0"/>
                                          </p:stCondLst>
                                        </p:cTn>
                                        <p:tgtEl>
                                          <p:spTgt spid="129"/>
                                        </p:tgtEl>
                                        <p:attrNameLst>
                                          <p:attrName>style.visibility</p:attrName>
                                        </p:attrNameLst>
                                      </p:cBhvr>
                                      <p:to>
                                        <p:strVal val="hidden"/>
                                      </p:to>
                                    </p:set>
                                  </p:childTnLst>
                                </p:cTn>
                              </p:par>
                              <p:par>
                                <p:cTn id="196" presetID="1" presetClass="exit" presetSubtype="0" fill="hold" grpId="1" nodeType="withEffect">
                                  <p:stCondLst>
                                    <p:cond delay="500"/>
                                  </p:stCondLst>
                                  <p:childTnLst>
                                    <p:set>
                                      <p:cBhvr>
                                        <p:cTn id="197" dur="1" fill="hold">
                                          <p:stCondLst>
                                            <p:cond delay="0"/>
                                          </p:stCondLst>
                                        </p:cTn>
                                        <p:tgtEl>
                                          <p:spTgt spid="141"/>
                                        </p:tgtEl>
                                        <p:attrNameLst>
                                          <p:attrName>style.visibility</p:attrName>
                                        </p:attrNameLst>
                                      </p:cBhvr>
                                      <p:to>
                                        <p:strVal val="hidden"/>
                                      </p:to>
                                    </p:set>
                                  </p:childTnLst>
                                </p:cTn>
                              </p:par>
                              <p:par>
                                <p:cTn id="198" presetID="1" presetClass="exit" presetSubtype="0" fill="hold" grpId="1" nodeType="withEffect">
                                  <p:stCondLst>
                                    <p:cond delay="500"/>
                                  </p:stCondLst>
                                  <p:childTnLst>
                                    <p:set>
                                      <p:cBhvr>
                                        <p:cTn id="199" dur="1" fill="hold">
                                          <p:stCondLst>
                                            <p:cond delay="0"/>
                                          </p:stCondLst>
                                        </p:cTn>
                                        <p:tgtEl>
                                          <p:spTgt spid="140"/>
                                        </p:tgtEl>
                                        <p:attrNameLst>
                                          <p:attrName>style.visibility</p:attrName>
                                        </p:attrNameLst>
                                      </p:cBhvr>
                                      <p:to>
                                        <p:strVal val="hidden"/>
                                      </p:to>
                                    </p:set>
                                  </p:childTnLst>
                                </p:cTn>
                              </p:par>
                              <p:par>
                                <p:cTn id="200" presetID="1" presetClass="exit" presetSubtype="0" fill="hold" grpId="1" nodeType="withEffect">
                                  <p:stCondLst>
                                    <p:cond delay="500"/>
                                  </p:stCondLst>
                                  <p:childTnLst>
                                    <p:set>
                                      <p:cBhvr>
                                        <p:cTn id="201" dur="1" fill="hold">
                                          <p:stCondLst>
                                            <p:cond delay="0"/>
                                          </p:stCondLst>
                                        </p:cTn>
                                        <p:tgtEl>
                                          <p:spTgt spid="142"/>
                                        </p:tgtEl>
                                        <p:attrNameLst>
                                          <p:attrName>style.visibility</p:attrName>
                                        </p:attrNameLst>
                                      </p:cBhvr>
                                      <p:to>
                                        <p:strVal val="hidden"/>
                                      </p:to>
                                    </p:set>
                                  </p:childTnLst>
                                </p:cTn>
                              </p:par>
                              <p:par>
                                <p:cTn id="202" presetID="1" presetClass="exit" presetSubtype="0" fill="hold" grpId="1" nodeType="withEffect">
                                  <p:stCondLst>
                                    <p:cond delay="500"/>
                                  </p:stCondLst>
                                  <p:childTnLst>
                                    <p:set>
                                      <p:cBhvr>
                                        <p:cTn id="203"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80" grpId="0" animBg="1"/>
      <p:bldP spid="81" grpId="0"/>
      <p:bldP spid="81" grpId="1"/>
      <p:bldP spid="82" grpId="0"/>
      <p:bldP spid="82" grpId="1"/>
      <p:bldP spid="122" grpId="0"/>
      <p:bldP spid="122" grpId="1"/>
      <p:bldP spid="128" grpId="0" animBg="1"/>
      <p:bldP spid="128" grpId="1" animBg="1"/>
      <p:bldP spid="128" grpId="2" animBg="1"/>
      <p:bldP spid="128" grpId="3" animBg="1"/>
      <p:bldP spid="129" grpId="0" animBg="1"/>
      <p:bldP spid="129" grpId="1" animBg="1"/>
      <p:bldP spid="129" grpId="2" animBg="1"/>
      <p:bldP spid="129" grpId="3" animBg="1"/>
      <p:bldP spid="129" grpId="4" animBg="1"/>
      <p:bldP spid="130" grpId="0" animBg="1"/>
      <p:bldP spid="130" grpId="1" animBg="1"/>
      <p:bldP spid="130" grpId="2" animBg="1"/>
      <p:bldP spid="130" grpId="3" animBg="1"/>
      <p:bldP spid="131" grpId="0" animBg="1"/>
      <p:bldP spid="131" grpId="1" animBg="1"/>
      <p:bldP spid="131" grpId="2" animBg="1"/>
      <p:bldP spid="131" grpId="3" animBg="1"/>
      <p:bldP spid="132" grpId="0" animBg="1"/>
      <p:bldP spid="132" grpId="1" animBg="1"/>
      <p:bldP spid="132" grpId="2" animBg="1"/>
      <p:bldP spid="132" grpId="3" animBg="1"/>
      <p:bldP spid="133" grpId="0" animBg="1"/>
      <p:bldP spid="133" grpId="1" animBg="1"/>
      <p:bldP spid="133" grpId="2" animBg="1"/>
      <p:bldP spid="133" grpId="3" animBg="1"/>
      <p:bldP spid="134" grpId="0" animBg="1"/>
      <p:bldP spid="134" grpId="1" animBg="1"/>
      <p:bldP spid="134" grpId="2" animBg="1"/>
      <p:bldP spid="134" grpId="3" animBg="1"/>
      <p:bldP spid="135" grpId="0" animBg="1"/>
      <p:bldP spid="135" grpId="1" animBg="1"/>
      <p:bldP spid="135" grpId="2" animBg="1"/>
      <p:bldP spid="135" grpId="3" animBg="1"/>
      <p:bldP spid="136" grpId="0" animBg="1"/>
      <p:bldP spid="136" grpId="1" animBg="1"/>
      <p:bldP spid="136" grpId="2" animBg="1"/>
      <p:bldP spid="136" grpId="3" animBg="1"/>
      <p:bldP spid="137" grpId="0" animBg="1"/>
      <p:bldP spid="137" grpId="1" animBg="1"/>
      <p:bldP spid="137" grpId="2" animBg="1"/>
      <p:bldP spid="137" grpId="3" animBg="1"/>
      <p:bldP spid="138" grpId="0" animBg="1"/>
      <p:bldP spid="138" grpId="1" animBg="1"/>
      <p:bldP spid="138" grpId="2" animBg="1"/>
      <p:bldP spid="138" grpId="3" animBg="1"/>
      <p:bldP spid="139" grpId="0" animBg="1"/>
      <p:bldP spid="139" grpId="1" animBg="1"/>
      <p:bldP spid="139" grpId="2" animBg="1"/>
      <p:bldP spid="139" grpId="3" animBg="1"/>
      <p:bldP spid="140" grpId="0"/>
      <p:bldP spid="140" grpId="1"/>
      <p:bldP spid="141" grpId="0" animBg="1"/>
      <p:bldP spid="141" grpId="1" animBg="1"/>
      <p:bldP spid="142" grpId="0" animBg="1"/>
      <p:bldP spid="142" grpId="1" animBg="1"/>
      <p:bldP spid="143" grpId="0" animBg="1"/>
      <p:bldP spid="143" grpId="1" animBg="1"/>
      <p:bldP spid="14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Personalized PageRank</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(PPR)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grpSp>
        <p:nvGrpSpPr>
          <p:cNvPr id="9" name="Group 2">
            <a:extLst>
              <a:ext uri="{FF2B5EF4-FFF2-40B4-BE49-F238E27FC236}">
                <a16:creationId xmlns:a16="http://schemas.microsoft.com/office/drawing/2014/main" id="{13B593F2-B941-5C33-DE3C-C9B52ADF0F55}"/>
              </a:ext>
            </a:extLst>
          </p:cNvPr>
          <p:cNvGrpSpPr>
            <a:grpSpLocks/>
          </p:cNvGrpSpPr>
          <p:nvPr/>
        </p:nvGrpSpPr>
        <p:grpSpPr bwMode="auto">
          <a:xfrm>
            <a:off x="401143" y="1718080"/>
            <a:ext cx="7162800" cy="5105400"/>
            <a:chOff x="1152" y="1344"/>
            <a:chExt cx="3408" cy="2064"/>
          </a:xfrm>
        </p:grpSpPr>
        <p:sp>
          <p:nvSpPr>
            <p:cNvPr id="10" name="Oval 3">
              <a:extLst>
                <a:ext uri="{FF2B5EF4-FFF2-40B4-BE49-F238E27FC236}">
                  <a16:creationId xmlns:a16="http://schemas.microsoft.com/office/drawing/2014/main" id="{55E44294-E9B9-6E22-F846-EBAF271FC5D7}"/>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14" name="Oval 4">
              <a:extLst>
                <a:ext uri="{FF2B5EF4-FFF2-40B4-BE49-F238E27FC236}">
                  <a16:creationId xmlns:a16="http://schemas.microsoft.com/office/drawing/2014/main" id="{697DCA25-3951-C741-E104-CAB5A071F3C1}"/>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solidFill>
                    <a:schemeClr val="bg1"/>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15" name="Oval 5">
              <a:extLst>
                <a:ext uri="{FF2B5EF4-FFF2-40B4-BE49-F238E27FC236}">
                  <a16:creationId xmlns:a16="http://schemas.microsoft.com/office/drawing/2014/main" id="{DBD29250-392B-4B50-87AD-6C92B28F876A}"/>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16" name="Oval 6">
              <a:extLst>
                <a:ext uri="{FF2B5EF4-FFF2-40B4-BE49-F238E27FC236}">
                  <a16:creationId xmlns:a16="http://schemas.microsoft.com/office/drawing/2014/main" id="{9011B695-68A4-5279-3594-28AD097F0B1E}"/>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17" name="Oval 7">
              <a:extLst>
                <a:ext uri="{FF2B5EF4-FFF2-40B4-BE49-F238E27FC236}">
                  <a16:creationId xmlns:a16="http://schemas.microsoft.com/office/drawing/2014/main" id="{A182F76D-5027-18F6-40F4-CD2A2A59EA4F}"/>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18" name="Oval 8">
              <a:extLst>
                <a:ext uri="{FF2B5EF4-FFF2-40B4-BE49-F238E27FC236}">
                  <a16:creationId xmlns:a16="http://schemas.microsoft.com/office/drawing/2014/main" id="{04C0FDBE-DC80-910B-179B-CF73A3212D2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19" name="Oval 9">
              <a:extLst>
                <a:ext uri="{FF2B5EF4-FFF2-40B4-BE49-F238E27FC236}">
                  <a16:creationId xmlns:a16="http://schemas.microsoft.com/office/drawing/2014/main" id="{A924BCF3-7531-6D61-CEB2-01F029E5A486}"/>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20" name="Oval 10">
              <a:extLst>
                <a:ext uri="{FF2B5EF4-FFF2-40B4-BE49-F238E27FC236}">
                  <a16:creationId xmlns:a16="http://schemas.microsoft.com/office/drawing/2014/main" id="{DD30FE36-A379-90CA-AEB3-A7DC56AB077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23" name="Oval 11">
              <a:extLst>
                <a:ext uri="{FF2B5EF4-FFF2-40B4-BE49-F238E27FC236}">
                  <a16:creationId xmlns:a16="http://schemas.microsoft.com/office/drawing/2014/main" id="{725ADEC4-9D93-C1C7-A10D-4E1FFEA92D90}"/>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24" name="Oval 12">
              <a:extLst>
                <a:ext uri="{FF2B5EF4-FFF2-40B4-BE49-F238E27FC236}">
                  <a16:creationId xmlns:a16="http://schemas.microsoft.com/office/drawing/2014/main" id="{1E78AEEA-6AC1-D6E0-39BE-A0BCC37602C1}"/>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25" name="Oval 13">
              <a:extLst>
                <a:ext uri="{FF2B5EF4-FFF2-40B4-BE49-F238E27FC236}">
                  <a16:creationId xmlns:a16="http://schemas.microsoft.com/office/drawing/2014/main" id="{0E9FBD8F-AF5E-B9B2-F7A4-887F1EAEEEE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26" name="Oval 14">
              <a:extLst>
                <a:ext uri="{FF2B5EF4-FFF2-40B4-BE49-F238E27FC236}">
                  <a16:creationId xmlns:a16="http://schemas.microsoft.com/office/drawing/2014/main" id="{DFB71728-0353-C694-7856-0355C8A3BC7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28" name="Oval 5">
            <a:extLst>
              <a:ext uri="{FF2B5EF4-FFF2-40B4-BE49-F238E27FC236}">
                <a16:creationId xmlns:a16="http://schemas.microsoft.com/office/drawing/2014/main" id="{3D284FED-D92C-66C3-40F8-5CEC2B2962A5}"/>
              </a:ext>
            </a:extLst>
          </p:cNvPr>
          <p:cNvSpPr>
            <a:spLocks noChangeArrowheads="1"/>
          </p:cNvSpPr>
          <p:nvPr/>
        </p:nvSpPr>
        <p:spPr bwMode="auto">
          <a:xfrm>
            <a:off x="4335080" y="313452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6384DD6-74D9-6D4E-3095-1DD64771CF71}"/>
                  </a:ext>
                </a:extLst>
              </p:cNvPr>
              <p:cNvSpPr txBox="1"/>
              <p:nvPr/>
            </p:nvSpPr>
            <p:spPr>
              <a:xfrm>
                <a:off x="262084" y="4406413"/>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E6384DD6-74D9-6D4E-3095-1DD64771CF71}"/>
                  </a:ext>
                </a:extLst>
              </p:cNvPr>
              <p:cNvSpPr txBox="1">
                <a:spLocks noRot="1" noChangeAspect="1" noMove="1" noResize="1" noEditPoints="1" noAdjustHandles="1" noChangeArrowheads="1" noChangeShapeType="1" noTextEdit="1"/>
              </p:cNvSpPr>
              <p:nvPr/>
            </p:nvSpPr>
            <p:spPr>
              <a:xfrm>
                <a:off x="262084" y="4406413"/>
                <a:ext cx="93375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698513E-D89F-C5ED-A5E9-13DC2767C0DF}"/>
                  </a:ext>
                </a:extLst>
              </p:cNvPr>
              <p:cNvSpPr txBox="1"/>
              <p:nvPr/>
            </p:nvSpPr>
            <p:spPr>
              <a:xfrm>
                <a:off x="2042723" y="4249690"/>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2698513E-D89F-C5ED-A5E9-13DC2767C0DF}"/>
                  </a:ext>
                </a:extLst>
              </p:cNvPr>
              <p:cNvSpPr txBox="1">
                <a:spLocks noRot="1" noChangeAspect="1" noMove="1" noResize="1" noEditPoints="1" noAdjustHandles="1" noChangeArrowheads="1" noChangeShapeType="1" noTextEdit="1"/>
              </p:cNvSpPr>
              <p:nvPr/>
            </p:nvSpPr>
            <p:spPr>
              <a:xfrm>
                <a:off x="2042723" y="4249690"/>
                <a:ext cx="93375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CCC0D9B-7BD3-0ACC-9BBC-0619B8EEFE4F}"/>
                  </a:ext>
                </a:extLst>
              </p:cNvPr>
              <p:cNvSpPr txBox="1"/>
              <p:nvPr/>
            </p:nvSpPr>
            <p:spPr>
              <a:xfrm>
                <a:off x="1888615" y="2626352"/>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BCCC0D9B-7BD3-0ACC-9BBC-0619B8EEFE4F}"/>
                  </a:ext>
                </a:extLst>
              </p:cNvPr>
              <p:cNvSpPr txBox="1">
                <a:spLocks noRot="1" noChangeAspect="1" noMove="1" noResize="1" noEditPoints="1" noAdjustHandles="1" noChangeArrowheads="1" noChangeShapeType="1" noTextEdit="1"/>
              </p:cNvSpPr>
              <p:nvPr/>
            </p:nvSpPr>
            <p:spPr>
              <a:xfrm>
                <a:off x="1888615" y="2626352"/>
                <a:ext cx="9337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FE7F6DF-73EF-674E-CB5F-041F3030CEA5}"/>
                  </a:ext>
                </a:extLst>
              </p:cNvPr>
              <p:cNvSpPr txBox="1"/>
              <p:nvPr/>
            </p:nvSpPr>
            <p:spPr>
              <a:xfrm>
                <a:off x="4321895" y="3698869"/>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BFE7F6DF-73EF-674E-CB5F-041F3030CEA5}"/>
                  </a:ext>
                </a:extLst>
              </p:cNvPr>
              <p:cNvSpPr txBox="1">
                <a:spLocks noRot="1" noChangeAspect="1" noMove="1" noResize="1" noEditPoints="1" noAdjustHandles="1" noChangeArrowheads="1" noChangeShapeType="1" noTextEdit="1"/>
              </p:cNvSpPr>
              <p:nvPr/>
            </p:nvSpPr>
            <p:spPr>
              <a:xfrm>
                <a:off x="4321895" y="3698869"/>
                <a:ext cx="933757" cy="369332"/>
              </a:xfrm>
              <a:prstGeom prst="rect">
                <a:avLst/>
              </a:prstGeom>
              <a:blipFill>
                <a:blip r:embed="rId6"/>
                <a:stretch>
                  <a:fillRect/>
                </a:stretch>
              </a:blipFill>
            </p:spPr>
            <p:txBody>
              <a:bodyPr/>
              <a:lstStyle/>
              <a:p>
                <a:r>
                  <a:rPr lang="en-US">
                    <a:noFill/>
                  </a:rPr>
                  <a:t> </a:t>
                </a:r>
              </a:p>
            </p:txBody>
          </p:sp>
        </mc:Fallback>
      </mc:AlternateContent>
      <p:cxnSp>
        <p:nvCxnSpPr>
          <p:cNvPr id="33" name="直线箭头连接符 32">
            <a:extLst>
              <a:ext uri="{FF2B5EF4-FFF2-40B4-BE49-F238E27FC236}">
                <a16:creationId xmlns:a16="http://schemas.microsoft.com/office/drawing/2014/main" id="{023498EA-07F3-D490-1162-422B4B7A6ECF}"/>
              </a:ext>
            </a:extLst>
          </p:cNvPr>
          <p:cNvCxnSpPr>
            <a:cxnSpLocks/>
            <a:stCxn id="14" idx="5"/>
          </p:cNvCxnSpPr>
          <p:nvPr/>
        </p:nvCxnSpPr>
        <p:spPr>
          <a:xfrm>
            <a:off x="1623997" y="4836858"/>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A1826BFE-C94C-F4DC-38D2-0F40C1928EA3}"/>
              </a:ext>
            </a:extLst>
          </p:cNvPr>
          <p:cNvCxnSpPr>
            <a:cxnSpLocks/>
            <a:stCxn id="14" idx="1"/>
            <a:endCxn id="10" idx="5"/>
          </p:cNvCxnSpPr>
          <p:nvPr/>
        </p:nvCxnSpPr>
        <p:spPr>
          <a:xfrm flipH="1" flipV="1">
            <a:off x="917806" y="3768287"/>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E704767-2BCF-17A6-A153-BF3DAEC3CB32}"/>
              </a:ext>
            </a:extLst>
          </p:cNvPr>
          <p:cNvCxnSpPr>
            <a:cxnSpLocks/>
          </p:cNvCxnSpPr>
          <p:nvPr/>
        </p:nvCxnSpPr>
        <p:spPr>
          <a:xfrm flipV="1">
            <a:off x="916042" y="2972315"/>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1A97F1C7-4DBD-8928-7099-98233E29C02C}"/>
              </a:ext>
            </a:extLst>
          </p:cNvPr>
          <p:cNvCxnSpPr>
            <a:cxnSpLocks/>
          </p:cNvCxnSpPr>
          <p:nvPr/>
        </p:nvCxnSpPr>
        <p:spPr>
          <a:xfrm>
            <a:off x="2008152" y="2972315"/>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71A26D0D-76F8-CF42-84EE-499DD1EF62B3}"/>
              </a:ext>
            </a:extLst>
          </p:cNvPr>
          <p:cNvCxnSpPr>
            <a:cxnSpLocks/>
          </p:cNvCxnSpPr>
          <p:nvPr/>
        </p:nvCxnSpPr>
        <p:spPr>
          <a:xfrm flipH="1" flipV="1">
            <a:off x="1919343" y="3182227"/>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94A2DAFD-20EF-6020-EE69-35084DC80106}"/>
              </a:ext>
            </a:extLst>
          </p:cNvPr>
          <p:cNvCxnSpPr>
            <a:cxnSpLocks/>
          </p:cNvCxnSpPr>
          <p:nvPr/>
        </p:nvCxnSpPr>
        <p:spPr>
          <a:xfrm>
            <a:off x="1007569" y="3559581"/>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9DBA108D-BA48-0C21-D9A1-908DAD12966B}"/>
              </a:ext>
            </a:extLst>
          </p:cNvPr>
          <p:cNvCxnSpPr>
            <a:cxnSpLocks/>
          </p:cNvCxnSpPr>
          <p:nvPr/>
        </p:nvCxnSpPr>
        <p:spPr>
          <a:xfrm flipV="1">
            <a:off x="3091387" y="3686582"/>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F9DB88E0-DEBC-4D72-9C0B-F5F8E20DD7B7}"/>
              </a:ext>
            </a:extLst>
          </p:cNvPr>
          <p:cNvCxnSpPr>
            <a:cxnSpLocks/>
            <a:stCxn id="14" idx="7"/>
          </p:cNvCxnSpPr>
          <p:nvPr/>
        </p:nvCxnSpPr>
        <p:spPr>
          <a:xfrm flipV="1">
            <a:off x="1623998" y="4092685"/>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4A94A8DC-FC2F-AAB7-092D-6574B505EF80}"/>
              </a:ext>
            </a:extLst>
          </p:cNvPr>
          <p:cNvCxnSpPr>
            <a:cxnSpLocks/>
            <a:endCxn id="18" idx="2"/>
          </p:cNvCxnSpPr>
          <p:nvPr/>
        </p:nvCxnSpPr>
        <p:spPr>
          <a:xfrm flipV="1">
            <a:off x="3125294" y="5339354"/>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A4986354-05C7-8578-0C0B-1499B2E1D5C4}"/>
              </a:ext>
            </a:extLst>
          </p:cNvPr>
          <p:cNvCxnSpPr>
            <a:cxnSpLocks/>
            <a:stCxn id="17" idx="5"/>
            <a:endCxn id="19" idx="1"/>
          </p:cNvCxnSpPr>
          <p:nvPr/>
        </p:nvCxnSpPr>
        <p:spPr>
          <a:xfrm>
            <a:off x="3036381" y="5786701"/>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9CB02835-F582-F486-F9D7-8305AABC2E12}"/>
              </a:ext>
            </a:extLst>
          </p:cNvPr>
          <p:cNvCxnSpPr>
            <a:cxnSpLocks/>
            <a:stCxn id="19" idx="0"/>
          </p:cNvCxnSpPr>
          <p:nvPr/>
        </p:nvCxnSpPr>
        <p:spPr>
          <a:xfrm flipV="1">
            <a:off x="3770266" y="5646139"/>
            <a:ext cx="380498" cy="58369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A7C69064-98C5-8DB3-1B23-04F85271DFCA}"/>
              </a:ext>
            </a:extLst>
          </p:cNvPr>
          <p:cNvCxnSpPr>
            <a:cxnSpLocks/>
            <a:endCxn id="25" idx="2"/>
          </p:cNvCxnSpPr>
          <p:nvPr/>
        </p:nvCxnSpPr>
        <p:spPr>
          <a:xfrm>
            <a:off x="4864167" y="3653211"/>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060B40D-FF9A-389B-0407-448FF4DFEF68}"/>
              </a:ext>
            </a:extLst>
          </p:cNvPr>
          <p:cNvCxnSpPr>
            <a:cxnSpLocks/>
          </p:cNvCxnSpPr>
          <p:nvPr/>
        </p:nvCxnSpPr>
        <p:spPr>
          <a:xfrm flipV="1">
            <a:off x="6163859" y="2926532"/>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45AD614E-EF13-E653-8D48-4ECEF592989B}"/>
              </a:ext>
            </a:extLst>
          </p:cNvPr>
          <p:cNvCxnSpPr>
            <a:cxnSpLocks/>
          </p:cNvCxnSpPr>
          <p:nvPr/>
        </p:nvCxnSpPr>
        <p:spPr>
          <a:xfrm>
            <a:off x="6261439" y="2085742"/>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65FD42DB-8308-6F1E-B429-748B02F93705}"/>
              </a:ext>
            </a:extLst>
          </p:cNvPr>
          <p:cNvCxnSpPr>
            <a:cxnSpLocks/>
            <a:endCxn id="23" idx="4"/>
          </p:cNvCxnSpPr>
          <p:nvPr/>
        </p:nvCxnSpPr>
        <p:spPr>
          <a:xfrm flipV="1">
            <a:off x="5949457" y="2311731"/>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33CC2887-7ECF-D06B-16C3-5497043A2C9D}"/>
              </a:ext>
            </a:extLst>
          </p:cNvPr>
          <p:cNvCxnSpPr>
            <a:cxnSpLocks/>
            <a:stCxn id="20" idx="6"/>
          </p:cNvCxnSpPr>
          <p:nvPr/>
        </p:nvCxnSpPr>
        <p:spPr>
          <a:xfrm flipV="1">
            <a:off x="4840062" y="2014944"/>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DF538DEB-99F1-29CC-88BB-28B053E088BF}"/>
              </a:ext>
            </a:extLst>
          </p:cNvPr>
          <p:cNvCxnSpPr>
            <a:cxnSpLocks/>
            <a:endCxn id="20" idx="4"/>
          </p:cNvCxnSpPr>
          <p:nvPr/>
        </p:nvCxnSpPr>
        <p:spPr>
          <a:xfrm flipH="1" flipV="1">
            <a:off x="4537409" y="2549192"/>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F5F1442B-6FAB-1A75-478D-FDDCE00594CA}"/>
              </a:ext>
            </a:extLst>
          </p:cNvPr>
          <p:cNvCxnSpPr>
            <a:cxnSpLocks/>
          </p:cNvCxnSpPr>
          <p:nvPr/>
        </p:nvCxnSpPr>
        <p:spPr>
          <a:xfrm flipH="1">
            <a:off x="2993431" y="3645718"/>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F30165CB-B940-9797-6285-4E1B905C08A5}"/>
              </a:ext>
            </a:extLst>
          </p:cNvPr>
          <p:cNvCxnSpPr>
            <a:cxnSpLocks/>
          </p:cNvCxnSpPr>
          <p:nvPr/>
        </p:nvCxnSpPr>
        <p:spPr>
          <a:xfrm flipH="1" flipV="1">
            <a:off x="1004645" y="3643718"/>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03FFE988-2FCE-6552-EDB3-E969F6B5EF92}"/>
              </a:ext>
            </a:extLst>
          </p:cNvPr>
          <p:cNvCxnSpPr>
            <a:cxnSpLocks/>
          </p:cNvCxnSpPr>
          <p:nvPr/>
        </p:nvCxnSpPr>
        <p:spPr>
          <a:xfrm rot="10800000">
            <a:off x="6208349" y="2169275"/>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F64EF146-6694-02C7-1C89-9702F5B12B3E}"/>
              </a:ext>
            </a:extLst>
          </p:cNvPr>
          <p:cNvCxnSpPr>
            <a:cxnSpLocks/>
          </p:cNvCxnSpPr>
          <p:nvPr/>
        </p:nvCxnSpPr>
        <p:spPr>
          <a:xfrm flipH="1" flipV="1">
            <a:off x="1656225" y="4769140"/>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26A82213-A68C-81D8-4AEF-2DBC10A834C9}"/>
                  </a:ext>
                </a:extLst>
              </p:cNvPr>
              <p:cNvSpPr txBox="1"/>
              <p:nvPr/>
            </p:nvSpPr>
            <p:spPr>
              <a:xfrm>
                <a:off x="5296420" y="5584156"/>
                <a:ext cx="4963190" cy="1140249"/>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m:rPr>
                            <m:sty m:val="p"/>
                          </m:rPr>
                          <a:rPr kumimoji="1" lang="en-US" altLang="zh-CN" sz="2200" i="1" dirty="0">
                            <a:latin typeface="Cambria Math" panose="02040503050406030204" pitchFamily="18" charset="0"/>
                            <a:ea typeface="Cambria Math" panose="02040503050406030204" pitchFamily="18" charset="0"/>
                          </a:rPr>
                          <m:t>s</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r>
                      <a:rPr kumimoji="1" lang="en-US" altLang="zh-CN" sz="2200"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from the given source 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𝑠</m:t>
                    </m:r>
                  </m:oMath>
                </a14:m>
                <a:r>
                  <a:rPr kumimoji="1" lang="en-US" altLang="zh-CN" sz="2200" dirty="0">
                    <a:latin typeface="Times New Roman" panose="02020603050405020304" pitchFamily="18" charset="0"/>
                    <a:ea typeface="楷体" panose="02010609060101010101" pitchFamily="49" charset="-122"/>
                  </a:rPr>
                  <a:t> terminates at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a:p>
                <a:pPr>
                  <a:lnSpc>
                    <a:spcPct val="120000"/>
                  </a:lnSpc>
                  <a:buClr>
                    <a:schemeClr val="tx1"/>
                  </a:buClr>
                  <a:buSzPct val="80000"/>
                </a:pPr>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68" name="文本框 67">
                <a:extLst>
                  <a:ext uri="{FF2B5EF4-FFF2-40B4-BE49-F238E27FC236}">
                    <a16:creationId xmlns:a16="http://schemas.microsoft.com/office/drawing/2014/main" id="{26A82213-A68C-81D8-4AEF-2DBC10A834C9}"/>
                  </a:ext>
                </a:extLst>
              </p:cNvPr>
              <p:cNvSpPr txBox="1">
                <a:spLocks noRot="1" noChangeAspect="1" noMove="1" noResize="1" noEditPoints="1" noAdjustHandles="1" noChangeArrowheads="1" noChangeShapeType="1" noTextEdit="1"/>
              </p:cNvSpPr>
              <p:nvPr/>
            </p:nvSpPr>
            <p:spPr>
              <a:xfrm>
                <a:off x="5296420" y="5584156"/>
                <a:ext cx="4963190" cy="1140249"/>
              </a:xfrm>
              <a:prstGeom prst="rect">
                <a:avLst/>
              </a:prstGeom>
              <a:blipFill>
                <a:blip r:embed="rId7"/>
                <a:stretch>
                  <a:fillRect l="-1790" t="-3297"/>
                </a:stretch>
              </a:blipFill>
            </p:spPr>
            <p:txBody>
              <a:bodyPr/>
              <a:lstStyle/>
              <a:p>
                <a:r>
                  <a:rPr lang="en-US">
                    <a:noFill/>
                  </a:rPr>
                  <a:t> </a:t>
                </a:r>
              </a:p>
            </p:txBody>
          </p:sp>
        </mc:Fallback>
      </mc:AlternateContent>
      <p:sp>
        <p:nvSpPr>
          <p:cNvPr id="69" name="AutoShape 39">
            <a:extLst>
              <a:ext uri="{FF2B5EF4-FFF2-40B4-BE49-F238E27FC236}">
                <a16:creationId xmlns:a16="http://schemas.microsoft.com/office/drawing/2014/main" id="{274BDB50-4951-2EC3-2A3A-BF34A12D3CB0}"/>
              </a:ext>
            </a:extLst>
          </p:cNvPr>
          <p:cNvSpPr>
            <a:spLocks noChangeArrowheads="1"/>
          </p:cNvSpPr>
          <p:nvPr/>
        </p:nvSpPr>
        <p:spPr bwMode="auto">
          <a:xfrm>
            <a:off x="1143289" y="4397188"/>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id="{2DF6F56F-CA82-B72D-E055-ABF95F8C3A05}"/>
              </a:ext>
            </a:extLst>
          </p:cNvPr>
          <p:cNvSpPr txBox="1"/>
          <p:nvPr/>
        </p:nvSpPr>
        <p:spPr bwMode="auto">
          <a:xfrm>
            <a:off x="276222" y="4945524"/>
            <a:ext cx="1662227" cy="707351"/>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dirty="0">
                <a:latin typeface="Times New Roman" panose="02020603050405020304" pitchFamily="18" charset="0"/>
                <a:cs typeface="Times New Roman" panose="02020603050405020304" pitchFamily="18" charset="0"/>
              </a:rPr>
              <a:t>Given a</a:t>
            </a:r>
          </a:p>
          <a:p>
            <a:pPr algn="ctr"/>
            <a:r>
              <a:rPr lang="en-US" dirty="0">
                <a:latin typeface="Times New Roman" panose="02020603050405020304" pitchFamily="18" charset="0"/>
                <a:cs typeface="Times New Roman" panose="02020603050405020304" pitchFamily="18" charset="0"/>
              </a:rPr>
              <a:t> Source Node</a:t>
            </a:r>
          </a:p>
        </p:txBody>
      </p:sp>
      <p:sp>
        <p:nvSpPr>
          <p:cNvPr id="75" name="椭圆 74">
            <a:extLst>
              <a:ext uri="{FF2B5EF4-FFF2-40B4-BE49-F238E27FC236}">
                <a16:creationId xmlns:a16="http://schemas.microsoft.com/office/drawing/2014/main" id="{747FB435-8D17-D577-EE6A-DB709591B419}"/>
              </a:ext>
            </a:extLst>
          </p:cNvPr>
          <p:cNvSpPr/>
          <p:nvPr/>
        </p:nvSpPr>
        <p:spPr>
          <a:xfrm rot="21024734">
            <a:off x="5325422" y="5500662"/>
            <a:ext cx="848651" cy="582138"/>
          </a:xfrm>
          <a:prstGeom prst="ellipse">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弧 75">
            <a:extLst>
              <a:ext uri="{FF2B5EF4-FFF2-40B4-BE49-F238E27FC236}">
                <a16:creationId xmlns:a16="http://schemas.microsoft.com/office/drawing/2014/main" id="{709FB72D-5781-88FB-9DCF-710CE53B02CF}"/>
              </a:ext>
            </a:extLst>
          </p:cNvPr>
          <p:cNvSpPr/>
          <p:nvPr/>
        </p:nvSpPr>
        <p:spPr>
          <a:xfrm rot="15744460">
            <a:off x="5808805" y="4825890"/>
            <a:ext cx="1041915" cy="1223778"/>
          </a:xfrm>
          <a:prstGeom prst="arc">
            <a:avLst>
              <a:gd name="adj1" fmla="val 16276609"/>
              <a:gd name="adj2" fmla="val 4970"/>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E367CEB0-AA71-FEC4-CA57-9F15A7B99F13}"/>
                  </a:ext>
                </a:extLst>
              </p:cNvPr>
              <p:cNvSpPr txBox="1"/>
              <p:nvPr/>
            </p:nvSpPr>
            <p:spPr>
              <a:xfrm>
                <a:off x="6342818" y="4529834"/>
                <a:ext cx="2751876" cy="769441"/>
              </a:xfrm>
              <a:prstGeom prst="rect">
                <a:avLst/>
              </a:prstGeom>
              <a:noFill/>
            </p:spPr>
            <p:txBody>
              <a:bodyPr wrap="square" rtlCol="0">
                <a:spAutoFit/>
              </a:bodyPr>
              <a:lstStyle/>
              <a:p>
                <a:pPr>
                  <a:spcBef>
                    <a:spcPts val="2400"/>
                  </a:spcBef>
                  <a:buClr>
                    <a:schemeClr val="tx1"/>
                  </a:buClr>
                  <a:buSzPct val="80000"/>
                </a:pPr>
                <a:r>
                  <a:rPr kumimoji="1" lang="en-US" altLang="zh-CN" sz="2200" dirty="0">
                    <a:latin typeface="Times New Roman" panose="02020603050405020304" pitchFamily="18" charset="0"/>
                    <a:ea typeface="楷体" panose="02010609060101010101" pitchFamily="49" charset="-122"/>
                  </a:rPr>
                  <a:t>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’s PPR Score (w.r.t. source 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𝑠</m:t>
                    </m:r>
                  </m:oMath>
                </a14:m>
                <a:r>
                  <a:rPr kumimoji="1" lang="en-US" altLang="zh-CN" sz="2200" dirty="0">
                    <a:latin typeface="Times New Roman" panose="02020603050405020304" pitchFamily="18" charset="0"/>
                    <a:ea typeface="楷体" panose="02010609060101010101" pitchFamily="49" charset="-122"/>
                  </a:rPr>
                  <a:t>)</a:t>
                </a:r>
              </a:p>
            </p:txBody>
          </p:sp>
        </mc:Choice>
        <mc:Fallback xmlns="">
          <p:sp>
            <p:nvSpPr>
              <p:cNvPr id="77" name="文本框 76">
                <a:extLst>
                  <a:ext uri="{FF2B5EF4-FFF2-40B4-BE49-F238E27FC236}">
                    <a16:creationId xmlns:a16="http://schemas.microsoft.com/office/drawing/2014/main" id="{E367CEB0-AA71-FEC4-CA57-9F15A7B99F13}"/>
                  </a:ext>
                </a:extLst>
              </p:cNvPr>
              <p:cNvSpPr txBox="1">
                <a:spLocks noRot="1" noChangeAspect="1" noMove="1" noResize="1" noEditPoints="1" noAdjustHandles="1" noChangeArrowheads="1" noChangeShapeType="1" noTextEdit="1"/>
              </p:cNvSpPr>
              <p:nvPr/>
            </p:nvSpPr>
            <p:spPr>
              <a:xfrm>
                <a:off x="6342818" y="4529834"/>
                <a:ext cx="2751876" cy="769441"/>
              </a:xfrm>
              <a:prstGeom prst="rect">
                <a:avLst/>
              </a:prstGeom>
              <a:blipFill>
                <a:blip r:embed="rId8"/>
                <a:stretch>
                  <a:fillRect l="-2752" t="-4839" b="-14516"/>
                </a:stretch>
              </a:blipFill>
            </p:spPr>
            <p:txBody>
              <a:bodyPr/>
              <a:lstStyle/>
              <a:p>
                <a:r>
                  <a:rPr lang="en-US">
                    <a:noFill/>
                  </a:rPr>
                  <a:t> </a:t>
                </a:r>
              </a:p>
            </p:txBody>
          </p:sp>
        </mc:Fallback>
      </mc:AlternateContent>
    </p:spTree>
    <p:extLst>
      <p:ext uri="{BB962C8B-B14F-4D97-AF65-F5344CB8AC3E}">
        <p14:creationId xmlns:p14="http://schemas.microsoft.com/office/powerpoint/2010/main" val="36256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0" nodeType="afterEffect">
                                  <p:stCondLst>
                                    <p:cond delay="200"/>
                                  </p:stCondLst>
                                  <p:childTnLst>
                                    <p:animMotion origin="layout" path="M -2.74578E-7 1.8011E-6 C 0.03977 -0.03594 0.06533 -0.05922 0.09689 -0.08352 C 0.08001 -0.11722 0.02162 -0.19441 0.02525 -0.21626 C 0.07448 -0.2036 0.2386 -0.16766 0.32081 -0.15132 " pathEditMode="relative" rAng="0" ptsTypes="AAAA">
                                      <p:cBhvr>
                                        <p:cTn id="12" dur="1500" fill="hold"/>
                                        <p:tgtEl>
                                          <p:spTgt spid="69"/>
                                        </p:tgtEl>
                                        <p:attrNameLst>
                                          <p:attrName>ppt_x</p:attrName>
                                          <p:attrName>ppt_y</p:attrName>
                                        </p:attrNameLst>
                                      </p:cBhvr>
                                      <p:rCtr x="16033" y="-10823"/>
                                    </p:animMotion>
                                  </p:childTnLst>
                                </p:cTn>
                              </p:par>
                              <p:par>
                                <p:cTn id="13" presetID="1" presetClass="entr" presetSubtype="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2500"/>
                            </p:stCondLst>
                            <p:childTnLst>
                              <p:par>
                                <p:cTn id="20" presetID="10" presetClass="exit" presetSubtype="0" fill="hold" grpId="1" nodeType="afterEffect">
                                  <p:stCondLst>
                                    <p:cond delay="200"/>
                                  </p:stCondLst>
                                  <p:childTnLst>
                                    <p:animEffect transition="out" filter="fade">
                                      <p:cBhvr>
                                        <p:cTn id="21" dur="100"/>
                                        <p:tgtEl>
                                          <p:spTgt spid="69"/>
                                        </p:tgtEl>
                                      </p:cBhvr>
                                    </p:animEffect>
                                    <p:set>
                                      <p:cBhvr>
                                        <p:cTn id="22" dur="1" fill="hold">
                                          <p:stCondLst>
                                            <p:cond delay="99"/>
                                          </p:stCondLst>
                                        </p:cTn>
                                        <p:tgtEl>
                                          <p:spTgt spid="69"/>
                                        </p:tgtEl>
                                        <p:attrNameLst>
                                          <p:attrName>style.visibility</p:attrName>
                                        </p:attrNameLst>
                                      </p:cBhvr>
                                      <p:to>
                                        <p:strVal val="hidden"/>
                                      </p:to>
                                    </p:set>
                                  </p:childTnLst>
                                </p:cTn>
                              </p:par>
                              <p:par>
                                <p:cTn id="23" presetID="5" presetClass="entr" presetSubtype="10" fill="hold" grpId="0" nodeType="withEffect">
                                  <p:stCondLst>
                                    <p:cond delay="500"/>
                                  </p:stCondLst>
                                  <p:childTnLst>
                                    <p:set>
                                      <p:cBhvr>
                                        <p:cTn id="24" dur="1" fill="hold">
                                          <p:stCondLst>
                                            <p:cond delay="0"/>
                                          </p:stCondLst>
                                        </p:cTn>
                                        <p:tgtEl>
                                          <p:spTgt spid="28"/>
                                        </p:tgtEl>
                                        <p:attrNameLst>
                                          <p:attrName>style.visibility</p:attrName>
                                        </p:attrNameLst>
                                      </p:cBhvr>
                                      <p:to>
                                        <p:strVal val="visible"/>
                                      </p:to>
                                    </p:set>
                                    <p:animEffect transition="in" filter="checkerboard(across)">
                                      <p:cBhvr>
                                        <p:cTn id="25" dur="500"/>
                                        <p:tgtEl>
                                          <p:spTgt spid="28"/>
                                        </p:tgtEl>
                                      </p:cBhvr>
                                    </p:animEffect>
                                  </p:childTnLst>
                                </p:cTn>
                              </p:par>
                            </p:childTnLst>
                          </p:cTn>
                        </p:par>
                        <p:par>
                          <p:cTn id="26" fill="hold">
                            <p:stCondLst>
                              <p:cond delay="3500"/>
                            </p:stCondLst>
                            <p:childTnLst>
                              <p:par>
                                <p:cTn id="27" presetID="1" presetClass="exit" presetSubtype="0" fill="hold" grpId="1" nodeType="afterEffect">
                                  <p:stCondLst>
                                    <p:cond delay="5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1" nodeType="withEffect">
                                  <p:stCondLst>
                                    <p:cond delay="50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grpId="1" nodeType="withEffect">
                                  <p:stCondLst>
                                    <p:cond delay="50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50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9" grpId="1"/>
      <p:bldP spid="30" grpId="0"/>
      <p:bldP spid="30" grpId="1"/>
      <p:bldP spid="31" grpId="0"/>
      <p:bldP spid="31" grpId="1"/>
      <p:bldP spid="32" grpId="0"/>
      <p:bldP spid="32" grpId="1"/>
      <p:bldP spid="69" grpId="0" animBg="1"/>
      <p:bldP spid="69" grpId="1" animBg="1"/>
      <p:bldP spid="6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Applications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AutoShape 10">
            <a:extLst>
              <a:ext uri="{FF2B5EF4-FFF2-40B4-BE49-F238E27FC236}">
                <a16:creationId xmlns:a16="http://schemas.microsoft.com/office/drawing/2014/main" id="{F9303BF2-A8C4-333A-AAB3-8D7F73C020AA}"/>
              </a:ext>
            </a:extLst>
          </p:cNvPr>
          <p:cNvSpPr>
            <a:spLocks noChangeArrowheads="1"/>
          </p:cNvSpPr>
          <p:nvPr/>
        </p:nvSpPr>
        <p:spPr bwMode="gray">
          <a:xfrm>
            <a:off x="3268866" y="1975030"/>
            <a:ext cx="6448796" cy="1603413"/>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40000"/>
              </a:lnSpc>
              <a:spcBef>
                <a:spcPts val="300"/>
              </a:spcBef>
              <a:buClr>
                <a:schemeClr val="tx1"/>
              </a:buClr>
              <a:buSzPct val="80000"/>
              <a:buFont typeface="Arial" panose="020B0604020202020204" pitchFamily="34" charset="0"/>
              <a:buChar char="•"/>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Top 10 Data Mining Problems</a:t>
            </a:r>
          </a:p>
          <a:p>
            <a:pPr marL="360000" lvl="1" indent="-342900" eaLnBrk="0" hangingPunct="0">
              <a:lnSpc>
                <a:spcPct val="140000"/>
              </a:lnSpc>
              <a:spcBef>
                <a:spcPts val="300"/>
              </a:spcBef>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Proposed by Google for ranking web pages </a:t>
            </a:r>
          </a:p>
        </p:txBody>
      </p:sp>
      <p:pic>
        <p:nvPicPr>
          <p:cNvPr id="13" name="图片 12" descr="图形用户界面&#10;&#10;低可信度描述已自动生成">
            <a:extLst>
              <a:ext uri="{FF2B5EF4-FFF2-40B4-BE49-F238E27FC236}">
                <a16:creationId xmlns:a16="http://schemas.microsoft.com/office/drawing/2014/main" id="{07697503-E367-36C2-5A97-3975E3792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0" y="1850251"/>
            <a:ext cx="2388647" cy="1603414"/>
          </a:xfrm>
          <a:prstGeom prst="rect">
            <a:avLst/>
          </a:prstGeom>
        </p:spPr>
      </p:pic>
      <p:sp>
        <p:nvSpPr>
          <p:cNvPr id="49" name="文本框 48">
            <a:extLst>
              <a:ext uri="{FF2B5EF4-FFF2-40B4-BE49-F238E27FC236}">
                <a16:creationId xmlns:a16="http://schemas.microsoft.com/office/drawing/2014/main" id="{980C1898-5DE8-74A9-36DC-74E089BE7DB7}"/>
              </a:ext>
            </a:extLst>
          </p:cNvPr>
          <p:cNvSpPr txBox="1"/>
          <p:nvPr/>
        </p:nvSpPr>
        <p:spPr bwMode="auto">
          <a:xfrm>
            <a:off x="604570" y="4481210"/>
            <a:ext cx="8872648" cy="1785104"/>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Local Graph Partitioning </a:t>
            </a:r>
            <a:r>
              <a:rPr lang="en-US" altLang="zh-CN" dirty="0">
                <a:solidFill>
                  <a:srgbClr val="005AAA"/>
                </a:solidFill>
                <a:latin typeface="Times New Roman" panose="02020603050405020304" pitchFamily="18" charset="0"/>
                <a:ea typeface="楷体" panose="02010609060101010101" pitchFamily="49" charset="-122"/>
              </a:rPr>
              <a:t>[Andersen, Chung, Lang, ’07]</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Graph Sparsification </a:t>
            </a:r>
            <a:r>
              <a:rPr lang="en-US" altLang="zh-CN" dirty="0">
                <a:solidFill>
                  <a:srgbClr val="005AAA"/>
                </a:solidFill>
                <a:latin typeface="Times New Roman" panose="02020603050405020304" pitchFamily="18" charset="0"/>
                <a:ea typeface="楷体" panose="02010609060101010101" pitchFamily="49" charset="-122"/>
              </a:rPr>
              <a:t>[Spielman and Teng, ’04]</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Property Testing </a:t>
            </a:r>
            <a:r>
              <a:rPr lang="en-US" altLang="zh-CN" dirty="0">
                <a:solidFill>
                  <a:srgbClr val="005AAA"/>
                </a:solidFill>
                <a:latin typeface="Times New Roman" panose="02020603050405020304" pitchFamily="18" charset="0"/>
                <a:ea typeface="楷体" panose="02010609060101010101" pitchFamily="49" charset="-122"/>
              </a:rPr>
              <a:t>[Kale and Seshadhri, ’11]</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Graph Neural Networks </a:t>
            </a:r>
            <a:r>
              <a:rPr lang="en-US" altLang="zh-CN" dirty="0">
                <a:solidFill>
                  <a:srgbClr val="005AAA"/>
                </a:solidFill>
                <a:latin typeface="Times New Roman" panose="02020603050405020304" pitchFamily="18" charset="0"/>
                <a:ea typeface="楷体" panose="02010609060101010101" pitchFamily="49" charset="-122"/>
              </a:rPr>
              <a:t>[Klicpera et al., ’19]</a:t>
            </a:r>
          </a:p>
        </p:txBody>
      </p:sp>
    </p:spTree>
    <p:extLst>
      <p:ext uri="{BB962C8B-B14F-4D97-AF65-F5344CB8AC3E}">
        <p14:creationId xmlns:p14="http://schemas.microsoft.com/office/powerpoint/2010/main" val="181765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Problem Formulation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文本框 1">
            <a:extLst>
              <a:ext uri="{FF2B5EF4-FFF2-40B4-BE49-F238E27FC236}">
                <a16:creationId xmlns:a16="http://schemas.microsoft.com/office/drawing/2014/main" id="{05EA9110-33EE-7FF5-17B5-D5EE080BE7AE}"/>
              </a:ext>
            </a:extLst>
          </p:cNvPr>
          <p:cNvSpPr txBox="1"/>
          <p:nvPr/>
        </p:nvSpPr>
        <p:spPr bwMode="auto">
          <a:xfrm>
            <a:off x="3976734" y="5014265"/>
            <a:ext cx="1201923" cy="454028"/>
          </a:xfrm>
          <a:prstGeom prst="rect">
            <a:avLst/>
          </a:prstGeom>
          <a:noFill/>
          <a:ln w="9525" algn="ctr">
            <a:noFill/>
            <a:miter lim="800000"/>
            <a:headEnd/>
            <a:tailEnd/>
          </a:ln>
          <a:effectLst/>
        </p:spPr>
        <p:txBody>
          <a:bodyPr wrap="square" lIns="93663" tIns="46832" rIns="93663" bIns="46832" rtlCol="0" anchor="ctr">
            <a:spAutoFit/>
          </a:bodyPr>
          <a:lstStyle/>
          <a:p>
            <a:pPr algn="r"/>
            <a:r>
              <a:rPr lang="en-US" sz="2267" b="1" dirty="0">
                <a:solidFill>
                  <a:srgbClr val="005AAA"/>
                </a:solidFill>
                <a:latin typeface="Times New Roman" panose="02020603050405020304" pitchFamily="18" charset="0"/>
                <a:cs typeface="Times New Roman" panose="02020603050405020304" pitchFamily="18" charset="0"/>
              </a:rPr>
              <a:t>goal: </a:t>
            </a:r>
            <a:endParaRPr lang="en-US" sz="2267"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8D2E5A6-CD18-BCBB-920A-9BC9D67C485A}"/>
                  </a:ext>
                </a:extLst>
              </p:cNvPr>
              <p:cNvSpPr txBox="1"/>
              <p:nvPr/>
            </p:nvSpPr>
            <p:spPr bwMode="auto">
              <a:xfrm>
                <a:off x="5182394" y="5023917"/>
                <a:ext cx="4750526" cy="814026"/>
              </a:xfrm>
              <a:prstGeom prst="rect">
                <a:avLst/>
              </a:prstGeom>
              <a:noFill/>
              <a:ln w="9525" algn="ctr">
                <a:noFill/>
                <a:miter lim="800000"/>
                <a:headEnd/>
                <a:tailEnd/>
              </a:ln>
              <a:effectLst/>
            </p:spPr>
            <p:txBody>
              <a:bodyPr wrap="square">
                <a:spAutoFit/>
              </a:bodyPr>
              <a:lstStyle/>
              <a:p>
                <a:pPr>
                  <a:spcBef>
                    <a:spcPts val="1855"/>
                  </a:spcBef>
                  <a:buSzPct val="80000"/>
                </a:pPr>
                <a:r>
                  <a:rPr kumimoji="1" lang="en-US" altLang="zh-CN" sz="2267" dirty="0">
                    <a:latin typeface="Times New Roman" panose="02020603050405020304" pitchFamily="18" charset="0"/>
                    <a:ea typeface="楷体" panose="02010609060101010101" pitchFamily="49" charset="-122"/>
                  </a:rPr>
                  <a:t>given a target node </a:t>
                </a:r>
                <a14:m>
                  <m:oMath xmlns:m="http://schemas.openxmlformats.org/officeDocument/2006/math">
                    <m:r>
                      <a:rPr kumimoji="1" lang="en-US" altLang="zh-CN" sz="2267" i="1" dirty="0">
                        <a:latin typeface="Cambria Math" panose="02040503050406030204" pitchFamily="18" charset="0"/>
                        <a:ea typeface="楷体" panose="02010609060101010101" pitchFamily="49" charset="-122"/>
                      </a:rPr>
                      <m:t>𝑡</m:t>
                    </m:r>
                  </m:oMath>
                </a14:m>
                <a:r>
                  <a:rPr kumimoji="1" lang="en-US" altLang="zh-CN" sz="2267" dirty="0">
                    <a:latin typeface="Times New Roman" panose="02020603050405020304" pitchFamily="18" charset="0"/>
                    <a:ea typeface="楷体" panose="02010609060101010101" pitchFamily="49" charset="-122"/>
                  </a:rPr>
                  <a:t>, estimating </a:t>
                </a:r>
                <a14:m>
                  <m:oMath xmlns:m="http://schemas.openxmlformats.org/officeDocument/2006/math">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oMath>
                </a14:m>
                <a:r>
                  <a:rPr kumimoji="1" lang="zh-CN" altLang="en-US" sz="2267" dirty="0">
                    <a:latin typeface="Times New Roman" panose="02020603050405020304" pitchFamily="18" charset="0"/>
                    <a:ea typeface="楷体" panose="02010609060101010101" pitchFamily="49" charset="-122"/>
                  </a:rPr>
                  <a:t> </a:t>
                </a:r>
                <a:r>
                  <a:rPr kumimoji="1" lang="en-US" altLang="zh-CN" sz="2267" dirty="0">
                    <a:latin typeface="Times New Roman" panose="02020603050405020304" pitchFamily="18" charset="0"/>
                    <a:ea typeface="楷体" panose="02010609060101010101" pitchFamily="49" charset="-122"/>
                  </a:rPr>
                  <a:t>within constant relative error w.h.p.:</a:t>
                </a:r>
              </a:p>
            </p:txBody>
          </p:sp>
        </mc:Choice>
        <mc:Fallback xmlns="">
          <p:sp>
            <p:nvSpPr>
              <p:cNvPr id="3" name="文本框 2">
                <a:extLst>
                  <a:ext uri="{FF2B5EF4-FFF2-40B4-BE49-F238E27FC236}">
                    <a16:creationId xmlns:a16="http://schemas.microsoft.com/office/drawing/2014/main" id="{08D2E5A6-CD18-BCBB-920A-9BC9D67C485A}"/>
                  </a:ext>
                </a:extLst>
              </p:cNvPr>
              <p:cNvSpPr txBox="1">
                <a:spLocks noRot="1" noChangeAspect="1" noMove="1" noResize="1" noEditPoints="1" noAdjustHandles="1" noChangeArrowheads="1" noChangeShapeType="1" noTextEdit="1"/>
              </p:cNvSpPr>
              <p:nvPr/>
            </p:nvSpPr>
            <p:spPr bwMode="auto">
              <a:xfrm>
                <a:off x="5182394" y="5023917"/>
                <a:ext cx="4750526" cy="814026"/>
              </a:xfrm>
              <a:prstGeom prst="rect">
                <a:avLst/>
              </a:prstGeom>
              <a:blipFill>
                <a:blip r:embed="rId3"/>
                <a:stretch>
                  <a:fillRect l="-1872" t="-4615" b="-1230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7041158-A38D-323D-A6E5-6DF1690459F3}"/>
                  </a:ext>
                </a:extLst>
              </p:cNvPr>
              <p:cNvSpPr txBox="1"/>
              <p:nvPr/>
            </p:nvSpPr>
            <p:spPr bwMode="auto">
              <a:xfrm>
                <a:off x="5199412" y="5913993"/>
                <a:ext cx="4825734" cy="780466"/>
              </a:xfrm>
              <a:prstGeom prst="rect">
                <a:avLst/>
              </a:prstGeom>
              <a:noFill/>
              <a:ln w="9525" algn="ctr">
                <a:noFill/>
                <a:miter lim="800000"/>
                <a:headEnd/>
                <a:tailEnd/>
              </a:ln>
              <a:effectLst/>
            </p:spPr>
            <p:txBody>
              <a:bodyPr wrap="square">
                <a:spAutoFit/>
              </a:bodyPr>
              <a:lstStyle/>
              <a:p>
                <a:pPr>
                  <a:spcBef>
                    <a:spcPts val="1855"/>
                  </a:spcBef>
                  <a:buSzPct val="80000"/>
                </a:pPr>
                <a14:m>
                  <m:oMathPara xmlns:m="http://schemas.openxmlformats.org/officeDocument/2006/math">
                    <m:oMathParaPr>
                      <m:jc m:val="left"/>
                    </m:oMathParaPr>
                    <m:oMath xmlns:m="http://schemas.openxmlformats.org/officeDocument/2006/math">
                      <m:func>
                        <m:funcPr>
                          <m:ctrlPr>
                            <a:rPr kumimoji="1" lang="en-US" altLang="zh-CN" sz="2267" i="1" dirty="0">
                              <a:latin typeface="Cambria Math" panose="02040503050406030204" pitchFamily="18" charset="0"/>
                              <a:ea typeface="楷体" panose="02010609060101010101" pitchFamily="49" charset="-122"/>
                            </a:rPr>
                          </m:ctrlPr>
                        </m:funcPr>
                        <m:fName>
                          <m:r>
                            <m:rPr>
                              <m:sty m:val="p"/>
                            </m:rPr>
                            <a:rPr kumimoji="1" lang="en-US" altLang="zh-CN" sz="2267" dirty="0">
                              <a:latin typeface="Cambria Math" panose="02040503050406030204" pitchFamily="18" charset="0"/>
                              <a:ea typeface="楷体" panose="02010609060101010101" pitchFamily="49" charset="-122"/>
                            </a:rPr>
                            <m:t>Pr</m:t>
                          </m:r>
                        </m:fName>
                        <m:e>
                          <m:d>
                            <m:dPr>
                              <m:begChr m:val="{"/>
                              <m:endChr m:val="}"/>
                              <m:ctrlPr>
                                <a:rPr kumimoji="1" lang="en-US" altLang="zh-CN" sz="2267" i="1" dirty="0">
                                  <a:latin typeface="Cambria Math" panose="02040503050406030204" pitchFamily="18" charset="0"/>
                                  <a:ea typeface="楷体" panose="02010609060101010101" pitchFamily="49" charset="-122"/>
                                </a:rPr>
                              </m:ctrlPr>
                            </m:dPr>
                            <m:e>
                              <m:d>
                                <m:dPr>
                                  <m:begChr m:val="|"/>
                                  <m:endChr m:val="|"/>
                                  <m:ctrlPr>
                                    <a:rPr kumimoji="1" lang="en-US" altLang="zh-CN" sz="2267" i="1" dirty="0">
                                      <a:latin typeface="Cambria Math" panose="02040503050406030204" pitchFamily="18" charset="0"/>
                                      <a:ea typeface="楷体" panose="02010609060101010101" pitchFamily="49" charset="-122"/>
                                    </a:rPr>
                                  </m:ctrlPr>
                                </m:dPr>
                                <m:e>
                                  <m:acc>
                                    <m:accPr>
                                      <m:chr m:val="̂"/>
                                      <m:ctrlPr>
                                        <a:rPr kumimoji="1" lang="en-US" altLang="zh-CN" sz="2267" i="1" dirty="0">
                                          <a:latin typeface="Cambria Math" panose="02040503050406030204" pitchFamily="18" charset="0"/>
                                          <a:ea typeface="Cambria Math" panose="02040503050406030204" pitchFamily="18" charset="0"/>
                                        </a:rPr>
                                      </m:ctrlPr>
                                    </m:accPr>
                                    <m:e>
                                      <m:r>
                                        <a:rPr kumimoji="1" lang="en-US" altLang="zh-CN" sz="2267" i="1" dirty="0">
                                          <a:latin typeface="Cambria Math" panose="02040503050406030204" pitchFamily="18" charset="0"/>
                                          <a:ea typeface="Cambria Math" panose="02040503050406030204" pitchFamily="18" charset="0"/>
                                        </a:rPr>
                                        <m:t>𝜋</m:t>
                                      </m:r>
                                    </m:e>
                                  </m:acc>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楷体" panose="02010609060101010101" pitchFamily="49" charset="-122"/>
                                        </a:rPr>
                                        <m:t>𝑡</m:t>
                                      </m:r>
                                    </m:e>
                                  </m:d>
                                  <m:r>
                                    <a:rPr kumimoji="1" lang="en-US" altLang="zh-CN" sz="2267" i="1" dirty="0">
                                      <a:latin typeface="Cambria Math" panose="02040503050406030204" pitchFamily="18" charset="0"/>
                                      <a:ea typeface="楷体" panose="02010609060101010101" pitchFamily="49" charset="-122"/>
                                    </a:rPr>
                                    <m:t>−</m:t>
                                  </m:r>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e>
                              </m:d>
                              <m:r>
                                <a:rPr kumimoji="1" lang="en-US" altLang="zh-CN" sz="2267" i="1" dirty="0">
                                  <a:latin typeface="Cambria Math" panose="02040503050406030204" pitchFamily="18" charset="0"/>
                                  <a:ea typeface="楷体" panose="02010609060101010101" pitchFamily="49" charset="-122"/>
                                </a:rPr>
                                <m:t>&gt;</m:t>
                              </m:r>
                              <m:f>
                                <m:fPr>
                                  <m:ctrlPr>
                                    <a:rPr kumimoji="1" lang="en-US" altLang="zh-CN" sz="2267" i="1" dirty="0">
                                      <a:latin typeface="Cambria Math" panose="02040503050406030204" pitchFamily="18" charset="0"/>
                                      <a:ea typeface="楷体" panose="02010609060101010101" pitchFamily="49" charset="-122"/>
                                    </a:rPr>
                                  </m:ctrlPr>
                                </m:fPr>
                                <m:num>
                                  <m:r>
                                    <a:rPr kumimoji="1" lang="en-US" altLang="zh-CN" sz="2267" i="1" dirty="0">
                                      <a:latin typeface="Cambria Math" panose="02040503050406030204" pitchFamily="18" charset="0"/>
                                      <a:ea typeface="楷体" panose="02010609060101010101" pitchFamily="49" charset="-122"/>
                                    </a:rPr>
                                    <m:t>1</m:t>
                                  </m:r>
                                </m:num>
                                <m:den>
                                  <m:r>
                                    <a:rPr kumimoji="1" lang="en-US" altLang="zh-CN" sz="2267" i="1" dirty="0">
                                      <a:latin typeface="Cambria Math" panose="02040503050406030204" pitchFamily="18" charset="0"/>
                                      <a:ea typeface="楷体" panose="02010609060101010101" pitchFamily="49" charset="-122"/>
                                    </a:rPr>
                                    <m:t>2</m:t>
                                  </m:r>
                                </m:den>
                              </m:f>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𝜋</m:t>
                              </m:r>
                              <m:d>
                                <m:dPr>
                                  <m:ctrlPr>
                                    <a:rPr kumimoji="1" lang="en-US" altLang="zh-CN" sz="2267" b="1"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Cambria Math" panose="02040503050406030204" pitchFamily="18" charset="0"/>
                                    </a:rPr>
                                    <m:t>𝑡</m:t>
                                  </m:r>
                                </m:e>
                              </m:d>
                            </m:e>
                          </m:d>
                          <m:r>
                            <a:rPr kumimoji="1" lang="en-US" altLang="zh-CN" sz="2267" i="1" dirty="0">
                              <a:latin typeface="Cambria Math" panose="02040503050406030204" pitchFamily="18" charset="0"/>
                              <a:ea typeface="Cambria Math" panose="02040503050406030204" pitchFamily="18" charset="0"/>
                            </a:rPr>
                            <m:t>≤</m:t>
                          </m:r>
                          <m:f>
                            <m:fPr>
                              <m:ctrlPr>
                                <a:rPr kumimoji="1" lang="en-US" altLang="zh-CN" sz="2267" i="1" dirty="0">
                                  <a:latin typeface="Cambria Math" panose="02040503050406030204" pitchFamily="18" charset="0"/>
                                  <a:ea typeface="Cambria Math" panose="02040503050406030204" pitchFamily="18" charset="0"/>
                                </a:rPr>
                              </m:ctrlPr>
                            </m:fPr>
                            <m:num>
                              <m:r>
                                <a:rPr kumimoji="1" lang="en-US" altLang="zh-CN" sz="2267" i="1" dirty="0">
                                  <a:latin typeface="Cambria Math" panose="02040503050406030204" pitchFamily="18" charset="0"/>
                                  <a:ea typeface="Cambria Math" panose="02040503050406030204" pitchFamily="18" charset="0"/>
                                </a:rPr>
                                <m:t>1</m:t>
                              </m:r>
                            </m:num>
                            <m:den>
                              <m:r>
                                <a:rPr kumimoji="1" lang="en-US" altLang="zh-CN" sz="2267" i="1" dirty="0">
                                  <a:latin typeface="Cambria Math" panose="02040503050406030204" pitchFamily="18" charset="0"/>
                                  <a:ea typeface="Cambria Math" panose="02040503050406030204" pitchFamily="18" charset="0"/>
                                </a:rPr>
                                <m:t>3</m:t>
                              </m:r>
                            </m:den>
                          </m:f>
                        </m:e>
                      </m:func>
                    </m:oMath>
                  </m:oMathPara>
                </a14:m>
                <a:endParaRPr kumimoji="1" lang="en-US" altLang="zh-CN" sz="2267" dirty="0">
                  <a:latin typeface="Times New Roman" panose="02020603050405020304" pitchFamily="18" charset="0"/>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27041158-A38D-323D-A6E5-6DF1690459F3}"/>
                  </a:ext>
                </a:extLst>
              </p:cNvPr>
              <p:cNvSpPr txBox="1">
                <a:spLocks noRot="1" noChangeAspect="1" noMove="1" noResize="1" noEditPoints="1" noAdjustHandles="1" noChangeArrowheads="1" noChangeShapeType="1" noTextEdit="1"/>
              </p:cNvSpPr>
              <p:nvPr/>
            </p:nvSpPr>
            <p:spPr bwMode="auto">
              <a:xfrm>
                <a:off x="5199412" y="5913993"/>
                <a:ext cx="4825734" cy="780466"/>
              </a:xfrm>
              <a:prstGeom prst="rect">
                <a:avLst/>
              </a:prstGeom>
              <a:blipFill>
                <a:blip r:embed="rId4"/>
                <a:stretch>
                  <a:fillRect l="-262"/>
                </a:stretch>
              </a:blipFill>
              <a:ln w="9525" algn="ctr">
                <a:noFill/>
                <a:miter lim="800000"/>
                <a:headEnd/>
                <a:tailEnd/>
              </a:ln>
              <a:effectLst/>
            </p:spPr>
            <p:txBody>
              <a:bodyPr/>
              <a:lstStyle/>
              <a:p>
                <a:r>
                  <a:rPr lang="en-US">
                    <a:noFill/>
                  </a:rPr>
                  <a:t> </a:t>
                </a:r>
              </a:p>
            </p:txBody>
          </p:sp>
        </mc:Fallback>
      </mc:AlternateContent>
      <p:sp>
        <p:nvSpPr>
          <p:cNvPr id="6" name="Freeform 34">
            <a:extLst>
              <a:ext uri="{FF2B5EF4-FFF2-40B4-BE49-F238E27FC236}">
                <a16:creationId xmlns:a16="http://schemas.microsoft.com/office/drawing/2014/main" id="{B49178AE-567E-DFB4-926D-D9C27253CD59}"/>
              </a:ext>
            </a:extLst>
          </p:cNvPr>
          <p:cNvSpPr>
            <a:spLocks noEditPoints="1"/>
          </p:cNvSpPr>
          <p:nvPr/>
        </p:nvSpPr>
        <p:spPr bwMode="auto">
          <a:xfrm>
            <a:off x="274385" y="1545696"/>
            <a:ext cx="9287191" cy="709107"/>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3648" tIns="37091" rIns="103648" bIns="51824" numCol="1" anchor="ctr" anchorCtr="0" compatLnSpc="1">
            <a:prstTxWarp prst="textNoShape">
              <a:avLst/>
            </a:prstTxWarp>
          </a:bodyPr>
          <a:lstStyle/>
          <a:p>
            <a:pPr algn="ctr">
              <a:lnSpc>
                <a:spcPct val="130000"/>
              </a:lnSpc>
              <a:spcBef>
                <a:spcPct val="0"/>
              </a:spcBef>
              <a:defRPr/>
            </a:pPr>
            <a:r>
              <a:rPr lang="en-US" altLang="zh-CN" sz="2782"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p>
        </p:txBody>
      </p:sp>
      <p:sp>
        <p:nvSpPr>
          <p:cNvPr id="7" name="Oval 3">
            <a:extLst>
              <a:ext uri="{FF2B5EF4-FFF2-40B4-BE49-F238E27FC236}">
                <a16:creationId xmlns:a16="http://schemas.microsoft.com/office/drawing/2014/main" id="{15F25A9E-6723-BE5F-98A6-4B2B3F0172B3}"/>
              </a:ext>
            </a:extLst>
          </p:cNvPr>
          <p:cNvSpPr>
            <a:spLocks noChangeArrowheads="1"/>
          </p:cNvSpPr>
          <p:nvPr/>
        </p:nvSpPr>
        <p:spPr bwMode="auto">
          <a:xfrm>
            <a:off x="1065333" y="42990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8" name="Oval 4">
            <a:extLst>
              <a:ext uri="{FF2B5EF4-FFF2-40B4-BE49-F238E27FC236}">
                <a16:creationId xmlns:a16="http://schemas.microsoft.com/office/drawing/2014/main" id="{3BE7CF86-EEED-F2F8-AA88-58A851097C36}"/>
              </a:ext>
            </a:extLst>
          </p:cNvPr>
          <p:cNvSpPr>
            <a:spLocks noChangeArrowheads="1"/>
          </p:cNvSpPr>
          <p:nvPr/>
        </p:nvSpPr>
        <p:spPr bwMode="auto">
          <a:xfrm>
            <a:off x="1484731" y="4933481"/>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 name="Oval 5">
            <a:extLst>
              <a:ext uri="{FF2B5EF4-FFF2-40B4-BE49-F238E27FC236}">
                <a16:creationId xmlns:a16="http://schemas.microsoft.com/office/drawing/2014/main" id="{8912B5C3-7370-FC97-A592-1E50A6792D30}"/>
              </a:ext>
            </a:extLst>
          </p:cNvPr>
          <p:cNvSpPr>
            <a:spLocks noChangeArrowheads="1"/>
          </p:cNvSpPr>
          <p:nvPr/>
        </p:nvSpPr>
        <p:spPr bwMode="auto">
          <a:xfrm>
            <a:off x="2083870" y="451051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 name="Oval 6">
            <a:extLst>
              <a:ext uri="{FF2B5EF4-FFF2-40B4-BE49-F238E27FC236}">
                <a16:creationId xmlns:a16="http://schemas.microsoft.com/office/drawing/2014/main" id="{BA27DA98-5DF3-9426-F9FD-3140C1A6C73B}"/>
              </a:ext>
            </a:extLst>
          </p:cNvPr>
          <p:cNvSpPr>
            <a:spLocks noChangeArrowheads="1"/>
          </p:cNvSpPr>
          <p:nvPr/>
        </p:nvSpPr>
        <p:spPr bwMode="auto">
          <a:xfrm>
            <a:off x="1664472" y="394656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2" name="Oval 7">
            <a:extLst>
              <a:ext uri="{FF2B5EF4-FFF2-40B4-BE49-F238E27FC236}">
                <a16:creationId xmlns:a16="http://schemas.microsoft.com/office/drawing/2014/main" id="{AAE758BA-A8F3-1F59-8844-CB5551444FF9}"/>
              </a:ext>
            </a:extLst>
          </p:cNvPr>
          <p:cNvSpPr>
            <a:spLocks noChangeArrowheads="1"/>
          </p:cNvSpPr>
          <p:nvPr/>
        </p:nvSpPr>
        <p:spPr bwMode="auto">
          <a:xfrm>
            <a:off x="2323525" y="54974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4" name="Oval 8">
            <a:extLst>
              <a:ext uri="{FF2B5EF4-FFF2-40B4-BE49-F238E27FC236}">
                <a16:creationId xmlns:a16="http://schemas.microsoft.com/office/drawing/2014/main" id="{6A41A0D5-F255-44E6-103B-993CA7CF238D}"/>
              </a:ext>
            </a:extLst>
          </p:cNvPr>
          <p:cNvSpPr>
            <a:spLocks noChangeArrowheads="1"/>
          </p:cNvSpPr>
          <p:nvPr/>
        </p:nvSpPr>
        <p:spPr bwMode="auto">
          <a:xfrm>
            <a:off x="3102406" y="535644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5" name="Oval 9">
            <a:extLst>
              <a:ext uri="{FF2B5EF4-FFF2-40B4-BE49-F238E27FC236}">
                <a16:creationId xmlns:a16="http://schemas.microsoft.com/office/drawing/2014/main" id="{9CC9EAB7-44B4-CD58-E593-C6225F71C640}"/>
              </a:ext>
            </a:extLst>
          </p:cNvPr>
          <p:cNvSpPr>
            <a:spLocks noChangeArrowheads="1"/>
          </p:cNvSpPr>
          <p:nvPr/>
        </p:nvSpPr>
        <p:spPr bwMode="auto">
          <a:xfrm>
            <a:off x="2886467" y="606138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6" name="Oval 10">
            <a:extLst>
              <a:ext uri="{FF2B5EF4-FFF2-40B4-BE49-F238E27FC236}">
                <a16:creationId xmlns:a16="http://schemas.microsoft.com/office/drawing/2014/main" id="{D8B1ACDA-8112-7877-28AD-EFA98E9D55D8}"/>
              </a:ext>
            </a:extLst>
          </p:cNvPr>
          <p:cNvSpPr>
            <a:spLocks noChangeArrowheads="1"/>
          </p:cNvSpPr>
          <p:nvPr/>
        </p:nvSpPr>
        <p:spPr bwMode="auto">
          <a:xfrm>
            <a:off x="3342061" y="35235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7" name="Oval 11">
            <a:extLst>
              <a:ext uri="{FF2B5EF4-FFF2-40B4-BE49-F238E27FC236}">
                <a16:creationId xmlns:a16="http://schemas.microsoft.com/office/drawing/2014/main" id="{93280A60-380F-1A30-2E29-1DF6A7574771}"/>
              </a:ext>
            </a:extLst>
          </p:cNvPr>
          <p:cNvSpPr>
            <a:spLocks noChangeArrowheads="1"/>
          </p:cNvSpPr>
          <p:nvPr/>
        </p:nvSpPr>
        <p:spPr bwMode="auto">
          <a:xfrm>
            <a:off x="4180856" y="3382609"/>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8" name="Oval 12">
            <a:extLst>
              <a:ext uri="{FF2B5EF4-FFF2-40B4-BE49-F238E27FC236}">
                <a16:creationId xmlns:a16="http://schemas.microsoft.com/office/drawing/2014/main" id="{E5B0E014-90AD-9ECA-0FFE-FCE7C7237D4A}"/>
              </a:ext>
            </a:extLst>
          </p:cNvPr>
          <p:cNvSpPr>
            <a:spLocks noChangeArrowheads="1"/>
          </p:cNvSpPr>
          <p:nvPr/>
        </p:nvSpPr>
        <p:spPr bwMode="auto">
          <a:xfrm>
            <a:off x="3401976" y="422854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9" name="Oval 13">
            <a:extLst>
              <a:ext uri="{FF2B5EF4-FFF2-40B4-BE49-F238E27FC236}">
                <a16:creationId xmlns:a16="http://schemas.microsoft.com/office/drawing/2014/main" id="{143ACEE3-1B51-1323-0B1D-9D3C9DF298D3}"/>
              </a:ext>
            </a:extLst>
          </p:cNvPr>
          <p:cNvSpPr>
            <a:spLocks noChangeArrowheads="1"/>
          </p:cNvSpPr>
          <p:nvPr/>
        </p:nvSpPr>
        <p:spPr bwMode="auto">
          <a:xfrm>
            <a:off x="4180856" y="444002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0" name="Oval 14">
            <a:extLst>
              <a:ext uri="{FF2B5EF4-FFF2-40B4-BE49-F238E27FC236}">
                <a16:creationId xmlns:a16="http://schemas.microsoft.com/office/drawing/2014/main" id="{C581A39B-9913-D331-10AE-8392EA0908DC}"/>
              </a:ext>
            </a:extLst>
          </p:cNvPr>
          <p:cNvSpPr>
            <a:spLocks noChangeArrowheads="1"/>
          </p:cNvSpPr>
          <p:nvPr/>
        </p:nvSpPr>
        <p:spPr bwMode="auto">
          <a:xfrm>
            <a:off x="4959737" y="3805574"/>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21" name="直线箭头连接符 20">
            <a:extLst>
              <a:ext uri="{FF2B5EF4-FFF2-40B4-BE49-F238E27FC236}">
                <a16:creationId xmlns:a16="http://schemas.microsoft.com/office/drawing/2014/main" id="{D7CEF9C8-8F73-A86C-12C2-21D749D6E8E5}"/>
              </a:ext>
            </a:extLst>
          </p:cNvPr>
          <p:cNvCxnSpPr>
            <a:cxnSpLocks/>
            <a:stCxn id="8" idx="5"/>
          </p:cNvCxnSpPr>
          <p:nvPr/>
        </p:nvCxnSpPr>
        <p:spPr>
          <a:xfrm>
            <a:off x="1791570" y="5234334"/>
            <a:ext cx="584194" cy="31687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6076B987-296E-2D8B-405F-FAA742C6213E}"/>
              </a:ext>
            </a:extLst>
          </p:cNvPr>
          <p:cNvCxnSpPr>
            <a:cxnSpLocks/>
            <a:stCxn id="8" idx="1"/>
            <a:endCxn id="7" idx="5"/>
          </p:cNvCxnSpPr>
          <p:nvPr/>
        </p:nvCxnSpPr>
        <p:spPr>
          <a:xfrm flipH="1" flipV="1">
            <a:off x="1372172" y="4599886"/>
            <a:ext cx="165204" cy="3852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0ACA396C-9053-64B6-4D8B-8782F4617776}"/>
              </a:ext>
            </a:extLst>
          </p:cNvPr>
          <p:cNvCxnSpPr>
            <a:cxnSpLocks/>
          </p:cNvCxnSpPr>
          <p:nvPr/>
        </p:nvCxnSpPr>
        <p:spPr>
          <a:xfrm flipV="1">
            <a:off x="1371125" y="4127290"/>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4" name="直线箭头连接符 23">
            <a:extLst>
              <a:ext uri="{FF2B5EF4-FFF2-40B4-BE49-F238E27FC236}">
                <a16:creationId xmlns:a16="http://schemas.microsoft.com/office/drawing/2014/main" id="{B4F1F0B6-882A-CD12-4C36-56C802B7AAC7}"/>
              </a:ext>
            </a:extLst>
          </p:cNvPr>
          <p:cNvCxnSpPr>
            <a:cxnSpLocks/>
          </p:cNvCxnSpPr>
          <p:nvPr/>
        </p:nvCxnSpPr>
        <p:spPr>
          <a:xfrm>
            <a:off x="2019712" y="4127290"/>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5" name="直线箭头连接符 24">
            <a:extLst>
              <a:ext uri="{FF2B5EF4-FFF2-40B4-BE49-F238E27FC236}">
                <a16:creationId xmlns:a16="http://schemas.microsoft.com/office/drawing/2014/main" id="{F6246483-750A-D57F-F43B-030194959A89}"/>
              </a:ext>
            </a:extLst>
          </p:cNvPr>
          <p:cNvCxnSpPr>
            <a:cxnSpLocks/>
          </p:cNvCxnSpPr>
          <p:nvPr/>
        </p:nvCxnSpPr>
        <p:spPr>
          <a:xfrm flipH="1" flipV="1">
            <a:off x="1966970" y="4251923"/>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B01D576A-A22C-55B2-7A5E-CACCEB15331A}"/>
              </a:ext>
            </a:extLst>
          </p:cNvPr>
          <p:cNvCxnSpPr>
            <a:cxnSpLocks/>
          </p:cNvCxnSpPr>
          <p:nvPr/>
        </p:nvCxnSpPr>
        <p:spPr>
          <a:xfrm>
            <a:off x="1425480" y="4475971"/>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5246C9CD-1832-FABD-3307-EA6F6B3B2DE3}"/>
              </a:ext>
            </a:extLst>
          </p:cNvPr>
          <p:cNvCxnSpPr>
            <a:cxnSpLocks/>
          </p:cNvCxnSpPr>
          <p:nvPr/>
        </p:nvCxnSpPr>
        <p:spPr>
          <a:xfrm flipV="1">
            <a:off x="2611030" y="4515172"/>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B51D1B3-9AB7-B065-BDE0-E3EE0E865393}"/>
              </a:ext>
            </a:extLst>
          </p:cNvPr>
          <p:cNvCxnSpPr>
            <a:cxnSpLocks/>
            <a:stCxn id="8" idx="7"/>
          </p:cNvCxnSpPr>
          <p:nvPr/>
        </p:nvCxnSpPr>
        <p:spPr>
          <a:xfrm flipV="1">
            <a:off x="1791570" y="4792493"/>
            <a:ext cx="345668" cy="19260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61C146F9-3E12-4AF4-884C-B7D415D4E23A}"/>
              </a:ext>
            </a:extLst>
          </p:cNvPr>
          <p:cNvCxnSpPr>
            <a:cxnSpLocks/>
            <a:endCxn id="14" idx="2"/>
          </p:cNvCxnSpPr>
          <p:nvPr/>
        </p:nvCxnSpPr>
        <p:spPr>
          <a:xfrm flipV="1">
            <a:off x="2683168" y="5532682"/>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8C77B39B-812A-D668-6BB0-6D49E4E75E1D}"/>
              </a:ext>
            </a:extLst>
          </p:cNvPr>
          <p:cNvCxnSpPr>
            <a:cxnSpLocks/>
            <a:stCxn id="12" idx="5"/>
            <a:endCxn id="15" idx="1"/>
          </p:cNvCxnSpPr>
          <p:nvPr/>
        </p:nvCxnSpPr>
        <p:spPr>
          <a:xfrm>
            <a:off x="2630364" y="5798287"/>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69D6C462-AD71-72E2-1AEB-E1FC36146996}"/>
              </a:ext>
            </a:extLst>
          </p:cNvPr>
          <p:cNvCxnSpPr>
            <a:cxnSpLocks/>
            <a:stCxn id="15" idx="0"/>
          </p:cNvCxnSpPr>
          <p:nvPr/>
        </p:nvCxnSpPr>
        <p:spPr>
          <a:xfrm flipV="1">
            <a:off x="3066209" y="5700347"/>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E5900CFA-1AB8-5E26-2DB1-A353F0F5C7E8}"/>
              </a:ext>
            </a:extLst>
          </p:cNvPr>
          <p:cNvCxnSpPr>
            <a:cxnSpLocks/>
            <a:endCxn id="19" idx="2"/>
          </p:cNvCxnSpPr>
          <p:nvPr/>
        </p:nvCxnSpPr>
        <p:spPr>
          <a:xfrm>
            <a:off x="3715861" y="4531562"/>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7A2C6E18-A93F-90F0-4F70-8923A5471143}"/>
              </a:ext>
            </a:extLst>
          </p:cNvPr>
          <p:cNvCxnSpPr>
            <a:cxnSpLocks/>
          </p:cNvCxnSpPr>
          <p:nvPr/>
        </p:nvCxnSpPr>
        <p:spPr>
          <a:xfrm flipV="1">
            <a:off x="4487731" y="4100107"/>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88BA3C5E-0702-5EA6-8C7B-58EF1B0FF7B6}"/>
              </a:ext>
            </a:extLst>
          </p:cNvPr>
          <p:cNvCxnSpPr>
            <a:cxnSpLocks/>
            <a:endCxn id="17" idx="4"/>
          </p:cNvCxnSpPr>
          <p:nvPr/>
        </p:nvCxnSpPr>
        <p:spPr>
          <a:xfrm flipV="1">
            <a:off x="4360400" y="3735080"/>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AEDE0293-9692-E556-648F-05D999969F88}"/>
              </a:ext>
            </a:extLst>
          </p:cNvPr>
          <p:cNvCxnSpPr>
            <a:cxnSpLocks/>
            <a:stCxn id="16" idx="6"/>
          </p:cNvCxnSpPr>
          <p:nvPr/>
        </p:nvCxnSpPr>
        <p:spPr>
          <a:xfrm flipV="1">
            <a:off x="3701545" y="3558867"/>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138042DD-A77D-3891-3A59-1CAC74163FBD}"/>
              </a:ext>
            </a:extLst>
          </p:cNvPr>
          <p:cNvCxnSpPr>
            <a:cxnSpLocks/>
            <a:endCxn id="16" idx="4"/>
          </p:cNvCxnSpPr>
          <p:nvPr/>
        </p:nvCxnSpPr>
        <p:spPr>
          <a:xfrm flipH="1" flipV="1">
            <a:off x="3521804" y="3876068"/>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9EBCC4BA-0320-A9CE-6CE0-DDE17C0A8253}"/>
              </a:ext>
            </a:extLst>
          </p:cNvPr>
          <p:cNvCxnSpPr>
            <a:cxnSpLocks/>
            <a:stCxn id="20" idx="1"/>
            <a:endCxn id="17" idx="6"/>
          </p:cNvCxnSpPr>
          <p:nvPr/>
        </p:nvCxnSpPr>
        <p:spPr>
          <a:xfrm flipH="1" flipV="1">
            <a:off x="4540340" y="3558844"/>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F8A87508-7515-2EF1-2D22-E18FAE5CDD79}"/>
              </a:ext>
            </a:extLst>
          </p:cNvPr>
          <p:cNvCxnSpPr>
            <a:cxnSpLocks/>
          </p:cNvCxnSpPr>
          <p:nvPr/>
        </p:nvCxnSpPr>
        <p:spPr>
          <a:xfrm flipH="1" flipV="1">
            <a:off x="1416347" y="4548781"/>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EA1BE306-8DD4-A29E-B96A-0605207E1504}"/>
              </a:ext>
            </a:extLst>
          </p:cNvPr>
          <p:cNvCxnSpPr>
            <a:cxnSpLocks/>
          </p:cNvCxnSpPr>
          <p:nvPr/>
        </p:nvCxnSpPr>
        <p:spPr>
          <a:xfrm flipH="1">
            <a:off x="2650791" y="4576395"/>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294B1443-3D3E-12CA-DA2E-458B0FE3F4C9}"/>
              </a:ext>
            </a:extLst>
          </p:cNvPr>
          <p:cNvCxnSpPr>
            <a:cxnSpLocks/>
          </p:cNvCxnSpPr>
          <p:nvPr/>
        </p:nvCxnSpPr>
        <p:spPr>
          <a:xfrm>
            <a:off x="4540550" y="3644118"/>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2250D44A-DAA8-DC4E-CB68-F3D2CE5957D9}"/>
              </a:ext>
            </a:extLst>
          </p:cNvPr>
          <p:cNvSpPr txBox="1"/>
          <p:nvPr/>
        </p:nvSpPr>
        <p:spPr bwMode="auto">
          <a:xfrm>
            <a:off x="3640736" y="2555657"/>
            <a:ext cx="1704815"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8D99059-2A30-8FDE-E837-BC15513E7150}"/>
                  </a:ext>
                </a:extLst>
              </p:cNvPr>
              <p:cNvSpPr txBox="1"/>
              <p:nvPr/>
            </p:nvSpPr>
            <p:spPr bwMode="auto">
              <a:xfrm>
                <a:off x="4271497" y="3371559"/>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43" name="文本框 42">
                <a:extLst>
                  <a:ext uri="{FF2B5EF4-FFF2-40B4-BE49-F238E27FC236}">
                    <a16:creationId xmlns:a16="http://schemas.microsoft.com/office/drawing/2014/main" id="{68D99059-2A30-8FDE-E837-BC15513E7150}"/>
                  </a:ext>
                </a:extLst>
              </p:cNvPr>
              <p:cNvSpPr txBox="1">
                <a:spLocks noRot="1" noChangeAspect="1" noMove="1" noResize="1" noEditPoints="1" noAdjustHandles="1" noChangeArrowheads="1" noChangeShapeType="1" noTextEdit="1"/>
              </p:cNvSpPr>
              <p:nvPr/>
            </p:nvSpPr>
            <p:spPr bwMode="auto">
              <a:xfrm>
                <a:off x="4271497" y="3371559"/>
                <a:ext cx="177805" cy="307777"/>
              </a:xfrm>
              <a:prstGeom prst="rect">
                <a:avLst/>
              </a:prstGeom>
              <a:blipFill>
                <a:blip r:embed="rId5"/>
                <a:stretch>
                  <a:fillRect l="-20000" r="-20000" b="-4000"/>
                </a:stretch>
              </a:blipFill>
              <a:ln w="9525" algn="ctr">
                <a:noFill/>
                <a:miter lim="800000"/>
                <a:headEnd/>
                <a:tailEnd/>
              </a:ln>
              <a:effectLst/>
            </p:spPr>
            <p:txBody>
              <a:bodyPr/>
              <a:lstStyle/>
              <a:p>
                <a:r>
                  <a:rPr lang="en-US">
                    <a:noFill/>
                  </a:rPr>
                  <a:t> </a:t>
                </a:r>
              </a:p>
            </p:txBody>
          </p:sp>
        </mc:Fallback>
      </mc:AlternateContent>
      <p:cxnSp>
        <p:nvCxnSpPr>
          <p:cNvPr id="44" name="直线箭头连接符 43">
            <a:extLst>
              <a:ext uri="{FF2B5EF4-FFF2-40B4-BE49-F238E27FC236}">
                <a16:creationId xmlns:a16="http://schemas.microsoft.com/office/drawing/2014/main" id="{F97A11E3-BDA0-F41B-04BC-C74C4A9F7C1A}"/>
              </a:ext>
            </a:extLst>
          </p:cNvPr>
          <p:cNvCxnSpPr>
            <a:cxnSpLocks/>
          </p:cNvCxnSpPr>
          <p:nvPr/>
        </p:nvCxnSpPr>
        <p:spPr>
          <a:xfrm flipH="1">
            <a:off x="2690183" y="5590687"/>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E9C40F7F-D3E1-F517-5A9D-C5267FD42EE4}"/>
              </a:ext>
            </a:extLst>
          </p:cNvPr>
          <p:cNvCxnSpPr>
            <a:cxnSpLocks/>
          </p:cNvCxnSpPr>
          <p:nvPr/>
        </p:nvCxnSpPr>
        <p:spPr>
          <a:xfrm flipH="1" flipV="1">
            <a:off x="2610073" y="5856311"/>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0D307DEE-920F-C538-AF2A-D41ED2C97D59}"/>
              </a:ext>
            </a:extLst>
          </p:cNvPr>
          <p:cNvSpPr txBox="1"/>
          <p:nvPr/>
        </p:nvSpPr>
        <p:spPr bwMode="auto">
          <a:xfrm>
            <a:off x="1" y="5618309"/>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47" name="Oval 4">
            <a:extLst>
              <a:ext uri="{FF2B5EF4-FFF2-40B4-BE49-F238E27FC236}">
                <a16:creationId xmlns:a16="http://schemas.microsoft.com/office/drawing/2014/main" id="{CF13E24B-B354-FF3F-71B6-198FCF67E1CE}"/>
              </a:ext>
            </a:extLst>
          </p:cNvPr>
          <p:cNvSpPr>
            <a:spLocks noChangeArrowheads="1"/>
          </p:cNvSpPr>
          <p:nvPr/>
        </p:nvSpPr>
        <p:spPr bwMode="auto">
          <a:xfrm>
            <a:off x="1482118" y="4928925"/>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768B208-60A9-AD2A-7B03-CE881146B72B}"/>
                  </a:ext>
                </a:extLst>
              </p:cNvPr>
              <p:cNvSpPr txBox="1"/>
              <p:nvPr/>
            </p:nvSpPr>
            <p:spPr bwMode="auto">
              <a:xfrm>
                <a:off x="921468" y="2990366"/>
                <a:ext cx="2030506" cy="400110"/>
              </a:xfrm>
              <a:prstGeom prst="rect">
                <a:avLst/>
              </a:prstGeom>
              <a:noFill/>
              <a:ln w="9525" algn="ctr">
                <a:noFill/>
                <a:miter lim="800000"/>
                <a:headEnd/>
                <a:tailEnd/>
              </a:ln>
              <a:effectLst/>
            </p:spPr>
            <p:txBody>
              <a:bodyPr wrap="square">
                <a:spAutoFit/>
              </a:bodyPr>
              <a:lstStyle/>
              <a:p>
                <a:r>
                  <a:rPr kumimoji="1" lang="en-US" altLang="zh-CN" dirty="0">
                    <a:solidFill>
                      <a:srgbClr val="005AAA"/>
                    </a:solidFill>
                    <a:latin typeface="Times New Roman" panose="02020603050405020304" pitchFamily="18" charset="0"/>
                    <a:ea typeface="楷体" panose="02010609060101010101" pitchFamily="49" charset="-122"/>
                  </a:rPr>
                  <a:t>E</a:t>
                </a:r>
                <a:r>
                  <a:rPr kumimoji="1" lang="en-US" altLang="zh-CN" sz="2000" dirty="0">
                    <a:solidFill>
                      <a:srgbClr val="005AAA"/>
                    </a:solidFill>
                    <a:latin typeface="Times New Roman" panose="02020603050405020304" pitchFamily="18" charset="0"/>
                    <a:ea typeface="楷体" panose="02010609060101010101" pitchFamily="49" charset="-122"/>
                  </a:rPr>
                  <a:t>stimating </a:t>
                </a:r>
                <a14:m>
                  <m:oMath xmlns:m="http://schemas.openxmlformats.org/officeDocument/2006/math">
                    <m:r>
                      <a:rPr kumimoji="1" lang="en-US" altLang="zh-CN" sz="2000" b="1" i="1" dirty="0">
                        <a:solidFill>
                          <a:srgbClr val="005AAA"/>
                        </a:solidFill>
                        <a:latin typeface="Cambria Math" panose="02040503050406030204" pitchFamily="18" charset="0"/>
                        <a:ea typeface="Cambria Math" panose="02040503050406030204" pitchFamily="18" charset="0"/>
                      </a:rPr>
                      <m:t>𝝅</m:t>
                    </m:r>
                    <m:r>
                      <a:rPr kumimoji="1" lang="en-US" altLang="zh-CN" sz="2000" b="0" i="1" dirty="0">
                        <a:solidFill>
                          <a:srgbClr val="005AAA"/>
                        </a:solidFill>
                        <a:latin typeface="Cambria Math" panose="02040503050406030204" pitchFamily="18" charset="0"/>
                        <a:ea typeface="Cambria Math" panose="02040503050406030204" pitchFamily="18" charset="0"/>
                      </a:rPr>
                      <m:t>(</m:t>
                    </m:r>
                    <m:r>
                      <a:rPr kumimoji="1" lang="en-US" altLang="zh-CN" sz="2000" b="0" i="1" dirty="0">
                        <a:solidFill>
                          <a:srgbClr val="005AAA"/>
                        </a:solidFill>
                        <a:latin typeface="Cambria Math" panose="02040503050406030204" pitchFamily="18" charset="0"/>
                        <a:ea typeface="Cambria Math" panose="02040503050406030204" pitchFamily="18" charset="0"/>
                      </a:rPr>
                      <m:t>𝑡</m:t>
                    </m:r>
                    <m:r>
                      <a:rPr kumimoji="1" lang="en-US" altLang="zh-CN" sz="2000" b="0" i="1" dirty="0">
                        <a:solidFill>
                          <a:srgbClr val="005AAA"/>
                        </a:solidFill>
                        <a:latin typeface="Cambria Math" panose="02040503050406030204" pitchFamily="18" charset="0"/>
                        <a:ea typeface="Cambria Math" panose="02040503050406030204" pitchFamily="18" charset="0"/>
                      </a:rPr>
                      <m:t>)</m:t>
                    </m:r>
                  </m:oMath>
                </a14:m>
                <a:endParaRPr lang="en-US">
                  <a:solidFill>
                    <a:srgbClr val="005AAA"/>
                  </a:solidFill>
                </a:endParaRPr>
              </a:p>
            </p:txBody>
          </p:sp>
        </mc:Choice>
        <mc:Fallback xmlns="">
          <p:sp>
            <p:nvSpPr>
              <p:cNvPr id="48" name="文本框 47">
                <a:extLst>
                  <a:ext uri="{FF2B5EF4-FFF2-40B4-BE49-F238E27FC236}">
                    <a16:creationId xmlns:a16="http://schemas.microsoft.com/office/drawing/2014/main" id="{F768B208-60A9-AD2A-7B03-CE881146B72B}"/>
                  </a:ext>
                </a:extLst>
              </p:cNvPr>
              <p:cNvSpPr txBox="1">
                <a:spLocks noRot="1" noChangeAspect="1" noMove="1" noResize="1" noEditPoints="1" noAdjustHandles="1" noChangeArrowheads="1" noChangeShapeType="1" noTextEdit="1"/>
              </p:cNvSpPr>
              <p:nvPr/>
            </p:nvSpPr>
            <p:spPr bwMode="auto">
              <a:xfrm>
                <a:off x="921468" y="2990366"/>
                <a:ext cx="2030506" cy="400110"/>
              </a:xfrm>
              <a:prstGeom prst="rect">
                <a:avLst/>
              </a:prstGeom>
              <a:blipFill>
                <a:blip r:embed="rId6"/>
                <a:stretch>
                  <a:fillRect l="-3106" t="-9375" b="-28125"/>
                </a:stretch>
              </a:blipFill>
              <a:ln w="9525" algn="ctr">
                <a:noFill/>
                <a:miter lim="800000"/>
                <a:headEnd/>
                <a:tailEnd/>
              </a:ln>
              <a:effectLst/>
            </p:spPr>
            <p:txBody>
              <a:bodyPr/>
              <a:lstStyle/>
              <a:p>
                <a:r>
                  <a:rPr lang="en-US">
                    <a:noFill/>
                  </a:rPr>
                  <a:t> </a:t>
                </a:r>
              </a:p>
            </p:txBody>
          </p:sp>
        </mc:Fallback>
      </mc:AlternateContent>
      <p:sp>
        <p:nvSpPr>
          <p:cNvPr id="50" name="弧 49">
            <a:extLst>
              <a:ext uri="{FF2B5EF4-FFF2-40B4-BE49-F238E27FC236}">
                <a16:creationId xmlns:a16="http://schemas.microsoft.com/office/drawing/2014/main" id="{B2F8E826-128E-8A71-59A2-07EDDBB26634}"/>
              </a:ext>
            </a:extLst>
          </p:cNvPr>
          <p:cNvSpPr/>
          <p:nvPr/>
        </p:nvSpPr>
        <p:spPr>
          <a:xfrm rot="16395408">
            <a:off x="1663737" y="3185085"/>
            <a:ext cx="3606235" cy="3677665"/>
          </a:xfrm>
          <a:prstGeom prst="arc">
            <a:avLst>
              <a:gd name="adj1" fmla="val 16175108"/>
              <a:gd name="adj2" fmla="val 1356544"/>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弧 50">
            <a:extLst>
              <a:ext uri="{FF2B5EF4-FFF2-40B4-BE49-F238E27FC236}">
                <a16:creationId xmlns:a16="http://schemas.microsoft.com/office/drawing/2014/main" id="{7A539CD7-BA85-0146-C72A-64F9911E2DEB}"/>
              </a:ext>
            </a:extLst>
          </p:cNvPr>
          <p:cNvSpPr/>
          <p:nvPr/>
        </p:nvSpPr>
        <p:spPr>
          <a:xfrm rot="8925758" flipV="1">
            <a:off x="1117827" y="5176607"/>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724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Problem Formulation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文本框 3">
            <a:extLst>
              <a:ext uri="{FF2B5EF4-FFF2-40B4-BE49-F238E27FC236}">
                <a16:creationId xmlns:a16="http://schemas.microsoft.com/office/drawing/2014/main" id="{E8E87EAD-B1A2-BE7E-540A-C84650302A32}"/>
              </a:ext>
            </a:extLst>
          </p:cNvPr>
          <p:cNvSpPr txBox="1"/>
          <p:nvPr/>
        </p:nvSpPr>
        <p:spPr bwMode="auto">
          <a:xfrm>
            <a:off x="4307392" y="4490130"/>
            <a:ext cx="1201923" cy="454028"/>
          </a:xfrm>
          <a:prstGeom prst="rect">
            <a:avLst/>
          </a:prstGeom>
          <a:noFill/>
          <a:ln w="9525" algn="ctr">
            <a:noFill/>
            <a:miter lim="800000"/>
            <a:headEnd/>
            <a:tailEnd/>
          </a:ln>
          <a:effectLst/>
        </p:spPr>
        <p:txBody>
          <a:bodyPr wrap="square" lIns="93663" tIns="46832" rIns="93663" bIns="46832" rtlCol="0" anchor="ctr">
            <a:spAutoFit/>
          </a:bodyPr>
          <a:lstStyle/>
          <a:p>
            <a:pPr algn="r"/>
            <a:r>
              <a:rPr lang="en-US" sz="2267" b="1" dirty="0">
                <a:solidFill>
                  <a:srgbClr val="005AAA"/>
                </a:solidFill>
                <a:latin typeface="Times New Roman" panose="02020603050405020304" pitchFamily="18" charset="0"/>
                <a:cs typeface="Times New Roman" panose="02020603050405020304" pitchFamily="18" charset="0"/>
              </a:rPr>
              <a:t>goal: </a:t>
            </a:r>
            <a:endParaRPr lang="en-US" sz="2267"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08D4A69-DE9C-DCC5-D234-8290CBB4ED8B}"/>
                  </a:ext>
                </a:extLst>
              </p:cNvPr>
              <p:cNvSpPr txBox="1"/>
              <p:nvPr/>
            </p:nvSpPr>
            <p:spPr bwMode="auto">
              <a:xfrm>
                <a:off x="4710607" y="4979623"/>
                <a:ext cx="5730656" cy="1787797"/>
              </a:xfrm>
              <a:prstGeom prst="rect">
                <a:avLst/>
              </a:prstGeom>
              <a:noFill/>
              <a:ln w="9525" algn="ctr">
                <a:noFill/>
                <a:miter lim="800000"/>
                <a:headEnd/>
                <a:tailEnd/>
              </a:ln>
              <a:effectLst/>
            </p:spPr>
            <p:txBody>
              <a:bodyPr wrap="square">
                <a:spAutoFit/>
              </a:bodyPr>
              <a:lstStyle/>
              <a:p>
                <a:pPr>
                  <a:lnSpc>
                    <a:spcPct val="120000"/>
                  </a:lnSpc>
                  <a:spcBef>
                    <a:spcPts val="655"/>
                  </a:spcBef>
                  <a:spcAft>
                    <a:spcPts val="1200"/>
                  </a:spcAft>
                  <a:buSzPct val="80000"/>
                </a:pPr>
                <a:r>
                  <a:rPr kumimoji="1" lang="en-US" altLang="zh-CN" sz="2267" dirty="0">
                    <a:latin typeface="Times New Roman" panose="02020603050405020304" pitchFamily="18" charset="0"/>
                    <a:ea typeface="楷体" panose="02010609060101010101" pitchFamily="49" charset="-122"/>
                  </a:rPr>
                  <a:t>given target node </a:t>
                </a:r>
                <a14:m>
                  <m:oMath xmlns:m="http://schemas.openxmlformats.org/officeDocument/2006/math">
                    <m:r>
                      <a:rPr kumimoji="1" lang="en-US" altLang="zh-CN" sz="2267" i="1" dirty="0">
                        <a:latin typeface="Cambria Math" panose="02040503050406030204" pitchFamily="18" charset="0"/>
                        <a:ea typeface="楷体" panose="02010609060101010101" pitchFamily="49" charset="-122"/>
                      </a:rPr>
                      <m:t>𝑡</m:t>
                    </m:r>
                  </m:oMath>
                </a14:m>
                <a:r>
                  <a:rPr kumimoji="1" lang="zh-CN" altLang="en-US" sz="2267" dirty="0">
                    <a:latin typeface="Times New Roman" panose="02020603050405020304" pitchFamily="18" charset="0"/>
                    <a:ea typeface="楷体" panose="02010609060101010101" pitchFamily="49" charset="-122"/>
                  </a:rPr>
                  <a:t> </a:t>
                </a:r>
                <a:r>
                  <a:rPr kumimoji="1" lang="en-US" altLang="zh-CN" sz="2267" dirty="0">
                    <a:latin typeface="Times New Roman" panose="02020603050405020304" pitchFamily="18" charset="0"/>
                    <a:ea typeface="楷体" panose="02010609060101010101" pitchFamily="49" charset="-122"/>
                  </a:rPr>
                  <a:t>and parameter </a:t>
                </a:r>
                <a14:m>
                  <m:oMath xmlns:m="http://schemas.openxmlformats.org/officeDocument/2006/math">
                    <m:r>
                      <m:rPr>
                        <m:sty m:val="p"/>
                      </m:rPr>
                      <a:rPr kumimoji="1" lang="el-GR" altLang="zh-CN" sz="2267" i="1">
                        <a:latin typeface="Cambria Math" panose="02040503050406030204" pitchFamily="18" charset="0"/>
                        <a:ea typeface="Cambria Math" panose="02040503050406030204" pitchFamily="18" charset="0"/>
                      </a:rPr>
                      <m:t>ϵ</m:t>
                    </m:r>
                    <m:r>
                      <a:rPr kumimoji="1" lang="en-US" altLang="zh-CN" sz="2267" i="1">
                        <a:latin typeface="Cambria Math" panose="02040503050406030204" pitchFamily="18" charset="0"/>
                        <a:ea typeface="楷体" panose="02010609060101010101" pitchFamily="49" charset="-122"/>
                      </a:rPr>
                      <m:t>∈</m:t>
                    </m:r>
                    <m:d>
                      <m:dPr>
                        <m:ctrlPr>
                          <a:rPr kumimoji="1" lang="en-US" altLang="zh-CN" sz="2267" i="1">
                            <a:latin typeface="Cambria Math" panose="02040503050406030204" pitchFamily="18" charset="0"/>
                            <a:ea typeface="楷体" panose="02010609060101010101" pitchFamily="49" charset="-122"/>
                          </a:rPr>
                        </m:ctrlPr>
                      </m:dPr>
                      <m:e>
                        <m:r>
                          <a:rPr kumimoji="1" lang="en-US" altLang="zh-CN" sz="2267" i="1">
                            <a:latin typeface="Cambria Math" panose="02040503050406030204" pitchFamily="18" charset="0"/>
                            <a:ea typeface="楷体" panose="02010609060101010101" pitchFamily="49" charset="-122"/>
                          </a:rPr>
                          <m:t>0,1</m:t>
                        </m:r>
                      </m:e>
                    </m:d>
                  </m:oMath>
                </a14:m>
                <a:r>
                  <a:rPr kumimoji="1" lang="en-US" altLang="zh-CN" sz="2267" dirty="0">
                    <a:latin typeface="Times New Roman" panose="02020603050405020304" pitchFamily="18" charset="0"/>
                    <a:ea typeface="楷体" panose="02010609060101010101" pitchFamily="49" charset="-122"/>
                  </a:rPr>
                  <a:t>, estimating each</a:t>
                </a:r>
                <a:r>
                  <a:rPr kumimoji="1" lang="zh-CN" altLang="en-US" sz="2267" dirty="0">
                    <a:latin typeface="Times New Roman" panose="02020603050405020304" pitchFamily="18" charset="0"/>
                    <a:ea typeface="楷体" panose="02010609060101010101" pitchFamily="49" charset="-122"/>
                  </a:rPr>
                  <a:t> </a:t>
                </a:r>
                <a14:m>
                  <m:oMath xmlns:m="http://schemas.openxmlformats.org/officeDocument/2006/math">
                    <m:r>
                      <a:rPr kumimoji="1" lang="en-US" altLang="zh-CN" sz="2267" i="1" dirty="0">
                        <a:latin typeface="Cambria Math" panose="02040503050406030204" pitchFamily="18" charset="0"/>
                        <a:ea typeface="Cambria Math" panose="02040503050406030204" pitchFamily="18" charset="0"/>
                      </a:rPr>
                      <m:t>𝜋</m:t>
                    </m:r>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b="0" i="1" dirty="0">
                            <a:latin typeface="Cambria Math" panose="02040503050406030204" pitchFamily="18" charset="0"/>
                            <a:ea typeface="Cambria Math" panose="02040503050406030204" pitchFamily="18" charset="0"/>
                          </a:rPr>
                          <m:t>𝑢</m:t>
                        </m:r>
                        <m:r>
                          <a:rPr kumimoji="1" lang="en-US" altLang="zh-CN" sz="2267" b="0"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e>
                    </m:d>
                  </m:oMath>
                </a14:m>
                <a:r>
                  <a:rPr kumimoji="1" lang="en-US" altLang="zh-CN" sz="2267" dirty="0">
                    <a:latin typeface="Times New Roman" panose="02020603050405020304" pitchFamily="18" charset="0"/>
                    <a:ea typeface="楷体" panose="02010609060101010101" pitchFamily="49" charset="-122"/>
                  </a:rPr>
                  <a:t> for any </a:t>
                </a:r>
                <a14:m>
                  <m:oMath xmlns:m="http://schemas.openxmlformats.org/officeDocument/2006/math">
                    <m:r>
                      <a:rPr kumimoji="1" lang="en-US" altLang="zh-CN" sz="2267" b="0" i="1" dirty="0">
                        <a:latin typeface="Cambria Math" panose="02040503050406030204" pitchFamily="18" charset="0"/>
                        <a:ea typeface="楷体" panose="02010609060101010101" pitchFamily="49" charset="-122"/>
                      </a:rPr>
                      <m:t>𝑢</m:t>
                    </m:r>
                    <m:r>
                      <a:rPr kumimoji="1" lang="en-US" altLang="zh-CN" sz="2267" b="0" i="1" dirty="0">
                        <a:latin typeface="Cambria Math" panose="02040503050406030204" pitchFamily="18" charset="0"/>
                        <a:ea typeface="Cambria Math" panose="02040503050406030204" pitchFamily="18" charset="0"/>
                      </a:rPr>
                      <m:t>∈</m:t>
                    </m:r>
                    <m:r>
                      <a:rPr kumimoji="1" lang="en-US" altLang="zh-CN" sz="2267" b="0" i="1" dirty="0">
                        <a:latin typeface="Cambria Math" panose="02040503050406030204" pitchFamily="18" charset="0"/>
                        <a:ea typeface="Cambria Math" panose="02040503050406030204" pitchFamily="18" charset="0"/>
                      </a:rPr>
                      <m:t>𝑉</m:t>
                    </m:r>
                  </m:oMath>
                </a14:m>
                <a:r>
                  <a:rPr kumimoji="1" lang="en-US" altLang="zh-CN" sz="2267" dirty="0">
                    <a:latin typeface="Times New Roman" panose="02020603050405020304" pitchFamily="18" charset="0"/>
                    <a:ea typeface="楷体" panose="02010609060101010101" pitchFamily="49" charset="-122"/>
                  </a:rPr>
                  <a:t>:</a:t>
                </a:r>
              </a:p>
              <a:p>
                <a:pPr>
                  <a:lnSpc>
                    <a:spcPct val="150000"/>
                  </a:lnSpc>
                  <a:spcBef>
                    <a:spcPts val="1855"/>
                  </a:spcBef>
                  <a:buSzPct val="80000"/>
                </a:pPr>
                <a:r>
                  <a:rPr kumimoji="1" lang="en-US" altLang="zh-CN" sz="2267" dirty="0">
                    <a:latin typeface="Times New Roman" panose="02020603050405020304" pitchFamily="18" charset="0"/>
                    <a:ea typeface="楷体" panose="02010609060101010101" pitchFamily="49" charset="-122"/>
                  </a:rPr>
                  <a:t> </a:t>
                </a:r>
              </a:p>
            </p:txBody>
          </p:sp>
        </mc:Choice>
        <mc:Fallback xmlns="">
          <p:sp>
            <p:nvSpPr>
              <p:cNvPr id="13" name="文本框 12">
                <a:extLst>
                  <a:ext uri="{FF2B5EF4-FFF2-40B4-BE49-F238E27FC236}">
                    <a16:creationId xmlns:a16="http://schemas.microsoft.com/office/drawing/2014/main" id="{508D4A69-DE9C-DCC5-D234-8290CBB4ED8B}"/>
                  </a:ext>
                </a:extLst>
              </p:cNvPr>
              <p:cNvSpPr txBox="1">
                <a:spLocks noRot="1" noChangeAspect="1" noMove="1" noResize="1" noEditPoints="1" noAdjustHandles="1" noChangeArrowheads="1" noChangeShapeType="1" noTextEdit="1"/>
              </p:cNvSpPr>
              <p:nvPr/>
            </p:nvSpPr>
            <p:spPr bwMode="auto">
              <a:xfrm>
                <a:off x="4710607" y="4979623"/>
                <a:ext cx="5730656" cy="1787797"/>
              </a:xfrm>
              <a:prstGeom prst="rect">
                <a:avLst/>
              </a:prstGeom>
              <a:blipFill>
                <a:blip r:embed="rId3"/>
                <a:stretch>
                  <a:fillRect l="-1549" t="-1418"/>
                </a:stretch>
              </a:blipFill>
              <a:ln w="9525" algn="ctr">
                <a:noFill/>
                <a:miter lim="800000"/>
                <a:headEnd/>
                <a:tailEnd/>
              </a:ln>
              <a:effectLst/>
            </p:spPr>
            <p:txBody>
              <a:bodyPr/>
              <a:lstStyle/>
              <a:p>
                <a:r>
                  <a:rPr lang="en-US">
                    <a:noFill/>
                  </a:rPr>
                  <a:t> </a:t>
                </a:r>
              </a:p>
            </p:txBody>
          </p:sp>
        </mc:Fallback>
      </mc:AlternateContent>
      <p:sp>
        <p:nvSpPr>
          <p:cNvPr id="52" name="Oval 3">
            <a:extLst>
              <a:ext uri="{FF2B5EF4-FFF2-40B4-BE49-F238E27FC236}">
                <a16:creationId xmlns:a16="http://schemas.microsoft.com/office/drawing/2014/main" id="{F5C20137-FC76-4760-7DE2-FD7FD59D24D7}"/>
              </a:ext>
            </a:extLst>
          </p:cNvPr>
          <p:cNvSpPr>
            <a:spLocks noChangeArrowheads="1"/>
          </p:cNvSpPr>
          <p:nvPr/>
        </p:nvSpPr>
        <p:spPr bwMode="auto">
          <a:xfrm>
            <a:off x="318421" y="40260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3" name="Oval 5">
            <a:extLst>
              <a:ext uri="{FF2B5EF4-FFF2-40B4-BE49-F238E27FC236}">
                <a16:creationId xmlns:a16="http://schemas.microsoft.com/office/drawing/2014/main" id="{C8E32395-F9F5-1244-E23D-D1F2632C6B93}"/>
              </a:ext>
            </a:extLst>
          </p:cNvPr>
          <p:cNvSpPr>
            <a:spLocks noChangeArrowheads="1"/>
          </p:cNvSpPr>
          <p:nvPr/>
        </p:nvSpPr>
        <p:spPr bwMode="auto">
          <a:xfrm>
            <a:off x="1336958" y="423758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4" name="Oval 6">
            <a:extLst>
              <a:ext uri="{FF2B5EF4-FFF2-40B4-BE49-F238E27FC236}">
                <a16:creationId xmlns:a16="http://schemas.microsoft.com/office/drawing/2014/main" id="{AC58E200-405D-58E9-C525-BD99E576C374}"/>
              </a:ext>
            </a:extLst>
          </p:cNvPr>
          <p:cNvSpPr>
            <a:spLocks noChangeArrowheads="1"/>
          </p:cNvSpPr>
          <p:nvPr/>
        </p:nvSpPr>
        <p:spPr bwMode="auto">
          <a:xfrm>
            <a:off x="917560" y="367362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5" name="Oval 7">
            <a:extLst>
              <a:ext uri="{FF2B5EF4-FFF2-40B4-BE49-F238E27FC236}">
                <a16:creationId xmlns:a16="http://schemas.microsoft.com/office/drawing/2014/main" id="{B86025D1-A845-BC9C-D7DD-81E268699660}"/>
              </a:ext>
            </a:extLst>
          </p:cNvPr>
          <p:cNvSpPr>
            <a:spLocks noChangeArrowheads="1"/>
          </p:cNvSpPr>
          <p:nvPr/>
        </p:nvSpPr>
        <p:spPr bwMode="auto">
          <a:xfrm>
            <a:off x="1576613" y="52244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6" name="Oval 8">
            <a:extLst>
              <a:ext uri="{FF2B5EF4-FFF2-40B4-BE49-F238E27FC236}">
                <a16:creationId xmlns:a16="http://schemas.microsoft.com/office/drawing/2014/main" id="{8AEF086D-D761-5F35-BB6F-3668C8C3DD79}"/>
              </a:ext>
            </a:extLst>
          </p:cNvPr>
          <p:cNvSpPr>
            <a:spLocks noChangeArrowheads="1"/>
          </p:cNvSpPr>
          <p:nvPr/>
        </p:nvSpPr>
        <p:spPr bwMode="auto">
          <a:xfrm>
            <a:off x="2355494" y="508350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7" name="Oval 9">
            <a:extLst>
              <a:ext uri="{FF2B5EF4-FFF2-40B4-BE49-F238E27FC236}">
                <a16:creationId xmlns:a16="http://schemas.microsoft.com/office/drawing/2014/main" id="{2AB670AC-3E0B-B936-7860-C268E9C86824}"/>
              </a:ext>
            </a:extLst>
          </p:cNvPr>
          <p:cNvSpPr>
            <a:spLocks noChangeArrowheads="1"/>
          </p:cNvSpPr>
          <p:nvPr/>
        </p:nvSpPr>
        <p:spPr bwMode="auto">
          <a:xfrm>
            <a:off x="2139554" y="5788451"/>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58" name="Oval 10">
            <a:extLst>
              <a:ext uri="{FF2B5EF4-FFF2-40B4-BE49-F238E27FC236}">
                <a16:creationId xmlns:a16="http://schemas.microsoft.com/office/drawing/2014/main" id="{0CC9E700-CF53-8AFF-ADF0-2DEC2C7A0B76}"/>
              </a:ext>
            </a:extLst>
          </p:cNvPr>
          <p:cNvSpPr>
            <a:spLocks noChangeArrowheads="1"/>
          </p:cNvSpPr>
          <p:nvPr/>
        </p:nvSpPr>
        <p:spPr bwMode="auto">
          <a:xfrm>
            <a:off x="2595149" y="325066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9" name="Oval 11">
            <a:extLst>
              <a:ext uri="{FF2B5EF4-FFF2-40B4-BE49-F238E27FC236}">
                <a16:creationId xmlns:a16="http://schemas.microsoft.com/office/drawing/2014/main" id="{3F656969-FBF0-AF96-8BBF-14265437A2E1}"/>
              </a:ext>
            </a:extLst>
          </p:cNvPr>
          <p:cNvSpPr>
            <a:spLocks noChangeArrowheads="1"/>
          </p:cNvSpPr>
          <p:nvPr/>
        </p:nvSpPr>
        <p:spPr bwMode="auto">
          <a:xfrm>
            <a:off x="3433944" y="310967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0" name="Oval 12">
            <a:extLst>
              <a:ext uri="{FF2B5EF4-FFF2-40B4-BE49-F238E27FC236}">
                <a16:creationId xmlns:a16="http://schemas.microsoft.com/office/drawing/2014/main" id="{5CF2862D-D7FD-38AE-5B3C-E55FD6AD8511}"/>
              </a:ext>
            </a:extLst>
          </p:cNvPr>
          <p:cNvSpPr>
            <a:spLocks noChangeArrowheads="1"/>
          </p:cNvSpPr>
          <p:nvPr/>
        </p:nvSpPr>
        <p:spPr bwMode="auto">
          <a:xfrm>
            <a:off x="2655063" y="395560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1" name="Oval 13">
            <a:extLst>
              <a:ext uri="{FF2B5EF4-FFF2-40B4-BE49-F238E27FC236}">
                <a16:creationId xmlns:a16="http://schemas.microsoft.com/office/drawing/2014/main" id="{18D199FC-6767-1218-3B51-F157C5AB6264}"/>
              </a:ext>
            </a:extLst>
          </p:cNvPr>
          <p:cNvSpPr>
            <a:spLocks noChangeArrowheads="1"/>
          </p:cNvSpPr>
          <p:nvPr/>
        </p:nvSpPr>
        <p:spPr bwMode="auto">
          <a:xfrm>
            <a:off x="3433944" y="41670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2" name="Oval 14">
            <a:extLst>
              <a:ext uri="{FF2B5EF4-FFF2-40B4-BE49-F238E27FC236}">
                <a16:creationId xmlns:a16="http://schemas.microsoft.com/office/drawing/2014/main" id="{C99CB324-17DB-47C1-96AE-50191D3DAC50}"/>
              </a:ext>
            </a:extLst>
          </p:cNvPr>
          <p:cNvSpPr>
            <a:spLocks noChangeArrowheads="1"/>
          </p:cNvSpPr>
          <p:nvPr/>
        </p:nvSpPr>
        <p:spPr bwMode="auto">
          <a:xfrm>
            <a:off x="4212824" y="3532637"/>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63" name="直线箭头连接符 62">
            <a:extLst>
              <a:ext uri="{FF2B5EF4-FFF2-40B4-BE49-F238E27FC236}">
                <a16:creationId xmlns:a16="http://schemas.microsoft.com/office/drawing/2014/main" id="{EF349D77-A5E6-0C2C-7325-506170197BE3}"/>
              </a:ext>
            </a:extLst>
          </p:cNvPr>
          <p:cNvCxnSpPr>
            <a:cxnSpLocks/>
            <a:stCxn id="83" idx="5"/>
          </p:cNvCxnSpPr>
          <p:nvPr/>
        </p:nvCxnSpPr>
        <p:spPr>
          <a:xfrm>
            <a:off x="1039903" y="4977766"/>
            <a:ext cx="588948" cy="3005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35A5C105-3F2D-D02D-7134-FC054FA79560}"/>
              </a:ext>
            </a:extLst>
          </p:cNvPr>
          <p:cNvCxnSpPr>
            <a:cxnSpLocks/>
            <a:endCxn id="52" idx="5"/>
          </p:cNvCxnSpPr>
          <p:nvPr/>
        </p:nvCxnSpPr>
        <p:spPr>
          <a:xfrm flipH="1" flipV="1">
            <a:off x="625260" y="4326950"/>
            <a:ext cx="165204" cy="41222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76A9560D-5BAF-E252-D015-0A1C7B44A1CA}"/>
              </a:ext>
            </a:extLst>
          </p:cNvPr>
          <p:cNvCxnSpPr>
            <a:cxnSpLocks/>
          </p:cNvCxnSpPr>
          <p:nvPr/>
        </p:nvCxnSpPr>
        <p:spPr>
          <a:xfrm flipV="1">
            <a:off x="624213" y="3854353"/>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1E8A4EC1-B3CB-ED72-3EC1-2164DB54654A}"/>
              </a:ext>
            </a:extLst>
          </p:cNvPr>
          <p:cNvCxnSpPr>
            <a:cxnSpLocks/>
          </p:cNvCxnSpPr>
          <p:nvPr/>
        </p:nvCxnSpPr>
        <p:spPr>
          <a:xfrm>
            <a:off x="1272800" y="3854353"/>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D0898567-E12B-51A6-BCAD-0E9AC93C0424}"/>
              </a:ext>
            </a:extLst>
          </p:cNvPr>
          <p:cNvCxnSpPr>
            <a:cxnSpLocks/>
          </p:cNvCxnSpPr>
          <p:nvPr/>
        </p:nvCxnSpPr>
        <p:spPr>
          <a:xfrm flipH="1" flipV="1">
            <a:off x="1220058" y="3978986"/>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543A1C0-3097-8BF0-68C3-5841CAD40C88}"/>
              </a:ext>
            </a:extLst>
          </p:cNvPr>
          <p:cNvCxnSpPr>
            <a:cxnSpLocks/>
          </p:cNvCxnSpPr>
          <p:nvPr/>
        </p:nvCxnSpPr>
        <p:spPr>
          <a:xfrm>
            <a:off x="678568" y="4203034"/>
            <a:ext cx="659013"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ACB351C9-E24B-0C06-2DC4-6B9F59C51FB9}"/>
              </a:ext>
            </a:extLst>
          </p:cNvPr>
          <p:cNvCxnSpPr>
            <a:cxnSpLocks/>
          </p:cNvCxnSpPr>
          <p:nvPr/>
        </p:nvCxnSpPr>
        <p:spPr>
          <a:xfrm flipV="1">
            <a:off x="1864118" y="4242235"/>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18D2FE68-5B68-F43F-C307-B9D6E7EFA98C}"/>
              </a:ext>
            </a:extLst>
          </p:cNvPr>
          <p:cNvCxnSpPr>
            <a:cxnSpLocks/>
          </p:cNvCxnSpPr>
          <p:nvPr/>
        </p:nvCxnSpPr>
        <p:spPr>
          <a:xfrm flipV="1">
            <a:off x="1044658" y="4519556"/>
            <a:ext cx="345666" cy="21962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CF2CAE1D-083F-305A-C5CC-4D437012DCE8}"/>
              </a:ext>
            </a:extLst>
          </p:cNvPr>
          <p:cNvCxnSpPr>
            <a:cxnSpLocks/>
            <a:endCxn id="56" idx="2"/>
          </p:cNvCxnSpPr>
          <p:nvPr/>
        </p:nvCxnSpPr>
        <p:spPr>
          <a:xfrm flipV="1">
            <a:off x="1936255" y="5259745"/>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4ABC1E4D-A91F-C1F6-C82F-EADBCF57993B}"/>
              </a:ext>
            </a:extLst>
          </p:cNvPr>
          <p:cNvCxnSpPr>
            <a:cxnSpLocks/>
            <a:stCxn id="55" idx="5"/>
            <a:endCxn id="57" idx="1"/>
          </p:cNvCxnSpPr>
          <p:nvPr/>
        </p:nvCxnSpPr>
        <p:spPr>
          <a:xfrm>
            <a:off x="1883451" y="5525350"/>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87DACBB6-9635-07F2-3650-89CEEB9ACAC4}"/>
              </a:ext>
            </a:extLst>
          </p:cNvPr>
          <p:cNvCxnSpPr>
            <a:cxnSpLocks/>
            <a:stCxn id="57" idx="0"/>
          </p:cNvCxnSpPr>
          <p:nvPr/>
        </p:nvCxnSpPr>
        <p:spPr>
          <a:xfrm flipV="1">
            <a:off x="2319296" y="5427410"/>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020F8914-8488-0C59-4E9D-68C5637EB5FD}"/>
              </a:ext>
            </a:extLst>
          </p:cNvPr>
          <p:cNvCxnSpPr>
            <a:cxnSpLocks/>
            <a:endCxn id="61" idx="2"/>
          </p:cNvCxnSpPr>
          <p:nvPr/>
        </p:nvCxnSpPr>
        <p:spPr>
          <a:xfrm>
            <a:off x="2968948" y="4258625"/>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49A03BB3-2D05-B9EB-A55A-330BC6299DA9}"/>
              </a:ext>
            </a:extLst>
          </p:cNvPr>
          <p:cNvCxnSpPr>
            <a:cxnSpLocks/>
          </p:cNvCxnSpPr>
          <p:nvPr/>
        </p:nvCxnSpPr>
        <p:spPr>
          <a:xfrm flipV="1">
            <a:off x="3740818" y="3827170"/>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8C4A722A-34AB-BF35-5B9F-CF4187C69A73}"/>
              </a:ext>
            </a:extLst>
          </p:cNvPr>
          <p:cNvCxnSpPr>
            <a:cxnSpLocks/>
            <a:endCxn id="59" idx="4"/>
          </p:cNvCxnSpPr>
          <p:nvPr/>
        </p:nvCxnSpPr>
        <p:spPr>
          <a:xfrm flipV="1">
            <a:off x="3613487" y="3462143"/>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3CEDA41F-BB78-9405-3E50-B5B8D916AFD3}"/>
              </a:ext>
            </a:extLst>
          </p:cNvPr>
          <p:cNvCxnSpPr>
            <a:cxnSpLocks/>
            <a:stCxn id="58" idx="6"/>
          </p:cNvCxnSpPr>
          <p:nvPr/>
        </p:nvCxnSpPr>
        <p:spPr>
          <a:xfrm flipV="1">
            <a:off x="2954632" y="3285930"/>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ED62E1BA-815F-AAFF-D4C4-6004EECB32D0}"/>
              </a:ext>
            </a:extLst>
          </p:cNvPr>
          <p:cNvCxnSpPr>
            <a:cxnSpLocks/>
            <a:endCxn id="58" idx="4"/>
          </p:cNvCxnSpPr>
          <p:nvPr/>
        </p:nvCxnSpPr>
        <p:spPr>
          <a:xfrm flipH="1" flipV="1">
            <a:off x="2774892" y="3603131"/>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833FB394-2ABE-6CAE-7C10-75B6406E838E}"/>
              </a:ext>
            </a:extLst>
          </p:cNvPr>
          <p:cNvCxnSpPr>
            <a:cxnSpLocks/>
            <a:stCxn id="62" idx="1"/>
            <a:endCxn id="59" idx="6"/>
          </p:cNvCxnSpPr>
          <p:nvPr/>
        </p:nvCxnSpPr>
        <p:spPr>
          <a:xfrm flipH="1" flipV="1">
            <a:off x="3793427" y="3285907"/>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C0A1D9E1-136C-2401-15A2-BDCA611BAA2A}"/>
              </a:ext>
            </a:extLst>
          </p:cNvPr>
          <p:cNvCxnSpPr>
            <a:cxnSpLocks/>
          </p:cNvCxnSpPr>
          <p:nvPr/>
        </p:nvCxnSpPr>
        <p:spPr>
          <a:xfrm flipH="1" flipV="1">
            <a:off x="669435" y="4275844"/>
            <a:ext cx="659013"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D83EBFC4-B292-707A-8E70-28DEAF299D98}"/>
              </a:ext>
            </a:extLst>
          </p:cNvPr>
          <p:cNvCxnSpPr>
            <a:cxnSpLocks/>
          </p:cNvCxnSpPr>
          <p:nvPr/>
        </p:nvCxnSpPr>
        <p:spPr>
          <a:xfrm flipH="1">
            <a:off x="1903878" y="4303458"/>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1FED4F2E-8AB4-24C2-8C02-D490EC36C949}"/>
              </a:ext>
            </a:extLst>
          </p:cNvPr>
          <p:cNvCxnSpPr>
            <a:cxnSpLocks/>
          </p:cNvCxnSpPr>
          <p:nvPr/>
        </p:nvCxnSpPr>
        <p:spPr>
          <a:xfrm>
            <a:off x="3793637" y="3371181"/>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83" name="Oval 14">
            <a:extLst>
              <a:ext uri="{FF2B5EF4-FFF2-40B4-BE49-F238E27FC236}">
                <a16:creationId xmlns:a16="http://schemas.microsoft.com/office/drawing/2014/main" id="{F052164A-C853-C4B0-832F-B5C0EE2EC9EC}"/>
              </a:ext>
            </a:extLst>
          </p:cNvPr>
          <p:cNvSpPr>
            <a:spLocks noChangeArrowheads="1"/>
          </p:cNvSpPr>
          <p:nvPr/>
        </p:nvSpPr>
        <p:spPr bwMode="auto">
          <a:xfrm>
            <a:off x="733064" y="4676913"/>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sp>
        <p:nvSpPr>
          <p:cNvPr id="84" name="弧 83">
            <a:extLst>
              <a:ext uri="{FF2B5EF4-FFF2-40B4-BE49-F238E27FC236}">
                <a16:creationId xmlns:a16="http://schemas.microsoft.com/office/drawing/2014/main" id="{C2BF4399-D6A4-3657-10C1-232B262B4A5D}"/>
              </a:ext>
            </a:extLst>
          </p:cNvPr>
          <p:cNvSpPr/>
          <p:nvPr/>
        </p:nvSpPr>
        <p:spPr>
          <a:xfrm rot="15878732">
            <a:off x="1613812" y="3213633"/>
            <a:ext cx="3813137" cy="4639769"/>
          </a:xfrm>
          <a:prstGeom prst="arc">
            <a:avLst>
              <a:gd name="adj1" fmla="val 18340431"/>
              <a:gd name="adj2" fmla="val 1556544"/>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5" name="弧 84">
            <a:extLst>
              <a:ext uri="{FF2B5EF4-FFF2-40B4-BE49-F238E27FC236}">
                <a16:creationId xmlns:a16="http://schemas.microsoft.com/office/drawing/2014/main" id="{995ED237-EA09-71A5-C222-56BA31764178}"/>
              </a:ext>
            </a:extLst>
          </p:cNvPr>
          <p:cNvSpPr/>
          <p:nvPr/>
        </p:nvSpPr>
        <p:spPr>
          <a:xfrm rot="16978399">
            <a:off x="545393" y="3075694"/>
            <a:ext cx="4592449" cy="4368063"/>
          </a:xfrm>
          <a:prstGeom prst="arc">
            <a:avLst>
              <a:gd name="adj1" fmla="val 18050845"/>
              <a:gd name="adj2" fmla="val 1668050"/>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弧 85">
            <a:extLst>
              <a:ext uri="{FF2B5EF4-FFF2-40B4-BE49-F238E27FC236}">
                <a16:creationId xmlns:a16="http://schemas.microsoft.com/office/drawing/2014/main" id="{39013088-B3EC-6484-3282-3238BFB4A9C8}"/>
              </a:ext>
            </a:extLst>
          </p:cNvPr>
          <p:cNvSpPr/>
          <p:nvPr/>
        </p:nvSpPr>
        <p:spPr>
          <a:xfrm rot="14425679" flipH="1">
            <a:off x="1672279" y="2170333"/>
            <a:ext cx="2356990" cy="3525904"/>
          </a:xfrm>
          <a:prstGeom prst="arc">
            <a:avLst>
              <a:gd name="adj1" fmla="val 19474737"/>
              <a:gd name="adj2" fmla="val 3639127"/>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弧 86">
            <a:extLst>
              <a:ext uri="{FF2B5EF4-FFF2-40B4-BE49-F238E27FC236}">
                <a16:creationId xmlns:a16="http://schemas.microsoft.com/office/drawing/2014/main" id="{01879F50-6E99-A946-71A3-FE28C1EC304B}"/>
              </a:ext>
            </a:extLst>
          </p:cNvPr>
          <p:cNvSpPr/>
          <p:nvPr/>
        </p:nvSpPr>
        <p:spPr>
          <a:xfrm rot="13878612" flipH="1">
            <a:off x="1252906" y="2427170"/>
            <a:ext cx="3053233" cy="3732991"/>
          </a:xfrm>
          <a:prstGeom prst="arc">
            <a:avLst>
              <a:gd name="adj1" fmla="val 18718273"/>
              <a:gd name="adj2" fmla="val 3910160"/>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文本框 87">
            <a:extLst>
              <a:ext uri="{FF2B5EF4-FFF2-40B4-BE49-F238E27FC236}">
                <a16:creationId xmlns:a16="http://schemas.microsoft.com/office/drawing/2014/main" id="{E335EFA7-00E8-1CB8-36FB-4B4EBBB941EB}"/>
              </a:ext>
            </a:extLst>
          </p:cNvPr>
          <p:cNvSpPr txBox="1"/>
          <p:nvPr/>
        </p:nvSpPr>
        <p:spPr bwMode="auto">
          <a:xfrm>
            <a:off x="3955516" y="2710984"/>
            <a:ext cx="1744216"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p:sp>
        <p:nvSpPr>
          <p:cNvPr id="89" name="弧 88">
            <a:extLst>
              <a:ext uri="{FF2B5EF4-FFF2-40B4-BE49-F238E27FC236}">
                <a16:creationId xmlns:a16="http://schemas.microsoft.com/office/drawing/2014/main" id="{A416D382-3B77-54AD-1BD8-5A641A5F3E73}"/>
              </a:ext>
            </a:extLst>
          </p:cNvPr>
          <p:cNvSpPr/>
          <p:nvPr/>
        </p:nvSpPr>
        <p:spPr>
          <a:xfrm rot="12607943" flipH="1">
            <a:off x="2677896" y="2255545"/>
            <a:ext cx="1737620" cy="2159055"/>
          </a:xfrm>
          <a:prstGeom prst="arc">
            <a:avLst>
              <a:gd name="adj1" fmla="val 18800161"/>
              <a:gd name="adj2" fmla="val 21352808"/>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0" name="弧 89">
            <a:extLst>
              <a:ext uri="{FF2B5EF4-FFF2-40B4-BE49-F238E27FC236}">
                <a16:creationId xmlns:a16="http://schemas.microsoft.com/office/drawing/2014/main" id="{6789744B-1F07-2FA3-4751-628DE0C32250}"/>
              </a:ext>
            </a:extLst>
          </p:cNvPr>
          <p:cNvSpPr/>
          <p:nvPr/>
        </p:nvSpPr>
        <p:spPr>
          <a:xfrm rot="14425679" flipH="1">
            <a:off x="1044690" y="1989773"/>
            <a:ext cx="3077859" cy="3848380"/>
          </a:xfrm>
          <a:prstGeom prst="arc">
            <a:avLst>
              <a:gd name="adj1" fmla="val 18434521"/>
              <a:gd name="adj2" fmla="val 3639127"/>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1" name="弧 90">
            <a:extLst>
              <a:ext uri="{FF2B5EF4-FFF2-40B4-BE49-F238E27FC236}">
                <a16:creationId xmlns:a16="http://schemas.microsoft.com/office/drawing/2014/main" id="{41313D61-3F11-D998-7917-4A449E4AB20D}"/>
              </a:ext>
            </a:extLst>
          </p:cNvPr>
          <p:cNvSpPr/>
          <p:nvPr/>
        </p:nvSpPr>
        <p:spPr>
          <a:xfrm rot="15862528">
            <a:off x="210242" y="2746912"/>
            <a:ext cx="4705127" cy="4632273"/>
          </a:xfrm>
          <a:prstGeom prst="arc">
            <a:avLst>
              <a:gd name="adj1" fmla="val 18116479"/>
              <a:gd name="adj2" fmla="val 3255123"/>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弧 91">
            <a:extLst>
              <a:ext uri="{FF2B5EF4-FFF2-40B4-BE49-F238E27FC236}">
                <a16:creationId xmlns:a16="http://schemas.microsoft.com/office/drawing/2014/main" id="{922F6B55-C02D-C32B-F852-C3481EA44A46}"/>
              </a:ext>
            </a:extLst>
          </p:cNvPr>
          <p:cNvSpPr/>
          <p:nvPr/>
        </p:nvSpPr>
        <p:spPr>
          <a:xfrm rot="15282955">
            <a:off x="2458951" y="3884926"/>
            <a:ext cx="3021591" cy="2714855"/>
          </a:xfrm>
          <a:prstGeom prst="arc">
            <a:avLst>
              <a:gd name="adj1" fmla="val 20145190"/>
              <a:gd name="adj2" fmla="val 1555979"/>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3" name="弧 92">
            <a:extLst>
              <a:ext uri="{FF2B5EF4-FFF2-40B4-BE49-F238E27FC236}">
                <a16:creationId xmlns:a16="http://schemas.microsoft.com/office/drawing/2014/main" id="{2097FF16-E8FD-6946-2720-8098F253B56F}"/>
              </a:ext>
            </a:extLst>
          </p:cNvPr>
          <p:cNvSpPr/>
          <p:nvPr/>
        </p:nvSpPr>
        <p:spPr>
          <a:xfrm rot="16200000">
            <a:off x="951517" y="3621011"/>
            <a:ext cx="4273887" cy="3630708"/>
          </a:xfrm>
          <a:prstGeom prst="arc">
            <a:avLst>
              <a:gd name="adj1" fmla="val 21321279"/>
              <a:gd name="adj2" fmla="val 1920208"/>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弧 93">
            <a:extLst>
              <a:ext uri="{FF2B5EF4-FFF2-40B4-BE49-F238E27FC236}">
                <a16:creationId xmlns:a16="http://schemas.microsoft.com/office/drawing/2014/main" id="{FDA49134-C071-4B93-C6A1-61E5F5E0D8EA}"/>
              </a:ext>
            </a:extLst>
          </p:cNvPr>
          <p:cNvSpPr/>
          <p:nvPr/>
        </p:nvSpPr>
        <p:spPr>
          <a:xfrm rot="16633613">
            <a:off x="630557" y="3268435"/>
            <a:ext cx="4592449" cy="4368063"/>
          </a:xfrm>
          <a:prstGeom prst="arc">
            <a:avLst>
              <a:gd name="adj1" fmla="val 854821"/>
              <a:gd name="adj2" fmla="val 1668050"/>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Oval 3">
            <a:extLst>
              <a:ext uri="{FF2B5EF4-FFF2-40B4-BE49-F238E27FC236}">
                <a16:creationId xmlns:a16="http://schemas.microsoft.com/office/drawing/2014/main" id="{BF467434-AD00-125D-FE76-D6A368480416}"/>
              </a:ext>
            </a:extLst>
          </p:cNvPr>
          <p:cNvSpPr>
            <a:spLocks noChangeArrowheads="1"/>
          </p:cNvSpPr>
          <p:nvPr/>
        </p:nvSpPr>
        <p:spPr bwMode="auto">
          <a:xfrm>
            <a:off x="309456" y="4030580"/>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6" name="Oval 5">
            <a:extLst>
              <a:ext uri="{FF2B5EF4-FFF2-40B4-BE49-F238E27FC236}">
                <a16:creationId xmlns:a16="http://schemas.microsoft.com/office/drawing/2014/main" id="{AA51179A-4041-AB08-8274-DED2FB2F8B96}"/>
              </a:ext>
            </a:extLst>
          </p:cNvPr>
          <p:cNvSpPr>
            <a:spLocks noChangeArrowheads="1"/>
          </p:cNvSpPr>
          <p:nvPr/>
        </p:nvSpPr>
        <p:spPr bwMode="auto">
          <a:xfrm>
            <a:off x="1327993" y="4242063"/>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7" name="Oval 6">
            <a:extLst>
              <a:ext uri="{FF2B5EF4-FFF2-40B4-BE49-F238E27FC236}">
                <a16:creationId xmlns:a16="http://schemas.microsoft.com/office/drawing/2014/main" id="{A38D2756-6D45-7490-1107-12CDF0F6EC3D}"/>
              </a:ext>
            </a:extLst>
          </p:cNvPr>
          <p:cNvSpPr>
            <a:spLocks noChangeArrowheads="1"/>
          </p:cNvSpPr>
          <p:nvPr/>
        </p:nvSpPr>
        <p:spPr bwMode="auto">
          <a:xfrm>
            <a:off x="908595" y="3678109"/>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8" name="Oval 7">
            <a:extLst>
              <a:ext uri="{FF2B5EF4-FFF2-40B4-BE49-F238E27FC236}">
                <a16:creationId xmlns:a16="http://schemas.microsoft.com/office/drawing/2014/main" id="{FEDA6A5C-063D-935F-91EA-C567D9EB3F20}"/>
              </a:ext>
            </a:extLst>
          </p:cNvPr>
          <p:cNvSpPr>
            <a:spLocks noChangeArrowheads="1"/>
          </p:cNvSpPr>
          <p:nvPr/>
        </p:nvSpPr>
        <p:spPr bwMode="auto">
          <a:xfrm>
            <a:off x="1567648" y="5228980"/>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9" name="Oval 8">
            <a:extLst>
              <a:ext uri="{FF2B5EF4-FFF2-40B4-BE49-F238E27FC236}">
                <a16:creationId xmlns:a16="http://schemas.microsoft.com/office/drawing/2014/main" id="{256DE138-BF0F-0BA9-1217-82BDD25A606B}"/>
              </a:ext>
            </a:extLst>
          </p:cNvPr>
          <p:cNvSpPr>
            <a:spLocks noChangeArrowheads="1"/>
          </p:cNvSpPr>
          <p:nvPr/>
        </p:nvSpPr>
        <p:spPr bwMode="auto">
          <a:xfrm>
            <a:off x="2346529" y="5087992"/>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0" name="Oval 9">
            <a:extLst>
              <a:ext uri="{FF2B5EF4-FFF2-40B4-BE49-F238E27FC236}">
                <a16:creationId xmlns:a16="http://schemas.microsoft.com/office/drawing/2014/main" id="{D8905EB4-29C1-DD40-6523-02EA8DC64ADE}"/>
              </a:ext>
            </a:extLst>
          </p:cNvPr>
          <p:cNvSpPr>
            <a:spLocks noChangeArrowheads="1"/>
          </p:cNvSpPr>
          <p:nvPr/>
        </p:nvSpPr>
        <p:spPr bwMode="auto">
          <a:xfrm>
            <a:off x="2130589" y="5792934"/>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01" name="Oval 10">
            <a:extLst>
              <a:ext uri="{FF2B5EF4-FFF2-40B4-BE49-F238E27FC236}">
                <a16:creationId xmlns:a16="http://schemas.microsoft.com/office/drawing/2014/main" id="{02EFF6DD-4E0F-CF0D-9303-E49DF815BF7E}"/>
              </a:ext>
            </a:extLst>
          </p:cNvPr>
          <p:cNvSpPr>
            <a:spLocks noChangeArrowheads="1"/>
          </p:cNvSpPr>
          <p:nvPr/>
        </p:nvSpPr>
        <p:spPr bwMode="auto">
          <a:xfrm>
            <a:off x="2586184" y="3255143"/>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2" name="Oval 11">
            <a:extLst>
              <a:ext uri="{FF2B5EF4-FFF2-40B4-BE49-F238E27FC236}">
                <a16:creationId xmlns:a16="http://schemas.microsoft.com/office/drawing/2014/main" id="{C046A058-0324-DD01-7A5E-4FA026BF5B93}"/>
              </a:ext>
            </a:extLst>
          </p:cNvPr>
          <p:cNvSpPr>
            <a:spLocks noChangeArrowheads="1"/>
          </p:cNvSpPr>
          <p:nvPr/>
        </p:nvSpPr>
        <p:spPr bwMode="auto">
          <a:xfrm>
            <a:off x="3424979" y="3114155"/>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3" name="Oval 12">
            <a:extLst>
              <a:ext uri="{FF2B5EF4-FFF2-40B4-BE49-F238E27FC236}">
                <a16:creationId xmlns:a16="http://schemas.microsoft.com/office/drawing/2014/main" id="{6AA61C00-DF83-A375-8F6C-932E17D08070}"/>
              </a:ext>
            </a:extLst>
          </p:cNvPr>
          <p:cNvSpPr>
            <a:spLocks noChangeArrowheads="1"/>
          </p:cNvSpPr>
          <p:nvPr/>
        </p:nvSpPr>
        <p:spPr bwMode="auto">
          <a:xfrm>
            <a:off x="2646098" y="3960086"/>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4" name="Oval 13">
            <a:extLst>
              <a:ext uri="{FF2B5EF4-FFF2-40B4-BE49-F238E27FC236}">
                <a16:creationId xmlns:a16="http://schemas.microsoft.com/office/drawing/2014/main" id="{E0E95F3A-1370-473F-037D-842CD02588E3}"/>
              </a:ext>
            </a:extLst>
          </p:cNvPr>
          <p:cNvSpPr>
            <a:spLocks noChangeArrowheads="1"/>
          </p:cNvSpPr>
          <p:nvPr/>
        </p:nvSpPr>
        <p:spPr bwMode="auto">
          <a:xfrm>
            <a:off x="3424979" y="4171568"/>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5" name="Oval 14">
            <a:extLst>
              <a:ext uri="{FF2B5EF4-FFF2-40B4-BE49-F238E27FC236}">
                <a16:creationId xmlns:a16="http://schemas.microsoft.com/office/drawing/2014/main" id="{E58BE37E-455F-046B-78AF-CD2D68855C04}"/>
              </a:ext>
            </a:extLst>
          </p:cNvPr>
          <p:cNvSpPr>
            <a:spLocks noChangeArrowheads="1"/>
          </p:cNvSpPr>
          <p:nvPr/>
        </p:nvSpPr>
        <p:spPr bwMode="auto">
          <a:xfrm>
            <a:off x="724099" y="4681396"/>
            <a:ext cx="359484" cy="35247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sp>
        <p:nvSpPr>
          <p:cNvPr id="106" name="Oval 14">
            <a:extLst>
              <a:ext uri="{FF2B5EF4-FFF2-40B4-BE49-F238E27FC236}">
                <a16:creationId xmlns:a16="http://schemas.microsoft.com/office/drawing/2014/main" id="{E42046E1-CF58-8B76-55EA-6BDBCC3A2233}"/>
              </a:ext>
            </a:extLst>
          </p:cNvPr>
          <p:cNvSpPr>
            <a:spLocks noChangeArrowheads="1"/>
          </p:cNvSpPr>
          <p:nvPr/>
        </p:nvSpPr>
        <p:spPr bwMode="auto">
          <a:xfrm>
            <a:off x="4217306" y="3523672"/>
            <a:ext cx="359484" cy="35247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4A081B2-C94F-EA9E-4E79-26F6E1EFC04F}"/>
                  </a:ext>
                </a:extLst>
              </p:cNvPr>
              <p:cNvSpPr txBox="1"/>
              <p:nvPr/>
            </p:nvSpPr>
            <p:spPr bwMode="auto">
              <a:xfrm>
                <a:off x="4240403" y="3512119"/>
                <a:ext cx="303265" cy="338554"/>
              </a:xfrm>
              <a:prstGeom prst="rect">
                <a:avLst/>
              </a:prstGeom>
              <a:noFill/>
              <a:ln w="12700" algn="ctr">
                <a:noFill/>
                <a:miter lim="800000"/>
                <a:headEnd/>
                <a:tailEnd/>
              </a:ln>
              <a:effectLst/>
            </p:spPr>
            <p:txBody>
              <a:bodyPr wrap="squar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200" b="1" i="1" dirty="0">
                          <a:solidFill>
                            <a:schemeClr val="bg1"/>
                          </a:solidFill>
                          <a:latin typeface="Cambria Math" panose="02040503050406030204" pitchFamily="18" charset="0"/>
                        </a:rPr>
                        <m:t>𝒕</m:t>
                      </m:r>
                    </m:oMath>
                  </m:oMathPara>
                </a14:m>
                <a:endParaRPr lang="en-US" sz="2200" b="1" dirty="0">
                  <a:solidFill>
                    <a:schemeClr val="bg1"/>
                  </a:solidFill>
                </a:endParaRPr>
              </a:p>
            </p:txBody>
          </p:sp>
        </mc:Choice>
        <mc:Fallback xmlns="">
          <p:sp>
            <p:nvSpPr>
              <p:cNvPr id="107" name="文本框 106">
                <a:extLst>
                  <a:ext uri="{FF2B5EF4-FFF2-40B4-BE49-F238E27FC236}">
                    <a16:creationId xmlns:a16="http://schemas.microsoft.com/office/drawing/2014/main" id="{F4A081B2-C94F-EA9E-4E79-26F6E1EFC04F}"/>
                  </a:ext>
                </a:extLst>
              </p:cNvPr>
              <p:cNvSpPr txBox="1">
                <a:spLocks noRot="1" noChangeAspect="1" noMove="1" noResize="1" noEditPoints="1" noAdjustHandles="1" noChangeArrowheads="1" noChangeShapeType="1" noTextEdit="1"/>
              </p:cNvSpPr>
              <p:nvPr/>
            </p:nvSpPr>
            <p:spPr bwMode="auto">
              <a:xfrm>
                <a:off x="4240403" y="3512119"/>
                <a:ext cx="303265" cy="338554"/>
              </a:xfrm>
              <a:prstGeom prst="rect">
                <a:avLst/>
              </a:prstGeom>
              <a:blipFill>
                <a:blip r:embed="rId4"/>
                <a:stretch>
                  <a:fillRect b="-3571"/>
                </a:stretch>
              </a:blipFill>
              <a:ln w="12700"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8C1588F6-53CC-5E1F-32AC-D088714F4625}"/>
                  </a:ext>
                </a:extLst>
              </p:cNvPr>
              <p:cNvSpPr txBox="1"/>
              <p:nvPr/>
            </p:nvSpPr>
            <p:spPr bwMode="auto">
              <a:xfrm>
                <a:off x="4729122" y="6203451"/>
                <a:ext cx="4962516" cy="441211"/>
              </a:xfrm>
              <a:prstGeom prst="rect">
                <a:avLst/>
              </a:prstGeom>
              <a:noFill/>
              <a:ln w="9525" algn="ctr">
                <a:noFill/>
                <a:miter lim="800000"/>
                <a:headEnd/>
                <a:tailEnd/>
              </a:ln>
              <a:effectLst/>
            </p:spPr>
            <p:txBody>
              <a:bodyPr wrap="square">
                <a:spAutoFit/>
              </a:bodyPr>
              <a:lstStyle/>
              <a:p>
                <a:pPr>
                  <a:spcBef>
                    <a:spcPts val="1855"/>
                  </a:spcBef>
                  <a:buSzPct val="80000"/>
                </a:pPr>
                <a14:m>
                  <m:oMathPara xmlns:m="http://schemas.openxmlformats.org/officeDocument/2006/math">
                    <m:oMathParaPr>
                      <m:jc m:val="left"/>
                    </m:oMathParaPr>
                    <m:oMath xmlns:m="http://schemas.openxmlformats.org/officeDocument/2006/math">
                      <m:d>
                        <m:dPr>
                          <m:begChr m:val="|"/>
                          <m:endChr m:val="|"/>
                          <m:ctrlPr>
                            <a:rPr kumimoji="1" lang="en-US" altLang="zh-CN" sz="2267" i="1" dirty="0">
                              <a:latin typeface="Cambria Math" panose="02040503050406030204" pitchFamily="18" charset="0"/>
                              <a:ea typeface="楷体" panose="02010609060101010101" pitchFamily="49" charset="-122"/>
                            </a:rPr>
                          </m:ctrlPr>
                        </m:dPr>
                        <m:e>
                          <m:acc>
                            <m:accPr>
                              <m:chr m:val="̂"/>
                              <m:ctrlPr>
                                <a:rPr kumimoji="1" lang="en-US" altLang="zh-CN" sz="2267" i="1" dirty="0">
                                  <a:latin typeface="Cambria Math" panose="02040503050406030204" pitchFamily="18" charset="0"/>
                                  <a:ea typeface="Cambria Math" panose="02040503050406030204" pitchFamily="18" charset="0"/>
                                </a:rPr>
                              </m:ctrlPr>
                            </m:accPr>
                            <m:e>
                              <m:r>
                                <a:rPr kumimoji="1" lang="en-US" altLang="zh-CN" sz="2267" i="1" dirty="0">
                                  <a:latin typeface="Cambria Math" panose="02040503050406030204" pitchFamily="18" charset="0"/>
                                  <a:ea typeface="Cambria Math" panose="02040503050406030204" pitchFamily="18" charset="0"/>
                                </a:rPr>
                                <m:t>𝜋</m:t>
                              </m:r>
                            </m:e>
                          </m:acc>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Cambria Math" panose="02040503050406030204" pitchFamily="18" charset="0"/>
                                </a:rPr>
                                <m:t>𝑢</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楷体" panose="02010609060101010101" pitchFamily="49" charset="-122"/>
                                </a:rPr>
                                <m:t>𝑡</m:t>
                              </m:r>
                            </m:e>
                          </m:d>
                          <m:r>
                            <a:rPr kumimoji="1" lang="en-US" altLang="zh-CN" sz="2267" i="1" dirty="0">
                              <a:latin typeface="Cambria Math" panose="02040503050406030204" pitchFamily="18" charset="0"/>
                              <a:ea typeface="楷体" panose="02010609060101010101" pitchFamily="49" charset="-122"/>
                            </a:rPr>
                            <m:t>−</m:t>
                          </m:r>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𝑢</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e>
                      </m:d>
                      <m:r>
                        <a:rPr kumimoji="1" lang="en-US" altLang="zh-CN" sz="2267" b="0" i="1" dirty="0">
                          <a:latin typeface="Cambria Math" panose="02040503050406030204" pitchFamily="18" charset="0"/>
                          <a:ea typeface="Cambria Math" panose="02040503050406030204" pitchFamily="18" charset="0"/>
                        </a:rPr>
                        <m:t>&lt;</m:t>
                      </m:r>
                      <m:r>
                        <m:rPr>
                          <m:sty m:val="p"/>
                        </m:rPr>
                        <a:rPr kumimoji="1" lang="el-GR" altLang="zh-CN" sz="2267" i="1">
                          <a:latin typeface="Cambria Math" panose="02040503050406030204" pitchFamily="18" charset="0"/>
                          <a:ea typeface="Cambria Math" panose="02040503050406030204" pitchFamily="18" charset="0"/>
                        </a:rPr>
                        <m:t>ϵ</m:t>
                      </m:r>
                    </m:oMath>
                  </m:oMathPara>
                </a14:m>
                <a:endParaRPr kumimoji="1" lang="en-US" altLang="zh-CN" sz="2267" dirty="0">
                  <a:latin typeface="Times New Roman" panose="02020603050405020304" pitchFamily="18" charset="0"/>
                  <a:ea typeface="楷体" panose="02010609060101010101" pitchFamily="49" charset="-122"/>
                </a:endParaRPr>
              </a:p>
            </p:txBody>
          </p:sp>
        </mc:Choice>
        <mc:Fallback xmlns="">
          <p:sp>
            <p:nvSpPr>
              <p:cNvPr id="108" name="文本框 107">
                <a:extLst>
                  <a:ext uri="{FF2B5EF4-FFF2-40B4-BE49-F238E27FC236}">
                    <a16:creationId xmlns:a16="http://schemas.microsoft.com/office/drawing/2014/main" id="{8C1588F6-53CC-5E1F-32AC-D088714F4625}"/>
                  </a:ext>
                </a:extLst>
              </p:cNvPr>
              <p:cNvSpPr txBox="1">
                <a:spLocks noRot="1" noChangeAspect="1" noMove="1" noResize="1" noEditPoints="1" noAdjustHandles="1" noChangeArrowheads="1" noChangeShapeType="1" noTextEdit="1"/>
              </p:cNvSpPr>
              <p:nvPr/>
            </p:nvSpPr>
            <p:spPr bwMode="auto">
              <a:xfrm>
                <a:off x="4729122" y="6203451"/>
                <a:ext cx="4962516" cy="441211"/>
              </a:xfrm>
              <a:prstGeom prst="rect">
                <a:avLst/>
              </a:prstGeom>
              <a:blipFill>
                <a:blip r:embed="rId5"/>
                <a:stretch>
                  <a:fillRect t="-2778" b="-16667"/>
                </a:stretch>
              </a:blipFill>
              <a:ln w="9525" algn="ctr">
                <a:noFill/>
                <a:miter lim="800000"/>
                <a:headEnd/>
                <a:tailEnd/>
              </a:ln>
              <a:effectLst/>
            </p:spPr>
            <p:txBody>
              <a:bodyPr/>
              <a:lstStyle/>
              <a:p>
                <a:r>
                  <a:rPr lang="en-US">
                    <a:noFill/>
                  </a:rPr>
                  <a:t> </a:t>
                </a:r>
              </a:p>
            </p:txBody>
          </p:sp>
        </mc:Fallback>
      </mc:AlternateContent>
      <p:sp>
        <p:nvSpPr>
          <p:cNvPr id="109" name="Freeform 34">
            <a:extLst>
              <a:ext uri="{FF2B5EF4-FFF2-40B4-BE49-F238E27FC236}">
                <a16:creationId xmlns:a16="http://schemas.microsoft.com/office/drawing/2014/main" id="{DC2C3E68-F15F-7216-45DC-97FFC128C1CF}"/>
              </a:ext>
            </a:extLst>
          </p:cNvPr>
          <p:cNvSpPr>
            <a:spLocks noEditPoints="1"/>
          </p:cNvSpPr>
          <p:nvPr/>
        </p:nvSpPr>
        <p:spPr bwMode="auto">
          <a:xfrm>
            <a:off x="274385" y="1545696"/>
            <a:ext cx="9287191" cy="709107"/>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3648" tIns="37091" rIns="103648" bIns="51824" numCol="1" anchor="ctr" anchorCtr="0" compatLnSpc="1">
            <a:prstTxWarp prst="textNoShape">
              <a:avLst/>
            </a:prstTxWarp>
          </a:bodyPr>
          <a:lstStyle/>
          <a:p>
            <a:pPr algn="ctr">
              <a:lnSpc>
                <a:spcPct val="130000"/>
              </a:lnSpc>
              <a:spcBef>
                <a:spcPct val="0"/>
              </a:spcBef>
              <a:defRPr/>
            </a:pPr>
            <a:r>
              <a:rPr lang="en-US" altLang="zh-CN" sz="2782" dirty="0">
                <a:latin typeface="Times New Roman" panose="02020603050405020304" pitchFamily="18" charset="0"/>
                <a:ea typeface="楷体" panose="02010609060101010101" pitchFamily="49" charset="-122"/>
                <a:cs typeface="Times New Roman" panose="02020603050405020304" pitchFamily="18" charset="0"/>
              </a:rPr>
              <a:t>Single-Target PPR Estimation</a:t>
            </a:r>
          </a:p>
        </p:txBody>
      </p:sp>
    </p:spTree>
    <p:extLst>
      <p:ext uri="{BB962C8B-B14F-4D97-AF65-F5344CB8AC3E}">
        <p14:creationId xmlns:p14="http://schemas.microsoft.com/office/powerpoint/2010/main" val="33121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heel(1)">
                                      <p:cBhvr>
                                        <p:cTn id="10" dur="1000"/>
                                        <p:tgtEl>
                                          <p:spTgt spid="9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heel(1)">
                                      <p:cBhvr>
                                        <p:cTn id="13" dur="1000"/>
                                        <p:tgtEl>
                                          <p:spTgt spid="9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heel(1)">
                                      <p:cBhvr>
                                        <p:cTn id="16" dur="1000"/>
                                        <p:tgtEl>
                                          <p:spTgt spid="9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heel(1)">
                                      <p:cBhvr>
                                        <p:cTn id="19" dur="1000"/>
                                        <p:tgtEl>
                                          <p:spTgt spid="9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heel(1)">
                                      <p:cBhvr>
                                        <p:cTn id="22" dur="1000"/>
                                        <p:tgtEl>
                                          <p:spTgt spid="10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heel(1)">
                                      <p:cBhvr>
                                        <p:cTn id="25" dur="1000"/>
                                        <p:tgtEl>
                                          <p:spTgt spid="10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heel(1)">
                                      <p:cBhvr>
                                        <p:cTn id="28" dur="1000"/>
                                        <p:tgtEl>
                                          <p:spTgt spid="10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heel(1)">
                                      <p:cBhvr>
                                        <p:cTn id="31" dur="1000"/>
                                        <p:tgtEl>
                                          <p:spTgt spid="10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heel(1)">
                                      <p:cBhvr>
                                        <p:cTn id="34" dur="1000"/>
                                        <p:tgtEl>
                                          <p:spTgt spid="10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heel(1)">
                                      <p:cBhvr>
                                        <p:cTn id="37" dur="1000"/>
                                        <p:tgtEl>
                                          <p:spTgt spid="10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wheel(1)">
                                      <p:cBhvr>
                                        <p:cTn id="40" dur="1000"/>
                                        <p:tgtEl>
                                          <p:spTgt spid="106"/>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wipe(left)">
                                      <p:cBhvr>
                                        <p:cTn id="44" dur="500"/>
                                        <p:tgtEl>
                                          <p:spTgt spid="8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ipe(left)">
                                      <p:cBhvr>
                                        <p:cTn id="50" dur="500"/>
                                        <p:tgtEl>
                                          <p:spTgt spid="8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left)">
                                      <p:cBhvr>
                                        <p:cTn id="56" dur="500"/>
                                        <p:tgtEl>
                                          <p:spTgt spid="8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500"/>
                                        <p:tgtEl>
                                          <p:spTgt spid="9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left)">
                                      <p:cBhvr>
                                        <p:cTn id="65" dur="500"/>
                                        <p:tgtEl>
                                          <p:spTgt spid="9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500"/>
                                        <p:tgtEl>
                                          <p:spTgt spid="9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Lst>
  </p:timing>
</p:sld>
</file>

<file path=ppt/theme/theme1.xml><?xml version="1.0" encoding="utf-8"?>
<a:theme xmlns:a="http://schemas.openxmlformats.org/drawingml/2006/main" name="CICC IBD">
  <a:themeElements>
    <a:clrScheme name="自定义 1">
      <a:dk1>
        <a:sysClr val="windowText" lastClr="000000"/>
      </a:dk1>
      <a:lt1>
        <a:sysClr val="window" lastClr="FFFFFF"/>
      </a:lt1>
      <a:dk2>
        <a:srgbClr val="1F497D"/>
      </a:dk2>
      <a:lt2>
        <a:srgbClr val="EEECE1"/>
      </a:lt2>
      <a:accent1>
        <a:srgbClr val="CBAA7B"/>
      </a:accent1>
      <a:accent2>
        <a:srgbClr val="BEC0C2"/>
      </a:accent2>
      <a:accent3>
        <a:srgbClr val="C7674B"/>
      </a:accent3>
      <a:accent4>
        <a:srgbClr val="8A90A5"/>
      </a:accent4>
      <a:accent5>
        <a:srgbClr val="DF9753"/>
      </a:accent5>
      <a:accent6>
        <a:srgbClr val="DEC9AC"/>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bwMode="auto">
        <a:solidFill>
          <a:srgbClr val="CEE7FA"/>
        </a:solidFill>
        <a:ln w="9525" algn="ctr">
          <a:solidFill>
            <a:schemeClr val="bg1">
              <a:lumMod val="75000"/>
            </a:schemeClr>
          </a:solidFill>
          <a:miter lim="800000"/>
          <a:headEnd/>
          <a:tailEnd/>
        </a:ln>
        <a:effectLst/>
      </a:spPr>
      <a:bodyPr lIns="90909" tIns="45455" rIns="90909" bIns="45455" anchor="ctr"/>
      <a:lstStyle>
        <a:defPPr marL="170543" indent="-170543">
          <a:spcBef>
            <a:spcPts val="0"/>
          </a:spcBef>
          <a:buFont typeface="Wingdings" pitchFamily="2" charset="2"/>
          <a:buChar char="n"/>
          <a:defRPr dirty="0">
            <a:solidFill>
              <a:prstClr val="black"/>
            </a:solidFill>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87036</TotalTime>
  <Words>3735</Words>
  <Application>Microsoft Macintosh PowerPoint</Application>
  <PresentationFormat>自定义</PresentationFormat>
  <Paragraphs>407</Paragraphs>
  <Slides>28</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等线</vt:lpstr>
      <vt:lpstr>系统字体常规体</vt:lpstr>
      <vt:lpstr>KaTeX_Math</vt:lpstr>
      <vt:lpstr>Söhne</vt:lpstr>
      <vt:lpstr>ui-sans-serif</vt:lpstr>
      <vt:lpstr>Arial</vt:lpstr>
      <vt:lpstr>Calibri</vt:lpstr>
      <vt:lpstr>Cambria Math</vt:lpstr>
      <vt:lpstr>Comic Sans MS</vt:lpstr>
      <vt:lpstr>Consolas</vt:lpstr>
      <vt:lpstr>Times New Roman</vt:lpstr>
      <vt:lpstr>Wingdings</vt:lpstr>
      <vt:lpstr>CICC IBD</vt:lpstr>
      <vt:lpstr>PowerPoint 演示文稿</vt:lpstr>
      <vt:lpstr>Outline</vt:lpstr>
      <vt:lpstr>Random Walks on Graphs</vt:lpstr>
      <vt:lpstr>α-Discounted Random Walks (α-Walks)</vt:lpstr>
      <vt:lpstr>PageRank</vt:lpstr>
      <vt:lpstr>Personalized PageRank (PPR)</vt:lpstr>
      <vt:lpstr>Applications</vt:lpstr>
      <vt:lpstr>Problem Formulation</vt:lpstr>
      <vt:lpstr>Problem Formulation</vt:lpstr>
      <vt:lpstr>Computational Model</vt:lpstr>
      <vt:lpstr>Outline</vt:lpstr>
      <vt:lpstr>PowerPoint 演示文稿</vt:lpstr>
      <vt:lpstr>PowerPoint 演示文稿</vt:lpstr>
      <vt:lpstr>Outline</vt:lpstr>
      <vt:lpstr>The Monte-Carlo Method [InternetMath ’05]</vt:lpstr>
      <vt:lpstr>Monte Carlo + Push</vt:lpstr>
      <vt:lpstr>Single-Node PageRank Estimation</vt:lpstr>
      <vt:lpstr>Single-Node PageRank Estimation</vt:lpstr>
      <vt:lpstr>Single-Node PageRank Estimation</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wanghanzhi</dc:creator>
  <cp:lastModifiedBy>Kyle Young</cp:lastModifiedBy>
  <cp:revision>2416</cp:revision>
  <dcterms:created xsi:type="dcterms:W3CDTF">2011-06-28T01:27:34Z</dcterms:created>
  <dcterms:modified xsi:type="dcterms:W3CDTF">2024-10-22T03:25:14Z</dcterms:modified>
</cp:coreProperties>
</file>