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9" r:id="rId1"/>
  </p:sldMasterIdLst>
  <p:notesMasterIdLst>
    <p:notesMasterId r:id="rId77"/>
  </p:notesMasterIdLst>
  <p:handoutMasterIdLst>
    <p:handoutMasterId r:id="rId78"/>
  </p:handoutMasterIdLst>
  <p:sldIdLst>
    <p:sldId id="1831" r:id="rId2"/>
    <p:sldId id="2112" r:id="rId3"/>
    <p:sldId id="2485" r:id="rId4"/>
    <p:sldId id="1910" r:id="rId5"/>
    <p:sldId id="1858" r:id="rId6"/>
    <p:sldId id="1872" r:id="rId7"/>
    <p:sldId id="2033" r:id="rId8"/>
    <p:sldId id="2530" r:id="rId9"/>
    <p:sldId id="1859" r:id="rId10"/>
    <p:sldId id="2486" r:id="rId11"/>
    <p:sldId id="1918" r:id="rId12"/>
    <p:sldId id="1924" r:id="rId13"/>
    <p:sldId id="2392" r:id="rId14"/>
    <p:sldId id="2046" r:id="rId15"/>
    <p:sldId id="2047" r:id="rId16"/>
    <p:sldId id="2045" r:id="rId17"/>
    <p:sldId id="2510" r:id="rId18"/>
    <p:sldId id="1874" r:id="rId19"/>
    <p:sldId id="2226" r:id="rId20"/>
    <p:sldId id="2280" r:id="rId21"/>
    <p:sldId id="2489" r:id="rId22"/>
    <p:sldId id="2490" r:id="rId23"/>
    <p:sldId id="2283" r:id="rId24"/>
    <p:sldId id="2308" r:id="rId25"/>
    <p:sldId id="2480" r:id="rId26"/>
    <p:sldId id="2492" r:id="rId27"/>
    <p:sldId id="2487" r:id="rId28"/>
    <p:sldId id="2479" r:id="rId29"/>
    <p:sldId id="2143" r:id="rId30"/>
    <p:sldId id="2316" r:id="rId31"/>
    <p:sldId id="2205" r:id="rId32"/>
    <p:sldId id="2447" r:id="rId33"/>
    <p:sldId id="2080" r:id="rId34"/>
    <p:sldId id="2152" r:id="rId35"/>
    <p:sldId id="2512" r:id="rId36"/>
    <p:sldId id="2513" r:id="rId37"/>
    <p:sldId id="2514" r:id="rId38"/>
    <p:sldId id="2515" r:id="rId39"/>
    <p:sldId id="2520" r:id="rId40"/>
    <p:sldId id="2502" r:id="rId41"/>
    <p:sldId id="2503" r:id="rId42"/>
    <p:sldId id="2504" r:id="rId43"/>
    <p:sldId id="2519" r:id="rId44"/>
    <p:sldId id="2176" r:id="rId45"/>
    <p:sldId id="2157" r:id="rId46"/>
    <p:sldId id="2160" r:id="rId47"/>
    <p:sldId id="2507" r:id="rId48"/>
    <p:sldId id="2194" r:id="rId49"/>
    <p:sldId id="2068" r:id="rId50"/>
    <p:sldId id="2102" r:id="rId51"/>
    <p:sldId id="2483" r:id="rId52"/>
    <p:sldId id="2192" r:id="rId53"/>
    <p:sldId id="2193" r:id="rId54"/>
    <p:sldId id="2528" r:id="rId55"/>
    <p:sldId id="2165" r:id="rId56"/>
    <p:sldId id="2529" r:id="rId57"/>
    <p:sldId id="2526" r:id="rId58"/>
    <p:sldId id="2527" r:id="rId59"/>
    <p:sldId id="2120" r:id="rId60"/>
    <p:sldId id="2191" r:id="rId61"/>
    <p:sldId id="2189" r:id="rId62"/>
    <p:sldId id="2190" r:id="rId63"/>
    <p:sldId id="2105" r:id="rId64"/>
    <p:sldId id="2460" r:id="rId65"/>
    <p:sldId id="2360" r:id="rId66"/>
    <p:sldId id="2444" r:id="rId67"/>
    <p:sldId id="2276" r:id="rId68"/>
    <p:sldId id="2493" r:id="rId69"/>
    <p:sldId id="2463" r:id="rId70"/>
    <p:sldId id="2494" r:id="rId71"/>
    <p:sldId id="2488" r:id="rId72"/>
    <p:sldId id="2523" r:id="rId73"/>
    <p:sldId id="2252" r:id="rId74"/>
    <p:sldId id="2524" r:id="rId75"/>
    <p:sldId id="2522" r:id="rId76"/>
  </p:sldIdLst>
  <p:sldSz cx="10059988" cy="7773988"/>
  <p:notesSz cx="6858000" cy="9144000"/>
  <p:defaultTextStyle>
    <a:defPPr lvl="0">
      <a:defRPr lang="zh-CN"/>
    </a:defPPr>
    <a:lvl1pPr marL="0" lvl="1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504" lvl="2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9007" lvl="3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511" lvl="4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A"/>
    <a:srgbClr val="0070C0"/>
    <a:srgbClr val="E7F5FF"/>
    <a:srgbClr val="CFE7FA"/>
    <a:srgbClr val="4E81BD"/>
    <a:srgbClr val="E5E6E8"/>
    <a:srgbClr val="FFDBE7"/>
    <a:srgbClr val="D5FEFF"/>
    <a:srgbClr val="FFCEC7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75" autoAdjust="0"/>
    <p:restoredTop sz="88545" autoAdjust="0"/>
  </p:normalViewPr>
  <p:slideViewPr>
    <p:cSldViewPr snapToGrid="0">
      <p:cViewPr varScale="1">
        <p:scale>
          <a:sx n="67" d="100"/>
          <a:sy n="67" d="100"/>
        </p:scale>
        <p:origin x="200" y="824"/>
      </p:cViewPr>
      <p:guideLst>
        <p:guide orient="horz" pos="2448"/>
        <p:guide pos="31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388"/>
    </p:cViewPr>
  </p:sorterViewPr>
  <p:notesViewPr>
    <p:cSldViewPr snapToGrid="0">
      <p:cViewPr varScale="1">
        <p:scale>
          <a:sx n="50" d="100"/>
          <a:sy n="50" d="100"/>
        </p:scale>
        <p:origin x="270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F6E6E35-2206-44F1-B381-2A7354E2B6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0F4C98C-478C-4AEE-AC88-CB51863999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00862-CF19-49A5-A7A4-D947E87F66BE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361C4F2-6EF2-4FAA-B0A8-DD6D43872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A8FC8F-CF70-4106-AC02-13426510CE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51C9D-FB2C-4D1A-9360-495531BAC2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023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E55AA-1F54-47F1-927C-00473FCE018E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F7446-39BB-44B8-8E60-5C2E41FBB3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88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559C1-BDE1-41D1-A1D9-3B01ED79877F}" type="slidenum">
              <a:rPr lang="en-US" altLang="zh-CN" smtClean="0"/>
              <a:pPr>
                <a:defRPr/>
              </a:pPr>
              <a:t>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8383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763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D7785-ECBB-4D1F-A479-23B786937925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2806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sz="18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 (正文 CS 字体)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095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518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175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883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072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358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DE6574-9F1F-4C27-A420-92E929B108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574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D7785-ECBB-4D1F-A479-23B786937925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866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674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772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b="0" i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0" indent="0">
              <a:buFontTx/>
              <a:buNone/>
            </a:pPr>
            <a:endParaRPr lang="en-US" altLang="zh-CN" b="0" i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0" indent="0">
              <a:buFontTx/>
              <a:buNone/>
            </a:pPr>
            <a:endParaRPr lang="en-US" altLang="zh-CN" b="0" i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334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b="0" i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0" indent="0">
              <a:buFontTx/>
              <a:buNone/>
            </a:pPr>
            <a:endParaRPr lang="en-US" altLang="zh-CN" b="0" i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384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1958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b="0" i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0" indent="0">
              <a:buFontTx/>
              <a:buNone/>
            </a:pPr>
            <a:endParaRPr lang="en-US" altLang="zh-CN" b="0" i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0" indent="0">
              <a:buFontTx/>
              <a:buNone/>
            </a:pPr>
            <a:endParaRPr lang="en-US" altLang="zh-CN" b="0" i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334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b="0" i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0" indent="0">
              <a:buFontTx/>
              <a:buNone/>
            </a:pPr>
            <a:endParaRPr lang="en-US" altLang="zh-CN" b="0" i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0" indent="0">
              <a:buFontTx/>
              <a:buNone/>
            </a:pPr>
            <a:endParaRPr lang="en-US" altLang="zh-CN" b="0" i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1152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b="0" i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0" indent="0">
              <a:buFontTx/>
              <a:buNone/>
            </a:pPr>
            <a:endParaRPr lang="en-US" altLang="zh-CN" b="0" i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0" indent="0">
              <a:buFontTx/>
              <a:buNone/>
            </a:pPr>
            <a:endParaRPr lang="en-US" altLang="zh-CN" b="0" i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6836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501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781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440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9569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b="0" i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0" indent="0">
              <a:buFontTx/>
              <a:buNone/>
            </a:pPr>
            <a:endParaRPr lang="en-US" altLang="zh-CN" b="0" i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2114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696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b="0" i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0" indent="0">
              <a:buFontTx/>
              <a:buNone/>
            </a:pPr>
            <a:endParaRPr lang="en-US" altLang="zh-CN" b="0" i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259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5086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4153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6473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3344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2841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0450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683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D7785-ECBB-4D1F-A479-23B786937925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75127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35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8744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1294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6951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961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2964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4359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1287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6684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085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D7785-ECBB-4D1F-A479-23B786937925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37407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1090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1486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5596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2168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8772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07702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1542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9637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7226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722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DE6574-9F1F-4C27-A420-92E929B108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10846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38893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26866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256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85872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66297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i="0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8572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i="0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32842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b="0" i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0" indent="0">
              <a:buFontTx/>
              <a:buNone/>
            </a:pPr>
            <a:endParaRPr lang="en-US" altLang="zh-CN" b="0" i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6940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18848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452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D7785-ECBB-4D1F-A479-23B786937925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595488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72446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56459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18864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72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9573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zh-CN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73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778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D7785-ECBB-4D1F-A479-23B786937925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4231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DE6574-9F1F-4C27-A420-92E929B108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67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ea typeface="楷体_GB231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2555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ea typeface="楷体_GB231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06800" y="1652400"/>
            <a:ext cx="2102400" cy="5115600"/>
          </a:xfrm>
        </p:spPr>
        <p:txBody>
          <a:bodyPr/>
          <a:lstStyle>
            <a:lvl1pPr marL="180975" indent="-180975">
              <a:defRPr lang="zh-CN" altLang="en-US" sz="1200" kern="1200" dirty="0" smtClean="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  <a:lvl2pPr marL="371475" indent="-171450">
              <a:defRPr lang="zh-CN" altLang="en-US" sz="1200" kern="1200" dirty="0" smtClean="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2pPr>
            <a:lvl3pPr marL="542925" indent="-180975">
              <a:defRPr lang="zh-CN" altLang="en-US" sz="1200" kern="1200" dirty="0" smtClean="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3pPr>
            <a:lvl4pPr marL="666750" indent="-171450">
              <a:defRPr lang="zh-CN" altLang="en-US" sz="1200" kern="1200" dirty="0" smtClean="0">
                <a:solidFill>
                  <a:schemeClr val="tx1"/>
                </a:solidFill>
                <a:latin typeface="Arial"/>
                <a:ea typeface="楷体_GB2312"/>
                <a:cs typeface="Arial" pitchFamily="34" charset="0"/>
              </a:defRPr>
            </a:lvl4pPr>
            <a:lvl5pPr marL="828675" indent="-171450">
              <a:defRPr lang="zh-CN" altLang="en-US" sz="1200" kern="1200" dirty="0">
                <a:solidFill>
                  <a:schemeClr val="tx1"/>
                </a:solidFill>
                <a:latin typeface="Arial"/>
                <a:ea typeface="楷体_GB2312"/>
                <a:cs typeface="Arial" pitchFamily="34" charset="0"/>
              </a:defRPr>
            </a:lvl5pPr>
          </a:lstStyle>
          <a:p>
            <a:pPr marL="180975" lvl="0" indent="-180975" algn="l" defTabSz="1019007" rtl="0" eaLnBrk="1" latinLnBrk="0" hangingPunct="1">
              <a:lnSpc>
                <a:spcPct val="110000"/>
              </a:lnSpc>
              <a:spcBef>
                <a:spcPts val="300"/>
              </a:spcBef>
              <a:buSzPct val="80000"/>
              <a:buFont typeface="Wingdings" pitchFamily="2" charset="2"/>
              <a:buChar char="n"/>
            </a:pPr>
            <a:r>
              <a:rPr lang="zh-CN" altLang="en-US" dirty="0"/>
              <a:t>单击此处编辑母版文本样式</a:t>
            </a:r>
          </a:p>
          <a:p>
            <a:pPr marL="333375" lvl="1" indent="-133350" algn="l" defTabSz="1019007" rtl="0" eaLnBrk="1" latinLnBrk="0" hangingPunct="1">
              <a:lnSpc>
                <a:spcPct val="110000"/>
              </a:lnSpc>
              <a:spcBef>
                <a:spcPts val="300"/>
              </a:spcBef>
              <a:buSzPct val="80000"/>
              <a:buFont typeface="Arial" pitchFamily="34" charset="0"/>
              <a:buChar char="–"/>
            </a:pPr>
            <a:r>
              <a:rPr lang="zh-CN" altLang="en-US" dirty="0"/>
              <a:t>第二级</a:t>
            </a:r>
          </a:p>
          <a:p>
            <a:pPr marL="485775" lvl="2" indent="-123825" algn="l" defTabSz="1019007" rtl="0" eaLnBrk="1" latinLnBrk="0" hangingPunct="1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zh-CN" altLang="en-US" dirty="0"/>
              <a:t>第三级</a:t>
            </a:r>
          </a:p>
          <a:p>
            <a:pPr marL="638175" lvl="3" indent="-142875" algn="l" defTabSz="1019007" rtl="0" eaLnBrk="1" latinLnBrk="0" hangingPunct="1">
              <a:lnSpc>
                <a:spcPct val="110000"/>
              </a:lnSpc>
              <a:spcBef>
                <a:spcPts val="300"/>
              </a:spcBef>
              <a:buSzPct val="80000"/>
              <a:buFont typeface="Wingdings" pitchFamily="2" charset="2"/>
              <a:buChar char="ü"/>
            </a:pPr>
            <a:r>
              <a:rPr lang="zh-CN" altLang="en-US" dirty="0"/>
              <a:t>第四级</a:t>
            </a:r>
          </a:p>
          <a:p>
            <a:pPr marL="790575" lvl="4" indent="-133350" algn="l" defTabSz="1019007" rtl="0" eaLnBrk="1" latinLnBrk="0" hangingPunct="1">
              <a:lnSpc>
                <a:spcPct val="110000"/>
              </a:lnSpc>
              <a:spcBef>
                <a:spcPts val="300"/>
              </a:spcBef>
              <a:buSzPct val="80000"/>
              <a:buFont typeface="Arial" pitchFamily="34" charset="0"/>
              <a:buChar char="»"/>
            </a:pPr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398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ea typeface="楷体_GB231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800" y="1652400"/>
            <a:ext cx="2102400" cy="5115600"/>
          </a:xfrm>
        </p:spPr>
        <p:txBody>
          <a:bodyPr/>
          <a:lstStyle>
            <a:lvl1pPr>
              <a:lnSpc>
                <a:spcPct val="110000"/>
              </a:lnSpc>
              <a:spcBef>
                <a:spcPts val="300"/>
              </a:spcBef>
              <a:defRPr>
                <a:latin typeface="Arial"/>
                <a:ea typeface="楷体_GB2312"/>
              </a:defRPr>
            </a:lvl1pPr>
            <a:lvl2pPr marL="333375" indent="-133350">
              <a:lnSpc>
                <a:spcPct val="110000"/>
              </a:lnSpc>
              <a:spcBef>
                <a:spcPts val="300"/>
              </a:spcBef>
              <a:buSzPct val="80000"/>
              <a:defRPr>
                <a:latin typeface="Arial"/>
                <a:ea typeface="楷体_GB2312"/>
              </a:defRPr>
            </a:lvl2pPr>
            <a:lvl3pPr marL="485775" indent="-123825">
              <a:lnSpc>
                <a:spcPct val="110000"/>
              </a:lnSpc>
              <a:spcBef>
                <a:spcPts val="300"/>
              </a:spcBef>
              <a:defRPr>
                <a:latin typeface="Arial"/>
                <a:ea typeface="楷体_GB2312"/>
              </a:defRPr>
            </a:lvl3pPr>
            <a:lvl4pPr marL="638175" indent="-142875">
              <a:lnSpc>
                <a:spcPct val="110000"/>
              </a:lnSpc>
              <a:spcBef>
                <a:spcPts val="300"/>
              </a:spcBef>
              <a:buSzPct val="80000"/>
              <a:buFont typeface="Wingdings" pitchFamily="2" charset="2"/>
              <a:buChar char="ü"/>
              <a:defRPr>
                <a:latin typeface="Arial"/>
                <a:ea typeface="楷体_GB2312"/>
              </a:defRPr>
            </a:lvl4pPr>
            <a:lvl5pPr marL="790575" indent="-133350">
              <a:lnSpc>
                <a:spcPct val="110000"/>
              </a:lnSpc>
              <a:spcBef>
                <a:spcPts val="300"/>
              </a:spcBef>
              <a:buSzPct val="80000"/>
              <a:defRPr>
                <a:latin typeface="Arial"/>
                <a:ea typeface="楷体_GB231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520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9"/>
          <p:cNvSpPr>
            <a:spLocks noChangeShapeType="1"/>
          </p:cNvSpPr>
          <p:nvPr userDrawn="1"/>
        </p:nvSpPr>
        <p:spPr bwMode="auto">
          <a:xfrm>
            <a:off x="1934557" y="3959754"/>
            <a:ext cx="619087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8204" tIns="49102" rIns="98204" bIns="49102" anchor="ctr"/>
          <a:lstStyle/>
          <a:p>
            <a:endParaRPr lang="zh-CN" altLang="en-US" sz="1869" dirty="0">
              <a:ea typeface="楷体" panose="02010609060101010101" pitchFamily="49" charset="-122"/>
            </a:endParaRP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ctrTitle"/>
          </p:nvPr>
        </p:nvSpPr>
        <p:spPr>
          <a:xfrm>
            <a:off x="2271327" y="3325936"/>
            <a:ext cx="5450582" cy="552431"/>
          </a:xfrm>
          <a:prstGeom prst="rect">
            <a:avLst/>
          </a:prstGeom>
          <a:noFill/>
        </p:spPr>
        <p:txBody>
          <a:bodyPr lIns="91411" tIns="45706" rIns="91411" bIns="45706">
            <a:spAutoFit/>
          </a:bodyPr>
          <a:lstStyle>
            <a:lvl1pPr algn="ctr">
              <a:defRPr sz="2990">
                <a:solidFill>
                  <a:schemeClr val="tx1"/>
                </a:solidFill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969E627-E459-4B23-8883-DCBD97182DC3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1423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63626" y="790650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06800" y="1652400"/>
            <a:ext cx="2102400" cy="4762800"/>
          </a:xfrm>
          <a:prstGeom prst="rect">
            <a:avLst/>
          </a:prstGeom>
        </p:spPr>
        <p:txBody>
          <a:bodyPr vert="horz" lIns="101901" tIns="50950" rIns="101901" bIns="5095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0434" y="7152510"/>
            <a:ext cx="540060" cy="252028"/>
          </a:xfrm>
          <a:prstGeom prst="rect">
            <a:avLst/>
          </a:prstGeom>
          <a:noFill/>
        </p:spPr>
        <p:txBody>
          <a:bodyPr wrap="square" lIns="72000" tIns="18000" rIns="72000" bIns="18000" rtlCol="0" anchor="ctr">
            <a:noAutofit/>
          </a:bodyPr>
          <a:lstStyle/>
          <a:p>
            <a:pPr algn="r"/>
            <a:fld id="{DAEC31D3-4A50-4A4C-86F1-071D92773413}" type="slidenum">
              <a:rPr lang="zh-CN" altLang="en-US" sz="1000" smtClean="0">
                <a:latin typeface="Arial"/>
                <a:ea typeface="楷体_GB2312"/>
                <a:cs typeface="Arial" pitchFamily="34" charset="0"/>
              </a:rPr>
              <a:pPr algn="r"/>
              <a:t>‹#›</a:t>
            </a:fld>
            <a:endParaRPr lang="zh-CN" altLang="en-US" sz="1000" dirty="0">
              <a:latin typeface="Arial"/>
              <a:ea typeface="楷体_GB2312"/>
              <a:cs typeface="Arial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CEC242C-CDFD-F911-7838-1DEAC2B8896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66" y="352115"/>
            <a:ext cx="2276182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7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1" r:id="rId3"/>
    <p:sldLayoutId id="2147483746" r:id="rId4"/>
  </p:sldLayoutIdLst>
  <p:hf hdr="0" ftr="0" dt="0"/>
  <p:txStyles>
    <p:titleStyle>
      <a:lvl1pPr algn="l" defTabSz="1019007" rtl="0" eaLnBrk="1" latinLnBrk="0" hangingPunct="1">
        <a:spcBef>
          <a:spcPct val="0"/>
        </a:spcBef>
        <a:buNone/>
        <a:defRPr sz="2400" b="1" kern="1200" baseline="0">
          <a:solidFill>
            <a:srgbClr val="000000"/>
          </a:solidFill>
          <a:latin typeface="Times New Roman" panose="02020603050405020304" pitchFamily="18" charset="0"/>
          <a:ea typeface="楷体" panose="02010609060101010101" pitchFamily="49" charset="-122"/>
          <a:cs typeface="Arial" pitchFamily="34" charset="0"/>
        </a:defRPr>
      </a:lvl1pPr>
    </p:titleStyle>
    <p:bodyStyle>
      <a:lvl1pPr marL="180975" indent="-180975" algn="l" defTabSz="1019007" rtl="0" eaLnBrk="1" latinLnBrk="0" hangingPunct="1">
        <a:spcBef>
          <a:spcPct val="20000"/>
        </a:spcBef>
        <a:buSzPct val="80000"/>
        <a:buFont typeface="Wingdings" pitchFamily="2" charset="2"/>
        <a:buChar char="n"/>
        <a:defRPr sz="1200" kern="1200" baseline="0">
          <a:solidFill>
            <a:srgbClr val="000000"/>
          </a:solidFill>
          <a:latin typeface="Times New Roman" panose="02020603050405020304" pitchFamily="18" charset="0"/>
          <a:ea typeface="楷体" panose="02010609060101010101" pitchFamily="49" charset="-122"/>
          <a:cs typeface="Arial" pitchFamily="34" charset="0"/>
        </a:defRPr>
      </a:lvl1pPr>
      <a:lvl2pPr marL="361950" indent="-180975" algn="l" defTabSz="1019007" rtl="0" eaLnBrk="1" latinLnBrk="0" hangingPunct="1">
        <a:spcBef>
          <a:spcPct val="20000"/>
        </a:spcBef>
        <a:buFont typeface="Arial" pitchFamily="34" charset="0"/>
        <a:buChar char="–"/>
        <a:defRPr sz="1200" kern="1200" baseline="0">
          <a:solidFill>
            <a:srgbClr val="000000"/>
          </a:solidFill>
          <a:latin typeface="Times New Roman" panose="02020603050405020304" pitchFamily="18" charset="0"/>
          <a:ea typeface="楷体" panose="02010609060101010101" pitchFamily="49" charset="-122"/>
          <a:cs typeface="Arial" pitchFamily="34" charset="0"/>
        </a:defRPr>
      </a:lvl2pPr>
      <a:lvl3pPr marL="542925" indent="-180975" algn="l" defTabSz="1019007" rtl="0" eaLnBrk="1" latinLnBrk="0" hangingPunct="1">
        <a:spcBef>
          <a:spcPct val="20000"/>
        </a:spcBef>
        <a:buFont typeface="Arial" pitchFamily="34" charset="0"/>
        <a:buChar char="•"/>
        <a:defRPr sz="1200" kern="1200" baseline="0">
          <a:solidFill>
            <a:srgbClr val="000000"/>
          </a:solidFill>
          <a:latin typeface="Times New Roman" panose="02020603050405020304" pitchFamily="18" charset="0"/>
          <a:ea typeface="楷体" panose="02010609060101010101" pitchFamily="49" charset="-122"/>
          <a:cs typeface="Arial" pitchFamily="34" charset="0"/>
        </a:defRPr>
      </a:lvl3pPr>
      <a:lvl4pPr marL="809625" indent="-238125" algn="l" defTabSz="1019007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楷体_GB2312" pitchFamily="49" charset="-122"/>
          <a:cs typeface="Arial" pitchFamily="34" charset="0"/>
        </a:defRPr>
      </a:lvl4pPr>
      <a:lvl5pPr marL="990600" indent="-180975" algn="l" defTabSz="101900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楷体_GB2312" pitchFamily="49" charset="-122"/>
          <a:cs typeface="Arial" pitchFamily="34" charset="0"/>
        </a:defRPr>
      </a:lvl5pPr>
      <a:lvl6pPr marL="2802270" indent="-254752" algn="l" defTabSz="101900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774" indent="-254752" algn="l" defTabSz="101900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1278" indent="-254752" algn="l" defTabSz="101900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781" indent="-254752" algn="l" defTabSz="101900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504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007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511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8015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518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7022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526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6029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1.png"/><Relationship Id="rId3" Type="http://schemas.openxmlformats.org/officeDocument/2006/relationships/image" Target="../media/image15.png"/><Relationship Id="rId7" Type="http://schemas.openxmlformats.org/officeDocument/2006/relationships/image" Target="../media/image19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10.png"/><Relationship Id="rId5" Type="http://schemas.openxmlformats.org/officeDocument/2006/relationships/image" Target="../media/image170.png"/><Relationship Id="rId10" Type="http://schemas.openxmlformats.org/officeDocument/2006/relationships/image" Target="../media/image2210.png"/><Relationship Id="rId4" Type="http://schemas.openxmlformats.org/officeDocument/2006/relationships/image" Target="../media/image1610.png"/><Relationship Id="rId9" Type="http://schemas.openxmlformats.org/officeDocument/2006/relationships/image" Target="../media/image21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0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image" Target="../media/image24.png"/><Relationship Id="rId5" Type="http://schemas.openxmlformats.org/officeDocument/2006/relationships/image" Target="../media/image51.png"/><Relationship Id="rId10" Type="http://schemas.openxmlformats.org/officeDocument/2006/relationships/image" Target="../media/image23.png"/><Relationship Id="rId4" Type="http://schemas.openxmlformats.org/officeDocument/2006/relationships/image" Target="../media/image4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35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56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0.png"/><Relationship Id="rId7" Type="http://schemas.openxmlformats.org/officeDocument/2006/relationships/image" Target="../media/image7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11" Type="http://schemas.openxmlformats.org/officeDocument/2006/relationships/image" Target="../media/image5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7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0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77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7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05.png"/><Relationship Id="rId7" Type="http://schemas.openxmlformats.org/officeDocument/2006/relationships/image" Target="../media/image111.png"/><Relationship Id="rId12" Type="http://schemas.openxmlformats.org/officeDocument/2006/relationships/image" Target="../media/image1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png"/><Relationship Id="rId11" Type="http://schemas.openxmlformats.org/officeDocument/2006/relationships/image" Target="../media/image116.png"/><Relationship Id="rId5" Type="http://schemas.openxmlformats.org/officeDocument/2006/relationships/image" Target="../media/image109.png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4" Type="http://schemas.openxmlformats.org/officeDocument/2006/relationships/image" Target="../media/image108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84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0.png"/><Relationship Id="rId3" Type="http://schemas.openxmlformats.org/officeDocument/2006/relationships/image" Target="../media/image204.png"/><Relationship Id="rId7" Type="http://schemas.openxmlformats.org/officeDocument/2006/relationships/image" Target="../media/image20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1.png"/><Relationship Id="rId5" Type="http://schemas.openxmlformats.org/officeDocument/2006/relationships/image" Target="../media/image189.png"/><Relationship Id="rId4" Type="http://schemas.openxmlformats.org/officeDocument/2006/relationships/image" Target="../media/image190.png"/><Relationship Id="rId9" Type="http://schemas.openxmlformats.org/officeDocument/2006/relationships/image" Target="../media/image20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13" Type="http://schemas.openxmlformats.org/officeDocument/2006/relationships/image" Target="../media/image83.png"/><Relationship Id="rId18" Type="http://schemas.openxmlformats.org/officeDocument/2006/relationships/image" Target="../media/image121.png"/><Relationship Id="rId3" Type="http://schemas.openxmlformats.org/officeDocument/2006/relationships/image" Target="../media/image570.png"/><Relationship Id="rId7" Type="http://schemas.openxmlformats.org/officeDocument/2006/relationships/image" Target="../media/image610.png"/><Relationship Id="rId12" Type="http://schemas.openxmlformats.org/officeDocument/2006/relationships/image" Target="../media/image99.png"/><Relationship Id="rId17" Type="http://schemas.openxmlformats.org/officeDocument/2006/relationships/image" Target="../media/image107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0.png"/><Relationship Id="rId11" Type="http://schemas.openxmlformats.org/officeDocument/2006/relationships/image" Target="../media/image85.png"/><Relationship Id="rId5" Type="http://schemas.openxmlformats.org/officeDocument/2006/relationships/image" Target="../media/image590.png"/><Relationship Id="rId15" Type="http://schemas.openxmlformats.org/officeDocument/2006/relationships/image" Target="../media/image104.png"/><Relationship Id="rId10" Type="http://schemas.openxmlformats.org/officeDocument/2006/relationships/image" Target="../media/image64.png"/><Relationship Id="rId4" Type="http://schemas.openxmlformats.org/officeDocument/2006/relationships/image" Target="../media/image580.png"/><Relationship Id="rId9" Type="http://schemas.openxmlformats.org/officeDocument/2006/relationships/image" Target="../media/image63.png"/><Relationship Id="rId14" Type="http://schemas.openxmlformats.org/officeDocument/2006/relationships/image" Target="../media/image10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8" Type="http://schemas.openxmlformats.org/officeDocument/2006/relationships/image" Target="../media/image102.png"/><Relationship Id="rId21" Type="http://schemas.openxmlformats.org/officeDocument/2006/relationships/image" Target="../media/image133.png"/><Relationship Id="rId7" Type="http://schemas.openxmlformats.org/officeDocument/2006/relationships/image" Target="../media/image125.png"/><Relationship Id="rId12" Type="http://schemas.openxmlformats.org/officeDocument/2006/relationships/image" Target="../media/image83.png"/><Relationship Id="rId17" Type="http://schemas.openxmlformats.org/officeDocument/2006/relationships/image" Target="../media/image84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32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23" Type="http://schemas.openxmlformats.org/officeDocument/2006/relationships/image" Target="../media/image135.png"/><Relationship Id="rId19" Type="http://schemas.openxmlformats.org/officeDocument/2006/relationships/image" Target="../media/image127.png"/><Relationship Id="rId4" Type="http://schemas.openxmlformats.org/officeDocument/2006/relationships/image" Target="../media/image122.png"/><Relationship Id="rId22" Type="http://schemas.openxmlformats.org/officeDocument/2006/relationships/image" Target="../media/image13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6.png"/><Relationship Id="rId18" Type="http://schemas.openxmlformats.org/officeDocument/2006/relationships/image" Target="../media/image127.png"/><Relationship Id="rId21" Type="http://schemas.openxmlformats.org/officeDocument/2006/relationships/image" Target="../media/image135.png"/><Relationship Id="rId7" Type="http://schemas.openxmlformats.org/officeDocument/2006/relationships/image" Target="../media/image125.png"/><Relationship Id="rId12" Type="http://schemas.openxmlformats.org/officeDocument/2006/relationships/image" Target="../media/image83.png"/><Relationship Id="rId17" Type="http://schemas.openxmlformats.org/officeDocument/2006/relationships/image" Target="../media/image137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132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31.png"/><Relationship Id="rId5" Type="http://schemas.openxmlformats.org/officeDocument/2006/relationships/image" Target="../media/image123.png"/><Relationship Id="rId19" Type="http://schemas.openxmlformats.org/officeDocument/2006/relationships/image" Target="../media/image128.png"/><Relationship Id="rId4" Type="http://schemas.openxmlformats.org/officeDocument/2006/relationships/image" Target="../media/image122.png"/><Relationship Id="rId14" Type="http://schemas.openxmlformats.org/officeDocument/2006/relationships/image" Target="../media/image10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33.png"/><Relationship Id="rId18" Type="http://schemas.openxmlformats.org/officeDocument/2006/relationships/image" Target="../media/image132.png"/><Relationship Id="rId3" Type="http://schemas.openxmlformats.org/officeDocument/2006/relationships/image" Target="../media/image1361.png"/><Relationship Id="rId21" Type="http://schemas.openxmlformats.org/officeDocument/2006/relationships/image" Target="../media/image134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84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38.png"/><Relationship Id="rId15" Type="http://schemas.openxmlformats.org/officeDocument/2006/relationships/image" Target="../media/image135.png"/><Relationship Id="rId23" Type="http://schemas.openxmlformats.org/officeDocument/2006/relationships/image" Target="../media/image143.png"/><Relationship Id="rId10" Type="http://schemas.openxmlformats.org/officeDocument/2006/relationships/image" Target="../media/image126.png"/><Relationship Id="rId19" Type="http://schemas.openxmlformats.org/officeDocument/2006/relationships/image" Target="../media/image140.png"/><Relationship Id="rId4" Type="http://schemas.openxmlformats.org/officeDocument/2006/relationships/image" Target="../media/image1370.png"/><Relationship Id="rId9" Type="http://schemas.openxmlformats.org/officeDocument/2006/relationships/image" Target="../media/image125.png"/><Relationship Id="rId14" Type="http://schemas.openxmlformats.org/officeDocument/2006/relationships/image" Target="../media/image83.png"/><Relationship Id="rId22" Type="http://schemas.openxmlformats.org/officeDocument/2006/relationships/image" Target="../media/image14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8" Type="http://schemas.openxmlformats.org/officeDocument/2006/relationships/image" Target="../media/image132.png"/><Relationship Id="rId26" Type="http://schemas.openxmlformats.org/officeDocument/2006/relationships/image" Target="../media/image147.png"/><Relationship Id="rId21" Type="http://schemas.openxmlformats.org/officeDocument/2006/relationships/image" Target="../media/image133.png"/><Relationship Id="rId7" Type="http://schemas.openxmlformats.org/officeDocument/2006/relationships/image" Target="../media/image123.png"/><Relationship Id="rId25" Type="http://schemas.openxmlformats.org/officeDocument/2006/relationships/image" Target="../media/image146.png"/><Relationship Id="rId2" Type="http://schemas.openxmlformats.org/officeDocument/2006/relationships/notesSlide" Target="../notesSlides/notesSlide38.xml"/><Relationship Id="rId20" Type="http://schemas.openxmlformats.org/officeDocument/2006/relationships/image" Target="../media/image128.png"/><Relationship Id="rId29" Type="http://schemas.openxmlformats.org/officeDocument/2006/relationships/image" Target="../media/image1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2.png"/><Relationship Id="rId24" Type="http://schemas.openxmlformats.org/officeDocument/2006/relationships/image" Target="../media/image145.png"/><Relationship Id="rId23" Type="http://schemas.openxmlformats.org/officeDocument/2006/relationships/image" Target="../media/image134.png"/><Relationship Id="rId28" Type="http://schemas.openxmlformats.org/officeDocument/2006/relationships/image" Target="../media/image142.png"/><Relationship Id="rId10" Type="http://schemas.openxmlformats.org/officeDocument/2006/relationships/image" Target="../media/image126.png"/><Relationship Id="rId19" Type="http://schemas.openxmlformats.org/officeDocument/2006/relationships/image" Target="../media/image127.png"/><Relationship Id="rId31" Type="http://schemas.openxmlformats.org/officeDocument/2006/relationships/image" Target="../media/image149.png"/><Relationship Id="rId9" Type="http://schemas.openxmlformats.org/officeDocument/2006/relationships/image" Target="../media/image125.png"/><Relationship Id="rId14" Type="http://schemas.openxmlformats.org/officeDocument/2006/relationships/image" Target="../media/image83.png"/><Relationship Id="rId22" Type="http://schemas.openxmlformats.org/officeDocument/2006/relationships/image" Target="../media/image135.png"/><Relationship Id="rId27" Type="http://schemas.openxmlformats.org/officeDocument/2006/relationships/image" Target="../media/image141.png"/><Relationship Id="rId30" Type="http://schemas.openxmlformats.org/officeDocument/2006/relationships/image" Target="../media/image14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3" Type="http://schemas.openxmlformats.org/officeDocument/2006/relationships/image" Target="../media/image840.png"/><Relationship Id="rId21" Type="http://schemas.openxmlformats.org/officeDocument/2006/relationships/image" Target="../media/image167.png"/><Relationship Id="rId7" Type="http://schemas.openxmlformats.org/officeDocument/2006/relationships/image" Target="../media/image152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162.png"/><Relationship Id="rId20" Type="http://schemas.openxmlformats.org/officeDocument/2006/relationships/image" Target="../media/image1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1.png"/><Relationship Id="rId11" Type="http://schemas.openxmlformats.org/officeDocument/2006/relationships/image" Target="../media/image157.png"/><Relationship Id="rId5" Type="http://schemas.openxmlformats.org/officeDocument/2006/relationships/image" Target="../media/image1501.png"/><Relationship Id="rId15" Type="http://schemas.openxmlformats.org/officeDocument/2006/relationships/image" Target="../media/image161.png"/><Relationship Id="rId10" Type="http://schemas.openxmlformats.org/officeDocument/2006/relationships/image" Target="../media/image156.png"/><Relationship Id="rId19" Type="http://schemas.openxmlformats.org/officeDocument/2006/relationships/image" Target="../media/image165.png"/><Relationship Id="rId4" Type="http://schemas.openxmlformats.org/officeDocument/2006/relationships/image" Target="../media/image150.png"/><Relationship Id="rId9" Type="http://schemas.openxmlformats.org/officeDocument/2006/relationships/image" Target="../media/image154.png"/><Relationship Id="rId14" Type="http://schemas.openxmlformats.org/officeDocument/2006/relationships/image" Target="../media/image160.png"/><Relationship Id="rId22" Type="http://schemas.openxmlformats.org/officeDocument/2006/relationships/image" Target="../media/image1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0.png"/><Relationship Id="rId13" Type="http://schemas.openxmlformats.org/officeDocument/2006/relationships/image" Target="../media/image1360.png"/><Relationship Id="rId18" Type="http://schemas.openxmlformats.org/officeDocument/2006/relationships/image" Target="../media/image1410.png"/><Relationship Id="rId3" Type="http://schemas.openxmlformats.org/officeDocument/2006/relationships/image" Target="../media/image1230.png"/><Relationship Id="rId21" Type="http://schemas.openxmlformats.org/officeDocument/2006/relationships/image" Target="../media/image1440.png"/><Relationship Id="rId7" Type="http://schemas.openxmlformats.org/officeDocument/2006/relationships/image" Target="../media/image1270.png"/><Relationship Id="rId12" Type="http://schemas.openxmlformats.org/officeDocument/2006/relationships/image" Target="../media/image1350.png"/><Relationship Id="rId17" Type="http://schemas.openxmlformats.org/officeDocument/2006/relationships/image" Target="../media/image1400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1390.png"/><Relationship Id="rId20" Type="http://schemas.openxmlformats.org/officeDocument/2006/relationships/image" Target="../media/image14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60.png"/><Relationship Id="rId11" Type="http://schemas.openxmlformats.org/officeDocument/2006/relationships/image" Target="../media/image1340.png"/><Relationship Id="rId5" Type="http://schemas.openxmlformats.org/officeDocument/2006/relationships/image" Target="../media/image1250.png"/><Relationship Id="rId15" Type="http://schemas.openxmlformats.org/officeDocument/2006/relationships/image" Target="../media/image1380.png"/><Relationship Id="rId10" Type="http://schemas.openxmlformats.org/officeDocument/2006/relationships/image" Target="../media/image1330.png"/><Relationship Id="rId19" Type="http://schemas.openxmlformats.org/officeDocument/2006/relationships/image" Target="../media/image1420.png"/><Relationship Id="rId4" Type="http://schemas.openxmlformats.org/officeDocument/2006/relationships/image" Target="../media/image1240.png"/><Relationship Id="rId9" Type="http://schemas.openxmlformats.org/officeDocument/2006/relationships/image" Target="../media/image1320.png"/><Relationship Id="rId14" Type="http://schemas.openxmlformats.org/officeDocument/2006/relationships/image" Target="../media/image149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240.png"/><Relationship Id="rId7" Type="http://schemas.openxmlformats.org/officeDocument/2006/relationships/image" Target="../media/image1480.png"/><Relationship Id="rId12" Type="http://schemas.openxmlformats.org/officeDocument/2006/relationships/image" Target="../media/image17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70.png"/><Relationship Id="rId11" Type="http://schemas.openxmlformats.org/officeDocument/2006/relationships/image" Target="../media/image173.png"/><Relationship Id="rId5" Type="http://schemas.openxmlformats.org/officeDocument/2006/relationships/image" Target="../media/image1460.png"/><Relationship Id="rId10" Type="http://schemas.openxmlformats.org/officeDocument/2006/relationships/image" Target="../media/image172.png"/><Relationship Id="rId4" Type="http://schemas.openxmlformats.org/officeDocument/2006/relationships/image" Target="../media/image1450.png"/><Relationship Id="rId9" Type="http://schemas.openxmlformats.org/officeDocument/2006/relationships/image" Target="../media/image17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0.png"/><Relationship Id="rId13" Type="http://schemas.openxmlformats.org/officeDocument/2006/relationships/image" Target="../media/image1600.png"/><Relationship Id="rId18" Type="http://schemas.openxmlformats.org/officeDocument/2006/relationships/image" Target="../media/image175.png"/><Relationship Id="rId3" Type="http://schemas.openxmlformats.org/officeDocument/2006/relationships/image" Target="../media/image1490.png"/><Relationship Id="rId7" Type="http://schemas.openxmlformats.org/officeDocument/2006/relationships/image" Target="../media/image1530.png"/><Relationship Id="rId12" Type="http://schemas.openxmlformats.org/officeDocument/2006/relationships/image" Target="../media/image1590.png"/><Relationship Id="rId17" Type="http://schemas.openxmlformats.org/officeDocument/2006/relationships/image" Target="../media/image1640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16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20.png"/><Relationship Id="rId11" Type="http://schemas.openxmlformats.org/officeDocument/2006/relationships/image" Target="../media/image1580.png"/><Relationship Id="rId24" Type="http://schemas.openxmlformats.org/officeDocument/2006/relationships/image" Target="../media/image176.png"/><Relationship Id="rId5" Type="http://schemas.openxmlformats.org/officeDocument/2006/relationships/image" Target="../media/image1510.png"/><Relationship Id="rId15" Type="http://schemas.openxmlformats.org/officeDocument/2006/relationships/image" Target="../media/image1620.png"/><Relationship Id="rId23" Type="http://schemas.openxmlformats.org/officeDocument/2006/relationships/image" Target="../media/image1650.png"/><Relationship Id="rId10" Type="http://schemas.openxmlformats.org/officeDocument/2006/relationships/image" Target="../media/image1570.png"/><Relationship Id="rId19" Type="http://schemas.openxmlformats.org/officeDocument/2006/relationships/image" Target="../media/image171.png"/><Relationship Id="rId4" Type="http://schemas.openxmlformats.org/officeDocument/2006/relationships/image" Target="../media/image1500.png"/><Relationship Id="rId9" Type="http://schemas.openxmlformats.org/officeDocument/2006/relationships/image" Target="../media/image1560.png"/><Relationship Id="rId14" Type="http://schemas.openxmlformats.org/officeDocument/2006/relationships/image" Target="../media/image161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7.png"/><Relationship Id="rId7" Type="http://schemas.openxmlformats.org/officeDocument/2006/relationships/image" Target="../media/image17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01.png"/><Relationship Id="rId5" Type="http://schemas.openxmlformats.org/officeDocument/2006/relationships/image" Target="../media/image178.png"/><Relationship Id="rId4" Type="http://schemas.openxmlformats.org/officeDocument/2006/relationships/image" Target="../media/image840.png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9.png"/><Relationship Id="rId3" Type="http://schemas.openxmlformats.org/officeDocument/2006/relationships/image" Target="../media/image211.png"/><Relationship Id="rId7" Type="http://schemas.openxmlformats.org/officeDocument/2006/relationships/image" Target="../media/image181.png"/><Relationship Id="rId12" Type="http://schemas.openxmlformats.org/officeDocument/2006/relationships/image" Target="../media/image218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2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4.png"/><Relationship Id="rId11" Type="http://schemas.openxmlformats.org/officeDocument/2006/relationships/image" Target="../media/image217.png"/><Relationship Id="rId5" Type="http://schemas.openxmlformats.org/officeDocument/2006/relationships/image" Target="../media/image213.png"/><Relationship Id="rId15" Type="http://schemas.openxmlformats.org/officeDocument/2006/relationships/image" Target="../media/image221.png"/><Relationship Id="rId10" Type="http://schemas.openxmlformats.org/officeDocument/2006/relationships/image" Target="../media/image216.png"/><Relationship Id="rId4" Type="http://schemas.openxmlformats.org/officeDocument/2006/relationships/image" Target="../media/image212.png"/><Relationship Id="rId9" Type="http://schemas.openxmlformats.org/officeDocument/2006/relationships/image" Target="../media/image215.png"/><Relationship Id="rId14" Type="http://schemas.openxmlformats.org/officeDocument/2006/relationships/image" Target="../media/image22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770.png"/><Relationship Id="rId7" Type="http://schemas.openxmlformats.org/officeDocument/2006/relationships/image" Target="../media/image18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00.png"/><Relationship Id="rId5" Type="http://schemas.openxmlformats.org/officeDocument/2006/relationships/image" Target="../media/image1790.png"/><Relationship Id="rId10" Type="http://schemas.openxmlformats.org/officeDocument/2006/relationships/image" Target="../media/image188.png"/><Relationship Id="rId4" Type="http://schemas.openxmlformats.org/officeDocument/2006/relationships/image" Target="../media/image1780.png"/><Relationship Id="rId9" Type="http://schemas.openxmlformats.org/officeDocument/2006/relationships/image" Target="../media/image18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3.pn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12" Type="http://schemas.openxmlformats.org/officeDocument/2006/relationships/image" Target="../media/image20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5" Type="http://schemas.openxmlformats.org/officeDocument/2006/relationships/image" Target="../media/image208.png"/><Relationship Id="rId10" Type="http://schemas.openxmlformats.org/officeDocument/2006/relationships/image" Target="../media/image199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209.png"/><Relationship Id="rId7" Type="http://schemas.openxmlformats.org/officeDocument/2006/relationships/image" Target="../media/image2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01.png"/><Relationship Id="rId5" Type="http://schemas.openxmlformats.org/officeDocument/2006/relationships/image" Target="../media/image2091.png"/><Relationship Id="rId4" Type="http://schemas.openxmlformats.org/officeDocument/2006/relationships/image" Target="../media/image210.png"/><Relationship Id="rId9" Type="http://schemas.openxmlformats.org/officeDocument/2006/relationships/image" Target="../media/image2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6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2.png"/><Relationship Id="rId3" Type="http://schemas.openxmlformats.org/officeDocument/2006/relationships/image" Target="../media/image239.png"/><Relationship Id="rId7" Type="http://schemas.openxmlformats.org/officeDocument/2006/relationships/image" Target="../media/image22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00.png"/><Relationship Id="rId5" Type="http://schemas.openxmlformats.org/officeDocument/2006/relationships/image" Target="../media/image2090.png"/><Relationship Id="rId4" Type="http://schemas.openxmlformats.org/officeDocument/2006/relationships/image" Target="../media/image208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0.png"/><Relationship Id="rId7" Type="http://schemas.openxmlformats.org/officeDocument/2006/relationships/image" Target="../media/image23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9.png"/><Relationship Id="rId5" Type="http://schemas.openxmlformats.org/officeDocument/2006/relationships/image" Target="../media/image228.png"/><Relationship Id="rId4" Type="http://schemas.openxmlformats.org/officeDocument/2006/relationships/image" Target="../media/image22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3" Type="http://schemas.openxmlformats.org/officeDocument/2006/relationships/image" Target="../media/image277.png"/><Relationship Id="rId7" Type="http://schemas.openxmlformats.org/officeDocument/2006/relationships/image" Target="../media/image27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2.png"/><Relationship Id="rId5" Type="http://schemas.openxmlformats.org/officeDocument/2006/relationships/image" Target="../media/image2310.png"/><Relationship Id="rId4" Type="http://schemas.openxmlformats.org/officeDocument/2006/relationships/image" Target="../media/image281.png"/><Relationship Id="rId9" Type="http://schemas.openxmlformats.org/officeDocument/2006/relationships/image" Target="../media/image28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0.png"/><Relationship Id="rId13" Type="http://schemas.openxmlformats.org/officeDocument/2006/relationships/image" Target="../media/image243.png"/><Relationship Id="rId18" Type="http://schemas.openxmlformats.org/officeDocument/2006/relationships/image" Target="../media/image248.png"/><Relationship Id="rId3" Type="http://schemas.openxmlformats.org/officeDocument/2006/relationships/image" Target="../media/image236.png"/><Relationship Id="rId21" Type="http://schemas.openxmlformats.org/officeDocument/2006/relationships/image" Target="../media/image252.png"/><Relationship Id="rId7" Type="http://schemas.openxmlformats.org/officeDocument/2006/relationships/image" Target="../media/image2270.png"/><Relationship Id="rId12" Type="http://schemas.openxmlformats.org/officeDocument/2006/relationships/image" Target="../media/image2420.png"/><Relationship Id="rId17" Type="http://schemas.openxmlformats.org/officeDocument/2006/relationships/image" Target="../media/image247.png"/><Relationship Id="rId2" Type="http://schemas.openxmlformats.org/officeDocument/2006/relationships/notesSlide" Target="../notesSlides/notesSlide57.xml"/><Relationship Id="rId16" Type="http://schemas.openxmlformats.org/officeDocument/2006/relationships/image" Target="../media/image246.png"/><Relationship Id="rId20" Type="http://schemas.openxmlformats.org/officeDocument/2006/relationships/image" Target="../media/image2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2.png"/><Relationship Id="rId11" Type="http://schemas.openxmlformats.org/officeDocument/2006/relationships/image" Target="../media/image2410.png"/><Relationship Id="rId5" Type="http://schemas.openxmlformats.org/officeDocument/2006/relationships/image" Target="../media/image241.png"/><Relationship Id="rId15" Type="http://schemas.openxmlformats.org/officeDocument/2006/relationships/image" Target="../media/image245.png"/><Relationship Id="rId10" Type="http://schemas.openxmlformats.org/officeDocument/2006/relationships/image" Target="../media/image2320.png"/><Relationship Id="rId19" Type="http://schemas.openxmlformats.org/officeDocument/2006/relationships/image" Target="../media/image249.png"/><Relationship Id="rId4" Type="http://schemas.openxmlformats.org/officeDocument/2006/relationships/image" Target="../media/image237.png"/><Relationship Id="rId9" Type="http://schemas.openxmlformats.org/officeDocument/2006/relationships/image" Target="../media/image2290.png"/><Relationship Id="rId14" Type="http://schemas.openxmlformats.org/officeDocument/2006/relationships/image" Target="../media/image244.png"/><Relationship Id="rId22" Type="http://schemas.openxmlformats.org/officeDocument/2006/relationships/image" Target="../media/image25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3" Type="http://schemas.openxmlformats.org/officeDocument/2006/relationships/image" Target="../media/image2520.png"/><Relationship Id="rId7" Type="http://schemas.openxmlformats.org/officeDocument/2006/relationships/image" Target="../media/image2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6.png"/><Relationship Id="rId11" Type="http://schemas.openxmlformats.org/officeDocument/2006/relationships/image" Target="../media/image261.png"/><Relationship Id="rId5" Type="http://schemas.openxmlformats.org/officeDocument/2006/relationships/image" Target="../media/image255.png"/><Relationship Id="rId10" Type="http://schemas.openxmlformats.org/officeDocument/2006/relationships/image" Target="../media/image260.png"/><Relationship Id="rId4" Type="http://schemas.openxmlformats.org/officeDocument/2006/relationships/image" Target="../media/image254.png"/><Relationship Id="rId9" Type="http://schemas.openxmlformats.org/officeDocument/2006/relationships/image" Target="../media/image25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0.png"/><Relationship Id="rId13" Type="http://schemas.openxmlformats.org/officeDocument/2006/relationships/image" Target="../media/image290.png"/><Relationship Id="rId3" Type="http://schemas.openxmlformats.org/officeDocument/2006/relationships/image" Target="../media/image1740.png"/><Relationship Id="rId7" Type="http://schemas.openxmlformats.org/officeDocument/2006/relationships/image" Target="../media/image1880.png"/><Relationship Id="rId12" Type="http://schemas.openxmlformats.org/officeDocument/2006/relationships/image" Target="../media/image28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30.png"/><Relationship Id="rId11" Type="http://schemas.openxmlformats.org/officeDocument/2006/relationships/image" Target="../media/image288.png"/><Relationship Id="rId5" Type="http://schemas.openxmlformats.org/officeDocument/2006/relationships/image" Target="../media/image1820.png"/><Relationship Id="rId15" Type="http://schemas.openxmlformats.org/officeDocument/2006/relationships/image" Target="../media/image292.png"/><Relationship Id="rId10" Type="http://schemas.openxmlformats.org/officeDocument/2006/relationships/image" Target="../media/image287.png"/><Relationship Id="rId4" Type="http://schemas.openxmlformats.org/officeDocument/2006/relationships/image" Target="../media/image1811.png"/><Relationship Id="rId9" Type="http://schemas.openxmlformats.org/officeDocument/2006/relationships/image" Target="../media/image2030.png"/><Relationship Id="rId14" Type="http://schemas.openxmlformats.org/officeDocument/2006/relationships/image" Target="../media/image29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0.png"/><Relationship Id="rId3" Type="http://schemas.openxmlformats.org/officeDocument/2006/relationships/image" Target="../media/image189.png"/><Relationship Id="rId7" Type="http://schemas.openxmlformats.org/officeDocument/2006/relationships/image" Target="../media/image193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20.png"/><Relationship Id="rId10" Type="http://schemas.openxmlformats.org/officeDocument/2006/relationships/image" Target="../media/image155.png"/><Relationship Id="rId4" Type="http://schemas.openxmlformats.org/officeDocument/2006/relationships/image" Target="../media/image190.png"/><Relationship Id="rId9" Type="http://schemas.openxmlformats.org/officeDocument/2006/relationships/image" Target="../media/image195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1.png"/><Relationship Id="rId3" Type="http://schemas.openxmlformats.org/officeDocument/2006/relationships/image" Target="../media/image306.png"/><Relationship Id="rId7" Type="http://schemas.openxmlformats.org/officeDocument/2006/relationships/image" Target="../media/image197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20.png"/><Relationship Id="rId5" Type="http://schemas.openxmlformats.org/officeDocument/2006/relationships/image" Target="../media/image190.png"/><Relationship Id="rId10" Type="http://schemas.openxmlformats.org/officeDocument/2006/relationships/image" Target="../media/image1940.png"/><Relationship Id="rId4" Type="http://schemas.openxmlformats.org/officeDocument/2006/relationships/image" Target="../media/image184.png"/><Relationship Id="rId9" Type="http://schemas.openxmlformats.org/officeDocument/2006/relationships/image" Target="../media/image193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41.png"/><Relationship Id="rId4" Type="http://schemas.openxmlformats.org/officeDocument/2006/relationships/image" Target="../media/image85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30.png"/><Relationship Id="rId5" Type="http://schemas.openxmlformats.org/officeDocument/2006/relationships/image" Target="../media/image262.png"/><Relationship Id="rId4" Type="http://schemas.openxmlformats.org/officeDocument/2006/relationships/image" Target="../media/image63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13" Type="http://schemas.openxmlformats.org/officeDocument/2006/relationships/image" Target="../media/image291.png"/><Relationship Id="rId3" Type="http://schemas.openxmlformats.org/officeDocument/2006/relationships/image" Target="../media/image1740.png"/><Relationship Id="rId7" Type="http://schemas.openxmlformats.org/officeDocument/2006/relationships/image" Target="../media/image2020.png"/><Relationship Id="rId12" Type="http://schemas.openxmlformats.org/officeDocument/2006/relationships/image" Target="../media/image29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30.png"/><Relationship Id="rId11" Type="http://schemas.openxmlformats.org/officeDocument/2006/relationships/image" Target="../media/image295.png"/><Relationship Id="rId5" Type="http://schemas.openxmlformats.org/officeDocument/2006/relationships/image" Target="../media/image1820.png"/><Relationship Id="rId10" Type="http://schemas.openxmlformats.org/officeDocument/2006/relationships/image" Target="../media/image305.png"/><Relationship Id="rId4" Type="http://schemas.openxmlformats.org/officeDocument/2006/relationships/image" Target="../media/image1811.png"/><Relationship Id="rId9" Type="http://schemas.openxmlformats.org/officeDocument/2006/relationships/image" Target="../media/image287.png"/><Relationship Id="rId14" Type="http://schemas.openxmlformats.org/officeDocument/2006/relationships/image" Target="../media/image29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42.png"/><Relationship Id="rId5" Type="http://schemas.openxmlformats.org/officeDocument/2006/relationships/image" Target="../media/image262.png"/><Relationship Id="rId4" Type="http://schemas.openxmlformats.org/officeDocument/2006/relationships/image" Target="../media/image63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3.png"/><Relationship Id="rId5" Type="http://schemas.openxmlformats.org/officeDocument/2006/relationships/image" Target="../media/image297.png"/><Relationship Id="rId4" Type="http://schemas.openxmlformats.org/officeDocument/2006/relationships/image" Target="../media/image296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299.png"/><Relationship Id="rId7" Type="http://schemas.openxmlformats.org/officeDocument/2006/relationships/image" Target="../media/image30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8.png"/><Relationship Id="rId5" Type="http://schemas.openxmlformats.org/officeDocument/2006/relationships/image" Target="../media/image307.png"/><Relationship Id="rId4" Type="http://schemas.openxmlformats.org/officeDocument/2006/relationships/image" Target="../media/image301.png"/><Relationship Id="rId9" Type="http://schemas.openxmlformats.org/officeDocument/2006/relationships/image" Target="../media/image31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354" y="1873269"/>
            <a:ext cx="10060801" cy="5972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85416" tIns="42710" rIns="85416" bIns="42710" anchor="ctr"/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Zhewei Wei</a:t>
            </a:r>
          </a:p>
          <a:p>
            <a:pPr algn="ctr">
              <a:lnSpc>
                <a:spcPct val="11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Renmin University of China</a:t>
            </a:r>
          </a:p>
        </p:txBody>
      </p:sp>
      <p:sp>
        <p:nvSpPr>
          <p:cNvPr id="62466" name="矩形 3"/>
          <p:cNvSpPr>
            <a:spLocks noChangeArrowheads="1"/>
          </p:cNvSpPr>
          <p:nvPr/>
        </p:nvSpPr>
        <p:spPr bwMode="auto">
          <a:xfrm>
            <a:off x="3953678" y="4964057"/>
            <a:ext cx="2792051" cy="373903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lIns="85426" tIns="42713" rIns="85426" bIns="42713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69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2710" name="Rectangle 4"/>
          <p:cNvSpPr>
            <a:spLocks noChangeArrowheads="1"/>
          </p:cNvSpPr>
          <p:nvPr/>
        </p:nvSpPr>
        <p:spPr bwMode="auto">
          <a:xfrm>
            <a:off x="-407" y="1873269"/>
            <a:ext cx="10060801" cy="1397747"/>
          </a:xfrm>
          <a:prstGeom prst="rect">
            <a:avLst/>
          </a:prstGeom>
          <a:solidFill>
            <a:srgbClr val="09599C"/>
          </a:solidFill>
          <a:ln w="9525" algn="ctr">
            <a:noFill/>
            <a:miter lim="800000"/>
            <a:headEnd/>
            <a:tailEnd/>
          </a:ln>
        </p:spPr>
        <p:txBody>
          <a:bodyPr lIns="85435" tIns="42718" rIns="85435" bIns="42718" anchor="ctr" anchorCtr="1">
            <a:noAutofit/>
          </a:bodyPr>
          <a:lstStyle/>
          <a:p>
            <a:pPr marL="388600" indent="-388600" algn="ctr" defTabSz="981881" eaLnBrk="0" hangingPunct="0"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Sublinear-Time Algorithms </a:t>
            </a:r>
          </a:p>
          <a:p>
            <a:pPr marL="388600" indent="-388600" algn="ctr" defTabSz="981881" eaLnBrk="0" hangingPunct="0"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for Random-Walk Probability Estimation</a:t>
            </a:r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0" y="1876776"/>
            <a:ext cx="1005998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date">
            <a:extLst>
              <a:ext uri="{FF2B5EF4-FFF2-40B4-BE49-F238E27FC236}">
                <a16:creationId xmlns:a16="http://schemas.microsoft.com/office/drawing/2014/main" id="{082AEE6D-6575-584B-8546-3A78DEF53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810" y="5615186"/>
            <a:ext cx="3420000" cy="72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9" tIns="45685" rIns="91369" bIns="45685" anchor="ctr"/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Monotype Sorts" pitchFamily="2" charset="2"/>
              <a:defRPr kumimoji="1" sz="1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Monotype Sorts" pitchFamily="2" charset="2"/>
              <a:defRPr kumimoji="1" sz="1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Monotype Sorts" pitchFamily="2" charset="2"/>
              <a:defRPr kumimoji="1" sz="1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Monotype Sorts" pitchFamily="2" charset="2"/>
              <a:defRPr kumimoji="1" sz="1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ctr" defTabSz="1018970" eaLnBrk="1" hangingPunct="1">
              <a:lnSpc>
                <a:spcPct val="11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n-US" altLang="zh-CN" sz="2400" dirty="0">
                <a:solidFill>
                  <a:prstClr val="black"/>
                </a:solidFill>
                <a:ea typeface="KaiTi" panose="02010609060101010101" pitchFamily="49" charset="-122"/>
                <a:cs typeface="Times New Roman" panose="02020603050405020304" pitchFamily="18" charset="0"/>
              </a:rPr>
              <a:t>May 17, 2024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824FB5C-5735-D14A-B328-0EBDBD1ABDD8}"/>
              </a:ext>
            </a:extLst>
          </p:cNvPr>
          <p:cNvSpPr/>
          <p:nvPr/>
        </p:nvSpPr>
        <p:spPr>
          <a:xfrm>
            <a:off x="0" y="3362981"/>
            <a:ext cx="10080000" cy="91965"/>
          </a:xfrm>
          <a:prstGeom prst="rect">
            <a:avLst/>
          </a:prstGeom>
          <a:solidFill>
            <a:srgbClr val="005AAA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pic>
        <p:nvPicPr>
          <p:cNvPr id="2" name="图片 1" descr="ruclogo.jpg">
            <a:extLst>
              <a:ext uri="{FF2B5EF4-FFF2-40B4-BE49-F238E27FC236}">
                <a16:creationId xmlns:a16="http://schemas.microsoft.com/office/drawing/2014/main" id="{648844FD-5FF2-8649-F1A1-85C7AF06C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058" y="271688"/>
            <a:ext cx="2093242" cy="50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127419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24">
            <a:extLst>
              <a:ext uri="{FF2B5EF4-FFF2-40B4-BE49-F238E27FC236}">
                <a16:creationId xmlns:a16="http://schemas.microsoft.com/office/drawing/2014/main" id="{9E3BBBD6-5866-40E1-BC24-6826FCA4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26" y="718642"/>
            <a:ext cx="8997950" cy="322293"/>
          </a:xfrm>
        </p:spPr>
        <p:txBody>
          <a:bodyPr/>
          <a:lstStyle/>
          <a:p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Outline</a:t>
            </a:r>
            <a:endParaRPr lang="zh-CN" altLang="en-US" sz="3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" name="AutoShape 15">
            <a:extLst>
              <a:ext uri="{FF2B5EF4-FFF2-40B4-BE49-F238E27FC236}">
                <a16:creationId xmlns:a16="http://schemas.microsoft.com/office/drawing/2014/main" id="{8DE83D24-E75E-394E-2E39-3D68775FD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686" y="3377848"/>
            <a:ext cx="4579937" cy="5286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9B015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3" name="AutoShape 16">
            <a:extLst>
              <a:ext uri="{FF2B5EF4-FFF2-40B4-BE49-F238E27FC236}">
                <a16:creationId xmlns:a16="http://schemas.microsoft.com/office/drawing/2014/main" id="{964FE8CD-CDA9-DEBA-B164-A8687E394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048" y="3239735"/>
            <a:ext cx="723900" cy="793750"/>
          </a:xfrm>
          <a:prstGeom prst="diamond">
            <a:avLst/>
          </a:prstGeom>
          <a:solidFill>
            <a:srgbClr val="F9B015"/>
          </a:solidFill>
          <a:ln w="25400">
            <a:solidFill>
              <a:srgbClr val="F9B01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508FF975-4DF2-139F-DEBF-981F8A1F7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415" y="3411333"/>
            <a:ext cx="3984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微软雅黑" pitchFamily="34" charset="-122"/>
              </a:rPr>
              <a:t>Problems and Contributions </a:t>
            </a:r>
            <a:endParaRPr lang="zh-CN" altLang="en-US" b="1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49207D13-DB05-36C2-290D-3345E6B89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613" y="3411333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 b="1">
                <a:solidFill>
                  <a:srgbClr val="F9F9F9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微软雅黑" pitchFamily="34" charset="-122"/>
              </a:rPr>
              <a:t>2</a:t>
            </a:r>
            <a:endParaRPr lang="zh-CN" altLang="en-US" b="1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AutoShape 15">
            <a:extLst>
              <a:ext uri="{FF2B5EF4-FFF2-40B4-BE49-F238E27FC236}">
                <a16:creationId xmlns:a16="http://schemas.microsoft.com/office/drawing/2014/main" id="{FEF89E42-2682-F525-E196-1BD517D2D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2352" y="5836963"/>
            <a:ext cx="4524272" cy="52916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9B015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14" name="AutoShape 16">
            <a:extLst>
              <a:ext uri="{FF2B5EF4-FFF2-40B4-BE49-F238E27FC236}">
                <a16:creationId xmlns:a16="http://schemas.microsoft.com/office/drawing/2014/main" id="{C6AF6109-B6CD-AF9C-4E47-AAF790FB3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611" y="5699159"/>
            <a:ext cx="723132" cy="793750"/>
          </a:xfrm>
          <a:prstGeom prst="diamond">
            <a:avLst/>
          </a:prstGeom>
          <a:solidFill>
            <a:srgbClr val="F9B015"/>
          </a:solidFill>
          <a:ln w="25400">
            <a:solidFill>
              <a:srgbClr val="F9B01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C97D1F71-5D2F-750D-C8F3-EEA841AA3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0325" y="5870978"/>
            <a:ext cx="35393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微软雅黑" pitchFamily="34" charset="-122"/>
              </a:rPr>
              <a:t>Perspectives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883DE910-55AC-6033-D665-8E71C54CB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5770" y="5849597"/>
            <a:ext cx="338131" cy="46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 b="1">
                <a:solidFill>
                  <a:srgbClr val="F9F9F9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微软雅黑" pitchFamily="34" charset="-122"/>
              </a:rPr>
              <a:t>4</a:t>
            </a:r>
            <a:endParaRPr lang="zh-CN" altLang="en-US" b="1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AutoShape 20">
            <a:extLst>
              <a:ext uri="{FF2B5EF4-FFF2-40B4-BE49-F238E27FC236}">
                <a16:creationId xmlns:a16="http://schemas.microsoft.com/office/drawing/2014/main" id="{E6900EF2-A6A0-2175-056C-DA701686E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071" y="4610359"/>
            <a:ext cx="4547727" cy="52281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EC3E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24" name="AutoShape 21">
            <a:extLst>
              <a:ext uri="{FF2B5EF4-FFF2-40B4-BE49-F238E27FC236}">
                <a16:creationId xmlns:a16="http://schemas.microsoft.com/office/drawing/2014/main" id="{0DCE3E29-960A-B42F-5D6B-3484310B3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3148" y="4474209"/>
            <a:ext cx="718062" cy="784225"/>
          </a:xfrm>
          <a:prstGeom prst="diamond">
            <a:avLst/>
          </a:prstGeom>
          <a:solidFill>
            <a:srgbClr val="9EC3E2"/>
          </a:solidFill>
          <a:ln w="25400">
            <a:solidFill>
              <a:srgbClr val="9EC3E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D0EFF6FB-1E9A-8A7D-4022-3913B627F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876" y="4637126"/>
            <a:ext cx="37136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微软雅黑" pitchFamily="34" charset="-122"/>
              </a:rPr>
              <a:t>Techniques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DEEB5C09-9D86-A8E6-4416-F061F1F06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816" y="4630181"/>
            <a:ext cx="339085" cy="46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 b="1">
                <a:solidFill>
                  <a:srgbClr val="F9F9F9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微软雅黑" pitchFamily="34" charset="-122"/>
              </a:rPr>
              <a:t>3</a:t>
            </a:r>
            <a:endParaRPr lang="zh-CN" altLang="en-US" b="1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AutoShape 20">
            <a:extLst>
              <a:ext uri="{FF2B5EF4-FFF2-40B4-BE49-F238E27FC236}">
                <a16:creationId xmlns:a16="http://schemas.microsoft.com/office/drawing/2014/main" id="{01DD5896-96ED-A46A-35F4-6406DF164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146" y="2150936"/>
            <a:ext cx="4576661" cy="52281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EC3E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29" name="AutoShape 21">
            <a:extLst>
              <a:ext uri="{FF2B5EF4-FFF2-40B4-BE49-F238E27FC236}">
                <a16:creationId xmlns:a16="http://schemas.microsoft.com/office/drawing/2014/main" id="{32BE7F80-C6C7-806F-F03C-D79866DD2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223" y="2014786"/>
            <a:ext cx="718062" cy="784225"/>
          </a:xfrm>
          <a:prstGeom prst="diamond">
            <a:avLst/>
          </a:prstGeom>
          <a:solidFill>
            <a:srgbClr val="9EC3E2"/>
          </a:solidFill>
          <a:ln w="25400">
            <a:solidFill>
              <a:srgbClr val="9EC3E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30" name="Text Box 22">
            <a:extLst>
              <a:ext uri="{FF2B5EF4-FFF2-40B4-BE49-F238E27FC236}">
                <a16:creationId xmlns:a16="http://schemas.microsoft.com/office/drawing/2014/main" id="{303B7D7F-21CB-03A2-B37A-090FF4784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218" y="2189664"/>
            <a:ext cx="360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微软雅黑" pitchFamily="34" charset="-122"/>
              </a:rPr>
              <a:t>Background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Text Box 23">
            <a:extLst>
              <a:ext uri="{FF2B5EF4-FFF2-40B4-BE49-F238E27FC236}">
                <a16:creationId xmlns:a16="http://schemas.microsoft.com/office/drawing/2014/main" id="{855B5CA8-0EB0-B0C5-B915-C706B450D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342" y="2150936"/>
            <a:ext cx="339085" cy="46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 b="1">
                <a:solidFill>
                  <a:srgbClr val="F9F9F9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微软雅黑" pitchFamily="34" charset="-122"/>
              </a:rPr>
              <a:t>1</a:t>
            </a:r>
            <a:endParaRPr lang="zh-CN" altLang="en-US" b="1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5522F02-3F59-77C5-4CA4-F8C7B7D6FF2F}"/>
              </a:ext>
            </a:extLst>
          </p:cNvPr>
          <p:cNvSpPr/>
          <p:nvPr/>
        </p:nvSpPr>
        <p:spPr>
          <a:xfrm>
            <a:off x="2145759" y="4205083"/>
            <a:ext cx="5836563" cy="2850263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A13781E-B711-E70F-EFF3-56C01C9F25D7}"/>
              </a:ext>
            </a:extLst>
          </p:cNvPr>
          <p:cNvSpPr/>
          <p:nvPr/>
        </p:nvSpPr>
        <p:spPr>
          <a:xfrm>
            <a:off x="2111712" y="1653139"/>
            <a:ext cx="5836563" cy="1317469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6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4">
            <a:extLst>
              <a:ext uri="{FF2B5EF4-FFF2-40B4-BE49-F238E27FC236}">
                <a16:creationId xmlns:a16="http://schemas.microsoft.com/office/drawing/2014/main" id="{BA010C4A-4E1A-4A86-A23E-BBEA454DDAD0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Graphs</a:t>
            </a:r>
            <a:endParaRPr lang="zh-CN" altLang="en-US" sz="3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圆角矩形 16">
            <a:extLst>
              <a:ext uri="{FF2B5EF4-FFF2-40B4-BE49-F238E27FC236}">
                <a16:creationId xmlns:a16="http://schemas.microsoft.com/office/drawing/2014/main" id="{C5B383B3-4DD5-4708-A811-718D06811BDA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4E9DE0C9-2D3F-1452-4B0B-33CE07D64C5A}"/>
              </a:ext>
            </a:extLst>
          </p:cNvPr>
          <p:cNvGrpSpPr/>
          <p:nvPr/>
        </p:nvGrpSpPr>
        <p:grpSpPr>
          <a:xfrm>
            <a:off x="5851780" y="2383096"/>
            <a:ext cx="3152616" cy="2269655"/>
            <a:chOff x="5832358" y="3309510"/>
            <a:chExt cx="3152616" cy="2269655"/>
          </a:xfrm>
        </p:grpSpPr>
        <p:cxnSp>
          <p:nvCxnSpPr>
            <p:cNvPr id="20" name="直线箭头连接符 19">
              <a:extLst>
                <a:ext uri="{FF2B5EF4-FFF2-40B4-BE49-F238E27FC236}">
                  <a16:creationId xmlns:a16="http://schemas.microsoft.com/office/drawing/2014/main" id="{B0B39310-C2CF-8687-5B4F-BCCE6AD7C80D}"/>
                </a:ext>
              </a:extLst>
            </p:cNvPr>
            <p:cNvCxnSpPr>
              <a:cxnSpLocks/>
              <a:endCxn id="44" idx="4"/>
            </p:cNvCxnSpPr>
            <p:nvPr/>
          </p:nvCxnSpPr>
          <p:spPr>
            <a:xfrm flipH="1" flipV="1">
              <a:off x="7652883" y="3678988"/>
              <a:ext cx="49452" cy="265510"/>
            </a:xfrm>
            <a:prstGeom prst="straightConnector1">
              <a:avLst/>
            </a:prstGeom>
            <a:ln>
              <a:headEnd type="none"/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线箭头连接符 23">
              <a:extLst>
                <a:ext uri="{FF2B5EF4-FFF2-40B4-BE49-F238E27FC236}">
                  <a16:creationId xmlns:a16="http://schemas.microsoft.com/office/drawing/2014/main" id="{D07176F9-08F4-B301-91A9-D5DC74FB5A8C}"/>
                </a:ext>
              </a:extLst>
            </p:cNvPr>
            <p:cNvCxnSpPr>
              <a:cxnSpLocks/>
              <a:stCxn id="41" idx="7"/>
              <a:endCxn id="46" idx="3"/>
            </p:cNvCxnSpPr>
            <p:nvPr/>
          </p:nvCxnSpPr>
          <p:spPr>
            <a:xfrm flipV="1">
              <a:off x="6992224" y="4168166"/>
              <a:ext cx="610868" cy="763473"/>
            </a:xfrm>
            <a:prstGeom prst="straightConnector1">
              <a:avLst/>
            </a:prstGeom>
            <a:ln>
              <a:headEnd type="none"/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线箭头连接符 26">
              <a:extLst>
                <a:ext uri="{FF2B5EF4-FFF2-40B4-BE49-F238E27FC236}">
                  <a16:creationId xmlns:a16="http://schemas.microsoft.com/office/drawing/2014/main" id="{6127BD09-1F39-361A-A274-0DD8534ECA9F}"/>
                </a:ext>
              </a:extLst>
            </p:cNvPr>
            <p:cNvCxnSpPr>
              <a:cxnSpLocks/>
              <a:stCxn id="38" idx="5"/>
            </p:cNvCxnSpPr>
            <p:nvPr/>
          </p:nvCxnSpPr>
          <p:spPr>
            <a:xfrm>
              <a:off x="6370582" y="4695993"/>
              <a:ext cx="432954" cy="237260"/>
            </a:xfrm>
            <a:prstGeom prst="straightConnector1">
              <a:avLst/>
            </a:prstGeom>
            <a:ln>
              <a:headEnd type="none"/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线箭头连接符 30">
              <a:extLst>
                <a:ext uri="{FF2B5EF4-FFF2-40B4-BE49-F238E27FC236}">
                  <a16:creationId xmlns:a16="http://schemas.microsoft.com/office/drawing/2014/main" id="{6A4CDDBE-2378-B348-A482-1377349B4DF5}"/>
                </a:ext>
              </a:extLst>
            </p:cNvPr>
            <p:cNvCxnSpPr>
              <a:cxnSpLocks/>
            </p:cNvCxnSpPr>
            <p:nvPr/>
          </p:nvCxnSpPr>
          <p:spPr>
            <a:xfrm>
              <a:off x="6554630" y="3867092"/>
              <a:ext cx="1029217" cy="209380"/>
            </a:xfrm>
            <a:prstGeom prst="straightConnector1">
              <a:avLst/>
            </a:prstGeom>
            <a:ln>
              <a:headEnd type="none"/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线箭头连接符 31">
              <a:extLst>
                <a:ext uri="{FF2B5EF4-FFF2-40B4-BE49-F238E27FC236}">
                  <a16:creationId xmlns:a16="http://schemas.microsoft.com/office/drawing/2014/main" id="{48BAB950-D7C7-2322-80D3-3AE16F1440F5}"/>
                </a:ext>
              </a:extLst>
            </p:cNvPr>
            <p:cNvCxnSpPr>
              <a:cxnSpLocks/>
              <a:endCxn id="40" idx="5"/>
            </p:cNvCxnSpPr>
            <p:nvPr/>
          </p:nvCxnSpPr>
          <p:spPr>
            <a:xfrm flipH="1" flipV="1">
              <a:off x="6503791" y="3957036"/>
              <a:ext cx="136742" cy="240886"/>
            </a:xfrm>
            <a:prstGeom prst="straightConnector1">
              <a:avLst/>
            </a:prstGeom>
            <a:ln>
              <a:headEnd type="none"/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线箭头连接符 32">
              <a:extLst>
                <a:ext uri="{FF2B5EF4-FFF2-40B4-BE49-F238E27FC236}">
                  <a16:creationId xmlns:a16="http://schemas.microsoft.com/office/drawing/2014/main" id="{BD901C3E-B08C-2EB8-2956-089F1D341AEF}"/>
                </a:ext>
              </a:extLst>
            </p:cNvPr>
            <p:cNvCxnSpPr>
              <a:cxnSpLocks/>
              <a:stCxn id="38" idx="7"/>
            </p:cNvCxnSpPr>
            <p:nvPr/>
          </p:nvCxnSpPr>
          <p:spPr>
            <a:xfrm flipV="1">
              <a:off x="6370582" y="4365164"/>
              <a:ext cx="256179" cy="144214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6" name="Group 2">
              <a:extLst>
                <a:ext uri="{FF2B5EF4-FFF2-40B4-BE49-F238E27FC236}">
                  <a16:creationId xmlns:a16="http://schemas.microsoft.com/office/drawing/2014/main" id="{7DC70DA2-582E-7CDD-6B3D-A7E156E1E0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32358" y="3309510"/>
              <a:ext cx="3152616" cy="2269655"/>
              <a:chOff x="1152" y="1344"/>
              <a:chExt cx="3408" cy="2064"/>
            </a:xfrm>
          </p:grpSpPr>
          <p:sp>
            <p:nvSpPr>
              <p:cNvPr id="37" name="Oval 3">
                <a:extLst>
                  <a:ext uri="{FF2B5EF4-FFF2-40B4-BE49-F238E27FC236}">
                    <a16:creationId xmlns:a16="http://schemas.microsoft.com/office/drawing/2014/main" id="{32866D29-3E65-D331-A2D9-F7DD92967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968"/>
                <a:ext cx="288" cy="2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 w="med" len="med"/>
              </a:ln>
            </p:spPr>
            <p:txBody>
              <a:bodyPr wrap="none"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kumimoji="0" lang="en-US" altLang="zh-CN" sz="1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Oval 4">
                <a:extLst>
                  <a:ext uri="{FF2B5EF4-FFF2-40B4-BE49-F238E27FC236}">
                    <a16:creationId xmlns:a16="http://schemas.microsoft.com/office/drawing/2014/main" id="{F41493FA-E393-5886-0B63-4029FF4B8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400"/>
                <a:ext cx="288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w="med" len="med"/>
              </a:ln>
            </p:spPr>
            <p:txBody>
              <a:bodyPr wrap="none"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kumimoji="0" lang="en-US" altLang="zh-CN" sz="140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Oval 5">
                <a:extLst>
                  <a:ext uri="{FF2B5EF4-FFF2-40B4-BE49-F238E27FC236}">
                    <a16:creationId xmlns:a16="http://schemas.microsoft.com/office/drawing/2014/main" id="{0612841A-744A-1A4E-8DF8-8B8C01216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112"/>
                <a:ext cx="288" cy="2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 w="med" len="med"/>
              </a:ln>
            </p:spPr>
            <p:txBody>
              <a:bodyPr wrap="none"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kumimoji="0" lang="en-US" altLang="zh-CN" sz="1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Oval 6">
                <a:extLst>
                  <a:ext uri="{FF2B5EF4-FFF2-40B4-BE49-F238E27FC236}">
                    <a16:creationId xmlns:a16="http://schemas.microsoft.com/office/drawing/2014/main" id="{C28C8F60-5857-8B14-A1E6-8BAFE0526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288" cy="2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 w="med" len="med"/>
              </a:ln>
            </p:spPr>
            <p:txBody>
              <a:bodyPr wrap="none"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kumimoji="0" lang="en-US" altLang="zh-CN" sz="1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Oval 7">
                <a:extLst>
                  <a:ext uri="{FF2B5EF4-FFF2-40B4-BE49-F238E27FC236}">
                    <a16:creationId xmlns:a16="http://schemas.microsoft.com/office/drawing/2014/main" id="{40FBF116-0E86-243D-917A-2CE4F4B00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784"/>
                <a:ext cx="288" cy="2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 w="med" len="med"/>
              </a:ln>
            </p:spPr>
            <p:txBody>
              <a:bodyPr wrap="none"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kumimoji="0" lang="en-US" altLang="zh-CN" sz="1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Oval 8">
                <a:extLst>
                  <a:ext uri="{FF2B5EF4-FFF2-40B4-BE49-F238E27FC236}">
                    <a16:creationId xmlns:a16="http://schemas.microsoft.com/office/drawing/2014/main" id="{7542F32E-6D8B-2F5A-3683-AF9CAFD7C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2688"/>
                <a:ext cx="288" cy="2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 w="med" len="med"/>
              </a:ln>
            </p:spPr>
            <p:txBody>
              <a:bodyPr wrap="none"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kumimoji="0" lang="en-US" altLang="zh-CN" sz="1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Oval 9">
                <a:extLst>
                  <a:ext uri="{FF2B5EF4-FFF2-40B4-BE49-F238E27FC236}">
                    <a16:creationId xmlns:a16="http://schemas.microsoft.com/office/drawing/2014/main" id="{60AEC8D4-D1BA-AE66-FE4C-35A30C711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1" y="3168"/>
                <a:ext cx="288" cy="2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 w="med" len="med"/>
              </a:ln>
            </p:spPr>
            <p:txBody>
              <a:bodyPr wrap="none"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kumimoji="0" lang="en-US" altLang="zh-CN" sz="1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Oval 10">
                <a:extLst>
                  <a:ext uri="{FF2B5EF4-FFF2-40B4-BE49-F238E27FC236}">
                    <a16:creationId xmlns:a16="http://schemas.microsoft.com/office/drawing/2014/main" id="{F4CE0211-FC41-0A50-163D-C7EAB82DB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1440"/>
                <a:ext cx="288" cy="2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 w="med" len="med"/>
              </a:ln>
            </p:spPr>
            <p:txBody>
              <a:bodyPr wrap="none"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kumimoji="0" lang="en-US" altLang="zh-CN" sz="1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Oval 11">
                <a:extLst>
                  <a:ext uri="{FF2B5EF4-FFF2-40B4-BE49-F238E27FC236}">
                    <a16:creationId xmlns:a16="http://schemas.microsoft.com/office/drawing/2014/main" id="{1811D56E-7640-7698-E501-BA24E545D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1344"/>
                <a:ext cx="288" cy="2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 w="med" len="med"/>
              </a:ln>
            </p:spPr>
            <p:txBody>
              <a:bodyPr wrap="none"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kumimoji="0" lang="en-US" altLang="zh-CN" sz="1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Oval 12">
                <a:extLst>
                  <a:ext uri="{FF2B5EF4-FFF2-40B4-BE49-F238E27FC236}">
                    <a16:creationId xmlns:a16="http://schemas.microsoft.com/office/drawing/2014/main" id="{56F35A11-E925-883F-5973-5CF6AE9979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920"/>
                <a:ext cx="288" cy="2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 w="med" len="med"/>
              </a:ln>
            </p:spPr>
            <p:txBody>
              <a:bodyPr wrap="none"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kumimoji="0" lang="en-US" altLang="zh-CN" sz="1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Oval 13">
                <a:extLst>
                  <a:ext uri="{FF2B5EF4-FFF2-40B4-BE49-F238E27FC236}">
                    <a16:creationId xmlns:a16="http://schemas.microsoft.com/office/drawing/2014/main" id="{6C1EC8CE-3FD1-88BF-BAB6-C6541F837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064"/>
                <a:ext cx="288" cy="2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 w="med" len="med"/>
              </a:ln>
            </p:spPr>
            <p:txBody>
              <a:bodyPr wrap="none"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kumimoji="0" lang="en-US" altLang="zh-CN" sz="1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Oval 14">
                <a:extLst>
                  <a:ext uri="{FF2B5EF4-FFF2-40B4-BE49-F238E27FC236}">
                    <a16:creationId xmlns:a16="http://schemas.microsoft.com/office/drawing/2014/main" id="{0D0EE697-3A78-5CFE-28CC-919753FAE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1632"/>
                <a:ext cx="288" cy="2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 w="med" len="med"/>
              </a:ln>
            </p:spPr>
            <p:txBody>
              <a:bodyPr wrap="none"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kumimoji="0" lang="en-US" altLang="zh-CN" sz="1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55" name="直线箭头连接符 54">
              <a:extLst>
                <a:ext uri="{FF2B5EF4-FFF2-40B4-BE49-F238E27FC236}">
                  <a16:creationId xmlns:a16="http://schemas.microsoft.com/office/drawing/2014/main" id="{5E232B20-04B1-9B66-54B7-D25DE1E67311}"/>
                </a:ext>
              </a:extLst>
            </p:cNvPr>
            <p:cNvCxnSpPr>
              <a:cxnSpLocks/>
              <a:stCxn id="38" idx="1"/>
              <a:endCxn id="37" idx="5"/>
            </p:cNvCxnSpPr>
            <p:nvPr/>
          </p:nvCxnSpPr>
          <p:spPr>
            <a:xfrm flipH="1" flipV="1">
              <a:off x="6059760" y="4220949"/>
              <a:ext cx="122435" cy="288429"/>
            </a:xfrm>
            <a:prstGeom prst="straightConnector1">
              <a:avLst/>
            </a:prstGeom>
            <a:ln>
              <a:headEnd type="none"/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线箭头连接符 55">
              <a:extLst>
                <a:ext uri="{FF2B5EF4-FFF2-40B4-BE49-F238E27FC236}">
                  <a16:creationId xmlns:a16="http://schemas.microsoft.com/office/drawing/2014/main" id="{A5D77005-1C33-B828-26AD-CD85886F01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3952" y="3867092"/>
              <a:ext cx="213768" cy="170627"/>
            </a:xfrm>
            <a:prstGeom prst="straightConnector1">
              <a:avLst/>
            </a:prstGeom>
            <a:ln>
              <a:headEnd type="none"/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线箭头连接符 56">
              <a:extLst>
                <a:ext uri="{FF2B5EF4-FFF2-40B4-BE49-F238E27FC236}">
                  <a16:creationId xmlns:a16="http://schemas.microsoft.com/office/drawing/2014/main" id="{952E0727-2EE7-12E1-87E5-D202408E2EE2}"/>
                </a:ext>
              </a:extLst>
            </p:cNvPr>
            <p:cNvCxnSpPr>
              <a:cxnSpLocks/>
              <a:stCxn id="37" idx="6"/>
              <a:endCxn id="39" idx="2"/>
            </p:cNvCxnSpPr>
            <p:nvPr/>
          </p:nvCxnSpPr>
          <p:spPr>
            <a:xfrm>
              <a:off x="6098776" y="4127642"/>
              <a:ext cx="488434" cy="158348"/>
            </a:xfrm>
            <a:prstGeom prst="straightConnector1">
              <a:avLst/>
            </a:prstGeom>
            <a:ln>
              <a:headEnd type="none"/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线箭头连接符 57">
              <a:extLst>
                <a:ext uri="{FF2B5EF4-FFF2-40B4-BE49-F238E27FC236}">
                  <a16:creationId xmlns:a16="http://schemas.microsoft.com/office/drawing/2014/main" id="{60F36D6F-DEC0-667F-6634-077E87368874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 flipV="1">
              <a:off x="7031358" y="4919382"/>
              <a:ext cx="310703" cy="107190"/>
            </a:xfrm>
            <a:prstGeom prst="straightConnector1">
              <a:avLst/>
            </a:prstGeom>
            <a:ln>
              <a:headEnd type="none"/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线箭头连接符 58">
              <a:extLst>
                <a:ext uri="{FF2B5EF4-FFF2-40B4-BE49-F238E27FC236}">
                  <a16:creationId xmlns:a16="http://schemas.microsoft.com/office/drawing/2014/main" id="{7B5B791B-AD2E-5F9C-C19A-48B6587C632D}"/>
                </a:ext>
              </a:extLst>
            </p:cNvPr>
            <p:cNvCxnSpPr>
              <a:cxnSpLocks/>
              <a:stCxn id="41" idx="5"/>
              <a:endCxn id="43" idx="1"/>
            </p:cNvCxnSpPr>
            <p:nvPr/>
          </p:nvCxnSpPr>
          <p:spPr>
            <a:xfrm>
              <a:off x="6992224" y="5118254"/>
              <a:ext cx="228817" cy="235646"/>
            </a:xfrm>
            <a:prstGeom prst="straightConnector1">
              <a:avLst/>
            </a:prstGeom>
            <a:ln>
              <a:headEnd type="none"/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线箭头连接符 60">
              <a:extLst>
                <a:ext uri="{FF2B5EF4-FFF2-40B4-BE49-F238E27FC236}">
                  <a16:creationId xmlns:a16="http://schemas.microsoft.com/office/drawing/2014/main" id="{AD083441-C10A-D6C1-E282-4AF32644216B}"/>
                </a:ext>
              </a:extLst>
            </p:cNvPr>
            <p:cNvCxnSpPr>
              <a:cxnSpLocks/>
              <a:stCxn id="43" idx="0"/>
            </p:cNvCxnSpPr>
            <p:nvPr/>
          </p:nvCxnSpPr>
          <p:spPr>
            <a:xfrm flipV="1">
              <a:off x="7315235" y="5044921"/>
              <a:ext cx="161556" cy="270331"/>
            </a:xfrm>
            <a:prstGeom prst="straightConnector1">
              <a:avLst/>
            </a:prstGeom>
            <a:ln>
              <a:headEnd type="none"/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线箭头连接符 61">
              <a:extLst>
                <a:ext uri="{FF2B5EF4-FFF2-40B4-BE49-F238E27FC236}">
                  <a16:creationId xmlns:a16="http://schemas.microsoft.com/office/drawing/2014/main" id="{A24D117A-3565-111A-B5B2-D4CF57A502F3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7796701" y="4169791"/>
              <a:ext cx="344615" cy="63416"/>
            </a:xfrm>
            <a:prstGeom prst="straightConnector1">
              <a:avLst/>
            </a:prstGeom>
            <a:ln>
              <a:headEnd type="none"/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线箭头连接符 62">
              <a:extLst>
                <a:ext uri="{FF2B5EF4-FFF2-40B4-BE49-F238E27FC236}">
                  <a16:creationId xmlns:a16="http://schemas.microsoft.com/office/drawing/2014/main" id="{DE36654C-3CF3-B973-02F6-824E43CAB2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3713" y="3846739"/>
              <a:ext cx="388407" cy="287618"/>
            </a:xfrm>
            <a:prstGeom prst="straightConnector1">
              <a:avLst/>
            </a:prstGeom>
            <a:ln>
              <a:headEnd type="none"/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线箭头连接符 63">
              <a:extLst>
                <a:ext uri="{FF2B5EF4-FFF2-40B4-BE49-F238E27FC236}">
                  <a16:creationId xmlns:a16="http://schemas.microsoft.com/office/drawing/2014/main" id="{10FCBC05-41F9-C162-778A-67E429F0E533}"/>
                </a:ext>
              </a:extLst>
            </p:cNvPr>
            <p:cNvCxnSpPr>
              <a:cxnSpLocks/>
              <a:endCxn id="45" idx="4"/>
            </p:cNvCxnSpPr>
            <p:nvPr/>
          </p:nvCxnSpPr>
          <p:spPr>
            <a:xfrm flipV="1">
              <a:off x="8274378" y="3573423"/>
              <a:ext cx="147" cy="522279"/>
            </a:xfrm>
            <a:prstGeom prst="straightConnector1">
              <a:avLst/>
            </a:prstGeom>
            <a:ln>
              <a:headEnd type="none"/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线箭头连接符 64">
              <a:extLst>
                <a:ext uri="{FF2B5EF4-FFF2-40B4-BE49-F238E27FC236}">
                  <a16:creationId xmlns:a16="http://schemas.microsoft.com/office/drawing/2014/main" id="{A1FB0B64-1B2A-4F07-B294-AC18E155F705}"/>
                </a:ext>
              </a:extLst>
            </p:cNvPr>
            <p:cNvCxnSpPr>
              <a:cxnSpLocks/>
              <a:stCxn id="44" idx="6"/>
            </p:cNvCxnSpPr>
            <p:nvPr/>
          </p:nvCxnSpPr>
          <p:spPr>
            <a:xfrm flipV="1">
              <a:off x="7786092" y="3441483"/>
              <a:ext cx="361818" cy="105549"/>
            </a:xfrm>
            <a:prstGeom prst="straightConnector1">
              <a:avLst/>
            </a:prstGeom>
            <a:ln>
              <a:headEnd type="none"/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线箭头连接符 65">
              <a:extLst>
                <a:ext uri="{FF2B5EF4-FFF2-40B4-BE49-F238E27FC236}">
                  <a16:creationId xmlns:a16="http://schemas.microsoft.com/office/drawing/2014/main" id="{CDC4C2BB-2762-77E5-CA58-4026CD648FF0}"/>
                </a:ext>
              </a:extLst>
            </p:cNvPr>
            <p:cNvCxnSpPr>
              <a:cxnSpLocks/>
              <a:stCxn id="48" idx="1"/>
              <a:endCxn id="45" idx="6"/>
            </p:cNvCxnSpPr>
            <p:nvPr/>
          </p:nvCxnSpPr>
          <p:spPr>
            <a:xfrm flipH="1" flipV="1">
              <a:off x="8407734" y="3441467"/>
              <a:ext cx="349837" cy="223388"/>
            </a:xfrm>
            <a:prstGeom prst="straightConnector1">
              <a:avLst/>
            </a:prstGeom>
            <a:ln>
              <a:headEnd type="none"/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线箭头连接符 68">
              <a:extLst>
                <a:ext uri="{FF2B5EF4-FFF2-40B4-BE49-F238E27FC236}">
                  <a16:creationId xmlns:a16="http://schemas.microsoft.com/office/drawing/2014/main" id="{0B50E23C-35CB-030D-5EA9-2E9C158FA5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98363" y="4160657"/>
              <a:ext cx="488434" cy="158348"/>
            </a:xfrm>
            <a:prstGeom prst="straightConnector1">
              <a:avLst/>
            </a:prstGeom>
            <a:ln>
              <a:headEnd type="none"/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线箭头连接符 69">
              <a:extLst>
                <a:ext uri="{FF2B5EF4-FFF2-40B4-BE49-F238E27FC236}">
                  <a16:creationId xmlns:a16="http://schemas.microsoft.com/office/drawing/2014/main" id="{7904531E-8597-6790-ADC1-CA5190B6C1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18008" y="4194558"/>
              <a:ext cx="610868" cy="763473"/>
            </a:xfrm>
            <a:prstGeom prst="straightConnector1">
              <a:avLst/>
            </a:prstGeom>
            <a:ln>
              <a:headEnd type="none"/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直线箭头连接符 70">
              <a:extLst>
                <a:ext uri="{FF2B5EF4-FFF2-40B4-BE49-F238E27FC236}">
                  <a16:creationId xmlns:a16="http://schemas.microsoft.com/office/drawing/2014/main" id="{A04763F4-F705-DC5F-C42F-5A9235678AEC}"/>
                </a:ext>
              </a:extLst>
            </p:cNvPr>
            <p:cNvCxnSpPr>
              <a:cxnSpLocks/>
            </p:cNvCxnSpPr>
            <p:nvPr/>
          </p:nvCxnSpPr>
          <p:spPr>
            <a:xfrm>
              <a:off x="8407587" y="3494257"/>
              <a:ext cx="330477" cy="200102"/>
            </a:xfrm>
            <a:prstGeom prst="straightConnector1">
              <a:avLst/>
            </a:prstGeom>
            <a:ln>
              <a:headEnd type="none"/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线箭头连接符 73">
              <a:extLst>
                <a:ext uri="{FF2B5EF4-FFF2-40B4-BE49-F238E27FC236}">
                  <a16:creationId xmlns:a16="http://schemas.microsoft.com/office/drawing/2014/main" id="{505AA0D6-9E5C-F8FA-19DA-CFEE71B5CB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37375" y="4944119"/>
              <a:ext cx="310703" cy="107190"/>
            </a:xfrm>
            <a:prstGeom prst="straightConnector1">
              <a:avLst/>
            </a:prstGeom>
            <a:ln>
              <a:headEnd type="none"/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线箭头连接符 74">
              <a:extLst>
                <a:ext uri="{FF2B5EF4-FFF2-40B4-BE49-F238E27FC236}">
                  <a16:creationId xmlns:a16="http://schemas.microsoft.com/office/drawing/2014/main" id="{B21B9FC5-EB4F-A833-AC90-204463C13C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76231" y="5143392"/>
              <a:ext cx="228817" cy="235646"/>
            </a:xfrm>
            <a:prstGeom prst="straightConnector1">
              <a:avLst/>
            </a:prstGeom>
            <a:ln>
              <a:headEnd type="none"/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8" name="Picture 2" descr="download free images and Illustrations : Illustration of people network icon  design | Network icon, Icon design, Freelance graphic design">
            <a:extLst>
              <a:ext uri="{FF2B5EF4-FFF2-40B4-BE49-F238E27FC236}">
                <a16:creationId xmlns:a16="http://schemas.microsoft.com/office/drawing/2014/main" id="{9CB2DD60-A414-3F7C-C926-6E6E74944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3" t="14914" r="8992" b="10100"/>
          <a:stretch/>
        </p:blipFill>
        <p:spPr bwMode="auto">
          <a:xfrm>
            <a:off x="668074" y="2235632"/>
            <a:ext cx="1187066" cy="119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2" descr="Peptide Images – Browse 14,276 Stock Photos, Vectors, and Video | Adobe  Stock">
            <a:extLst>
              <a:ext uri="{FF2B5EF4-FFF2-40B4-BE49-F238E27FC236}">
                <a16:creationId xmlns:a16="http://schemas.microsoft.com/office/drawing/2014/main" id="{5A027E9B-AB48-8865-2FD4-C0BBC2AB4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6" y="4944156"/>
            <a:ext cx="1238734" cy="123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组合 79">
            <a:extLst>
              <a:ext uri="{FF2B5EF4-FFF2-40B4-BE49-F238E27FC236}">
                <a16:creationId xmlns:a16="http://schemas.microsoft.com/office/drawing/2014/main" id="{C24C3C66-79F2-35E1-8CD2-E75F1236C2B0}"/>
              </a:ext>
            </a:extLst>
          </p:cNvPr>
          <p:cNvGrpSpPr/>
          <p:nvPr/>
        </p:nvGrpSpPr>
        <p:grpSpPr>
          <a:xfrm>
            <a:off x="2951867" y="5025233"/>
            <a:ext cx="1400331" cy="1082728"/>
            <a:chOff x="2731180" y="4253223"/>
            <a:chExt cx="2128852" cy="1633341"/>
          </a:xfrm>
        </p:grpSpPr>
        <p:pic>
          <p:nvPicPr>
            <p:cNvPr id="81" name="Picture 28" descr="purchase icon, comercial icon, trading icon, demand icon, supply icon">
              <a:extLst>
                <a:ext uri="{FF2B5EF4-FFF2-40B4-BE49-F238E27FC236}">
                  <a16:creationId xmlns:a16="http://schemas.microsoft.com/office/drawing/2014/main" id="{C123C3C5-C6D5-EAC7-36C3-2D58028653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560" b="27560"/>
            <a:stretch/>
          </p:blipFill>
          <p:spPr bwMode="auto">
            <a:xfrm>
              <a:off x="2731180" y="4253223"/>
              <a:ext cx="1440160" cy="144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8" descr="purchase icon, comercial icon, trading icon, demand icon, supply icon">
              <a:extLst>
                <a:ext uri="{FF2B5EF4-FFF2-40B4-BE49-F238E27FC236}">
                  <a16:creationId xmlns:a16="http://schemas.microsoft.com/office/drawing/2014/main" id="{70B78AE1-A17B-5DDC-F079-43A2651798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39" t="65519" r="27560"/>
            <a:stretch/>
          </p:blipFill>
          <p:spPr bwMode="auto">
            <a:xfrm>
              <a:off x="4121537" y="4954247"/>
              <a:ext cx="738495" cy="634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6FDC0400-9744-2E5A-354A-9D7B858486E1}"/>
                </a:ext>
              </a:extLst>
            </p:cNvPr>
            <p:cNvSpPr txBox="1"/>
            <p:nvPr/>
          </p:nvSpPr>
          <p:spPr>
            <a:xfrm>
              <a:off x="3419872" y="5517232"/>
              <a:ext cx="7016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sp>
        <p:nvSpPr>
          <p:cNvPr id="85" name="文本框 84">
            <a:extLst>
              <a:ext uri="{FF2B5EF4-FFF2-40B4-BE49-F238E27FC236}">
                <a16:creationId xmlns:a16="http://schemas.microsoft.com/office/drawing/2014/main" id="{55075431-2106-1730-C50C-C0EAC797CB1D}"/>
              </a:ext>
            </a:extLst>
          </p:cNvPr>
          <p:cNvSpPr txBox="1"/>
          <p:nvPr/>
        </p:nvSpPr>
        <p:spPr>
          <a:xfrm>
            <a:off x="120901" y="3639287"/>
            <a:ext cx="21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latin typeface="Times New Roman" panose="02020603050405020304" pitchFamily="18" charset="0"/>
                <a:ea typeface="楷体" panose="02010609060101010101" pitchFamily="49" charset="-122"/>
              </a:rPr>
              <a:t>Social Network</a:t>
            </a: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E89777A6-CBF3-D050-788F-AFFFA6C6857C}"/>
              </a:ext>
            </a:extLst>
          </p:cNvPr>
          <p:cNvSpPr txBox="1"/>
          <p:nvPr/>
        </p:nvSpPr>
        <p:spPr>
          <a:xfrm>
            <a:off x="176315" y="6347978"/>
            <a:ext cx="21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latin typeface="Times New Roman" panose="02020603050405020304" pitchFamily="18" charset="0"/>
                <a:ea typeface="楷体" panose="02010609060101010101" pitchFamily="49" charset="-122"/>
              </a:rPr>
              <a:t>Protein Structure</a:t>
            </a: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2B7BBFAA-E7EE-3A1F-7F93-14772BFCA377}"/>
              </a:ext>
            </a:extLst>
          </p:cNvPr>
          <p:cNvSpPr txBox="1"/>
          <p:nvPr/>
        </p:nvSpPr>
        <p:spPr>
          <a:xfrm>
            <a:off x="2040292" y="6343871"/>
            <a:ext cx="313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latin typeface="Times New Roman" panose="02020603050405020304" pitchFamily="18" charset="0"/>
                <a:ea typeface="楷体" panose="02010609060101010101" pitchFamily="49" charset="-122"/>
              </a:rPr>
              <a:t>Trade Network</a:t>
            </a:r>
          </a:p>
        </p:txBody>
      </p:sp>
      <p:pic>
        <p:nvPicPr>
          <p:cNvPr id="90" name="Picture 34" descr="2,773 Folded Map Icon Illustrations &amp; Clip Art - iStock">
            <a:extLst>
              <a:ext uri="{FF2B5EF4-FFF2-40B4-BE49-F238E27FC236}">
                <a16:creationId xmlns:a16="http://schemas.microsoft.com/office/drawing/2014/main" id="{2355FBE9-FE58-0775-76A4-92EE05A4C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6" t="16891" r="12942" b="18625"/>
          <a:stretch/>
        </p:blipFill>
        <p:spPr bwMode="auto">
          <a:xfrm>
            <a:off x="2700350" y="2327148"/>
            <a:ext cx="1651848" cy="10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文本框 90">
            <a:extLst>
              <a:ext uri="{FF2B5EF4-FFF2-40B4-BE49-F238E27FC236}">
                <a16:creationId xmlns:a16="http://schemas.microsoft.com/office/drawing/2014/main" id="{F42F338F-170A-7383-A7EF-0FF97CAD2CCC}"/>
              </a:ext>
            </a:extLst>
          </p:cNvPr>
          <p:cNvSpPr txBox="1"/>
          <p:nvPr/>
        </p:nvSpPr>
        <p:spPr>
          <a:xfrm>
            <a:off x="2128789" y="3635180"/>
            <a:ext cx="286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latin typeface="Times New Roman" panose="02020603050405020304" pitchFamily="18" charset="0"/>
                <a:ea typeface="楷体" panose="02010609060101010101" pitchFamily="49" charset="-122"/>
              </a:rPr>
              <a:t>Transportation Network</a:t>
            </a:r>
          </a:p>
        </p:txBody>
      </p:sp>
      <p:cxnSp>
        <p:nvCxnSpPr>
          <p:cNvPr id="92" name="直接箭头连接符 113">
            <a:extLst>
              <a:ext uri="{FF2B5EF4-FFF2-40B4-BE49-F238E27FC236}">
                <a16:creationId xmlns:a16="http://schemas.microsoft.com/office/drawing/2014/main" id="{46B72395-EF5A-EC3A-491C-AC59E65A46BB}"/>
              </a:ext>
            </a:extLst>
          </p:cNvPr>
          <p:cNvCxnSpPr>
            <a:cxnSpLocks/>
          </p:cNvCxnSpPr>
          <p:nvPr/>
        </p:nvCxnSpPr>
        <p:spPr bwMode="auto">
          <a:xfrm>
            <a:off x="4928996" y="2053389"/>
            <a:ext cx="30459" cy="51987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5AAA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E3FB52B1-4AF3-931C-D24C-521E753526FE}"/>
                  </a:ext>
                </a:extLst>
              </p:cNvPr>
              <p:cNvSpPr txBox="1"/>
              <p:nvPr/>
            </p:nvSpPr>
            <p:spPr>
              <a:xfrm>
                <a:off x="6311981" y="4855892"/>
                <a:ext cx="23117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latin typeface="Times New Roman" panose="02020603050405020304" pitchFamily="18" charset="0"/>
                    <a:ea typeface="楷体" panose="02010609060101010101" pitchFamily="49" charset="-122"/>
                  </a:rPr>
                  <a:t>Graph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𝑮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=(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𝑽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,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𝑬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)</m:t>
                    </m:r>
                  </m:oMath>
                </a14:m>
                <a:r>
                  <a:rPr lang="en-US" altLang="zh-CN" b="1"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  <a:endParaRPr lang="en-US" b="1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E3FB52B1-4AF3-931C-D24C-521E75352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981" y="4855892"/>
                <a:ext cx="2311767" cy="400110"/>
              </a:xfrm>
              <a:prstGeom prst="rect">
                <a:avLst/>
              </a:prstGeom>
              <a:blipFill>
                <a:blip r:embed="rId8"/>
                <a:stretch>
                  <a:fillRect l="-2174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5B0D51DE-B66A-67BF-BC5B-682CA1223BCC}"/>
                  </a:ext>
                </a:extLst>
              </p:cNvPr>
              <p:cNvSpPr txBox="1"/>
              <p:nvPr/>
            </p:nvSpPr>
            <p:spPr>
              <a:xfrm>
                <a:off x="5078240" y="5412703"/>
                <a:ext cx="5140116" cy="188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𝑛</m:t>
                    </m:r>
                  </m:oMath>
                </a14:m>
                <a:r>
                  <a:rPr lang="en-US" altLang="zh-CN">
                    <a:latin typeface="Times New Roman" panose="02020603050405020304" pitchFamily="18" charset="0"/>
                    <a:ea typeface="楷体" panose="02010609060101010101" pitchFamily="49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𝑚</m:t>
                    </m:r>
                  </m:oMath>
                </a14:m>
                <a:r>
                  <a:rPr lang="en-US" altLang="zh-CN">
                    <a:latin typeface="Times New Roman" panose="02020603050405020304" pitchFamily="18" charset="0"/>
                    <a:ea typeface="楷体" panose="02010609060101010101" pitchFamily="49" charset="-122"/>
                  </a:rPr>
                  <a:t>: number of </a:t>
                </a:r>
                <a:r>
                  <a:rPr lang="en-US" altLang="zh-CN" b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nodes and edges.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CN">
                    <a:latin typeface="Times New Roman" panose="02020603050405020304" pitchFamily="18" charset="0"/>
                    <a:ea typeface="楷体" panose="02010609060101010101" pitchFamily="49" charset="-122"/>
                  </a:rPr>
                  <a:t>: maximum out-degree of the graph 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in</m:t>
                        </m:r>
                      </m:sub>
                    </m:sSub>
                    <m:d>
                      <m:dPr>
                        <m:ctrlPr>
                          <a:rPr lang="en-US" altLang="zh-CN" b="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𝑢</m:t>
                        </m:r>
                      </m:e>
                    </m:d>
                    <m:r>
                      <a:rPr lang="en-US" altLang="zh-CN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/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out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altLang="zh-CN">
                    <a:latin typeface="Times New Roman" panose="02020603050405020304" pitchFamily="18" charset="0"/>
                    <a:ea typeface="楷体" panose="02010609060101010101" pitchFamily="49" charset="-122"/>
                  </a:rPr>
                  <a:t>: in-/out-degree of 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</m:oMath>
                </a14:m>
                <a:endParaRPr lang="en-US" altLang="zh-CN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in</m:t>
                        </m:r>
                      </m:sub>
                    </m:sSub>
                    <m:d>
                      <m:dPr>
                        <m:ctrlPr>
                          <a:rPr lang="en-US" altLang="zh-CN" b="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𝑢</m:t>
                        </m:r>
                      </m:e>
                    </m:d>
                    <m:r>
                      <a:rPr lang="en-US" altLang="zh-CN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/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out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altLang="zh-CN">
                    <a:latin typeface="Times New Roman" panose="02020603050405020304" pitchFamily="18" charset="0"/>
                    <a:ea typeface="楷体" panose="02010609060101010101" pitchFamily="49" charset="-122"/>
                  </a:rPr>
                  <a:t>: in-/out-adjacency list of 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</m:oMath>
                </a14:m>
                <a:endParaRPr lang="en-US" altLang="zh-CN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5B0D51DE-B66A-67BF-BC5B-682CA1223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240" y="5412703"/>
                <a:ext cx="5140116" cy="1883657"/>
              </a:xfrm>
              <a:prstGeom prst="rect">
                <a:avLst/>
              </a:prstGeom>
              <a:blipFill>
                <a:blip r:embed="rId9"/>
                <a:stretch>
                  <a:fillRect l="-739" b="-5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30BB103-9B5A-E761-0DAF-C06B042C2348}"/>
              </a:ext>
            </a:extLst>
          </p:cNvPr>
          <p:cNvSpPr txBox="1"/>
          <p:nvPr/>
        </p:nvSpPr>
        <p:spPr bwMode="auto">
          <a:xfrm>
            <a:off x="5341968" y="1943234"/>
            <a:ext cx="96517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node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弧 2">
            <a:extLst>
              <a:ext uri="{FF2B5EF4-FFF2-40B4-BE49-F238E27FC236}">
                <a16:creationId xmlns:a16="http://schemas.microsoft.com/office/drawing/2014/main" id="{7715B699-ED07-BCAA-43DC-8B14020F11D2}"/>
              </a:ext>
            </a:extLst>
          </p:cNvPr>
          <p:cNvSpPr/>
          <p:nvPr/>
        </p:nvSpPr>
        <p:spPr>
          <a:xfrm rot="15997975" flipH="1">
            <a:off x="5704576" y="1695524"/>
            <a:ext cx="1041915" cy="1223778"/>
          </a:xfrm>
          <a:prstGeom prst="arc">
            <a:avLst>
              <a:gd name="adj1" fmla="val 16276609"/>
              <a:gd name="adj2" fmla="val 4970"/>
            </a:avLst>
          </a:prstGeom>
          <a:ln w="12700">
            <a:solidFill>
              <a:srgbClr val="C00000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弧 3">
            <a:extLst>
              <a:ext uri="{FF2B5EF4-FFF2-40B4-BE49-F238E27FC236}">
                <a16:creationId xmlns:a16="http://schemas.microsoft.com/office/drawing/2014/main" id="{4AAC0885-AACF-E13A-E67E-670AF04A9265}"/>
              </a:ext>
            </a:extLst>
          </p:cNvPr>
          <p:cNvSpPr/>
          <p:nvPr/>
        </p:nvSpPr>
        <p:spPr>
          <a:xfrm rot="21050438" flipH="1">
            <a:off x="6948803" y="2361112"/>
            <a:ext cx="1073980" cy="1106685"/>
          </a:xfrm>
          <a:prstGeom prst="arc">
            <a:avLst>
              <a:gd name="adj1" fmla="val 16707842"/>
              <a:gd name="adj2" fmla="val 4970"/>
            </a:avLst>
          </a:prstGeom>
          <a:ln w="12700">
            <a:solidFill>
              <a:srgbClr val="C00000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A5C169A-8848-5B47-C1BF-B28F6842A60C}"/>
              </a:ext>
            </a:extLst>
          </p:cNvPr>
          <p:cNvSpPr txBox="1"/>
          <p:nvPr/>
        </p:nvSpPr>
        <p:spPr bwMode="auto">
          <a:xfrm>
            <a:off x="7061759" y="1952462"/>
            <a:ext cx="121725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edge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717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24">
            <a:extLst>
              <a:ext uri="{FF2B5EF4-FFF2-40B4-BE49-F238E27FC236}">
                <a16:creationId xmlns:a16="http://schemas.microsoft.com/office/drawing/2014/main" id="{9E3BBBD6-5866-40E1-BC24-6826FCA4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26" y="718642"/>
            <a:ext cx="8997950" cy="558338"/>
          </a:xfrm>
        </p:spPr>
        <p:txBody>
          <a:bodyPr/>
          <a:lstStyle/>
          <a:p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Random Walks on Graphs</a:t>
            </a:r>
            <a:endParaRPr lang="zh-CN" altLang="en-US" sz="3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cxnSp>
        <p:nvCxnSpPr>
          <p:cNvPr id="79" name="直线箭头连接符 78">
            <a:extLst>
              <a:ext uri="{FF2B5EF4-FFF2-40B4-BE49-F238E27FC236}">
                <a16:creationId xmlns:a16="http://schemas.microsoft.com/office/drawing/2014/main" id="{61096365-92D6-30D5-1B03-2901C4E2CE23}"/>
              </a:ext>
            </a:extLst>
          </p:cNvPr>
          <p:cNvCxnSpPr>
            <a:cxnSpLocks/>
            <a:endCxn id="95" idx="4"/>
          </p:cNvCxnSpPr>
          <p:nvPr/>
        </p:nvCxnSpPr>
        <p:spPr>
          <a:xfrm flipH="1" flipV="1">
            <a:off x="4773771" y="2629873"/>
            <a:ext cx="112355" cy="597243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线箭头连接符 79">
            <a:extLst>
              <a:ext uri="{FF2B5EF4-FFF2-40B4-BE49-F238E27FC236}">
                <a16:creationId xmlns:a16="http://schemas.microsoft.com/office/drawing/2014/main" id="{0856F20A-3D3F-49AC-0382-1E4F3471C5E2}"/>
              </a:ext>
            </a:extLst>
          </p:cNvPr>
          <p:cNvCxnSpPr>
            <a:cxnSpLocks/>
            <a:stCxn id="92" idx="7"/>
            <a:endCxn id="97" idx="3"/>
          </p:cNvCxnSpPr>
          <p:nvPr/>
        </p:nvCxnSpPr>
        <p:spPr>
          <a:xfrm flipV="1">
            <a:off x="3272743" y="3730238"/>
            <a:ext cx="1387904" cy="1717369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线箭头连接符 80">
            <a:extLst>
              <a:ext uri="{FF2B5EF4-FFF2-40B4-BE49-F238E27FC236}">
                <a16:creationId xmlns:a16="http://schemas.microsoft.com/office/drawing/2014/main" id="{7C9A3A66-4D0F-A653-D6D0-1229E4AF0AF7}"/>
              </a:ext>
            </a:extLst>
          </p:cNvPr>
          <p:cNvCxnSpPr>
            <a:cxnSpLocks/>
            <a:stCxn id="89" idx="5"/>
          </p:cNvCxnSpPr>
          <p:nvPr/>
        </p:nvCxnSpPr>
        <p:spPr>
          <a:xfrm>
            <a:off x="1860360" y="4917540"/>
            <a:ext cx="983680" cy="533696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线箭头连接符 81">
            <a:extLst>
              <a:ext uri="{FF2B5EF4-FFF2-40B4-BE49-F238E27FC236}">
                <a16:creationId xmlns:a16="http://schemas.microsoft.com/office/drawing/2014/main" id="{B3161F26-1D9F-FD9E-A26E-1492E911B786}"/>
              </a:ext>
            </a:extLst>
          </p:cNvPr>
          <p:cNvCxnSpPr>
            <a:cxnSpLocks/>
          </p:cNvCxnSpPr>
          <p:nvPr/>
        </p:nvCxnSpPr>
        <p:spPr>
          <a:xfrm>
            <a:off x="2278522" y="3052996"/>
            <a:ext cx="2338399" cy="470983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线箭头连接符 82">
            <a:extLst>
              <a:ext uri="{FF2B5EF4-FFF2-40B4-BE49-F238E27FC236}">
                <a16:creationId xmlns:a16="http://schemas.microsoft.com/office/drawing/2014/main" id="{A2DE189D-1770-4EEC-231D-9035552FF6A2}"/>
              </a:ext>
            </a:extLst>
          </p:cNvPr>
          <p:cNvCxnSpPr>
            <a:cxnSpLocks/>
            <a:endCxn id="91" idx="5"/>
          </p:cNvCxnSpPr>
          <p:nvPr/>
        </p:nvCxnSpPr>
        <p:spPr>
          <a:xfrm flipH="1" flipV="1">
            <a:off x="2163013" y="3255317"/>
            <a:ext cx="310681" cy="541852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线箭头连接符 83">
            <a:extLst>
              <a:ext uri="{FF2B5EF4-FFF2-40B4-BE49-F238E27FC236}">
                <a16:creationId xmlns:a16="http://schemas.microsoft.com/office/drawing/2014/main" id="{36C52588-7A23-4FCA-E5B6-B44C16C479ED}"/>
              </a:ext>
            </a:extLst>
          </p:cNvPr>
          <p:cNvCxnSpPr>
            <a:cxnSpLocks/>
            <a:stCxn id="89" idx="7"/>
          </p:cNvCxnSpPr>
          <p:nvPr/>
        </p:nvCxnSpPr>
        <p:spPr>
          <a:xfrm flipV="1">
            <a:off x="1860360" y="4173367"/>
            <a:ext cx="582043" cy="324398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线箭头连接符 84">
            <a:extLst>
              <a:ext uri="{FF2B5EF4-FFF2-40B4-BE49-F238E27FC236}">
                <a16:creationId xmlns:a16="http://schemas.microsoft.com/office/drawing/2014/main" id="{27079073-FB31-EB42-CCA3-9A4EC20A8377}"/>
              </a:ext>
            </a:extLst>
          </p:cNvPr>
          <p:cNvCxnSpPr>
            <a:cxnSpLocks/>
            <a:stCxn id="89" idx="5"/>
            <a:endCxn id="92" idx="1"/>
          </p:cNvCxnSpPr>
          <p:nvPr/>
        </p:nvCxnSpPr>
        <p:spPr>
          <a:xfrm>
            <a:off x="1860360" y="4917540"/>
            <a:ext cx="984366" cy="530067"/>
          </a:xfrm>
          <a:prstGeom prst="straightConnector1">
            <a:avLst/>
          </a:prstGeom>
          <a:ln w="57150">
            <a:solidFill>
              <a:srgbClr val="4F81BD"/>
            </a:solidFill>
            <a:headEnd type="none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线箭头连接符 85">
            <a:extLst>
              <a:ext uri="{FF2B5EF4-FFF2-40B4-BE49-F238E27FC236}">
                <a16:creationId xmlns:a16="http://schemas.microsoft.com/office/drawing/2014/main" id="{F31B4A51-D6DD-E5DD-CEFF-E75B37210DDF}"/>
              </a:ext>
            </a:extLst>
          </p:cNvPr>
          <p:cNvCxnSpPr>
            <a:cxnSpLocks/>
          </p:cNvCxnSpPr>
          <p:nvPr/>
        </p:nvCxnSpPr>
        <p:spPr>
          <a:xfrm flipV="1">
            <a:off x="3282050" y="3730238"/>
            <a:ext cx="1387904" cy="1717369"/>
          </a:xfrm>
          <a:prstGeom prst="straightConnector1">
            <a:avLst/>
          </a:prstGeom>
          <a:ln w="57150">
            <a:solidFill>
              <a:srgbClr val="4F81BD"/>
            </a:solidFill>
            <a:headEnd type="none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7" name="Group 2">
            <a:extLst>
              <a:ext uri="{FF2B5EF4-FFF2-40B4-BE49-F238E27FC236}">
                <a16:creationId xmlns:a16="http://schemas.microsoft.com/office/drawing/2014/main" id="{A1387442-6881-3F91-2504-CBC117B585CF}"/>
              </a:ext>
            </a:extLst>
          </p:cNvPr>
          <p:cNvGrpSpPr>
            <a:grpSpLocks/>
          </p:cNvGrpSpPr>
          <p:nvPr/>
        </p:nvGrpSpPr>
        <p:grpSpPr bwMode="auto">
          <a:xfrm>
            <a:off x="637506" y="1798762"/>
            <a:ext cx="7162800" cy="5105400"/>
            <a:chOff x="1152" y="1344"/>
            <a:chExt cx="3408" cy="2064"/>
          </a:xfrm>
        </p:grpSpPr>
        <p:sp>
          <p:nvSpPr>
            <p:cNvPr id="88" name="Oval 3">
              <a:extLst>
                <a:ext uri="{FF2B5EF4-FFF2-40B4-BE49-F238E27FC236}">
                  <a16:creationId xmlns:a16="http://schemas.microsoft.com/office/drawing/2014/main" id="{10F343D9-729A-3F94-7EBD-77CAEA7BE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9" name="Oval 4">
              <a:extLst>
                <a:ext uri="{FF2B5EF4-FFF2-40B4-BE49-F238E27FC236}">
                  <a16:creationId xmlns:a16="http://schemas.microsoft.com/office/drawing/2014/main" id="{F8787760-9FA0-EBCF-1ACF-0D3210FAF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400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90" name="Oval 5">
              <a:extLst>
                <a:ext uri="{FF2B5EF4-FFF2-40B4-BE49-F238E27FC236}">
                  <a16:creationId xmlns:a16="http://schemas.microsoft.com/office/drawing/2014/main" id="{DD38BCF4-4EF9-95A2-637D-2B5081535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11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1" name="Oval 6">
              <a:extLst>
                <a:ext uri="{FF2B5EF4-FFF2-40B4-BE49-F238E27FC236}">
                  <a16:creationId xmlns:a16="http://schemas.microsoft.com/office/drawing/2014/main" id="{9427A39D-2F94-AF9B-EEAA-ABE664C6B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72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2" name="Oval 7">
              <a:extLst>
                <a:ext uri="{FF2B5EF4-FFF2-40B4-BE49-F238E27FC236}">
                  <a16:creationId xmlns:a16="http://schemas.microsoft.com/office/drawing/2014/main" id="{E2005F3F-55F8-9A01-4188-0330FEBFF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78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3" name="Oval 8">
              <a:extLst>
                <a:ext uri="{FF2B5EF4-FFF2-40B4-BE49-F238E27FC236}">
                  <a16:creationId xmlns:a16="http://schemas.microsoft.com/office/drawing/2014/main" id="{C42761AC-3794-CF92-486B-45CA8AB69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8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94" name="Oval 9">
              <a:extLst>
                <a:ext uri="{FF2B5EF4-FFF2-40B4-BE49-F238E27FC236}">
                  <a16:creationId xmlns:a16="http://schemas.microsoft.com/office/drawing/2014/main" id="{B03B4771-271B-F83A-9A7A-8F519AE8E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31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95" name="Oval 10">
              <a:extLst>
                <a:ext uri="{FF2B5EF4-FFF2-40B4-BE49-F238E27FC236}">
                  <a16:creationId xmlns:a16="http://schemas.microsoft.com/office/drawing/2014/main" id="{7D640AC8-1354-031A-B0D6-FA0B9E337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4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96" name="Oval 11">
              <a:extLst>
                <a:ext uri="{FF2B5EF4-FFF2-40B4-BE49-F238E27FC236}">
                  <a16:creationId xmlns:a16="http://schemas.microsoft.com/office/drawing/2014/main" id="{B607EFE4-9FEF-8D89-B6EB-420A019AB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34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97" name="Oval 12">
              <a:extLst>
                <a:ext uri="{FF2B5EF4-FFF2-40B4-BE49-F238E27FC236}">
                  <a16:creationId xmlns:a16="http://schemas.microsoft.com/office/drawing/2014/main" id="{08E5E9A6-41CA-220E-0EE8-63C9D1302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2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98" name="Oval 13">
              <a:extLst>
                <a:ext uri="{FF2B5EF4-FFF2-40B4-BE49-F238E27FC236}">
                  <a16:creationId xmlns:a16="http://schemas.microsoft.com/office/drawing/2014/main" id="{CFE1732A-A817-CA2F-71E5-64D0E38D7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6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99" name="Oval 14">
              <a:extLst>
                <a:ext uri="{FF2B5EF4-FFF2-40B4-BE49-F238E27FC236}">
                  <a16:creationId xmlns:a16="http://schemas.microsoft.com/office/drawing/2014/main" id="{B294F750-7715-68AC-9ECE-AB5D56051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35ADBBC4-41EC-4C10-E18E-282B1E340C1F}"/>
                  </a:ext>
                </a:extLst>
              </p:cNvPr>
              <p:cNvSpPr txBox="1"/>
              <p:nvPr/>
            </p:nvSpPr>
            <p:spPr>
              <a:xfrm>
                <a:off x="1934886" y="4314524"/>
                <a:ext cx="6053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35ADBBC4-41EC-4C10-E18E-282B1E340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886" y="4314524"/>
                <a:ext cx="605307" cy="338554"/>
              </a:xfrm>
              <a:prstGeom prst="rect">
                <a:avLst/>
              </a:prstGeom>
              <a:blipFill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D5D1801C-D109-CCDE-F9B0-88E1E46609B2}"/>
                  </a:ext>
                </a:extLst>
              </p:cNvPr>
              <p:cNvSpPr txBox="1"/>
              <p:nvPr/>
            </p:nvSpPr>
            <p:spPr>
              <a:xfrm>
                <a:off x="3443178" y="5533647"/>
                <a:ext cx="6988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1600" b="1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sz="1600" b="1" i="0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kumimoji="1"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D5D1801C-D109-CCDE-F9B0-88E1E4660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178" y="5533647"/>
                <a:ext cx="698884" cy="338554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711473EB-F5C0-89A6-C3EA-2AD93756C564}"/>
                  </a:ext>
                </a:extLst>
              </p:cNvPr>
              <p:cNvSpPr txBox="1"/>
              <p:nvPr/>
            </p:nvSpPr>
            <p:spPr>
              <a:xfrm>
                <a:off x="1641626" y="5039122"/>
                <a:ext cx="619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kumimoji="1" lang="zh-CN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711473EB-F5C0-89A6-C3EA-2AD93756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626" y="5039122"/>
                <a:ext cx="619814" cy="338554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61EF3E50-7848-D1F0-4926-80E1642F6821}"/>
                  </a:ext>
                </a:extLst>
              </p:cNvPr>
              <p:cNvSpPr txBox="1"/>
              <p:nvPr/>
            </p:nvSpPr>
            <p:spPr>
              <a:xfrm>
                <a:off x="913997" y="4215904"/>
                <a:ext cx="5799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kumimoji="1"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61EF3E50-7848-D1F0-4926-80E1642F6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97" y="4215904"/>
                <a:ext cx="579909" cy="338554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B1AFD1A9-94F1-F2A7-5BB3-FB2113FD31D0}"/>
                  </a:ext>
                </a:extLst>
              </p:cNvPr>
              <p:cNvSpPr txBox="1"/>
              <p:nvPr/>
            </p:nvSpPr>
            <p:spPr>
              <a:xfrm>
                <a:off x="2836205" y="6020831"/>
                <a:ext cx="9337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kumimoji="1"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B1AFD1A9-94F1-F2A7-5BB3-FB2113FD3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205" y="6020831"/>
                <a:ext cx="933757" cy="338554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直线箭头连接符 104">
            <a:extLst>
              <a:ext uri="{FF2B5EF4-FFF2-40B4-BE49-F238E27FC236}">
                <a16:creationId xmlns:a16="http://schemas.microsoft.com/office/drawing/2014/main" id="{AE65F2F0-32AE-5790-92C8-5ED4FD5985FD}"/>
              </a:ext>
            </a:extLst>
          </p:cNvPr>
          <p:cNvCxnSpPr>
            <a:cxnSpLocks/>
            <a:stCxn id="89" idx="1"/>
            <a:endCxn id="88" idx="5"/>
          </p:cNvCxnSpPr>
          <p:nvPr/>
        </p:nvCxnSpPr>
        <p:spPr>
          <a:xfrm flipH="1" flipV="1">
            <a:off x="1154168" y="3848968"/>
            <a:ext cx="278175" cy="648797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直线箭头连接符 105">
            <a:extLst>
              <a:ext uri="{FF2B5EF4-FFF2-40B4-BE49-F238E27FC236}">
                <a16:creationId xmlns:a16="http://schemas.microsoft.com/office/drawing/2014/main" id="{D486EDEC-A3F8-7C0E-A3C7-285EE74C3A48}"/>
              </a:ext>
            </a:extLst>
          </p:cNvPr>
          <p:cNvCxnSpPr>
            <a:cxnSpLocks/>
          </p:cNvCxnSpPr>
          <p:nvPr/>
        </p:nvCxnSpPr>
        <p:spPr>
          <a:xfrm flipV="1">
            <a:off x="1186413" y="3052996"/>
            <a:ext cx="485684" cy="383811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直线箭头连接符 106">
            <a:extLst>
              <a:ext uri="{FF2B5EF4-FFF2-40B4-BE49-F238E27FC236}">
                <a16:creationId xmlns:a16="http://schemas.microsoft.com/office/drawing/2014/main" id="{CA314ACF-4B87-E712-94CC-20869B41FADC}"/>
              </a:ext>
            </a:extLst>
          </p:cNvPr>
          <p:cNvCxnSpPr>
            <a:cxnSpLocks/>
            <a:stCxn id="88" idx="6"/>
            <a:endCxn id="90" idx="2"/>
          </p:cNvCxnSpPr>
          <p:nvPr/>
        </p:nvCxnSpPr>
        <p:spPr>
          <a:xfrm>
            <a:off x="1242813" y="3639081"/>
            <a:ext cx="1109730" cy="356191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线箭头连接符 107">
            <a:extLst>
              <a:ext uri="{FF2B5EF4-FFF2-40B4-BE49-F238E27FC236}">
                <a16:creationId xmlns:a16="http://schemas.microsoft.com/office/drawing/2014/main" id="{DEB3C276-B6F0-55C1-E5DA-DBCDBEF504F5}"/>
              </a:ext>
            </a:extLst>
          </p:cNvPr>
          <p:cNvCxnSpPr>
            <a:cxnSpLocks/>
            <a:endCxn id="93" idx="2"/>
          </p:cNvCxnSpPr>
          <p:nvPr/>
        </p:nvCxnSpPr>
        <p:spPr>
          <a:xfrm flipV="1">
            <a:off x="3361656" y="5420035"/>
            <a:ext cx="705923" cy="241115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直线箭头连接符 108">
            <a:extLst>
              <a:ext uri="{FF2B5EF4-FFF2-40B4-BE49-F238E27FC236}">
                <a16:creationId xmlns:a16="http://schemas.microsoft.com/office/drawing/2014/main" id="{1F302DE0-D156-CCEE-2C6F-AC5BC2DF499B}"/>
              </a:ext>
            </a:extLst>
          </p:cNvPr>
          <p:cNvCxnSpPr>
            <a:cxnSpLocks/>
            <a:stCxn id="92" idx="5"/>
            <a:endCxn id="94" idx="1"/>
          </p:cNvCxnSpPr>
          <p:nvPr/>
        </p:nvCxnSpPr>
        <p:spPr>
          <a:xfrm>
            <a:off x="3272743" y="5867382"/>
            <a:ext cx="519877" cy="530067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直线箭头连接符 109">
            <a:extLst>
              <a:ext uri="{FF2B5EF4-FFF2-40B4-BE49-F238E27FC236}">
                <a16:creationId xmlns:a16="http://schemas.microsoft.com/office/drawing/2014/main" id="{355CC17F-99A0-91C8-4E64-9FB02C758987}"/>
              </a:ext>
            </a:extLst>
          </p:cNvPr>
          <p:cNvCxnSpPr>
            <a:cxnSpLocks/>
            <a:stCxn id="94" idx="0"/>
          </p:cNvCxnSpPr>
          <p:nvPr/>
        </p:nvCxnSpPr>
        <p:spPr>
          <a:xfrm flipV="1">
            <a:off x="4006629" y="5702425"/>
            <a:ext cx="367059" cy="608086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直线箭头连接符 110">
            <a:extLst>
              <a:ext uri="{FF2B5EF4-FFF2-40B4-BE49-F238E27FC236}">
                <a16:creationId xmlns:a16="http://schemas.microsoft.com/office/drawing/2014/main" id="{29FE9985-AC39-955C-908A-AE4AB2A43C4A}"/>
              </a:ext>
            </a:extLst>
          </p:cNvPr>
          <p:cNvCxnSpPr>
            <a:cxnSpLocks/>
            <a:endCxn id="98" idx="2"/>
          </p:cNvCxnSpPr>
          <p:nvPr/>
        </p:nvCxnSpPr>
        <p:spPr>
          <a:xfrm>
            <a:off x="5100529" y="3733892"/>
            <a:ext cx="782971" cy="142649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直线箭头连接符 111">
            <a:extLst>
              <a:ext uri="{FF2B5EF4-FFF2-40B4-BE49-F238E27FC236}">
                <a16:creationId xmlns:a16="http://schemas.microsoft.com/office/drawing/2014/main" id="{A916F5D5-43EC-7F95-1B58-8C099097C4BC}"/>
              </a:ext>
            </a:extLst>
          </p:cNvPr>
          <p:cNvCxnSpPr>
            <a:cxnSpLocks/>
          </p:cNvCxnSpPr>
          <p:nvPr/>
        </p:nvCxnSpPr>
        <p:spPr>
          <a:xfrm flipV="1">
            <a:off x="6434230" y="3007213"/>
            <a:ext cx="882468" cy="646973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直线箭头连接符 112">
            <a:extLst>
              <a:ext uri="{FF2B5EF4-FFF2-40B4-BE49-F238E27FC236}">
                <a16:creationId xmlns:a16="http://schemas.microsoft.com/office/drawing/2014/main" id="{34505CF3-66D2-5C03-D0E7-162E9558D0B1}"/>
              </a:ext>
            </a:extLst>
          </p:cNvPr>
          <p:cNvCxnSpPr>
            <a:cxnSpLocks/>
            <a:endCxn id="96" idx="4"/>
          </p:cNvCxnSpPr>
          <p:nvPr/>
        </p:nvCxnSpPr>
        <p:spPr>
          <a:xfrm flipV="1">
            <a:off x="6185819" y="2392413"/>
            <a:ext cx="335" cy="1174824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直线箭头连接符 113">
            <a:extLst>
              <a:ext uri="{FF2B5EF4-FFF2-40B4-BE49-F238E27FC236}">
                <a16:creationId xmlns:a16="http://schemas.microsoft.com/office/drawing/2014/main" id="{FE7230A6-6A25-18DF-7B2C-8F20D098AC47}"/>
              </a:ext>
            </a:extLst>
          </p:cNvPr>
          <p:cNvCxnSpPr>
            <a:cxnSpLocks/>
            <a:stCxn id="95" idx="6"/>
          </p:cNvCxnSpPr>
          <p:nvPr/>
        </p:nvCxnSpPr>
        <p:spPr>
          <a:xfrm flipV="1">
            <a:off x="5076424" y="2095625"/>
            <a:ext cx="822057" cy="237423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直线箭头连接符 114">
            <a:extLst>
              <a:ext uri="{FF2B5EF4-FFF2-40B4-BE49-F238E27FC236}">
                <a16:creationId xmlns:a16="http://schemas.microsoft.com/office/drawing/2014/main" id="{99DDBD4A-49FE-252B-10BA-C5F46779614D}"/>
              </a:ext>
            </a:extLst>
          </p:cNvPr>
          <p:cNvCxnSpPr>
            <a:cxnSpLocks/>
            <a:stCxn id="99" idx="1"/>
            <a:endCxn id="96" idx="6"/>
          </p:cNvCxnSpPr>
          <p:nvPr/>
        </p:nvCxnSpPr>
        <p:spPr>
          <a:xfrm flipH="1" flipV="1">
            <a:off x="6488807" y="2095588"/>
            <a:ext cx="794837" cy="502493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id="{1631174C-A29F-3C0C-2A1B-CF0800373B16}"/>
                  </a:ext>
                </a:extLst>
              </p:cNvPr>
              <p:cNvSpPr txBox="1"/>
              <p:nvPr/>
            </p:nvSpPr>
            <p:spPr>
              <a:xfrm>
                <a:off x="2936033" y="4770766"/>
                <a:ext cx="9337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1600" b="1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sz="1600" b="1" i="0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kumimoji="1"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id="{1631174C-A29F-3C0C-2A1B-CF0800373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033" y="4770766"/>
                <a:ext cx="933757" cy="338554"/>
              </a:xfrm>
              <a:prstGeom prst="rect">
                <a:avLst/>
              </a:prstGeom>
              <a:blipFill>
                <a:blip r:embed="rId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14E23FAA-4143-7D14-D299-B496ACE128F5}"/>
                  </a:ext>
                </a:extLst>
              </p:cNvPr>
              <p:cNvSpPr txBox="1"/>
              <p:nvPr/>
            </p:nvSpPr>
            <p:spPr>
              <a:xfrm>
                <a:off x="2285205" y="4954396"/>
                <a:ext cx="9337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kumimoji="1"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14E23FAA-4143-7D14-D299-B496ACE12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205" y="4954396"/>
                <a:ext cx="933757" cy="338554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36F3B865-3BFB-D7E8-9377-E60690EDC5E9}"/>
                  </a:ext>
                </a:extLst>
              </p:cNvPr>
              <p:cNvSpPr txBox="1"/>
              <p:nvPr/>
            </p:nvSpPr>
            <p:spPr>
              <a:xfrm>
                <a:off x="4957986" y="4968081"/>
                <a:ext cx="5107610" cy="1275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For a walker currently at node 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: </a:t>
                </a:r>
              </a:p>
              <a:p>
                <a:pPr marL="174496" indent="-270900">
                  <a:lnSpc>
                    <a:spcPct val="120000"/>
                  </a:lnSpc>
                  <a:buClr>
                    <a:schemeClr val="tx1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Randomly selects an out-neighbor 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𝑣</m:t>
                    </m:r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of 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</m:oMath>
                </a14:m>
                <a:endParaRPr kumimoji="1" lang="en-US" altLang="zh-CN" sz="2200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 marL="174496" indent="-270900">
                  <a:lnSpc>
                    <a:spcPct val="120000"/>
                  </a:lnSpc>
                  <a:buClr>
                    <a:schemeClr val="tx1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Moving from 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to </a:t>
                </a:r>
                <a14:m>
                  <m:oMath xmlns:m="http://schemas.openxmlformats.org/officeDocument/2006/math"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𝑣</m:t>
                    </m:r>
                  </m:oMath>
                </a14:m>
                <a:endParaRPr kumimoji="1" lang="en-US" altLang="zh-CN" sz="2200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36F3B865-3BFB-D7E8-9377-E60690EDC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986" y="4968081"/>
                <a:ext cx="5107610" cy="1275670"/>
              </a:xfrm>
              <a:prstGeom prst="rect">
                <a:avLst/>
              </a:prstGeom>
              <a:blipFill>
                <a:blip r:embed="rId10"/>
                <a:stretch>
                  <a:fillRect l="-1489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线箭头连接符 4">
            <a:extLst>
              <a:ext uri="{FF2B5EF4-FFF2-40B4-BE49-F238E27FC236}">
                <a16:creationId xmlns:a16="http://schemas.microsoft.com/office/drawing/2014/main" id="{AC865A2B-415E-4621-0891-8EBF286770C2}"/>
              </a:ext>
            </a:extLst>
          </p:cNvPr>
          <p:cNvCxnSpPr>
            <a:cxnSpLocks/>
          </p:cNvCxnSpPr>
          <p:nvPr/>
        </p:nvCxnSpPr>
        <p:spPr>
          <a:xfrm flipH="1" flipV="1">
            <a:off x="1241873" y="3713346"/>
            <a:ext cx="1109730" cy="356191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F09058B7-AE1D-AF6F-D4A7-026953417BB4}"/>
              </a:ext>
            </a:extLst>
          </p:cNvPr>
          <p:cNvCxnSpPr>
            <a:cxnSpLocks/>
          </p:cNvCxnSpPr>
          <p:nvPr/>
        </p:nvCxnSpPr>
        <p:spPr>
          <a:xfrm flipH="1">
            <a:off x="3331325" y="3789604"/>
            <a:ext cx="1387904" cy="1717369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7CF87991-3234-AB68-275A-E835D1A755C8}"/>
              </a:ext>
            </a:extLst>
          </p:cNvPr>
          <p:cNvCxnSpPr>
            <a:cxnSpLocks/>
          </p:cNvCxnSpPr>
          <p:nvPr/>
        </p:nvCxnSpPr>
        <p:spPr>
          <a:xfrm>
            <a:off x="6488473" y="2214336"/>
            <a:ext cx="750849" cy="450113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1FF1BB92-4269-561F-D9D2-7C1121D890EB}"/>
              </a:ext>
            </a:extLst>
          </p:cNvPr>
          <p:cNvCxnSpPr>
            <a:cxnSpLocks/>
          </p:cNvCxnSpPr>
          <p:nvPr/>
        </p:nvCxnSpPr>
        <p:spPr>
          <a:xfrm flipH="1" flipV="1">
            <a:off x="1884125" y="4857887"/>
            <a:ext cx="1014313" cy="533696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AutoShape 39">
            <a:extLst>
              <a:ext uri="{FF2B5EF4-FFF2-40B4-BE49-F238E27FC236}">
                <a16:creationId xmlns:a16="http://schemas.microsoft.com/office/drawing/2014/main" id="{8E49017F-E376-1A75-ABFC-2FE2E3BA9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651" y="4479052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4F81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直线箭头连接符 1">
            <a:extLst>
              <a:ext uri="{FF2B5EF4-FFF2-40B4-BE49-F238E27FC236}">
                <a16:creationId xmlns:a16="http://schemas.microsoft.com/office/drawing/2014/main" id="{2B1171ED-BC53-15AC-A058-D675B9498E65}"/>
              </a:ext>
            </a:extLst>
          </p:cNvPr>
          <p:cNvCxnSpPr>
            <a:cxnSpLocks/>
          </p:cNvCxnSpPr>
          <p:nvPr/>
        </p:nvCxnSpPr>
        <p:spPr>
          <a:xfrm flipH="1">
            <a:off x="3375327" y="5475679"/>
            <a:ext cx="705923" cy="241115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线箭头连接符 2">
            <a:extLst>
              <a:ext uri="{FF2B5EF4-FFF2-40B4-BE49-F238E27FC236}">
                <a16:creationId xmlns:a16="http://schemas.microsoft.com/office/drawing/2014/main" id="{D6205788-8C67-7260-F7A7-DE8AC4997371}"/>
              </a:ext>
            </a:extLst>
          </p:cNvPr>
          <p:cNvCxnSpPr>
            <a:cxnSpLocks/>
          </p:cNvCxnSpPr>
          <p:nvPr/>
        </p:nvCxnSpPr>
        <p:spPr>
          <a:xfrm flipH="1" flipV="1">
            <a:off x="3236407" y="5923927"/>
            <a:ext cx="519877" cy="530067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10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6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0194E-6 -2.73841E-6 L 0.13981 0.1237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6" y="6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6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00"/>
                            </p:stCondLst>
                            <p:childTnLst>
                              <p:par>
                                <p:cTn id="4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82 0.12375 L 0.32003 -0.15131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1" y="-13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16" grpId="0"/>
      <p:bldP spid="116" grpId="1"/>
      <p:bldP spid="117" grpId="0"/>
      <p:bldP spid="117" grpId="1"/>
      <p:bldP spid="119" grpId="0" animBg="1"/>
      <p:bldP spid="119" grpId="1" animBg="1"/>
      <p:bldP spid="119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3095DD7-2EFC-A2CA-FD56-77E09326BB58}"/>
              </a:ext>
            </a:extLst>
          </p:cNvPr>
          <p:cNvSpPr/>
          <p:nvPr/>
        </p:nvSpPr>
        <p:spPr>
          <a:xfrm>
            <a:off x="9280096" y="7207621"/>
            <a:ext cx="281480" cy="31077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标题 24">
            <a:extLst>
              <a:ext uri="{FF2B5EF4-FFF2-40B4-BE49-F238E27FC236}">
                <a16:creationId xmlns:a16="http://schemas.microsoft.com/office/drawing/2014/main" id="{9E3BBBD6-5866-40E1-BC24-6826FCA4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26" y="718642"/>
            <a:ext cx="8997950" cy="558338"/>
          </a:xfrm>
        </p:spPr>
        <p:txBody>
          <a:bodyPr/>
          <a:lstStyle/>
          <a:p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Random Walks on Graphs</a:t>
            </a:r>
            <a:endParaRPr lang="zh-CN" altLang="en-US" sz="3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graphicFrame>
        <p:nvGraphicFramePr>
          <p:cNvPr id="88" name="表格 87">
            <a:extLst>
              <a:ext uri="{FF2B5EF4-FFF2-40B4-BE49-F238E27FC236}">
                <a16:creationId xmlns:a16="http://schemas.microsoft.com/office/drawing/2014/main" id="{C5E192D5-2F0E-FBA0-6086-EC9F30B7D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67580"/>
              </p:ext>
            </p:extLst>
          </p:nvPr>
        </p:nvGraphicFramePr>
        <p:xfrm>
          <a:off x="190188" y="4290063"/>
          <a:ext cx="2943451" cy="430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493">
                  <a:extLst>
                    <a:ext uri="{9D8B030D-6E8A-4147-A177-3AD203B41FA5}">
                      <a16:colId xmlns:a16="http://schemas.microsoft.com/office/drawing/2014/main" val="1777389080"/>
                    </a:ext>
                  </a:extLst>
                </a:gridCol>
                <a:gridCol w="420493">
                  <a:extLst>
                    <a:ext uri="{9D8B030D-6E8A-4147-A177-3AD203B41FA5}">
                      <a16:colId xmlns:a16="http://schemas.microsoft.com/office/drawing/2014/main" val="1527519983"/>
                    </a:ext>
                  </a:extLst>
                </a:gridCol>
                <a:gridCol w="420493">
                  <a:extLst>
                    <a:ext uri="{9D8B030D-6E8A-4147-A177-3AD203B41FA5}">
                      <a16:colId xmlns:a16="http://schemas.microsoft.com/office/drawing/2014/main" val="2302055288"/>
                    </a:ext>
                  </a:extLst>
                </a:gridCol>
                <a:gridCol w="420493">
                  <a:extLst>
                    <a:ext uri="{9D8B030D-6E8A-4147-A177-3AD203B41FA5}">
                      <a16:colId xmlns:a16="http://schemas.microsoft.com/office/drawing/2014/main" val="436955731"/>
                    </a:ext>
                  </a:extLst>
                </a:gridCol>
                <a:gridCol w="420493">
                  <a:extLst>
                    <a:ext uri="{9D8B030D-6E8A-4147-A177-3AD203B41FA5}">
                      <a16:colId xmlns:a16="http://schemas.microsoft.com/office/drawing/2014/main" val="2332245099"/>
                    </a:ext>
                  </a:extLst>
                </a:gridCol>
                <a:gridCol w="420493">
                  <a:extLst>
                    <a:ext uri="{9D8B030D-6E8A-4147-A177-3AD203B41FA5}">
                      <a16:colId xmlns:a16="http://schemas.microsoft.com/office/drawing/2014/main" val="3957339706"/>
                    </a:ext>
                  </a:extLst>
                </a:gridCol>
                <a:gridCol w="420493">
                  <a:extLst>
                    <a:ext uri="{9D8B030D-6E8A-4147-A177-3AD203B41FA5}">
                      <a16:colId xmlns:a16="http://schemas.microsoft.com/office/drawing/2014/main" val="3022282247"/>
                    </a:ext>
                  </a:extLst>
                </a:gridCol>
              </a:tblGrid>
              <a:tr h="430887"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altLang="zh-CN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altLang="zh-CN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367281"/>
                  </a:ext>
                </a:extLst>
              </a:tr>
            </a:tbl>
          </a:graphicData>
        </a:graphic>
      </p:graphicFrame>
      <p:sp>
        <p:nvSpPr>
          <p:cNvPr id="23" name="椭圆 22">
            <a:extLst>
              <a:ext uri="{FF2B5EF4-FFF2-40B4-BE49-F238E27FC236}">
                <a16:creationId xmlns:a16="http://schemas.microsoft.com/office/drawing/2014/main" id="{3455B0B9-0A0F-543E-673D-E18D32B23846}"/>
              </a:ext>
            </a:extLst>
          </p:cNvPr>
          <p:cNvSpPr/>
          <p:nvPr/>
        </p:nvSpPr>
        <p:spPr>
          <a:xfrm>
            <a:off x="8133734" y="1291870"/>
            <a:ext cx="339184" cy="35642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zh-CN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FA3467CF-570B-877D-B94F-E0795DDB3A4F}"/>
              </a:ext>
            </a:extLst>
          </p:cNvPr>
          <p:cNvSpPr/>
          <p:nvPr/>
        </p:nvSpPr>
        <p:spPr>
          <a:xfrm>
            <a:off x="7359584" y="1925393"/>
            <a:ext cx="339184" cy="35642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EB252058-2867-B6E7-81A2-B69A2FA4C059}"/>
              </a:ext>
            </a:extLst>
          </p:cNvPr>
          <p:cNvSpPr/>
          <p:nvPr/>
        </p:nvSpPr>
        <p:spPr>
          <a:xfrm>
            <a:off x="8851995" y="1807173"/>
            <a:ext cx="339184" cy="35642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1" lang="zh-CN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4400FE33-919D-0E45-5765-168295FFE245}"/>
              </a:ext>
            </a:extLst>
          </p:cNvPr>
          <p:cNvCxnSpPr>
            <a:cxnSpLocks/>
            <a:stCxn id="23" idx="2"/>
            <a:endCxn id="24" idx="7"/>
          </p:cNvCxnSpPr>
          <p:nvPr/>
        </p:nvCxnSpPr>
        <p:spPr>
          <a:xfrm flipH="1">
            <a:off x="7649095" y="1470085"/>
            <a:ext cx="484638" cy="50750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椭圆 27">
            <a:extLst>
              <a:ext uri="{FF2B5EF4-FFF2-40B4-BE49-F238E27FC236}">
                <a16:creationId xmlns:a16="http://schemas.microsoft.com/office/drawing/2014/main" id="{EB0CBDF9-6AED-87E8-D391-5AC54FAC2156}"/>
              </a:ext>
            </a:extLst>
          </p:cNvPr>
          <p:cNvSpPr/>
          <p:nvPr/>
        </p:nvSpPr>
        <p:spPr>
          <a:xfrm>
            <a:off x="7964142" y="2381092"/>
            <a:ext cx="339184" cy="35642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1" lang="zh-CN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2BC06C12-32C6-46D8-09CB-33798AC1B513}"/>
              </a:ext>
            </a:extLst>
          </p:cNvPr>
          <p:cNvSpPr/>
          <p:nvPr/>
        </p:nvSpPr>
        <p:spPr>
          <a:xfrm>
            <a:off x="7552231" y="3189238"/>
            <a:ext cx="339184" cy="35642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1" lang="zh-CN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329722F0-93A4-4814-9A89-9F43B3DDD1F6}"/>
              </a:ext>
            </a:extLst>
          </p:cNvPr>
          <p:cNvSpPr/>
          <p:nvPr/>
        </p:nvSpPr>
        <p:spPr>
          <a:xfrm>
            <a:off x="9110504" y="2753482"/>
            <a:ext cx="339184" cy="35642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1" lang="zh-CN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30D56589-9761-EF7C-3F31-46D39685CB80}"/>
              </a:ext>
            </a:extLst>
          </p:cNvPr>
          <p:cNvSpPr/>
          <p:nvPr/>
        </p:nvSpPr>
        <p:spPr>
          <a:xfrm>
            <a:off x="8448643" y="3576260"/>
            <a:ext cx="339184" cy="35642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1" lang="zh-CN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80E5B2E9-043A-9000-323B-E95661CE0E27}"/>
              </a:ext>
            </a:extLst>
          </p:cNvPr>
          <p:cNvCxnSpPr>
            <a:cxnSpLocks/>
            <a:stCxn id="25" idx="2"/>
            <a:endCxn id="24" idx="6"/>
          </p:cNvCxnSpPr>
          <p:nvPr/>
        </p:nvCxnSpPr>
        <p:spPr>
          <a:xfrm flipH="1">
            <a:off x="7698768" y="1985388"/>
            <a:ext cx="1153227" cy="11822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4EF91D04-662D-89AD-05CC-F75D1990DB31}"/>
              </a:ext>
            </a:extLst>
          </p:cNvPr>
          <p:cNvCxnSpPr>
            <a:cxnSpLocks/>
            <a:stCxn id="28" idx="1"/>
            <a:endCxn id="24" idx="5"/>
          </p:cNvCxnSpPr>
          <p:nvPr/>
        </p:nvCxnSpPr>
        <p:spPr>
          <a:xfrm flipH="1" flipV="1">
            <a:off x="7649095" y="2229625"/>
            <a:ext cx="364719" cy="203664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B3797DB0-30CE-655D-FCD8-24F2E392548A}"/>
              </a:ext>
            </a:extLst>
          </p:cNvPr>
          <p:cNvCxnSpPr>
            <a:cxnSpLocks/>
            <a:stCxn id="28" idx="4"/>
            <a:endCxn id="29" idx="7"/>
          </p:cNvCxnSpPr>
          <p:nvPr/>
        </p:nvCxnSpPr>
        <p:spPr>
          <a:xfrm flipH="1">
            <a:off x="7841743" y="2737522"/>
            <a:ext cx="291991" cy="503915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DB98D0E2-BD34-4B5F-2839-754934705B91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 flipV="1">
            <a:off x="7891415" y="2931697"/>
            <a:ext cx="1219088" cy="435756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A4B6BCC7-B31A-2286-3684-5FDC60717336}"/>
              </a:ext>
            </a:extLst>
          </p:cNvPr>
          <p:cNvCxnSpPr>
            <a:cxnSpLocks/>
            <a:stCxn id="29" idx="5"/>
            <a:endCxn id="31" idx="2"/>
          </p:cNvCxnSpPr>
          <p:nvPr/>
        </p:nvCxnSpPr>
        <p:spPr>
          <a:xfrm>
            <a:off x="7841743" y="3493469"/>
            <a:ext cx="606900" cy="261005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B9F1E650-A06D-FA59-7027-71386DE68D5B}"/>
              </a:ext>
            </a:extLst>
          </p:cNvPr>
          <p:cNvCxnSpPr>
            <a:cxnSpLocks/>
            <a:stCxn id="31" idx="7"/>
            <a:endCxn id="30" idx="3"/>
          </p:cNvCxnSpPr>
          <p:nvPr/>
        </p:nvCxnSpPr>
        <p:spPr>
          <a:xfrm flipV="1">
            <a:off x="8738154" y="3057713"/>
            <a:ext cx="422022" cy="570745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线箭头连接符 44">
            <a:extLst>
              <a:ext uri="{FF2B5EF4-FFF2-40B4-BE49-F238E27FC236}">
                <a16:creationId xmlns:a16="http://schemas.microsoft.com/office/drawing/2014/main" id="{0C9B6934-A587-CEFE-8FE3-D95B9DF50A5C}"/>
              </a:ext>
            </a:extLst>
          </p:cNvPr>
          <p:cNvCxnSpPr>
            <a:cxnSpLocks/>
            <a:stCxn id="28" idx="6"/>
            <a:endCxn id="30" idx="1"/>
          </p:cNvCxnSpPr>
          <p:nvPr/>
        </p:nvCxnSpPr>
        <p:spPr>
          <a:xfrm>
            <a:off x="8303326" y="2559307"/>
            <a:ext cx="856851" cy="246373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线箭头连接符 45">
            <a:extLst>
              <a:ext uri="{FF2B5EF4-FFF2-40B4-BE49-F238E27FC236}">
                <a16:creationId xmlns:a16="http://schemas.microsoft.com/office/drawing/2014/main" id="{433030CB-4613-05CA-34D9-152AA428FBAF}"/>
              </a:ext>
            </a:extLst>
          </p:cNvPr>
          <p:cNvCxnSpPr>
            <a:cxnSpLocks/>
            <a:stCxn id="25" idx="4"/>
            <a:endCxn id="30" idx="0"/>
          </p:cNvCxnSpPr>
          <p:nvPr/>
        </p:nvCxnSpPr>
        <p:spPr>
          <a:xfrm>
            <a:off x="9021587" y="2163603"/>
            <a:ext cx="258509" cy="589879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CFAFE3B2-D9A7-B15C-A853-F5BB8F5A3EDB}"/>
              </a:ext>
            </a:extLst>
          </p:cNvPr>
          <p:cNvCxnSpPr>
            <a:cxnSpLocks/>
            <a:stCxn id="23" idx="6"/>
            <a:endCxn id="25" idx="1"/>
          </p:cNvCxnSpPr>
          <p:nvPr/>
        </p:nvCxnSpPr>
        <p:spPr>
          <a:xfrm>
            <a:off x="8472918" y="1470085"/>
            <a:ext cx="428749" cy="389286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椭圆 54">
            <a:extLst>
              <a:ext uri="{FF2B5EF4-FFF2-40B4-BE49-F238E27FC236}">
                <a16:creationId xmlns:a16="http://schemas.microsoft.com/office/drawing/2014/main" id="{EC72F691-FDB1-9560-C6F6-CF4BDDE76785}"/>
              </a:ext>
            </a:extLst>
          </p:cNvPr>
          <p:cNvSpPr/>
          <p:nvPr/>
        </p:nvSpPr>
        <p:spPr>
          <a:xfrm>
            <a:off x="7367582" y="1929670"/>
            <a:ext cx="339184" cy="356429"/>
          </a:xfrm>
          <a:prstGeom prst="ellipse">
            <a:avLst/>
          </a:prstGeom>
          <a:noFill/>
          <a:ln w="57150">
            <a:solidFill>
              <a:srgbClr val="005AAA"/>
            </a:solidFill>
            <a:headEnd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直线箭头连接符 57">
            <a:extLst>
              <a:ext uri="{FF2B5EF4-FFF2-40B4-BE49-F238E27FC236}">
                <a16:creationId xmlns:a16="http://schemas.microsoft.com/office/drawing/2014/main" id="{AB50D82B-B015-7FB2-666A-DB050A91A679}"/>
              </a:ext>
            </a:extLst>
          </p:cNvPr>
          <p:cNvCxnSpPr>
            <a:cxnSpLocks/>
            <a:endCxn id="55" idx="7"/>
          </p:cNvCxnSpPr>
          <p:nvPr/>
        </p:nvCxnSpPr>
        <p:spPr>
          <a:xfrm flipH="1">
            <a:off x="7657093" y="1474362"/>
            <a:ext cx="484638" cy="507508"/>
          </a:xfrm>
          <a:prstGeom prst="straightConnector1">
            <a:avLst/>
          </a:prstGeom>
          <a:ln w="57150">
            <a:solidFill>
              <a:srgbClr val="005AAA"/>
            </a:solidFill>
            <a:headEnd type="stealth" w="med" len="med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线箭头连接符 85">
            <a:extLst>
              <a:ext uri="{FF2B5EF4-FFF2-40B4-BE49-F238E27FC236}">
                <a16:creationId xmlns:a16="http://schemas.microsoft.com/office/drawing/2014/main" id="{60D3249E-C4F9-3875-3CC8-54685E213B6D}"/>
              </a:ext>
            </a:extLst>
          </p:cNvPr>
          <p:cNvCxnSpPr>
            <a:cxnSpLocks/>
            <a:endCxn id="55" idx="6"/>
          </p:cNvCxnSpPr>
          <p:nvPr/>
        </p:nvCxnSpPr>
        <p:spPr>
          <a:xfrm flipH="1">
            <a:off x="7706766" y="1989665"/>
            <a:ext cx="1153227" cy="118220"/>
          </a:xfrm>
          <a:prstGeom prst="straightConnector1">
            <a:avLst/>
          </a:prstGeom>
          <a:ln w="57150">
            <a:solidFill>
              <a:srgbClr val="005AAA"/>
            </a:solidFill>
            <a:headEnd type="stealth" w="med" len="med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直线箭头连接符 86">
            <a:extLst>
              <a:ext uri="{FF2B5EF4-FFF2-40B4-BE49-F238E27FC236}">
                <a16:creationId xmlns:a16="http://schemas.microsoft.com/office/drawing/2014/main" id="{72BCC7B0-0126-1207-BBA0-B57FAD6AF8F6}"/>
              </a:ext>
            </a:extLst>
          </p:cNvPr>
          <p:cNvCxnSpPr>
            <a:cxnSpLocks/>
            <a:endCxn id="55" idx="5"/>
          </p:cNvCxnSpPr>
          <p:nvPr/>
        </p:nvCxnSpPr>
        <p:spPr>
          <a:xfrm flipH="1" flipV="1">
            <a:off x="7657093" y="2233902"/>
            <a:ext cx="364719" cy="203664"/>
          </a:xfrm>
          <a:prstGeom prst="straightConnector1">
            <a:avLst/>
          </a:prstGeom>
          <a:ln w="57150">
            <a:solidFill>
              <a:srgbClr val="005AAA"/>
            </a:solidFill>
            <a:headEnd type="stealth" w="med" len="med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0" name="表格 4">
            <a:extLst>
              <a:ext uri="{FF2B5EF4-FFF2-40B4-BE49-F238E27FC236}">
                <a16:creationId xmlns:a16="http://schemas.microsoft.com/office/drawing/2014/main" id="{D14804AE-CE24-59ED-FACF-B91F12D88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177278"/>
              </p:ext>
            </p:extLst>
          </p:nvPr>
        </p:nvGraphicFramePr>
        <p:xfrm>
          <a:off x="6521798" y="4290063"/>
          <a:ext cx="3348002" cy="2917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8286">
                  <a:extLst>
                    <a:ext uri="{9D8B030D-6E8A-4147-A177-3AD203B41FA5}">
                      <a16:colId xmlns:a16="http://schemas.microsoft.com/office/drawing/2014/main" val="166325529"/>
                    </a:ext>
                  </a:extLst>
                </a:gridCol>
                <a:gridCol w="478286">
                  <a:extLst>
                    <a:ext uri="{9D8B030D-6E8A-4147-A177-3AD203B41FA5}">
                      <a16:colId xmlns:a16="http://schemas.microsoft.com/office/drawing/2014/main" val="3858449199"/>
                    </a:ext>
                  </a:extLst>
                </a:gridCol>
                <a:gridCol w="478286">
                  <a:extLst>
                    <a:ext uri="{9D8B030D-6E8A-4147-A177-3AD203B41FA5}">
                      <a16:colId xmlns:a16="http://schemas.microsoft.com/office/drawing/2014/main" val="2993772052"/>
                    </a:ext>
                  </a:extLst>
                </a:gridCol>
                <a:gridCol w="478286">
                  <a:extLst>
                    <a:ext uri="{9D8B030D-6E8A-4147-A177-3AD203B41FA5}">
                      <a16:colId xmlns:a16="http://schemas.microsoft.com/office/drawing/2014/main" val="206193031"/>
                    </a:ext>
                  </a:extLst>
                </a:gridCol>
                <a:gridCol w="478286">
                  <a:extLst>
                    <a:ext uri="{9D8B030D-6E8A-4147-A177-3AD203B41FA5}">
                      <a16:colId xmlns:a16="http://schemas.microsoft.com/office/drawing/2014/main" val="2252843965"/>
                    </a:ext>
                  </a:extLst>
                </a:gridCol>
                <a:gridCol w="478286">
                  <a:extLst>
                    <a:ext uri="{9D8B030D-6E8A-4147-A177-3AD203B41FA5}">
                      <a16:colId xmlns:a16="http://schemas.microsoft.com/office/drawing/2014/main" val="4004410169"/>
                    </a:ext>
                  </a:extLst>
                </a:gridCol>
                <a:gridCol w="478286">
                  <a:extLst>
                    <a:ext uri="{9D8B030D-6E8A-4147-A177-3AD203B41FA5}">
                      <a16:colId xmlns:a16="http://schemas.microsoft.com/office/drawing/2014/main" val="389788704"/>
                    </a:ext>
                  </a:extLst>
                </a:gridCol>
              </a:tblGrid>
              <a:tr h="416794"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7969770"/>
                  </a:ext>
                </a:extLst>
              </a:tr>
              <a:tr h="416794"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866914"/>
                  </a:ext>
                </a:extLst>
              </a:tr>
              <a:tr h="416794"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491392"/>
                  </a:ext>
                </a:extLst>
              </a:tr>
              <a:tr h="416794"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758726"/>
                  </a:ext>
                </a:extLst>
              </a:tr>
              <a:tr h="416794"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103416"/>
                  </a:ext>
                </a:extLst>
              </a:tr>
              <a:tr h="416794"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640508"/>
                  </a:ext>
                </a:extLst>
              </a:tr>
              <a:tr h="416794"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249368"/>
                  </a:ext>
                </a:extLst>
              </a:tr>
            </a:tbl>
          </a:graphicData>
        </a:graphic>
      </p:graphicFrame>
      <p:graphicFrame>
        <p:nvGraphicFramePr>
          <p:cNvPr id="92" name="表格 91">
            <a:extLst>
              <a:ext uri="{FF2B5EF4-FFF2-40B4-BE49-F238E27FC236}">
                <a16:creationId xmlns:a16="http://schemas.microsoft.com/office/drawing/2014/main" id="{85E89C02-A29F-C3BA-8C1E-4763D8A5B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757485"/>
              </p:ext>
            </p:extLst>
          </p:nvPr>
        </p:nvGraphicFramePr>
        <p:xfrm>
          <a:off x="3773085" y="4290063"/>
          <a:ext cx="2579031" cy="4300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433">
                  <a:extLst>
                    <a:ext uri="{9D8B030D-6E8A-4147-A177-3AD203B41FA5}">
                      <a16:colId xmlns:a16="http://schemas.microsoft.com/office/drawing/2014/main" val="1777389080"/>
                    </a:ext>
                  </a:extLst>
                </a:gridCol>
                <a:gridCol w="368433">
                  <a:extLst>
                    <a:ext uri="{9D8B030D-6E8A-4147-A177-3AD203B41FA5}">
                      <a16:colId xmlns:a16="http://schemas.microsoft.com/office/drawing/2014/main" val="1527519983"/>
                    </a:ext>
                  </a:extLst>
                </a:gridCol>
                <a:gridCol w="368433">
                  <a:extLst>
                    <a:ext uri="{9D8B030D-6E8A-4147-A177-3AD203B41FA5}">
                      <a16:colId xmlns:a16="http://schemas.microsoft.com/office/drawing/2014/main" val="2302055288"/>
                    </a:ext>
                  </a:extLst>
                </a:gridCol>
                <a:gridCol w="368433">
                  <a:extLst>
                    <a:ext uri="{9D8B030D-6E8A-4147-A177-3AD203B41FA5}">
                      <a16:colId xmlns:a16="http://schemas.microsoft.com/office/drawing/2014/main" val="436955731"/>
                    </a:ext>
                  </a:extLst>
                </a:gridCol>
                <a:gridCol w="368433">
                  <a:extLst>
                    <a:ext uri="{9D8B030D-6E8A-4147-A177-3AD203B41FA5}">
                      <a16:colId xmlns:a16="http://schemas.microsoft.com/office/drawing/2014/main" val="2332245099"/>
                    </a:ext>
                  </a:extLst>
                </a:gridCol>
                <a:gridCol w="368433">
                  <a:extLst>
                    <a:ext uri="{9D8B030D-6E8A-4147-A177-3AD203B41FA5}">
                      <a16:colId xmlns:a16="http://schemas.microsoft.com/office/drawing/2014/main" val="3957339706"/>
                    </a:ext>
                  </a:extLst>
                </a:gridCol>
                <a:gridCol w="368433">
                  <a:extLst>
                    <a:ext uri="{9D8B030D-6E8A-4147-A177-3AD203B41FA5}">
                      <a16:colId xmlns:a16="http://schemas.microsoft.com/office/drawing/2014/main" val="3022282247"/>
                    </a:ext>
                  </a:extLst>
                </a:gridCol>
              </a:tblGrid>
              <a:tr h="430091"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altLang="zh-C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altLang="zh-C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3672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B0D0DE44-8EA8-A670-35C3-1AF1D88A9605}"/>
                  </a:ext>
                </a:extLst>
              </p:cNvPr>
              <p:cNvSpPr/>
              <p:nvPr/>
            </p:nvSpPr>
            <p:spPr>
              <a:xfrm>
                <a:off x="3007904" y="4278897"/>
                <a:ext cx="89091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2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B0D0DE44-8EA8-A670-35C3-1AF1D88A96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904" y="4278897"/>
                <a:ext cx="89091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A7ECAEA6-B7F7-F40D-4569-FDB21AF132BE}"/>
                  </a:ext>
                </a:extLst>
              </p:cNvPr>
              <p:cNvSpPr/>
              <p:nvPr/>
            </p:nvSpPr>
            <p:spPr>
              <a:xfrm>
                <a:off x="576693" y="1664728"/>
                <a:ext cx="6355924" cy="1717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 Walk as Markov Chain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Transition Probability Matrix: </a:t>
                </a:r>
                <a14:m>
                  <m:oMath xmlns:m="http://schemas.openxmlformats.org/officeDocument/2006/math">
                    <m:r>
                      <a:rPr kumimoji="1" lang="en-US" altLang="zh-CN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kumimoji="1" lang="en-US" altLang="zh-CN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kumimoji="1" lang="en-US" altLang="zh-CN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kumimoji="1" lang="en-US" altLang="zh-CN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Step Random Walk: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(ℓ+1)</m:t>
                        </m:r>
                      </m:sup>
                    </m:sSup>
                    <m:r>
                      <a:rPr lang="en-US" altLang="zh-CN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(ℓ)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altLang="zh-CN" sz="24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𝐏</m:t>
                    </m:r>
                  </m:oMath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A7ECAEA6-B7F7-F40D-4569-FDB21AF132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93" y="1664728"/>
                <a:ext cx="6355924" cy="1717073"/>
              </a:xfrm>
              <a:prstGeom prst="rect">
                <a:avLst/>
              </a:prstGeom>
              <a:blipFill>
                <a:blip r:embed="rId4"/>
                <a:stretch>
                  <a:fillRect l="-1597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39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标题 24">
                <a:extLst>
                  <a:ext uri="{FF2B5EF4-FFF2-40B4-BE49-F238E27FC236}">
                    <a16:creationId xmlns:a16="http://schemas.microsoft.com/office/drawing/2014/main" id="{EE3C8509-D052-7E91-B4F8-C6AAF118042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63626" y="718642"/>
                <a:ext cx="8997950" cy="558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zh-CN" altLang="en-US" sz="3000" i="1" dirty="0"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altLang="zh-CN" sz="3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-Discounted Random Walks (</a:t>
                </a:r>
                <a14:m>
                  <m:oMath xmlns:m="http://schemas.openxmlformats.org/officeDocument/2006/math">
                    <m:r>
                      <a:rPr lang="zh-CN" altLang="en-US" sz="3000" i="1" dirty="0">
                        <a:latin typeface="Cambria Math" panose="020405030504060302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altLang="zh-CN" sz="3000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-Walks)</a:t>
                </a:r>
                <a:endParaRPr lang="zh-CN" altLang="en-US" sz="30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标题 24">
                <a:extLst>
                  <a:ext uri="{FF2B5EF4-FFF2-40B4-BE49-F238E27FC236}">
                    <a16:creationId xmlns:a16="http://schemas.microsoft.com/office/drawing/2014/main" id="{EE3C8509-D052-7E91-B4F8-C6AAF11804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3626" y="718642"/>
                <a:ext cx="8997950" cy="558338"/>
              </a:xfrm>
              <a:blipFill>
                <a:blip r:embed="rId3"/>
                <a:stretch>
                  <a:fillRect t="-11111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9116178-4DBF-CDB2-3150-559FA9CCAFAE}"/>
                  </a:ext>
                </a:extLst>
              </p:cNvPr>
              <p:cNvSpPr txBox="1"/>
              <p:nvPr/>
            </p:nvSpPr>
            <p:spPr>
              <a:xfrm>
                <a:off x="4568010" y="5482970"/>
                <a:ext cx="5430197" cy="1312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:r>
                  <a:rPr kumimoji="1" lang="en-US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In each step:</a:t>
                </a:r>
              </a:p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w.p. </a:t>
                </a:r>
                <a14:m>
                  <m:oMath xmlns:m="http://schemas.openxmlformats.org/officeDocument/2006/math"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𝛼</m:t>
                    </m:r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,    </a:t>
                </a:r>
                <a:r>
                  <a:rPr kumimoji="1" lang="zh-CN" altLang="en-US" sz="22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terminates; </a:t>
                </a:r>
              </a:p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w.p. </a:t>
                </a:r>
                <a14:m>
                  <m:oMath xmlns:m="http://schemas.openxmlformats.org/officeDocument/2006/math"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1−</m:t>
                    </m:r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𝛼</m:t>
                    </m:r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,    moves to a random out-neighbor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9116178-4DBF-CDB2-3150-559FA9CCA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010" y="5482970"/>
                <a:ext cx="5430197" cy="1312603"/>
              </a:xfrm>
              <a:prstGeom prst="rect">
                <a:avLst/>
              </a:prstGeom>
              <a:blipFill>
                <a:blip r:embed="rId4"/>
                <a:stretch>
                  <a:fillRect l="-1632" r="-466"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">
            <a:extLst>
              <a:ext uri="{FF2B5EF4-FFF2-40B4-BE49-F238E27FC236}">
                <a16:creationId xmlns:a16="http://schemas.microsoft.com/office/drawing/2014/main" id="{EE1FAE7E-C21F-6994-0E61-5852EB1ADF40}"/>
              </a:ext>
            </a:extLst>
          </p:cNvPr>
          <p:cNvGrpSpPr>
            <a:grpSpLocks/>
          </p:cNvGrpSpPr>
          <p:nvPr/>
        </p:nvGrpSpPr>
        <p:grpSpPr bwMode="auto">
          <a:xfrm>
            <a:off x="243458" y="1726754"/>
            <a:ext cx="7162800" cy="5105400"/>
            <a:chOff x="1152" y="1344"/>
            <a:chExt cx="3408" cy="2064"/>
          </a:xfrm>
        </p:grpSpPr>
        <p:sp>
          <p:nvSpPr>
            <p:cNvPr id="22" name="Oval 3">
              <a:extLst>
                <a:ext uri="{FF2B5EF4-FFF2-40B4-BE49-F238E27FC236}">
                  <a16:creationId xmlns:a16="http://schemas.microsoft.com/office/drawing/2014/main" id="{D5F897EC-5040-E3B5-E2DB-0D822AED9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6" name="Oval 4">
              <a:extLst>
                <a:ext uri="{FF2B5EF4-FFF2-40B4-BE49-F238E27FC236}">
                  <a16:creationId xmlns:a16="http://schemas.microsoft.com/office/drawing/2014/main" id="{A6F917FE-EAC2-9BA4-42D1-B520748DF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400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7" name="Oval 5">
              <a:extLst>
                <a:ext uri="{FF2B5EF4-FFF2-40B4-BE49-F238E27FC236}">
                  <a16:creationId xmlns:a16="http://schemas.microsoft.com/office/drawing/2014/main" id="{FB4B404E-3061-7137-1D0F-307367C31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11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8" name="Oval 6">
              <a:extLst>
                <a:ext uri="{FF2B5EF4-FFF2-40B4-BE49-F238E27FC236}">
                  <a16:creationId xmlns:a16="http://schemas.microsoft.com/office/drawing/2014/main" id="{989A4C3E-7D78-B56A-D8EC-0A9B17C16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72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9" name="Oval 7">
              <a:extLst>
                <a:ext uri="{FF2B5EF4-FFF2-40B4-BE49-F238E27FC236}">
                  <a16:creationId xmlns:a16="http://schemas.microsoft.com/office/drawing/2014/main" id="{1198F7E9-02ED-E7DE-05FB-B02EA42E5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78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1" name="Oval 8">
              <a:extLst>
                <a:ext uri="{FF2B5EF4-FFF2-40B4-BE49-F238E27FC236}">
                  <a16:creationId xmlns:a16="http://schemas.microsoft.com/office/drawing/2014/main" id="{3EA6786A-487A-476B-4D0F-6818DB867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8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2" name="Oval 9">
              <a:extLst>
                <a:ext uri="{FF2B5EF4-FFF2-40B4-BE49-F238E27FC236}">
                  <a16:creationId xmlns:a16="http://schemas.microsoft.com/office/drawing/2014/main" id="{9847B140-5C2E-3654-5803-CD17E7F53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31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53" name="Oval 10">
              <a:extLst>
                <a:ext uri="{FF2B5EF4-FFF2-40B4-BE49-F238E27FC236}">
                  <a16:creationId xmlns:a16="http://schemas.microsoft.com/office/drawing/2014/main" id="{1C390B4A-FC34-5F5B-67C2-C5FCDFC61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4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54" name="Oval 11">
              <a:extLst>
                <a:ext uri="{FF2B5EF4-FFF2-40B4-BE49-F238E27FC236}">
                  <a16:creationId xmlns:a16="http://schemas.microsoft.com/office/drawing/2014/main" id="{5F912EED-785B-851E-7313-CCF165213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34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5" name="Oval 12">
              <a:extLst>
                <a:ext uri="{FF2B5EF4-FFF2-40B4-BE49-F238E27FC236}">
                  <a16:creationId xmlns:a16="http://schemas.microsoft.com/office/drawing/2014/main" id="{FE9F12E4-AEE7-04C4-3C9F-05181A156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2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56" name="Oval 13">
              <a:extLst>
                <a:ext uri="{FF2B5EF4-FFF2-40B4-BE49-F238E27FC236}">
                  <a16:creationId xmlns:a16="http://schemas.microsoft.com/office/drawing/2014/main" id="{65087355-8A0C-DD18-B6C7-587E45FBA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6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57" name="Oval 14">
              <a:extLst>
                <a:ext uri="{FF2B5EF4-FFF2-40B4-BE49-F238E27FC236}">
                  <a16:creationId xmlns:a16="http://schemas.microsoft.com/office/drawing/2014/main" id="{ACFA0391-8708-0EBE-8F76-AE8F02831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12</a:t>
              </a:r>
            </a:p>
          </p:txBody>
        </p:sp>
      </p:grpSp>
      <p:sp>
        <p:nvSpPr>
          <p:cNvPr id="64" name="Oval 5">
            <a:extLst>
              <a:ext uri="{FF2B5EF4-FFF2-40B4-BE49-F238E27FC236}">
                <a16:creationId xmlns:a16="http://schemas.microsoft.com/office/drawing/2014/main" id="{9B479A39-16C8-E489-8E74-273F8A361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983" y="3171379"/>
            <a:ext cx="606425" cy="593725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FCAC58A3-9C49-E12F-364F-57D21548A3EF}"/>
                  </a:ext>
                </a:extLst>
              </p:cNvPr>
              <p:cNvSpPr txBox="1"/>
              <p:nvPr/>
            </p:nvSpPr>
            <p:spPr>
              <a:xfrm>
                <a:off x="761812" y="4971422"/>
                <a:ext cx="9337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16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600" b="1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FCAC58A3-9C49-E12F-364F-57D21548A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12" y="4971422"/>
                <a:ext cx="933757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4195918A-8489-11C9-1B15-8D6A5C74C808}"/>
                  </a:ext>
                </a:extLst>
              </p:cNvPr>
              <p:cNvSpPr txBox="1"/>
              <p:nvPr/>
            </p:nvSpPr>
            <p:spPr>
              <a:xfrm>
                <a:off x="4269852" y="3718724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1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4195918A-8489-11C9-1B15-8D6A5C74C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852" y="3718724"/>
                <a:ext cx="93375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直线箭头连接符 91">
            <a:extLst>
              <a:ext uri="{FF2B5EF4-FFF2-40B4-BE49-F238E27FC236}">
                <a16:creationId xmlns:a16="http://schemas.microsoft.com/office/drawing/2014/main" id="{51691F82-F8D9-C3F0-3D40-3188B67322FC}"/>
              </a:ext>
            </a:extLst>
          </p:cNvPr>
          <p:cNvCxnSpPr>
            <a:cxnSpLocks/>
            <a:stCxn id="46" idx="5"/>
          </p:cNvCxnSpPr>
          <p:nvPr/>
        </p:nvCxnSpPr>
        <p:spPr>
          <a:xfrm>
            <a:off x="1466312" y="4845532"/>
            <a:ext cx="983680" cy="533696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直线箭头连接符 92">
            <a:extLst>
              <a:ext uri="{FF2B5EF4-FFF2-40B4-BE49-F238E27FC236}">
                <a16:creationId xmlns:a16="http://schemas.microsoft.com/office/drawing/2014/main" id="{8538B2ED-9655-E699-62BD-66E0ACD4E4E2}"/>
              </a:ext>
            </a:extLst>
          </p:cNvPr>
          <p:cNvCxnSpPr>
            <a:cxnSpLocks/>
            <a:stCxn id="46" idx="1"/>
            <a:endCxn id="22" idx="5"/>
          </p:cNvCxnSpPr>
          <p:nvPr/>
        </p:nvCxnSpPr>
        <p:spPr>
          <a:xfrm flipH="1" flipV="1">
            <a:off x="760120" y="3776960"/>
            <a:ext cx="278175" cy="648797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直线箭头连接符 93">
            <a:extLst>
              <a:ext uri="{FF2B5EF4-FFF2-40B4-BE49-F238E27FC236}">
                <a16:creationId xmlns:a16="http://schemas.microsoft.com/office/drawing/2014/main" id="{65DB78D6-332D-F607-AF2B-40FBA137AA40}"/>
              </a:ext>
            </a:extLst>
          </p:cNvPr>
          <p:cNvCxnSpPr>
            <a:cxnSpLocks/>
          </p:cNvCxnSpPr>
          <p:nvPr/>
        </p:nvCxnSpPr>
        <p:spPr>
          <a:xfrm flipV="1">
            <a:off x="758357" y="2980988"/>
            <a:ext cx="485684" cy="383811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直线箭头连接符 94">
            <a:extLst>
              <a:ext uri="{FF2B5EF4-FFF2-40B4-BE49-F238E27FC236}">
                <a16:creationId xmlns:a16="http://schemas.microsoft.com/office/drawing/2014/main" id="{3C40B756-6F16-EAE9-42FD-0113692296EE}"/>
              </a:ext>
            </a:extLst>
          </p:cNvPr>
          <p:cNvCxnSpPr>
            <a:cxnSpLocks/>
          </p:cNvCxnSpPr>
          <p:nvPr/>
        </p:nvCxnSpPr>
        <p:spPr>
          <a:xfrm>
            <a:off x="1850466" y="2980988"/>
            <a:ext cx="2338399" cy="470983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直线箭头连接符 95">
            <a:extLst>
              <a:ext uri="{FF2B5EF4-FFF2-40B4-BE49-F238E27FC236}">
                <a16:creationId xmlns:a16="http://schemas.microsoft.com/office/drawing/2014/main" id="{A140F562-2863-24E8-032B-0B99E603D893}"/>
              </a:ext>
            </a:extLst>
          </p:cNvPr>
          <p:cNvCxnSpPr>
            <a:cxnSpLocks/>
          </p:cNvCxnSpPr>
          <p:nvPr/>
        </p:nvCxnSpPr>
        <p:spPr>
          <a:xfrm flipH="1" flipV="1">
            <a:off x="1761657" y="3190901"/>
            <a:ext cx="283981" cy="53426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直线箭头连接符 96">
            <a:extLst>
              <a:ext uri="{FF2B5EF4-FFF2-40B4-BE49-F238E27FC236}">
                <a16:creationId xmlns:a16="http://schemas.microsoft.com/office/drawing/2014/main" id="{1F39C93D-8A95-C543-FB19-A3377CBC33BE}"/>
              </a:ext>
            </a:extLst>
          </p:cNvPr>
          <p:cNvCxnSpPr>
            <a:cxnSpLocks/>
          </p:cNvCxnSpPr>
          <p:nvPr/>
        </p:nvCxnSpPr>
        <p:spPr>
          <a:xfrm>
            <a:off x="849883" y="3568255"/>
            <a:ext cx="1109663" cy="360362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直线箭头连接符 97">
            <a:extLst>
              <a:ext uri="{FF2B5EF4-FFF2-40B4-BE49-F238E27FC236}">
                <a16:creationId xmlns:a16="http://schemas.microsoft.com/office/drawing/2014/main" id="{7566E5B7-D375-4DAF-E0F4-310AE761F687}"/>
              </a:ext>
            </a:extLst>
          </p:cNvPr>
          <p:cNvCxnSpPr>
            <a:cxnSpLocks/>
          </p:cNvCxnSpPr>
          <p:nvPr/>
        </p:nvCxnSpPr>
        <p:spPr>
          <a:xfrm flipV="1">
            <a:off x="2933701" y="3695255"/>
            <a:ext cx="1399993" cy="171853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线箭头连接符 98">
            <a:extLst>
              <a:ext uri="{FF2B5EF4-FFF2-40B4-BE49-F238E27FC236}">
                <a16:creationId xmlns:a16="http://schemas.microsoft.com/office/drawing/2014/main" id="{08E65978-EBC9-925B-7F91-B20BE2398616}"/>
              </a:ext>
            </a:extLst>
          </p:cNvPr>
          <p:cNvCxnSpPr>
            <a:cxnSpLocks/>
            <a:stCxn id="46" idx="7"/>
          </p:cNvCxnSpPr>
          <p:nvPr/>
        </p:nvCxnSpPr>
        <p:spPr>
          <a:xfrm flipV="1">
            <a:off x="1466312" y="4101359"/>
            <a:ext cx="582043" cy="324398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线箭头连接符 99">
            <a:extLst>
              <a:ext uri="{FF2B5EF4-FFF2-40B4-BE49-F238E27FC236}">
                <a16:creationId xmlns:a16="http://schemas.microsoft.com/office/drawing/2014/main" id="{47C2E832-39F3-19B5-A0C3-F09CD58D4FB5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2967608" y="5348027"/>
            <a:ext cx="705923" cy="24111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直线箭头连接符 100">
            <a:extLst>
              <a:ext uri="{FF2B5EF4-FFF2-40B4-BE49-F238E27FC236}">
                <a16:creationId xmlns:a16="http://schemas.microsoft.com/office/drawing/2014/main" id="{60F447AA-7AF0-4B7A-781F-ACB109B6F6B2}"/>
              </a:ext>
            </a:extLst>
          </p:cNvPr>
          <p:cNvCxnSpPr>
            <a:cxnSpLocks/>
            <a:stCxn id="49" idx="5"/>
            <a:endCxn id="52" idx="1"/>
          </p:cNvCxnSpPr>
          <p:nvPr/>
        </p:nvCxnSpPr>
        <p:spPr>
          <a:xfrm>
            <a:off x="2878695" y="5795374"/>
            <a:ext cx="519877" cy="530067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直线箭头连接符 101">
            <a:extLst>
              <a:ext uri="{FF2B5EF4-FFF2-40B4-BE49-F238E27FC236}">
                <a16:creationId xmlns:a16="http://schemas.microsoft.com/office/drawing/2014/main" id="{ECCC2DCA-BCA6-04C4-7853-0B574D247937}"/>
              </a:ext>
            </a:extLst>
          </p:cNvPr>
          <p:cNvCxnSpPr>
            <a:cxnSpLocks/>
            <a:stCxn id="52" idx="0"/>
          </p:cNvCxnSpPr>
          <p:nvPr/>
        </p:nvCxnSpPr>
        <p:spPr>
          <a:xfrm flipV="1">
            <a:off x="3612581" y="5630417"/>
            <a:ext cx="367059" cy="608086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直线箭头连接符 102">
            <a:extLst>
              <a:ext uri="{FF2B5EF4-FFF2-40B4-BE49-F238E27FC236}">
                <a16:creationId xmlns:a16="http://schemas.microsoft.com/office/drawing/2014/main" id="{96798360-0663-4737-6198-6953C24834F0}"/>
              </a:ext>
            </a:extLst>
          </p:cNvPr>
          <p:cNvCxnSpPr>
            <a:cxnSpLocks/>
            <a:endCxn id="56" idx="2"/>
          </p:cNvCxnSpPr>
          <p:nvPr/>
        </p:nvCxnSpPr>
        <p:spPr>
          <a:xfrm>
            <a:off x="4706481" y="3661884"/>
            <a:ext cx="782971" cy="142649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线箭头连接符 103">
            <a:extLst>
              <a:ext uri="{FF2B5EF4-FFF2-40B4-BE49-F238E27FC236}">
                <a16:creationId xmlns:a16="http://schemas.microsoft.com/office/drawing/2014/main" id="{5F2A3C7A-D8FB-E4AF-8E25-8F7711A46F6F}"/>
              </a:ext>
            </a:extLst>
          </p:cNvPr>
          <p:cNvCxnSpPr>
            <a:cxnSpLocks/>
          </p:cNvCxnSpPr>
          <p:nvPr/>
        </p:nvCxnSpPr>
        <p:spPr>
          <a:xfrm flipV="1">
            <a:off x="6006174" y="2935205"/>
            <a:ext cx="882468" cy="646973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直线箭头连接符 104">
            <a:extLst>
              <a:ext uri="{FF2B5EF4-FFF2-40B4-BE49-F238E27FC236}">
                <a16:creationId xmlns:a16="http://schemas.microsoft.com/office/drawing/2014/main" id="{B06D6E3F-8080-CF33-28AB-B721D67851EE}"/>
              </a:ext>
            </a:extLst>
          </p:cNvPr>
          <p:cNvCxnSpPr>
            <a:cxnSpLocks/>
          </p:cNvCxnSpPr>
          <p:nvPr/>
        </p:nvCxnSpPr>
        <p:spPr>
          <a:xfrm>
            <a:off x="6103753" y="2094415"/>
            <a:ext cx="784889" cy="420963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直线箭头连接符 105">
            <a:extLst>
              <a:ext uri="{FF2B5EF4-FFF2-40B4-BE49-F238E27FC236}">
                <a16:creationId xmlns:a16="http://schemas.microsoft.com/office/drawing/2014/main" id="{870CB4E1-2A1B-C20C-B535-E0FC20FA3ED0}"/>
              </a:ext>
            </a:extLst>
          </p:cNvPr>
          <p:cNvCxnSpPr>
            <a:cxnSpLocks/>
            <a:endCxn id="54" idx="4"/>
          </p:cNvCxnSpPr>
          <p:nvPr/>
        </p:nvCxnSpPr>
        <p:spPr>
          <a:xfrm flipV="1">
            <a:off x="5791771" y="2320405"/>
            <a:ext cx="335" cy="1174824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直线箭头连接符 106">
            <a:extLst>
              <a:ext uri="{FF2B5EF4-FFF2-40B4-BE49-F238E27FC236}">
                <a16:creationId xmlns:a16="http://schemas.microsoft.com/office/drawing/2014/main" id="{9B13B54F-983B-846F-7377-AF0B5E70E089}"/>
              </a:ext>
            </a:extLst>
          </p:cNvPr>
          <p:cNvCxnSpPr>
            <a:cxnSpLocks/>
            <a:stCxn id="53" idx="6"/>
          </p:cNvCxnSpPr>
          <p:nvPr/>
        </p:nvCxnSpPr>
        <p:spPr>
          <a:xfrm flipV="1">
            <a:off x="4682376" y="2023617"/>
            <a:ext cx="822057" cy="237423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线箭头连接符 107">
            <a:extLst>
              <a:ext uri="{FF2B5EF4-FFF2-40B4-BE49-F238E27FC236}">
                <a16:creationId xmlns:a16="http://schemas.microsoft.com/office/drawing/2014/main" id="{66F4A1F5-77E1-7364-76BC-E2035C914035}"/>
              </a:ext>
            </a:extLst>
          </p:cNvPr>
          <p:cNvCxnSpPr>
            <a:cxnSpLocks/>
            <a:endCxn id="53" idx="4"/>
          </p:cNvCxnSpPr>
          <p:nvPr/>
        </p:nvCxnSpPr>
        <p:spPr>
          <a:xfrm flipH="1" flipV="1">
            <a:off x="4379723" y="2557865"/>
            <a:ext cx="112355" cy="597243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直线箭头连接符 108">
            <a:extLst>
              <a:ext uri="{FF2B5EF4-FFF2-40B4-BE49-F238E27FC236}">
                <a16:creationId xmlns:a16="http://schemas.microsoft.com/office/drawing/2014/main" id="{772C2C93-E128-48F5-F5ED-B8CBA8FD753B}"/>
              </a:ext>
            </a:extLst>
          </p:cNvPr>
          <p:cNvCxnSpPr>
            <a:cxnSpLocks/>
          </p:cNvCxnSpPr>
          <p:nvPr/>
        </p:nvCxnSpPr>
        <p:spPr>
          <a:xfrm flipH="1">
            <a:off x="2835746" y="3654392"/>
            <a:ext cx="1401068" cy="1723922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直线箭头连接符 122">
            <a:extLst>
              <a:ext uri="{FF2B5EF4-FFF2-40B4-BE49-F238E27FC236}">
                <a16:creationId xmlns:a16="http://schemas.microsoft.com/office/drawing/2014/main" id="{3009E79D-3B66-7D4C-3C0B-B87A7DC547D1}"/>
              </a:ext>
            </a:extLst>
          </p:cNvPr>
          <p:cNvCxnSpPr>
            <a:cxnSpLocks/>
          </p:cNvCxnSpPr>
          <p:nvPr/>
        </p:nvCxnSpPr>
        <p:spPr>
          <a:xfrm flipH="1" flipV="1">
            <a:off x="846959" y="3652392"/>
            <a:ext cx="1109663" cy="360362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直线箭头连接符 123">
            <a:extLst>
              <a:ext uri="{FF2B5EF4-FFF2-40B4-BE49-F238E27FC236}">
                <a16:creationId xmlns:a16="http://schemas.microsoft.com/office/drawing/2014/main" id="{07CE86F5-FD83-7269-FFD9-60E3ACA23D77}"/>
              </a:ext>
            </a:extLst>
          </p:cNvPr>
          <p:cNvCxnSpPr>
            <a:cxnSpLocks/>
          </p:cNvCxnSpPr>
          <p:nvPr/>
        </p:nvCxnSpPr>
        <p:spPr>
          <a:xfrm rot="10800000">
            <a:off x="6050663" y="2177948"/>
            <a:ext cx="784889" cy="420963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直线箭头连接符 124">
            <a:extLst>
              <a:ext uri="{FF2B5EF4-FFF2-40B4-BE49-F238E27FC236}">
                <a16:creationId xmlns:a16="http://schemas.microsoft.com/office/drawing/2014/main" id="{BCECF8FD-1598-AE93-07AA-EF7742AFC677}"/>
              </a:ext>
            </a:extLst>
          </p:cNvPr>
          <p:cNvCxnSpPr>
            <a:cxnSpLocks/>
          </p:cNvCxnSpPr>
          <p:nvPr/>
        </p:nvCxnSpPr>
        <p:spPr>
          <a:xfrm flipH="1" flipV="1">
            <a:off x="1498539" y="4777814"/>
            <a:ext cx="1014313" cy="533696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左大括号 1">
            <a:extLst>
              <a:ext uri="{FF2B5EF4-FFF2-40B4-BE49-F238E27FC236}">
                <a16:creationId xmlns:a16="http://schemas.microsoft.com/office/drawing/2014/main" id="{0FD38F89-C61B-CE6A-89CE-7DE40704A45F}"/>
              </a:ext>
            </a:extLst>
          </p:cNvPr>
          <p:cNvSpPr/>
          <p:nvPr/>
        </p:nvSpPr>
        <p:spPr>
          <a:xfrm>
            <a:off x="4309914" y="6092437"/>
            <a:ext cx="208542" cy="637945"/>
          </a:xfrm>
          <a:prstGeom prst="leftBrac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16A0679-13DE-2377-56F4-BF61D577722D}"/>
                  </a:ext>
                </a:extLst>
              </p:cNvPr>
              <p:cNvSpPr txBox="1"/>
              <p:nvPr/>
            </p:nvSpPr>
            <p:spPr>
              <a:xfrm>
                <a:off x="2175029" y="5925342"/>
                <a:ext cx="9337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16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600" b="1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16A0679-13DE-2377-56F4-BF61D5777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029" y="5925342"/>
                <a:ext cx="933757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utoShape 39">
            <a:extLst>
              <a:ext uri="{FF2B5EF4-FFF2-40B4-BE49-F238E27FC236}">
                <a16:creationId xmlns:a16="http://schemas.microsoft.com/office/drawing/2014/main" id="{059939D1-5526-4C77-677B-0F08EB875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842" y="4405862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4F81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8BE3EAFD-0828-B742-4209-C49E56442E2E}"/>
              </a:ext>
            </a:extLst>
          </p:cNvPr>
          <p:cNvCxnSpPr>
            <a:cxnSpLocks/>
          </p:cNvCxnSpPr>
          <p:nvPr/>
        </p:nvCxnSpPr>
        <p:spPr>
          <a:xfrm flipH="1">
            <a:off x="2956965" y="5405882"/>
            <a:ext cx="705923" cy="24111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线箭头连接符 4">
            <a:extLst>
              <a:ext uri="{FF2B5EF4-FFF2-40B4-BE49-F238E27FC236}">
                <a16:creationId xmlns:a16="http://schemas.microsoft.com/office/drawing/2014/main" id="{95221553-B6AA-9BA5-6329-8423DEB115D8}"/>
              </a:ext>
            </a:extLst>
          </p:cNvPr>
          <p:cNvCxnSpPr>
            <a:cxnSpLocks/>
          </p:cNvCxnSpPr>
          <p:nvPr/>
        </p:nvCxnSpPr>
        <p:spPr>
          <a:xfrm flipH="1" flipV="1">
            <a:off x="2829141" y="5835671"/>
            <a:ext cx="519877" cy="530067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E2D7F93-769A-0925-FBF5-40C9737F7D8C}"/>
                  </a:ext>
                </a:extLst>
              </p:cNvPr>
              <p:cNvSpPr txBox="1"/>
              <p:nvPr/>
            </p:nvSpPr>
            <p:spPr bwMode="auto">
              <a:xfrm>
                <a:off x="5399909" y="4836708"/>
                <a:ext cx="3193767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D</a:t>
                </a:r>
                <a:r>
                  <a:rPr kumimoji="1" lang="en-US" altLang="zh-CN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amping Factor </a:t>
                </a:r>
                <a14:m>
                  <m:oMath xmlns:m="http://schemas.openxmlformats.org/officeDocument/2006/math">
                    <m:r>
                      <a:rPr kumimoji="1" lang="en-US" altLang="zh-CN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𝛼</m:t>
                    </m:r>
                    <m:r>
                      <a:rPr kumimoji="1" lang="en-US" altLang="zh-CN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0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E2D7F93-769A-0925-FBF5-40C9737F7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9909" y="4836708"/>
                <a:ext cx="3193767" cy="400110"/>
              </a:xfrm>
              <a:prstGeom prst="rect">
                <a:avLst/>
              </a:prstGeom>
              <a:blipFill>
                <a:blip r:embed="rId8"/>
                <a:stretch>
                  <a:fillRect l="-1984" t="-6061" b="-2424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弧 8">
            <a:extLst>
              <a:ext uri="{FF2B5EF4-FFF2-40B4-BE49-F238E27FC236}">
                <a16:creationId xmlns:a16="http://schemas.microsoft.com/office/drawing/2014/main" id="{239EF317-01C1-60A7-602B-E7A1BCED6B54}"/>
              </a:ext>
            </a:extLst>
          </p:cNvPr>
          <p:cNvSpPr/>
          <p:nvPr/>
        </p:nvSpPr>
        <p:spPr>
          <a:xfrm rot="5212075">
            <a:off x="4868615" y="4563614"/>
            <a:ext cx="1696765" cy="1595265"/>
          </a:xfrm>
          <a:prstGeom prst="arc">
            <a:avLst>
              <a:gd name="adj1" fmla="val 16276609"/>
              <a:gd name="adj2" fmla="val 21568946"/>
            </a:avLst>
          </a:prstGeom>
          <a:ln w="12700">
            <a:solidFill>
              <a:srgbClr val="C00000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0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9.3893E-7 7.67817E-7 L 0.13997 0.1227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1" y="6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997 0.12273 L 0.3205 -0.1527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6" y="-13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3" grpId="0"/>
      <p:bldP spid="73" grpId="1"/>
      <p:bldP spid="74" grpId="0"/>
      <p:bldP spid="3" grpId="0"/>
      <p:bldP spid="3" grpId="1"/>
      <p:bldP spid="58" grpId="0" animBg="1"/>
      <p:bldP spid="58" grpId="1" animBg="1"/>
      <p:bldP spid="58" grpId="2" animBg="1"/>
      <p:bldP spid="58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50" name="标题 24">
            <a:extLst>
              <a:ext uri="{FF2B5EF4-FFF2-40B4-BE49-F238E27FC236}">
                <a16:creationId xmlns:a16="http://schemas.microsoft.com/office/drawing/2014/main" id="{EE3C8509-D052-7E91-B4F8-C6AAF118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26" y="718642"/>
            <a:ext cx="8997950" cy="558338"/>
          </a:xfrm>
        </p:spPr>
        <p:txBody>
          <a:bodyPr/>
          <a:lstStyle/>
          <a:p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PageRank</a:t>
            </a:r>
            <a:endParaRPr lang="zh-CN" altLang="en-US" sz="3000" b="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Oval 3">
            <a:extLst>
              <a:ext uri="{FF2B5EF4-FFF2-40B4-BE49-F238E27FC236}">
                <a16:creationId xmlns:a16="http://schemas.microsoft.com/office/drawing/2014/main" id="{D5F897EC-5040-E3B5-E2DB-0D822AED9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46" y="3270247"/>
            <a:ext cx="605307" cy="59365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Oval 4">
            <a:extLst>
              <a:ext uri="{FF2B5EF4-FFF2-40B4-BE49-F238E27FC236}">
                <a16:creationId xmlns:a16="http://schemas.microsoft.com/office/drawing/2014/main" id="{A6F917FE-EAC2-9BA4-42D1-B520748DF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038" y="4338819"/>
            <a:ext cx="605307" cy="5936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7" name="Oval 5">
            <a:extLst>
              <a:ext uri="{FF2B5EF4-FFF2-40B4-BE49-F238E27FC236}">
                <a16:creationId xmlns:a16="http://schemas.microsoft.com/office/drawing/2014/main" id="{FB4B404E-3061-7137-1D0F-307367C31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883" y="3626438"/>
            <a:ext cx="605307" cy="59365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8" name="Oval 6">
            <a:extLst>
              <a:ext uri="{FF2B5EF4-FFF2-40B4-BE49-F238E27FC236}">
                <a16:creationId xmlns:a16="http://schemas.microsoft.com/office/drawing/2014/main" id="{989A4C3E-7D78-B56A-D8EC-0A9B17C16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691" y="2676596"/>
            <a:ext cx="605307" cy="59365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Oval 7">
            <a:extLst>
              <a:ext uri="{FF2B5EF4-FFF2-40B4-BE49-F238E27FC236}">
                <a16:creationId xmlns:a16="http://schemas.microsoft.com/office/drawing/2014/main" id="{1198F7E9-02ED-E7DE-05FB-B02EA42E5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421" y="5288661"/>
            <a:ext cx="605307" cy="59365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1" name="Oval 8">
            <a:extLst>
              <a:ext uri="{FF2B5EF4-FFF2-40B4-BE49-F238E27FC236}">
                <a16:creationId xmlns:a16="http://schemas.microsoft.com/office/drawing/2014/main" id="{3EA6786A-487A-476B-4D0F-6818DB867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919" y="5051201"/>
            <a:ext cx="605307" cy="59365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2" name="Oval 9">
            <a:extLst>
              <a:ext uri="{FF2B5EF4-FFF2-40B4-BE49-F238E27FC236}">
                <a16:creationId xmlns:a16="http://schemas.microsoft.com/office/drawing/2014/main" id="{9847B140-5C2E-3654-5803-CD17E7F53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315" y="6238503"/>
            <a:ext cx="605307" cy="59365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3" name="Oval 10">
            <a:extLst>
              <a:ext uri="{FF2B5EF4-FFF2-40B4-BE49-F238E27FC236}">
                <a16:creationId xmlns:a16="http://schemas.microsoft.com/office/drawing/2014/main" id="{1C390B4A-FC34-5F5B-67C2-C5FCDFC61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457" y="1964214"/>
            <a:ext cx="605307" cy="59365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4" name="Oval 11">
            <a:extLst>
              <a:ext uri="{FF2B5EF4-FFF2-40B4-BE49-F238E27FC236}">
                <a16:creationId xmlns:a16="http://schemas.microsoft.com/office/drawing/2014/main" id="{5F912EED-785B-851E-7313-CCF165213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840" y="1726754"/>
            <a:ext cx="605307" cy="59365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5" name="Oval 12">
            <a:extLst>
              <a:ext uri="{FF2B5EF4-FFF2-40B4-BE49-F238E27FC236}">
                <a16:creationId xmlns:a16="http://schemas.microsoft.com/office/drawing/2014/main" id="{FE9F12E4-AEE7-04C4-3C9F-05181A156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342" y="3151517"/>
            <a:ext cx="605307" cy="59365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6" name="Oval 13">
            <a:extLst>
              <a:ext uri="{FF2B5EF4-FFF2-40B4-BE49-F238E27FC236}">
                <a16:creationId xmlns:a16="http://schemas.microsoft.com/office/drawing/2014/main" id="{65087355-8A0C-DD18-B6C7-587E45FBA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840" y="3507707"/>
            <a:ext cx="605307" cy="59365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57" name="Oval 14">
            <a:extLst>
              <a:ext uri="{FF2B5EF4-FFF2-40B4-BE49-F238E27FC236}">
                <a16:creationId xmlns:a16="http://schemas.microsoft.com/office/drawing/2014/main" id="{ACFA0391-8708-0EBE-8F76-AE8F02831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339" y="2439135"/>
            <a:ext cx="605307" cy="59365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9B479A39-16C8-E489-8E74-273F8A361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3588" y="3132725"/>
            <a:ext cx="606425" cy="593725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EFD53E69-3D45-9901-FEF5-3BECA079E3F7}"/>
                  </a:ext>
                </a:extLst>
              </p:cNvPr>
              <p:cNvSpPr txBox="1"/>
              <p:nvPr/>
            </p:nvSpPr>
            <p:spPr>
              <a:xfrm>
                <a:off x="953557" y="5047667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EFD53E69-3D45-9901-FEF5-3BECA079E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57" y="5047667"/>
                <a:ext cx="93375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FCAC58A3-9C49-E12F-364F-57D21548A3EF}"/>
                  </a:ext>
                </a:extLst>
              </p:cNvPr>
              <p:cNvSpPr txBox="1"/>
              <p:nvPr/>
            </p:nvSpPr>
            <p:spPr>
              <a:xfrm>
                <a:off x="2218846" y="4815577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FCAC58A3-9C49-E12F-364F-57D21548A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846" y="4815577"/>
                <a:ext cx="93375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4195918A-8489-11C9-1B15-8D6A5C74C808}"/>
                  </a:ext>
                </a:extLst>
              </p:cNvPr>
              <p:cNvSpPr txBox="1"/>
              <p:nvPr/>
            </p:nvSpPr>
            <p:spPr>
              <a:xfrm>
                <a:off x="4273240" y="3718724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1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4195918A-8489-11C9-1B15-8D6A5C74C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240" y="3718724"/>
                <a:ext cx="93375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直线箭头连接符 91">
            <a:extLst>
              <a:ext uri="{FF2B5EF4-FFF2-40B4-BE49-F238E27FC236}">
                <a16:creationId xmlns:a16="http://schemas.microsoft.com/office/drawing/2014/main" id="{51691F82-F8D9-C3F0-3D40-3188B67322FC}"/>
              </a:ext>
            </a:extLst>
          </p:cNvPr>
          <p:cNvCxnSpPr>
            <a:cxnSpLocks/>
            <a:stCxn id="46" idx="5"/>
          </p:cNvCxnSpPr>
          <p:nvPr/>
        </p:nvCxnSpPr>
        <p:spPr>
          <a:xfrm>
            <a:off x="1469700" y="4845532"/>
            <a:ext cx="983680" cy="533696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直线箭头连接符 92">
            <a:extLst>
              <a:ext uri="{FF2B5EF4-FFF2-40B4-BE49-F238E27FC236}">
                <a16:creationId xmlns:a16="http://schemas.microsoft.com/office/drawing/2014/main" id="{8538B2ED-9655-E699-62BD-66E0ACD4E4E2}"/>
              </a:ext>
            </a:extLst>
          </p:cNvPr>
          <p:cNvCxnSpPr>
            <a:cxnSpLocks/>
            <a:stCxn id="46" idx="1"/>
            <a:endCxn id="22" idx="5"/>
          </p:cNvCxnSpPr>
          <p:nvPr/>
        </p:nvCxnSpPr>
        <p:spPr>
          <a:xfrm flipH="1" flipV="1">
            <a:off x="763508" y="3776960"/>
            <a:ext cx="278175" cy="648797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直线箭头连接符 93">
            <a:extLst>
              <a:ext uri="{FF2B5EF4-FFF2-40B4-BE49-F238E27FC236}">
                <a16:creationId xmlns:a16="http://schemas.microsoft.com/office/drawing/2014/main" id="{65DB78D6-332D-F607-AF2B-40FBA137AA40}"/>
              </a:ext>
            </a:extLst>
          </p:cNvPr>
          <p:cNvCxnSpPr>
            <a:cxnSpLocks/>
          </p:cNvCxnSpPr>
          <p:nvPr/>
        </p:nvCxnSpPr>
        <p:spPr>
          <a:xfrm flipV="1">
            <a:off x="761745" y="2980988"/>
            <a:ext cx="485684" cy="383811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直线箭头连接符 94">
            <a:extLst>
              <a:ext uri="{FF2B5EF4-FFF2-40B4-BE49-F238E27FC236}">
                <a16:creationId xmlns:a16="http://schemas.microsoft.com/office/drawing/2014/main" id="{3C40B756-6F16-EAE9-42FD-0113692296EE}"/>
              </a:ext>
            </a:extLst>
          </p:cNvPr>
          <p:cNvCxnSpPr>
            <a:cxnSpLocks/>
          </p:cNvCxnSpPr>
          <p:nvPr/>
        </p:nvCxnSpPr>
        <p:spPr>
          <a:xfrm>
            <a:off x="1853854" y="2980988"/>
            <a:ext cx="2338399" cy="470983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直线箭头连接符 95">
            <a:extLst>
              <a:ext uri="{FF2B5EF4-FFF2-40B4-BE49-F238E27FC236}">
                <a16:creationId xmlns:a16="http://schemas.microsoft.com/office/drawing/2014/main" id="{A140F562-2863-24E8-032B-0B99E603D893}"/>
              </a:ext>
            </a:extLst>
          </p:cNvPr>
          <p:cNvCxnSpPr>
            <a:cxnSpLocks/>
          </p:cNvCxnSpPr>
          <p:nvPr/>
        </p:nvCxnSpPr>
        <p:spPr>
          <a:xfrm flipH="1" flipV="1">
            <a:off x="1765045" y="3190901"/>
            <a:ext cx="283981" cy="53426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直线箭头连接符 96">
            <a:extLst>
              <a:ext uri="{FF2B5EF4-FFF2-40B4-BE49-F238E27FC236}">
                <a16:creationId xmlns:a16="http://schemas.microsoft.com/office/drawing/2014/main" id="{1F39C93D-8A95-C543-FB19-A3377CBC33BE}"/>
              </a:ext>
            </a:extLst>
          </p:cNvPr>
          <p:cNvCxnSpPr>
            <a:cxnSpLocks/>
          </p:cNvCxnSpPr>
          <p:nvPr/>
        </p:nvCxnSpPr>
        <p:spPr>
          <a:xfrm>
            <a:off x="853271" y="3568255"/>
            <a:ext cx="1109663" cy="360362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直线箭头连接符 97">
            <a:extLst>
              <a:ext uri="{FF2B5EF4-FFF2-40B4-BE49-F238E27FC236}">
                <a16:creationId xmlns:a16="http://schemas.microsoft.com/office/drawing/2014/main" id="{7566E5B7-D375-4DAF-E0F4-310AE761F687}"/>
              </a:ext>
            </a:extLst>
          </p:cNvPr>
          <p:cNvCxnSpPr>
            <a:cxnSpLocks/>
          </p:cNvCxnSpPr>
          <p:nvPr/>
        </p:nvCxnSpPr>
        <p:spPr>
          <a:xfrm flipV="1">
            <a:off x="2937089" y="3695255"/>
            <a:ext cx="1399993" cy="171853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线箭头连接符 98">
            <a:extLst>
              <a:ext uri="{FF2B5EF4-FFF2-40B4-BE49-F238E27FC236}">
                <a16:creationId xmlns:a16="http://schemas.microsoft.com/office/drawing/2014/main" id="{08E65978-EBC9-925B-7F91-B20BE2398616}"/>
              </a:ext>
            </a:extLst>
          </p:cNvPr>
          <p:cNvCxnSpPr>
            <a:cxnSpLocks/>
            <a:stCxn id="46" idx="7"/>
          </p:cNvCxnSpPr>
          <p:nvPr/>
        </p:nvCxnSpPr>
        <p:spPr>
          <a:xfrm flipV="1">
            <a:off x="1469700" y="4101359"/>
            <a:ext cx="582043" cy="324398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线箭头连接符 99">
            <a:extLst>
              <a:ext uri="{FF2B5EF4-FFF2-40B4-BE49-F238E27FC236}">
                <a16:creationId xmlns:a16="http://schemas.microsoft.com/office/drawing/2014/main" id="{47C2E832-39F3-19B5-A0C3-F09CD58D4FB5}"/>
              </a:ext>
            </a:extLst>
          </p:cNvPr>
          <p:cNvCxnSpPr>
            <a:cxnSpLocks/>
          </p:cNvCxnSpPr>
          <p:nvPr/>
        </p:nvCxnSpPr>
        <p:spPr>
          <a:xfrm flipV="1">
            <a:off x="2970996" y="5348027"/>
            <a:ext cx="705923" cy="24111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直线箭头连接符 100">
            <a:extLst>
              <a:ext uri="{FF2B5EF4-FFF2-40B4-BE49-F238E27FC236}">
                <a16:creationId xmlns:a16="http://schemas.microsoft.com/office/drawing/2014/main" id="{60F447AA-7AF0-4B7A-781F-ACB109B6F6B2}"/>
              </a:ext>
            </a:extLst>
          </p:cNvPr>
          <p:cNvCxnSpPr>
            <a:cxnSpLocks/>
            <a:stCxn id="49" idx="5"/>
            <a:endCxn id="52" idx="1"/>
          </p:cNvCxnSpPr>
          <p:nvPr/>
        </p:nvCxnSpPr>
        <p:spPr>
          <a:xfrm>
            <a:off x="2882083" y="5795374"/>
            <a:ext cx="519877" cy="530067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直线箭头连接符 101">
            <a:extLst>
              <a:ext uri="{FF2B5EF4-FFF2-40B4-BE49-F238E27FC236}">
                <a16:creationId xmlns:a16="http://schemas.microsoft.com/office/drawing/2014/main" id="{ECCC2DCA-BCA6-04C4-7853-0B574D247937}"/>
              </a:ext>
            </a:extLst>
          </p:cNvPr>
          <p:cNvCxnSpPr>
            <a:cxnSpLocks/>
            <a:stCxn id="52" idx="0"/>
          </p:cNvCxnSpPr>
          <p:nvPr/>
        </p:nvCxnSpPr>
        <p:spPr>
          <a:xfrm flipV="1">
            <a:off x="3615969" y="5630417"/>
            <a:ext cx="367059" cy="608086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直线箭头连接符 102">
            <a:extLst>
              <a:ext uri="{FF2B5EF4-FFF2-40B4-BE49-F238E27FC236}">
                <a16:creationId xmlns:a16="http://schemas.microsoft.com/office/drawing/2014/main" id="{96798360-0663-4737-6198-6953C24834F0}"/>
              </a:ext>
            </a:extLst>
          </p:cNvPr>
          <p:cNvCxnSpPr>
            <a:cxnSpLocks/>
          </p:cNvCxnSpPr>
          <p:nvPr/>
        </p:nvCxnSpPr>
        <p:spPr>
          <a:xfrm>
            <a:off x="4709869" y="3661884"/>
            <a:ext cx="782971" cy="142649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线箭头连接符 103">
            <a:extLst>
              <a:ext uri="{FF2B5EF4-FFF2-40B4-BE49-F238E27FC236}">
                <a16:creationId xmlns:a16="http://schemas.microsoft.com/office/drawing/2014/main" id="{5F2A3C7A-D8FB-E4AF-8E25-8F7711A46F6F}"/>
              </a:ext>
            </a:extLst>
          </p:cNvPr>
          <p:cNvCxnSpPr>
            <a:cxnSpLocks/>
          </p:cNvCxnSpPr>
          <p:nvPr/>
        </p:nvCxnSpPr>
        <p:spPr>
          <a:xfrm flipV="1">
            <a:off x="6009562" y="2935205"/>
            <a:ext cx="882468" cy="646973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直线箭头连接符 104">
            <a:extLst>
              <a:ext uri="{FF2B5EF4-FFF2-40B4-BE49-F238E27FC236}">
                <a16:creationId xmlns:a16="http://schemas.microsoft.com/office/drawing/2014/main" id="{B06D6E3F-8080-CF33-28AB-B721D67851EE}"/>
              </a:ext>
            </a:extLst>
          </p:cNvPr>
          <p:cNvCxnSpPr>
            <a:cxnSpLocks/>
          </p:cNvCxnSpPr>
          <p:nvPr/>
        </p:nvCxnSpPr>
        <p:spPr>
          <a:xfrm>
            <a:off x="6107141" y="2094415"/>
            <a:ext cx="784889" cy="420963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直线箭头连接符 105">
            <a:extLst>
              <a:ext uri="{FF2B5EF4-FFF2-40B4-BE49-F238E27FC236}">
                <a16:creationId xmlns:a16="http://schemas.microsoft.com/office/drawing/2014/main" id="{870CB4E1-2A1B-C20C-B535-E0FC20FA3ED0}"/>
              </a:ext>
            </a:extLst>
          </p:cNvPr>
          <p:cNvCxnSpPr>
            <a:cxnSpLocks/>
          </p:cNvCxnSpPr>
          <p:nvPr/>
        </p:nvCxnSpPr>
        <p:spPr>
          <a:xfrm flipV="1">
            <a:off x="5795159" y="2320405"/>
            <a:ext cx="335" cy="1174824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直线箭头连接符 106">
            <a:extLst>
              <a:ext uri="{FF2B5EF4-FFF2-40B4-BE49-F238E27FC236}">
                <a16:creationId xmlns:a16="http://schemas.microsoft.com/office/drawing/2014/main" id="{9B13B54F-983B-846F-7377-AF0B5E70E089}"/>
              </a:ext>
            </a:extLst>
          </p:cNvPr>
          <p:cNvCxnSpPr>
            <a:cxnSpLocks/>
            <a:stCxn id="53" idx="6"/>
          </p:cNvCxnSpPr>
          <p:nvPr/>
        </p:nvCxnSpPr>
        <p:spPr>
          <a:xfrm flipV="1">
            <a:off x="4685764" y="2023617"/>
            <a:ext cx="822057" cy="237423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线箭头连接符 107">
            <a:extLst>
              <a:ext uri="{FF2B5EF4-FFF2-40B4-BE49-F238E27FC236}">
                <a16:creationId xmlns:a16="http://schemas.microsoft.com/office/drawing/2014/main" id="{66F4A1F5-77E1-7364-76BC-E2035C914035}"/>
              </a:ext>
            </a:extLst>
          </p:cNvPr>
          <p:cNvCxnSpPr>
            <a:cxnSpLocks/>
          </p:cNvCxnSpPr>
          <p:nvPr/>
        </p:nvCxnSpPr>
        <p:spPr>
          <a:xfrm flipH="1" flipV="1">
            <a:off x="4383111" y="2557865"/>
            <a:ext cx="112355" cy="597243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直线箭头连接符 108">
            <a:extLst>
              <a:ext uri="{FF2B5EF4-FFF2-40B4-BE49-F238E27FC236}">
                <a16:creationId xmlns:a16="http://schemas.microsoft.com/office/drawing/2014/main" id="{772C2C93-E128-48F5-F5ED-B8CBA8FD753B}"/>
              </a:ext>
            </a:extLst>
          </p:cNvPr>
          <p:cNvCxnSpPr>
            <a:cxnSpLocks/>
          </p:cNvCxnSpPr>
          <p:nvPr/>
        </p:nvCxnSpPr>
        <p:spPr>
          <a:xfrm flipH="1">
            <a:off x="2839134" y="3654392"/>
            <a:ext cx="1401068" cy="1723922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直线箭头连接符 122">
            <a:extLst>
              <a:ext uri="{FF2B5EF4-FFF2-40B4-BE49-F238E27FC236}">
                <a16:creationId xmlns:a16="http://schemas.microsoft.com/office/drawing/2014/main" id="{3009E79D-3B66-7D4C-3C0B-B87A7DC547D1}"/>
              </a:ext>
            </a:extLst>
          </p:cNvPr>
          <p:cNvCxnSpPr>
            <a:cxnSpLocks/>
          </p:cNvCxnSpPr>
          <p:nvPr/>
        </p:nvCxnSpPr>
        <p:spPr>
          <a:xfrm flipH="1" flipV="1">
            <a:off x="850347" y="3652392"/>
            <a:ext cx="1109663" cy="360362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直线箭头连接符 123">
            <a:extLst>
              <a:ext uri="{FF2B5EF4-FFF2-40B4-BE49-F238E27FC236}">
                <a16:creationId xmlns:a16="http://schemas.microsoft.com/office/drawing/2014/main" id="{07CE86F5-FD83-7269-FFD9-60E3ACA23D77}"/>
              </a:ext>
            </a:extLst>
          </p:cNvPr>
          <p:cNvCxnSpPr>
            <a:cxnSpLocks/>
          </p:cNvCxnSpPr>
          <p:nvPr/>
        </p:nvCxnSpPr>
        <p:spPr>
          <a:xfrm rot="10800000">
            <a:off x="6054051" y="2177948"/>
            <a:ext cx="784889" cy="420963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直线箭头连接符 124">
            <a:extLst>
              <a:ext uri="{FF2B5EF4-FFF2-40B4-BE49-F238E27FC236}">
                <a16:creationId xmlns:a16="http://schemas.microsoft.com/office/drawing/2014/main" id="{BCECF8FD-1598-AE93-07AA-EF7742AFC677}"/>
              </a:ext>
            </a:extLst>
          </p:cNvPr>
          <p:cNvCxnSpPr>
            <a:cxnSpLocks/>
          </p:cNvCxnSpPr>
          <p:nvPr/>
        </p:nvCxnSpPr>
        <p:spPr>
          <a:xfrm flipH="1" flipV="1">
            <a:off x="1501927" y="4777814"/>
            <a:ext cx="1014313" cy="533696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6F9D83B-EADD-F79F-1E62-2889F13E3F95}"/>
                  </a:ext>
                </a:extLst>
              </p:cNvPr>
              <p:cNvSpPr txBox="1"/>
              <p:nvPr/>
            </p:nvSpPr>
            <p:spPr>
              <a:xfrm>
                <a:off x="5096793" y="5532133"/>
                <a:ext cx="45532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400"/>
                  </a:spcBef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sz="2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d>
                      <m:dPr>
                        <m:ctrlPr>
                          <a:rPr kumimoji="1" lang="en-US" altLang="zh-CN" sz="2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Pr{</a:t>
                </a:r>
                <a14:m>
                  <m:oMath xmlns:m="http://schemas.openxmlformats.org/officeDocument/2006/math"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-walk from a </a:t>
                </a:r>
                <a:r>
                  <a:rPr kumimoji="1" lang="en-US" altLang="zh-CN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randomly selected source node </a:t>
                </a:r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terminates at </a:t>
                </a:r>
                <a14:m>
                  <m:oMath xmlns:m="http://schemas.openxmlformats.org/officeDocument/2006/math"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𝑡</m:t>
                    </m:r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}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6F9D83B-EADD-F79F-1E62-2889F13E3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793" y="5532133"/>
                <a:ext cx="4553268" cy="769441"/>
              </a:xfrm>
              <a:prstGeom prst="rect">
                <a:avLst/>
              </a:prstGeom>
              <a:blipFill>
                <a:blip r:embed="rId6"/>
                <a:stretch>
                  <a:fillRect l="-1671" t="-4839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A8276E4D-73F2-8E7C-1B93-C5B6F50CB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3957" y="6234810"/>
            <a:ext cx="606425" cy="593725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17E8323-66EA-9915-FAEC-74757E6D1A4D}"/>
                  </a:ext>
                </a:extLst>
              </p:cNvPr>
              <p:cNvSpPr txBox="1"/>
              <p:nvPr/>
            </p:nvSpPr>
            <p:spPr>
              <a:xfrm>
                <a:off x="1821473" y="2617362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17E8323-66EA-9915-FAEC-74757E6D1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473" y="2617362"/>
                <a:ext cx="93375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E398BF8-A09D-E0BD-056C-E2C61B8BDB5C}"/>
                  </a:ext>
                </a:extLst>
              </p:cNvPr>
              <p:cNvSpPr txBox="1"/>
              <p:nvPr/>
            </p:nvSpPr>
            <p:spPr>
              <a:xfrm>
                <a:off x="3240799" y="3592535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E398BF8-A09D-E0BD-056C-E2C61B8BD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799" y="3592535"/>
                <a:ext cx="93375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ADE77ED-5319-FBAA-FBD4-3A5050582CA9}"/>
                  </a:ext>
                </a:extLst>
              </p:cNvPr>
              <p:cNvSpPr txBox="1"/>
              <p:nvPr/>
            </p:nvSpPr>
            <p:spPr>
              <a:xfrm>
                <a:off x="3735035" y="6421758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1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ADE77ED-5319-FBAA-FBD4-3A5050582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035" y="6421758"/>
                <a:ext cx="93375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3C16325-9ABC-C0EB-55B2-0DFF69699D07}"/>
                  </a:ext>
                </a:extLst>
              </p:cNvPr>
              <p:cNvSpPr txBox="1"/>
              <p:nvPr/>
            </p:nvSpPr>
            <p:spPr>
              <a:xfrm>
                <a:off x="2238332" y="5915683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3C16325-9ABC-C0EB-55B2-0DFF69699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332" y="5915683"/>
                <a:ext cx="93375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5">
            <a:extLst>
              <a:ext uri="{FF2B5EF4-FFF2-40B4-BE49-F238E27FC236}">
                <a16:creationId xmlns:a16="http://schemas.microsoft.com/office/drawing/2014/main" id="{C0ABAB4C-FC41-320A-709A-E98169C09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204" y="3146345"/>
            <a:ext cx="606425" cy="593725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A7D5F70-BE42-24C5-AC30-D6FD9EBF9398}"/>
                  </a:ext>
                </a:extLst>
              </p:cNvPr>
              <p:cNvSpPr txBox="1"/>
              <p:nvPr/>
            </p:nvSpPr>
            <p:spPr>
              <a:xfrm>
                <a:off x="1990348" y="4192888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A7D5F70-BE42-24C5-AC30-D6FD9EBF9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348" y="4192888"/>
                <a:ext cx="93375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8D53FE1-9F38-B657-6127-30D029ED955D}"/>
                  </a:ext>
                </a:extLst>
              </p:cNvPr>
              <p:cNvSpPr txBox="1"/>
              <p:nvPr/>
            </p:nvSpPr>
            <p:spPr>
              <a:xfrm>
                <a:off x="36306" y="3842265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8D53FE1-9F38-B657-6127-30D029ED9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6" y="3842265"/>
                <a:ext cx="93375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91E6FA4-AFA6-9481-010D-BD82D205050D}"/>
                  </a:ext>
                </a:extLst>
              </p:cNvPr>
              <p:cNvSpPr txBox="1"/>
              <p:nvPr/>
            </p:nvSpPr>
            <p:spPr>
              <a:xfrm>
                <a:off x="3744677" y="2862691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1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91E6FA4-AFA6-9481-010D-BD82D2050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677" y="2862691"/>
                <a:ext cx="93375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C0EFE32-7781-8AB7-6CE5-B30BF5336454}"/>
                  </a:ext>
                </a:extLst>
              </p:cNvPr>
              <p:cNvSpPr txBox="1"/>
              <p:nvPr/>
            </p:nvSpPr>
            <p:spPr>
              <a:xfrm>
                <a:off x="1115269" y="2327743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C0EFE32-7781-8AB7-6CE5-B30BF5336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69" y="2327743"/>
                <a:ext cx="93375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直线箭头连接符 1">
            <a:extLst>
              <a:ext uri="{FF2B5EF4-FFF2-40B4-BE49-F238E27FC236}">
                <a16:creationId xmlns:a16="http://schemas.microsoft.com/office/drawing/2014/main" id="{4720FB6E-551D-2D0F-0FC4-0340BA930C3B}"/>
              </a:ext>
            </a:extLst>
          </p:cNvPr>
          <p:cNvCxnSpPr>
            <a:cxnSpLocks/>
          </p:cNvCxnSpPr>
          <p:nvPr/>
        </p:nvCxnSpPr>
        <p:spPr>
          <a:xfrm flipH="1">
            <a:off x="2960353" y="5405882"/>
            <a:ext cx="705923" cy="24111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F6CC9E6B-BDAD-2E28-666E-A2FE347BA9F4}"/>
              </a:ext>
            </a:extLst>
          </p:cNvPr>
          <p:cNvCxnSpPr>
            <a:cxnSpLocks/>
          </p:cNvCxnSpPr>
          <p:nvPr/>
        </p:nvCxnSpPr>
        <p:spPr>
          <a:xfrm flipH="1" flipV="1">
            <a:off x="2832529" y="5835671"/>
            <a:ext cx="519877" cy="530067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39B59FA-AB6A-3C0A-6C75-437490A2F641}"/>
                  </a:ext>
                </a:extLst>
              </p:cNvPr>
              <p:cNvSpPr txBox="1"/>
              <p:nvPr/>
            </p:nvSpPr>
            <p:spPr>
              <a:xfrm>
                <a:off x="5783219" y="4500609"/>
                <a:ext cx="45532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400"/>
                  </a:spcBef>
                  <a:buClr>
                    <a:schemeClr val="tx1"/>
                  </a:buClr>
                  <a:buSzPct val="80000"/>
                </a:pPr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Node 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𝑡</m:t>
                    </m:r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’s PageRank Score</a:t>
                </a: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39B59FA-AB6A-3C0A-6C75-437490A2F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219" y="4500609"/>
                <a:ext cx="4553268" cy="430887"/>
              </a:xfrm>
              <a:prstGeom prst="rect">
                <a:avLst/>
              </a:prstGeom>
              <a:blipFill>
                <a:blip r:embed="rId14"/>
                <a:stretch>
                  <a:fillRect l="-1667" t="-8571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椭圆 18">
            <a:extLst>
              <a:ext uri="{FF2B5EF4-FFF2-40B4-BE49-F238E27FC236}">
                <a16:creationId xmlns:a16="http://schemas.microsoft.com/office/drawing/2014/main" id="{0FDE23EE-D077-369C-8D69-CB7FE3CBC977}"/>
              </a:ext>
            </a:extLst>
          </p:cNvPr>
          <p:cNvSpPr/>
          <p:nvPr/>
        </p:nvSpPr>
        <p:spPr>
          <a:xfrm rot="21024734">
            <a:off x="5073003" y="5494462"/>
            <a:ext cx="740082" cy="51844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弧 19">
            <a:extLst>
              <a:ext uri="{FF2B5EF4-FFF2-40B4-BE49-F238E27FC236}">
                <a16:creationId xmlns:a16="http://schemas.microsoft.com/office/drawing/2014/main" id="{E039AEB2-854E-06C5-7B3E-B64CFEE40910}"/>
              </a:ext>
            </a:extLst>
          </p:cNvPr>
          <p:cNvSpPr/>
          <p:nvPr/>
        </p:nvSpPr>
        <p:spPr>
          <a:xfrm rot="15008734">
            <a:off x="5413090" y="4699621"/>
            <a:ext cx="1041915" cy="1223778"/>
          </a:xfrm>
          <a:prstGeom prst="arc">
            <a:avLst>
              <a:gd name="adj1" fmla="val 16276609"/>
              <a:gd name="adj2" fmla="val 4970"/>
            </a:avLst>
          </a:prstGeom>
          <a:ln w="12700">
            <a:solidFill>
              <a:srgbClr val="C00000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3">
            <a:extLst>
              <a:ext uri="{FF2B5EF4-FFF2-40B4-BE49-F238E27FC236}">
                <a16:creationId xmlns:a16="http://schemas.microsoft.com/office/drawing/2014/main" id="{B8AC9B57-3DCD-7A4A-BDE7-0CCCEDEE4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07" y="3275340"/>
            <a:ext cx="605307" cy="5936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DB1E5354-93F8-D3AE-5E71-D950FCA73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037" y="4337637"/>
            <a:ext cx="605307" cy="5936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Oval 5">
            <a:extLst>
              <a:ext uri="{FF2B5EF4-FFF2-40B4-BE49-F238E27FC236}">
                <a16:creationId xmlns:a16="http://schemas.microsoft.com/office/drawing/2014/main" id="{F60F953C-FB7D-5F25-9D20-B5D3A0607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934" y="3626437"/>
            <a:ext cx="605307" cy="5936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Oval 6">
            <a:extLst>
              <a:ext uri="{FF2B5EF4-FFF2-40B4-BE49-F238E27FC236}">
                <a16:creationId xmlns:a16="http://schemas.microsoft.com/office/drawing/2014/main" id="{D5AE1F3C-C34D-DA5E-B56A-47FBB2EDA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202" y="2677186"/>
            <a:ext cx="605307" cy="5936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6AA9830F-03C1-F724-08E5-50863CC8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421" y="5288661"/>
            <a:ext cx="605307" cy="5936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Oval 8">
            <a:extLst>
              <a:ext uri="{FF2B5EF4-FFF2-40B4-BE49-F238E27FC236}">
                <a16:creationId xmlns:a16="http://schemas.microsoft.com/office/drawing/2014/main" id="{E284FCA3-AB64-B007-419D-4AF692CEC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919" y="5051201"/>
            <a:ext cx="605307" cy="5936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Oval 9">
            <a:extLst>
              <a:ext uri="{FF2B5EF4-FFF2-40B4-BE49-F238E27FC236}">
                <a16:creationId xmlns:a16="http://schemas.microsoft.com/office/drawing/2014/main" id="{E60B3A6A-BA45-E8E2-2A2B-F8881508F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315" y="6238503"/>
            <a:ext cx="605307" cy="5936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3" name="Oval 10">
            <a:extLst>
              <a:ext uri="{FF2B5EF4-FFF2-40B4-BE49-F238E27FC236}">
                <a16:creationId xmlns:a16="http://schemas.microsoft.com/office/drawing/2014/main" id="{8BD4550F-9ED9-2D38-829A-5A6CDFD3E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457" y="1964214"/>
            <a:ext cx="605307" cy="5936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4" name="Oval 11">
            <a:extLst>
              <a:ext uri="{FF2B5EF4-FFF2-40B4-BE49-F238E27FC236}">
                <a16:creationId xmlns:a16="http://schemas.microsoft.com/office/drawing/2014/main" id="{DDFF5FEA-5C85-8DF0-FCAC-5F7F4A891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840" y="1726754"/>
            <a:ext cx="605307" cy="5936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5" name="Oval 13">
            <a:extLst>
              <a:ext uri="{FF2B5EF4-FFF2-40B4-BE49-F238E27FC236}">
                <a16:creationId xmlns:a16="http://schemas.microsoft.com/office/drawing/2014/main" id="{76477DBF-FB5A-95E3-F763-A5B0F4E1E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840" y="3507707"/>
            <a:ext cx="605307" cy="5936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36" name="Oval 14">
            <a:extLst>
              <a:ext uri="{FF2B5EF4-FFF2-40B4-BE49-F238E27FC236}">
                <a16:creationId xmlns:a16="http://schemas.microsoft.com/office/drawing/2014/main" id="{3EF2EB17-907D-FC8F-389C-E525C64A6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339" y="2439135"/>
            <a:ext cx="605307" cy="5936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9" name="Oval 12">
            <a:extLst>
              <a:ext uri="{FF2B5EF4-FFF2-40B4-BE49-F238E27FC236}">
                <a16:creationId xmlns:a16="http://schemas.microsoft.com/office/drawing/2014/main" id="{EEC8D3D7-5411-5B8F-E4DD-BC6E1F854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802" y="3144900"/>
            <a:ext cx="605307" cy="5936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71B16863-34E8-B818-89A8-68A4AF290968}"/>
              </a:ext>
            </a:extLst>
          </p:cNvPr>
          <p:cNvSpPr txBox="1"/>
          <p:nvPr/>
        </p:nvSpPr>
        <p:spPr bwMode="auto">
          <a:xfrm>
            <a:off x="10850" y="5459820"/>
            <a:ext cx="1414538" cy="3995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Sampled!</a:t>
            </a:r>
          </a:p>
        </p:txBody>
      </p:sp>
      <p:sp>
        <p:nvSpPr>
          <p:cNvPr id="42" name="弧 41">
            <a:extLst>
              <a:ext uri="{FF2B5EF4-FFF2-40B4-BE49-F238E27FC236}">
                <a16:creationId xmlns:a16="http://schemas.microsoft.com/office/drawing/2014/main" id="{39E36720-3D7A-6DE5-553E-0A27817E972F}"/>
              </a:ext>
            </a:extLst>
          </p:cNvPr>
          <p:cNvSpPr/>
          <p:nvPr/>
        </p:nvSpPr>
        <p:spPr>
          <a:xfrm rot="9871321" flipV="1">
            <a:off x="491845" y="4797821"/>
            <a:ext cx="1369861" cy="1140422"/>
          </a:xfrm>
          <a:prstGeom prst="arc">
            <a:avLst>
              <a:gd name="adj1" fmla="val 16276609"/>
              <a:gd name="adj2" fmla="val 21217333"/>
            </a:avLst>
          </a:prstGeom>
          <a:ln w="12700">
            <a:solidFill>
              <a:srgbClr val="005AAA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96C3986-F1FA-1AAF-B2F3-09697ED1952D}"/>
              </a:ext>
            </a:extLst>
          </p:cNvPr>
          <p:cNvSpPr txBox="1"/>
          <p:nvPr/>
        </p:nvSpPr>
        <p:spPr bwMode="auto">
          <a:xfrm>
            <a:off x="1378285" y="1927297"/>
            <a:ext cx="1311127" cy="3995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Sampled!</a:t>
            </a:r>
          </a:p>
        </p:txBody>
      </p:sp>
      <p:sp>
        <p:nvSpPr>
          <p:cNvPr id="44" name="弧 43">
            <a:extLst>
              <a:ext uri="{FF2B5EF4-FFF2-40B4-BE49-F238E27FC236}">
                <a16:creationId xmlns:a16="http://schemas.microsoft.com/office/drawing/2014/main" id="{6276EF5E-DF26-3BA5-3BB3-B585E28E0D81}"/>
              </a:ext>
            </a:extLst>
          </p:cNvPr>
          <p:cNvSpPr/>
          <p:nvPr/>
        </p:nvSpPr>
        <p:spPr>
          <a:xfrm rot="4064064" flipH="1" flipV="1">
            <a:off x="1202812" y="2056749"/>
            <a:ext cx="944229" cy="1038418"/>
          </a:xfrm>
          <a:prstGeom prst="arc">
            <a:avLst>
              <a:gd name="adj1" fmla="val 15348003"/>
              <a:gd name="adj2" fmla="val 21217333"/>
            </a:avLst>
          </a:prstGeom>
          <a:ln w="12700">
            <a:solidFill>
              <a:srgbClr val="005AAA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7E47897-DE63-3161-6487-68D1F7357353}"/>
              </a:ext>
            </a:extLst>
          </p:cNvPr>
          <p:cNvSpPr txBox="1"/>
          <p:nvPr/>
        </p:nvSpPr>
        <p:spPr bwMode="auto">
          <a:xfrm>
            <a:off x="2403626" y="3467665"/>
            <a:ext cx="1590149" cy="3995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Sampled!</a:t>
            </a:r>
          </a:p>
        </p:txBody>
      </p:sp>
      <p:sp>
        <p:nvSpPr>
          <p:cNvPr id="58" name="弧 57">
            <a:extLst>
              <a:ext uri="{FF2B5EF4-FFF2-40B4-BE49-F238E27FC236}">
                <a16:creationId xmlns:a16="http://schemas.microsoft.com/office/drawing/2014/main" id="{CCB5B8E0-DE31-8369-6085-0F756BB3FBE8}"/>
              </a:ext>
            </a:extLst>
          </p:cNvPr>
          <p:cNvSpPr/>
          <p:nvPr/>
        </p:nvSpPr>
        <p:spPr>
          <a:xfrm rot="7808536" flipH="1" flipV="1">
            <a:off x="2145757" y="3347095"/>
            <a:ext cx="944229" cy="1038418"/>
          </a:xfrm>
          <a:prstGeom prst="arc">
            <a:avLst>
              <a:gd name="adj1" fmla="val 15348003"/>
              <a:gd name="adj2" fmla="val 21217333"/>
            </a:avLst>
          </a:prstGeom>
          <a:ln w="12700">
            <a:solidFill>
              <a:srgbClr val="005AAA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4">
            <a:extLst>
              <a:ext uri="{FF2B5EF4-FFF2-40B4-BE49-F238E27FC236}">
                <a16:creationId xmlns:a16="http://schemas.microsoft.com/office/drawing/2014/main" id="{EAB985ED-757C-FFC9-2ED7-44C120D36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520" y="4343301"/>
            <a:ext cx="605307" cy="593651"/>
          </a:xfrm>
          <a:prstGeom prst="ellipse">
            <a:avLst/>
          </a:prstGeom>
          <a:noFill/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0" name="Oval 4">
            <a:extLst>
              <a:ext uri="{FF2B5EF4-FFF2-40B4-BE49-F238E27FC236}">
                <a16:creationId xmlns:a16="http://schemas.microsoft.com/office/drawing/2014/main" id="{5264D6CA-91A9-CD2B-4C9F-C503B8A89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838" y="2680348"/>
            <a:ext cx="605307" cy="593651"/>
          </a:xfrm>
          <a:prstGeom prst="ellipse">
            <a:avLst/>
          </a:prstGeom>
          <a:noFill/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" name="Oval 4">
            <a:extLst>
              <a:ext uri="{FF2B5EF4-FFF2-40B4-BE49-F238E27FC236}">
                <a16:creationId xmlns:a16="http://schemas.microsoft.com/office/drawing/2014/main" id="{6F55795C-0BC8-56D2-9409-580A9F4E7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567" y="3626124"/>
            <a:ext cx="605307" cy="593651"/>
          </a:xfrm>
          <a:prstGeom prst="ellipse">
            <a:avLst/>
          </a:prstGeom>
          <a:noFill/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F0C1C116-FEEC-270F-DB6F-F666FCA3370B}"/>
              </a:ext>
            </a:extLst>
          </p:cNvPr>
          <p:cNvSpPr txBox="1"/>
          <p:nvPr/>
        </p:nvSpPr>
        <p:spPr bwMode="auto">
          <a:xfrm>
            <a:off x="537882" y="1483974"/>
            <a:ext cx="4518213" cy="3995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marL="342900" indent="-342900" 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Uniformly Sampling a Source Node …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B081E1A9-204C-F58E-924A-5F26CB17C202}"/>
              </a:ext>
            </a:extLst>
          </p:cNvPr>
          <p:cNvSpPr txBox="1"/>
          <p:nvPr/>
        </p:nvSpPr>
        <p:spPr bwMode="auto">
          <a:xfrm>
            <a:off x="542364" y="1488456"/>
            <a:ext cx="4518213" cy="3995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marL="342900" indent="-342900" 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Uniformly Sampling a Source Node …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0CE5BD20-55ED-D24A-DC06-E7B8C81188A0}"/>
              </a:ext>
            </a:extLst>
          </p:cNvPr>
          <p:cNvSpPr txBox="1"/>
          <p:nvPr/>
        </p:nvSpPr>
        <p:spPr bwMode="auto">
          <a:xfrm>
            <a:off x="546847" y="1492938"/>
            <a:ext cx="4518213" cy="3995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marL="342900" indent="-342900" 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Uniformly Sampling a Source Node …</a:t>
            </a:r>
          </a:p>
        </p:txBody>
      </p:sp>
      <p:sp>
        <p:nvSpPr>
          <p:cNvPr id="3" name="AutoShape 39">
            <a:extLst>
              <a:ext uri="{FF2B5EF4-FFF2-40B4-BE49-F238E27FC236}">
                <a16:creationId xmlns:a16="http://schemas.microsoft.com/office/drawing/2014/main" id="{3BF206E1-407C-4754-F6C6-CC9F223F3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614" y="4408208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4F81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39">
            <a:extLst>
              <a:ext uri="{FF2B5EF4-FFF2-40B4-BE49-F238E27FC236}">
                <a16:creationId xmlns:a16="http://schemas.microsoft.com/office/drawing/2014/main" id="{E60E3CB8-89EA-8227-0B5C-5A56EDAD6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500" y="3693001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4F81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39">
            <a:extLst>
              <a:ext uri="{FF2B5EF4-FFF2-40B4-BE49-F238E27FC236}">
                <a16:creationId xmlns:a16="http://schemas.microsoft.com/office/drawing/2014/main" id="{6A3896A0-7624-A27E-95BE-7D62F27F8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073" y="2757926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4F81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49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500"/>
                            </p:stCondLst>
                            <p:childTnLst>
                              <p:par>
                                <p:cTn id="1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500"/>
                            </p:stCondLst>
                            <p:childTnLst>
                              <p:par>
                                <p:cTn id="175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3555E-6 2.3545E-6 C 0.0426 0.07106 0.08537 0.14274 0.13871 0.11701 C 0.1922 0.09209 0.25643 -0.03022 0.32097 -0.15132 " pathEditMode="relative" rAng="0" ptsTypes="AAA">
                                      <p:cBhvr>
                                        <p:cTn id="17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9" y="-145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2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800"/>
                            </p:stCondLst>
                            <p:childTnLst>
                              <p:par>
                                <p:cTn id="186" presetID="5" presetClass="entr" presetSubtype="1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850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90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9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6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3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0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5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93925E-7 -2.72207E-6 C 0.07575 0.00531 0.2659 0.00674 0.28357 0.06453 C 0.30125 0.12273 0.15717 0.26649 0.1062 0.34593 C 0.10841 0.38248 0.18857 0.41761 0.2042 0.45375 " pathEditMode="relative" rAng="0" ptsTypes="AAAA">
                                      <p:cBhvr>
                                        <p:cTn id="37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0" y="22687"/>
                                    </p:animMotion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7500"/>
                            </p:stCondLst>
                            <p:childTnLst>
                              <p:par>
                                <p:cTn id="38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7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9500"/>
                            </p:stCondLst>
                            <p:childTnLst>
                              <p:par>
                                <p:cTn id="414" presetID="10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1" presetID="10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20500"/>
                            </p:stCondLst>
                            <p:childTnLst>
                              <p:par>
                                <p:cTn id="488" presetID="10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525" presetID="10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0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0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0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0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0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0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0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21500"/>
                            </p:stCondLst>
                            <p:childTnLst>
                              <p:par>
                                <p:cTn id="5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5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23000"/>
                            </p:stCondLst>
                            <p:childTnLst>
                              <p:par>
                                <p:cTn id="5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23000"/>
                            </p:stCondLst>
                            <p:childTnLst>
                              <p:par>
                                <p:cTn id="5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23500"/>
                            </p:stCondLst>
                            <p:childTnLst>
                              <p:par>
                                <p:cTn id="5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580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3 -4.43128E-7 C -0.06201 -0.01613 -0.1376 -0.03676 -0.17232 -0.05228 C -0.13918 -0.07453 -0.11172 -0.09863 -0.07022 -0.12293 C -0.0123 -0.10802 0.17359 -0.06963 0.22109 -0.05922 " pathEditMode="relative" rAng="0" ptsTypes="AAAA">
                                      <p:cBhvr>
                                        <p:cTn id="58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" y="-6147"/>
                                    </p:animMotion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1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26500"/>
                            </p:stCondLst>
                            <p:childTnLst>
                              <p:par>
                                <p:cTn id="59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27000"/>
                            </p:stCondLst>
                            <p:childTnLst>
                              <p:par>
                                <p:cTn id="59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xit" presetSubtype="0" fill="hold" grpId="1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1" grpId="0"/>
      <p:bldP spid="71" grpId="1"/>
      <p:bldP spid="73" grpId="0"/>
      <p:bldP spid="73" grpId="1"/>
      <p:bldP spid="74" grpId="0"/>
      <p:bldP spid="74" grpId="1"/>
      <p:bldP spid="6" grpId="0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5" grpId="6" animBg="1"/>
      <p:bldP spid="25" grpId="7" animBg="1"/>
      <p:bldP spid="25" grpId="8" animBg="1"/>
      <p:bldP spid="25" grpId="9" animBg="1"/>
      <p:bldP spid="25" grpId="10" animBg="1"/>
      <p:bldP spid="25" grpId="11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1" grpId="11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2" grpId="7" animBg="1"/>
      <p:bldP spid="32" grpId="8" animBg="1"/>
      <p:bldP spid="32" grpId="9" animBg="1"/>
      <p:bldP spid="32" grpId="10" animBg="1"/>
      <p:bldP spid="32" grpId="11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3" grpId="9" animBg="1"/>
      <p:bldP spid="33" grpId="10" animBg="1"/>
      <p:bldP spid="33" grpId="11" animBg="1"/>
      <p:bldP spid="34" grpId="0" animBg="1"/>
      <p:bldP spid="34" grpId="1" animBg="1"/>
      <p:bldP spid="34" grpId="2" animBg="1"/>
      <p:bldP spid="34" grpId="3" animBg="1"/>
      <p:bldP spid="34" grpId="4" animBg="1"/>
      <p:bldP spid="34" grpId="5" animBg="1"/>
      <p:bldP spid="34" grpId="6" animBg="1"/>
      <p:bldP spid="34" grpId="7" animBg="1"/>
      <p:bldP spid="34" grpId="8" animBg="1"/>
      <p:bldP spid="34" grpId="9" animBg="1"/>
      <p:bldP spid="34" grpId="10" animBg="1"/>
      <p:bldP spid="34" grpId="11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5" grpId="6" animBg="1"/>
      <p:bldP spid="35" grpId="7" animBg="1"/>
      <p:bldP spid="35" grpId="8" animBg="1"/>
      <p:bldP spid="35" grpId="9" animBg="1"/>
      <p:bldP spid="35" grpId="10" animBg="1"/>
      <p:bldP spid="35" grpId="11" animBg="1"/>
      <p:bldP spid="36" grpId="0" animBg="1"/>
      <p:bldP spid="36" grpId="1" animBg="1"/>
      <p:bldP spid="36" grpId="2" animBg="1"/>
      <p:bldP spid="36" grpId="3" animBg="1"/>
      <p:bldP spid="36" grpId="4" animBg="1"/>
      <p:bldP spid="36" grpId="5" animBg="1"/>
      <p:bldP spid="36" grpId="6" animBg="1"/>
      <p:bldP spid="36" grpId="7" animBg="1"/>
      <p:bldP spid="36" grpId="8" animBg="1"/>
      <p:bldP spid="36" grpId="9" animBg="1"/>
      <p:bldP spid="36" grpId="10" animBg="1"/>
      <p:bldP spid="36" grpId="11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39" grpId="9" animBg="1"/>
      <p:bldP spid="39" grpId="10" animBg="1"/>
      <p:bldP spid="39" grpId="11" animBg="1"/>
      <p:bldP spid="41" grpId="0"/>
      <p:bldP spid="41" grpId="1"/>
      <p:bldP spid="42" grpId="0" animBg="1"/>
      <p:bldP spid="42" grpId="1" animBg="1"/>
      <p:bldP spid="43" grpId="0"/>
      <p:bldP spid="43" grpId="1"/>
      <p:bldP spid="44" grpId="0" animBg="1"/>
      <p:bldP spid="44" grpId="1" animBg="1"/>
      <p:bldP spid="45" grpId="0"/>
      <p:bldP spid="45" grpId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/>
      <p:bldP spid="62" grpId="1"/>
      <p:bldP spid="63" grpId="0"/>
      <p:bldP spid="63" grpId="1"/>
      <p:bldP spid="65" grpId="0"/>
      <p:bldP spid="65" grpId="1"/>
      <p:bldP spid="3" grpId="0" animBg="1"/>
      <p:bldP spid="3" grpId="1" animBg="1"/>
      <p:bldP spid="3" grpId="2" animBg="1"/>
      <p:bldP spid="11" grpId="0" animBg="1"/>
      <p:bldP spid="11" grpId="1" animBg="1"/>
      <p:bldP spid="11" grpId="2" animBg="1"/>
      <p:bldP spid="5" grpId="0" animBg="1"/>
      <p:bldP spid="5" grpId="1" animBg="1"/>
      <p:bldP spid="5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50" name="标题 24">
            <a:extLst>
              <a:ext uri="{FF2B5EF4-FFF2-40B4-BE49-F238E27FC236}">
                <a16:creationId xmlns:a16="http://schemas.microsoft.com/office/drawing/2014/main" id="{EE3C8509-D052-7E91-B4F8-C6AAF118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26" y="718642"/>
            <a:ext cx="8997950" cy="558338"/>
          </a:xfrm>
        </p:spPr>
        <p:txBody>
          <a:bodyPr/>
          <a:lstStyle/>
          <a:p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Personalized PageRank</a:t>
            </a:r>
            <a:r>
              <a:rPr lang="zh-CN" altLang="en-US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(PPR)</a:t>
            </a:r>
            <a:endParaRPr lang="zh-CN" altLang="en-US" sz="3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1" name="Group 2">
            <a:extLst>
              <a:ext uri="{FF2B5EF4-FFF2-40B4-BE49-F238E27FC236}">
                <a16:creationId xmlns:a16="http://schemas.microsoft.com/office/drawing/2014/main" id="{EE1FAE7E-C21F-6994-0E61-5852EB1ADF40}"/>
              </a:ext>
            </a:extLst>
          </p:cNvPr>
          <p:cNvGrpSpPr>
            <a:grpSpLocks/>
          </p:cNvGrpSpPr>
          <p:nvPr/>
        </p:nvGrpSpPr>
        <p:grpSpPr bwMode="auto">
          <a:xfrm>
            <a:off x="248743" y="1718080"/>
            <a:ext cx="7162800" cy="5105400"/>
            <a:chOff x="1152" y="1344"/>
            <a:chExt cx="3408" cy="2064"/>
          </a:xfrm>
        </p:grpSpPr>
        <p:sp>
          <p:nvSpPr>
            <p:cNvPr id="22" name="Oval 3">
              <a:extLst>
                <a:ext uri="{FF2B5EF4-FFF2-40B4-BE49-F238E27FC236}">
                  <a16:creationId xmlns:a16="http://schemas.microsoft.com/office/drawing/2014/main" id="{D5F897EC-5040-E3B5-E2DB-0D822AED9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6" name="Oval 4">
              <a:extLst>
                <a:ext uri="{FF2B5EF4-FFF2-40B4-BE49-F238E27FC236}">
                  <a16:creationId xmlns:a16="http://schemas.microsoft.com/office/drawing/2014/main" id="{A6F917FE-EAC2-9BA4-42D1-B520748DF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400"/>
              <a:ext cx="288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7" name="Oval 5">
              <a:extLst>
                <a:ext uri="{FF2B5EF4-FFF2-40B4-BE49-F238E27FC236}">
                  <a16:creationId xmlns:a16="http://schemas.microsoft.com/office/drawing/2014/main" id="{FB4B404E-3061-7137-1D0F-307367C31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11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8" name="Oval 6">
              <a:extLst>
                <a:ext uri="{FF2B5EF4-FFF2-40B4-BE49-F238E27FC236}">
                  <a16:creationId xmlns:a16="http://schemas.microsoft.com/office/drawing/2014/main" id="{989A4C3E-7D78-B56A-D8EC-0A9B17C16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72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9" name="Oval 7">
              <a:extLst>
                <a:ext uri="{FF2B5EF4-FFF2-40B4-BE49-F238E27FC236}">
                  <a16:creationId xmlns:a16="http://schemas.microsoft.com/office/drawing/2014/main" id="{1198F7E9-02ED-E7DE-05FB-B02EA42E5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78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1" name="Oval 8">
              <a:extLst>
                <a:ext uri="{FF2B5EF4-FFF2-40B4-BE49-F238E27FC236}">
                  <a16:creationId xmlns:a16="http://schemas.microsoft.com/office/drawing/2014/main" id="{3EA6786A-487A-476B-4D0F-6818DB867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8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2" name="Oval 9">
              <a:extLst>
                <a:ext uri="{FF2B5EF4-FFF2-40B4-BE49-F238E27FC236}">
                  <a16:creationId xmlns:a16="http://schemas.microsoft.com/office/drawing/2014/main" id="{9847B140-5C2E-3654-5803-CD17E7F53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31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53" name="Oval 10">
              <a:extLst>
                <a:ext uri="{FF2B5EF4-FFF2-40B4-BE49-F238E27FC236}">
                  <a16:creationId xmlns:a16="http://schemas.microsoft.com/office/drawing/2014/main" id="{1C390B4A-FC34-5F5B-67C2-C5FCDFC61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4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54" name="Oval 11">
              <a:extLst>
                <a:ext uri="{FF2B5EF4-FFF2-40B4-BE49-F238E27FC236}">
                  <a16:creationId xmlns:a16="http://schemas.microsoft.com/office/drawing/2014/main" id="{5F912EED-785B-851E-7313-CCF165213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34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5" name="Oval 12">
              <a:extLst>
                <a:ext uri="{FF2B5EF4-FFF2-40B4-BE49-F238E27FC236}">
                  <a16:creationId xmlns:a16="http://schemas.microsoft.com/office/drawing/2014/main" id="{FE9F12E4-AEE7-04C4-3C9F-05181A156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2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56" name="Oval 13">
              <a:extLst>
                <a:ext uri="{FF2B5EF4-FFF2-40B4-BE49-F238E27FC236}">
                  <a16:creationId xmlns:a16="http://schemas.microsoft.com/office/drawing/2014/main" id="{65087355-8A0C-DD18-B6C7-587E45FBA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6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57" name="Oval 14">
              <a:extLst>
                <a:ext uri="{FF2B5EF4-FFF2-40B4-BE49-F238E27FC236}">
                  <a16:creationId xmlns:a16="http://schemas.microsoft.com/office/drawing/2014/main" id="{ACFA0391-8708-0EBE-8F76-AE8F02831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12</a:t>
              </a:r>
            </a:p>
          </p:txBody>
        </p:sp>
      </p:grpSp>
      <p:sp>
        <p:nvSpPr>
          <p:cNvPr id="64" name="Oval 5">
            <a:extLst>
              <a:ext uri="{FF2B5EF4-FFF2-40B4-BE49-F238E27FC236}">
                <a16:creationId xmlns:a16="http://schemas.microsoft.com/office/drawing/2014/main" id="{9B479A39-16C8-E489-8E74-273F8A361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268" y="3162705"/>
            <a:ext cx="606425" cy="593725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EFD53E69-3D45-9901-FEF5-3BECA079E3F7}"/>
                  </a:ext>
                </a:extLst>
              </p:cNvPr>
              <p:cNvSpPr txBox="1"/>
              <p:nvPr/>
            </p:nvSpPr>
            <p:spPr>
              <a:xfrm>
                <a:off x="109683" y="4406413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EFD53E69-3D45-9901-FEF5-3BECA079E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83" y="4406413"/>
                <a:ext cx="93375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1954F6EE-18F0-0536-A01D-0446DD22489B}"/>
                  </a:ext>
                </a:extLst>
              </p:cNvPr>
              <p:cNvSpPr txBox="1"/>
              <p:nvPr/>
            </p:nvSpPr>
            <p:spPr>
              <a:xfrm>
                <a:off x="1890322" y="4249690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1954F6EE-18F0-0536-A01D-0446DD224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322" y="4249690"/>
                <a:ext cx="93375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FCAC58A3-9C49-E12F-364F-57D21548A3EF}"/>
                  </a:ext>
                </a:extLst>
              </p:cNvPr>
              <p:cNvSpPr txBox="1"/>
              <p:nvPr/>
            </p:nvSpPr>
            <p:spPr>
              <a:xfrm>
                <a:off x="1736214" y="2626352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FCAC58A3-9C49-E12F-364F-57D21548A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214" y="2626352"/>
                <a:ext cx="93375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4195918A-8489-11C9-1B15-8D6A5C74C808}"/>
                  </a:ext>
                </a:extLst>
              </p:cNvPr>
              <p:cNvSpPr txBox="1"/>
              <p:nvPr/>
            </p:nvSpPr>
            <p:spPr>
              <a:xfrm>
                <a:off x="4169494" y="3698869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1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4195918A-8489-11C9-1B15-8D6A5C74C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494" y="3698869"/>
                <a:ext cx="93375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直线箭头连接符 91">
            <a:extLst>
              <a:ext uri="{FF2B5EF4-FFF2-40B4-BE49-F238E27FC236}">
                <a16:creationId xmlns:a16="http://schemas.microsoft.com/office/drawing/2014/main" id="{51691F82-F8D9-C3F0-3D40-3188B67322FC}"/>
              </a:ext>
            </a:extLst>
          </p:cNvPr>
          <p:cNvCxnSpPr>
            <a:cxnSpLocks/>
            <a:stCxn id="46" idx="5"/>
          </p:cNvCxnSpPr>
          <p:nvPr/>
        </p:nvCxnSpPr>
        <p:spPr>
          <a:xfrm>
            <a:off x="1471597" y="4836858"/>
            <a:ext cx="983680" cy="533696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直线箭头连接符 92">
            <a:extLst>
              <a:ext uri="{FF2B5EF4-FFF2-40B4-BE49-F238E27FC236}">
                <a16:creationId xmlns:a16="http://schemas.microsoft.com/office/drawing/2014/main" id="{8538B2ED-9655-E699-62BD-66E0ACD4E4E2}"/>
              </a:ext>
            </a:extLst>
          </p:cNvPr>
          <p:cNvCxnSpPr>
            <a:cxnSpLocks/>
            <a:stCxn id="46" idx="1"/>
            <a:endCxn id="22" idx="5"/>
          </p:cNvCxnSpPr>
          <p:nvPr/>
        </p:nvCxnSpPr>
        <p:spPr>
          <a:xfrm flipH="1" flipV="1">
            <a:off x="765405" y="3768286"/>
            <a:ext cx="278175" cy="648797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直线箭头连接符 93">
            <a:extLst>
              <a:ext uri="{FF2B5EF4-FFF2-40B4-BE49-F238E27FC236}">
                <a16:creationId xmlns:a16="http://schemas.microsoft.com/office/drawing/2014/main" id="{65DB78D6-332D-F607-AF2B-40FBA137AA40}"/>
              </a:ext>
            </a:extLst>
          </p:cNvPr>
          <p:cNvCxnSpPr>
            <a:cxnSpLocks/>
          </p:cNvCxnSpPr>
          <p:nvPr/>
        </p:nvCxnSpPr>
        <p:spPr>
          <a:xfrm flipV="1">
            <a:off x="763642" y="2972314"/>
            <a:ext cx="485684" cy="383811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直线箭头连接符 94">
            <a:extLst>
              <a:ext uri="{FF2B5EF4-FFF2-40B4-BE49-F238E27FC236}">
                <a16:creationId xmlns:a16="http://schemas.microsoft.com/office/drawing/2014/main" id="{3C40B756-6F16-EAE9-42FD-0113692296EE}"/>
              </a:ext>
            </a:extLst>
          </p:cNvPr>
          <p:cNvCxnSpPr>
            <a:cxnSpLocks/>
          </p:cNvCxnSpPr>
          <p:nvPr/>
        </p:nvCxnSpPr>
        <p:spPr>
          <a:xfrm>
            <a:off x="1855751" y="2972314"/>
            <a:ext cx="2338399" cy="470983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直线箭头连接符 95">
            <a:extLst>
              <a:ext uri="{FF2B5EF4-FFF2-40B4-BE49-F238E27FC236}">
                <a16:creationId xmlns:a16="http://schemas.microsoft.com/office/drawing/2014/main" id="{A140F562-2863-24E8-032B-0B99E603D893}"/>
              </a:ext>
            </a:extLst>
          </p:cNvPr>
          <p:cNvCxnSpPr>
            <a:cxnSpLocks/>
          </p:cNvCxnSpPr>
          <p:nvPr/>
        </p:nvCxnSpPr>
        <p:spPr>
          <a:xfrm flipH="1" flipV="1">
            <a:off x="1766942" y="3182227"/>
            <a:ext cx="283981" cy="53426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直线箭头连接符 96">
            <a:extLst>
              <a:ext uri="{FF2B5EF4-FFF2-40B4-BE49-F238E27FC236}">
                <a16:creationId xmlns:a16="http://schemas.microsoft.com/office/drawing/2014/main" id="{1F39C93D-8A95-C543-FB19-A3377CBC33BE}"/>
              </a:ext>
            </a:extLst>
          </p:cNvPr>
          <p:cNvCxnSpPr>
            <a:cxnSpLocks/>
          </p:cNvCxnSpPr>
          <p:nvPr/>
        </p:nvCxnSpPr>
        <p:spPr>
          <a:xfrm>
            <a:off x="855168" y="3559581"/>
            <a:ext cx="1109663" cy="360362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直线箭头连接符 97">
            <a:extLst>
              <a:ext uri="{FF2B5EF4-FFF2-40B4-BE49-F238E27FC236}">
                <a16:creationId xmlns:a16="http://schemas.microsoft.com/office/drawing/2014/main" id="{7566E5B7-D375-4DAF-E0F4-310AE761F687}"/>
              </a:ext>
            </a:extLst>
          </p:cNvPr>
          <p:cNvCxnSpPr>
            <a:cxnSpLocks/>
          </p:cNvCxnSpPr>
          <p:nvPr/>
        </p:nvCxnSpPr>
        <p:spPr>
          <a:xfrm flipV="1">
            <a:off x="2938986" y="3686581"/>
            <a:ext cx="1399993" cy="171853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线箭头连接符 98">
            <a:extLst>
              <a:ext uri="{FF2B5EF4-FFF2-40B4-BE49-F238E27FC236}">
                <a16:creationId xmlns:a16="http://schemas.microsoft.com/office/drawing/2014/main" id="{08E65978-EBC9-925B-7F91-B20BE2398616}"/>
              </a:ext>
            </a:extLst>
          </p:cNvPr>
          <p:cNvCxnSpPr>
            <a:cxnSpLocks/>
            <a:stCxn id="46" idx="7"/>
          </p:cNvCxnSpPr>
          <p:nvPr/>
        </p:nvCxnSpPr>
        <p:spPr>
          <a:xfrm flipV="1">
            <a:off x="1471597" y="4092685"/>
            <a:ext cx="582043" cy="324398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线箭头连接符 99">
            <a:extLst>
              <a:ext uri="{FF2B5EF4-FFF2-40B4-BE49-F238E27FC236}">
                <a16:creationId xmlns:a16="http://schemas.microsoft.com/office/drawing/2014/main" id="{47C2E832-39F3-19B5-A0C3-F09CD58D4FB5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2972893" y="5339353"/>
            <a:ext cx="705923" cy="24111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直线箭头连接符 100">
            <a:extLst>
              <a:ext uri="{FF2B5EF4-FFF2-40B4-BE49-F238E27FC236}">
                <a16:creationId xmlns:a16="http://schemas.microsoft.com/office/drawing/2014/main" id="{60F447AA-7AF0-4B7A-781F-ACB109B6F6B2}"/>
              </a:ext>
            </a:extLst>
          </p:cNvPr>
          <p:cNvCxnSpPr>
            <a:cxnSpLocks/>
            <a:stCxn id="49" idx="5"/>
            <a:endCxn id="52" idx="1"/>
          </p:cNvCxnSpPr>
          <p:nvPr/>
        </p:nvCxnSpPr>
        <p:spPr>
          <a:xfrm>
            <a:off x="2883980" y="5786700"/>
            <a:ext cx="519877" cy="530067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直线箭头连接符 101">
            <a:extLst>
              <a:ext uri="{FF2B5EF4-FFF2-40B4-BE49-F238E27FC236}">
                <a16:creationId xmlns:a16="http://schemas.microsoft.com/office/drawing/2014/main" id="{ECCC2DCA-BCA6-04C4-7853-0B574D247937}"/>
              </a:ext>
            </a:extLst>
          </p:cNvPr>
          <p:cNvCxnSpPr>
            <a:cxnSpLocks/>
            <a:stCxn id="52" idx="0"/>
          </p:cNvCxnSpPr>
          <p:nvPr/>
        </p:nvCxnSpPr>
        <p:spPr>
          <a:xfrm flipV="1">
            <a:off x="3617866" y="5646139"/>
            <a:ext cx="380498" cy="58369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直线箭头连接符 102">
            <a:extLst>
              <a:ext uri="{FF2B5EF4-FFF2-40B4-BE49-F238E27FC236}">
                <a16:creationId xmlns:a16="http://schemas.microsoft.com/office/drawing/2014/main" id="{96798360-0663-4737-6198-6953C24834F0}"/>
              </a:ext>
            </a:extLst>
          </p:cNvPr>
          <p:cNvCxnSpPr>
            <a:cxnSpLocks/>
            <a:endCxn id="56" idx="2"/>
          </p:cNvCxnSpPr>
          <p:nvPr/>
        </p:nvCxnSpPr>
        <p:spPr>
          <a:xfrm>
            <a:off x="4711766" y="3653210"/>
            <a:ext cx="782971" cy="142649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线箭头连接符 103">
            <a:extLst>
              <a:ext uri="{FF2B5EF4-FFF2-40B4-BE49-F238E27FC236}">
                <a16:creationId xmlns:a16="http://schemas.microsoft.com/office/drawing/2014/main" id="{5F2A3C7A-D8FB-E4AF-8E25-8F7711A46F6F}"/>
              </a:ext>
            </a:extLst>
          </p:cNvPr>
          <p:cNvCxnSpPr>
            <a:cxnSpLocks/>
          </p:cNvCxnSpPr>
          <p:nvPr/>
        </p:nvCxnSpPr>
        <p:spPr>
          <a:xfrm flipV="1">
            <a:off x="6011459" y="2926531"/>
            <a:ext cx="882468" cy="646973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直线箭头连接符 104">
            <a:extLst>
              <a:ext uri="{FF2B5EF4-FFF2-40B4-BE49-F238E27FC236}">
                <a16:creationId xmlns:a16="http://schemas.microsoft.com/office/drawing/2014/main" id="{B06D6E3F-8080-CF33-28AB-B721D67851EE}"/>
              </a:ext>
            </a:extLst>
          </p:cNvPr>
          <p:cNvCxnSpPr>
            <a:cxnSpLocks/>
          </p:cNvCxnSpPr>
          <p:nvPr/>
        </p:nvCxnSpPr>
        <p:spPr>
          <a:xfrm>
            <a:off x="6109038" y="2085741"/>
            <a:ext cx="784889" cy="420963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直线箭头连接符 105">
            <a:extLst>
              <a:ext uri="{FF2B5EF4-FFF2-40B4-BE49-F238E27FC236}">
                <a16:creationId xmlns:a16="http://schemas.microsoft.com/office/drawing/2014/main" id="{870CB4E1-2A1B-C20C-B535-E0FC20FA3ED0}"/>
              </a:ext>
            </a:extLst>
          </p:cNvPr>
          <p:cNvCxnSpPr>
            <a:cxnSpLocks/>
            <a:endCxn id="54" idx="4"/>
          </p:cNvCxnSpPr>
          <p:nvPr/>
        </p:nvCxnSpPr>
        <p:spPr>
          <a:xfrm flipV="1">
            <a:off x="5797056" y="2311731"/>
            <a:ext cx="335" cy="1174824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直线箭头连接符 106">
            <a:extLst>
              <a:ext uri="{FF2B5EF4-FFF2-40B4-BE49-F238E27FC236}">
                <a16:creationId xmlns:a16="http://schemas.microsoft.com/office/drawing/2014/main" id="{9B13B54F-983B-846F-7377-AF0B5E70E089}"/>
              </a:ext>
            </a:extLst>
          </p:cNvPr>
          <p:cNvCxnSpPr>
            <a:cxnSpLocks/>
            <a:stCxn id="53" idx="6"/>
          </p:cNvCxnSpPr>
          <p:nvPr/>
        </p:nvCxnSpPr>
        <p:spPr>
          <a:xfrm flipV="1">
            <a:off x="4687661" y="2014943"/>
            <a:ext cx="822057" cy="237423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线箭头连接符 107">
            <a:extLst>
              <a:ext uri="{FF2B5EF4-FFF2-40B4-BE49-F238E27FC236}">
                <a16:creationId xmlns:a16="http://schemas.microsoft.com/office/drawing/2014/main" id="{66F4A1F5-77E1-7364-76BC-E2035C914035}"/>
              </a:ext>
            </a:extLst>
          </p:cNvPr>
          <p:cNvCxnSpPr>
            <a:cxnSpLocks/>
            <a:endCxn id="53" idx="4"/>
          </p:cNvCxnSpPr>
          <p:nvPr/>
        </p:nvCxnSpPr>
        <p:spPr>
          <a:xfrm flipH="1" flipV="1">
            <a:off x="4385008" y="2549191"/>
            <a:ext cx="112355" cy="597243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直线箭头连接符 108">
            <a:extLst>
              <a:ext uri="{FF2B5EF4-FFF2-40B4-BE49-F238E27FC236}">
                <a16:creationId xmlns:a16="http://schemas.microsoft.com/office/drawing/2014/main" id="{772C2C93-E128-48F5-F5ED-B8CBA8FD753B}"/>
              </a:ext>
            </a:extLst>
          </p:cNvPr>
          <p:cNvCxnSpPr>
            <a:cxnSpLocks/>
          </p:cNvCxnSpPr>
          <p:nvPr/>
        </p:nvCxnSpPr>
        <p:spPr>
          <a:xfrm flipH="1">
            <a:off x="2841031" y="3645718"/>
            <a:ext cx="1401068" cy="1723922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直线箭头连接符 122">
            <a:extLst>
              <a:ext uri="{FF2B5EF4-FFF2-40B4-BE49-F238E27FC236}">
                <a16:creationId xmlns:a16="http://schemas.microsoft.com/office/drawing/2014/main" id="{3009E79D-3B66-7D4C-3C0B-B87A7DC547D1}"/>
              </a:ext>
            </a:extLst>
          </p:cNvPr>
          <p:cNvCxnSpPr>
            <a:cxnSpLocks/>
          </p:cNvCxnSpPr>
          <p:nvPr/>
        </p:nvCxnSpPr>
        <p:spPr>
          <a:xfrm flipH="1" flipV="1">
            <a:off x="852244" y="3643718"/>
            <a:ext cx="1109663" cy="360362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直线箭头连接符 123">
            <a:extLst>
              <a:ext uri="{FF2B5EF4-FFF2-40B4-BE49-F238E27FC236}">
                <a16:creationId xmlns:a16="http://schemas.microsoft.com/office/drawing/2014/main" id="{07CE86F5-FD83-7269-FFD9-60E3ACA23D77}"/>
              </a:ext>
            </a:extLst>
          </p:cNvPr>
          <p:cNvCxnSpPr>
            <a:cxnSpLocks/>
          </p:cNvCxnSpPr>
          <p:nvPr/>
        </p:nvCxnSpPr>
        <p:spPr>
          <a:xfrm rot="10800000">
            <a:off x="6055948" y="2169274"/>
            <a:ext cx="784889" cy="420963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直线箭头连接符 124">
            <a:extLst>
              <a:ext uri="{FF2B5EF4-FFF2-40B4-BE49-F238E27FC236}">
                <a16:creationId xmlns:a16="http://schemas.microsoft.com/office/drawing/2014/main" id="{BCECF8FD-1598-AE93-07AA-EF7742AFC677}"/>
              </a:ext>
            </a:extLst>
          </p:cNvPr>
          <p:cNvCxnSpPr>
            <a:cxnSpLocks/>
          </p:cNvCxnSpPr>
          <p:nvPr/>
        </p:nvCxnSpPr>
        <p:spPr>
          <a:xfrm flipH="1" flipV="1">
            <a:off x="1503824" y="4769140"/>
            <a:ext cx="1014313" cy="533696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B33A018-1ACD-D21F-8092-63FDFC10FFAE}"/>
                  </a:ext>
                </a:extLst>
              </p:cNvPr>
              <p:cNvSpPr txBox="1"/>
              <p:nvPr/>
            </p:nvSpPr>
            <p:spPr>
              <a:xfrm>
                <a:off x="5144020" y="5584155"/>
                <a:ext cx="4963190" cy="1140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sz="2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d>
                      <m:dPr>
                        <m:ctrlPr>
                          <a:rPr kumimoji="1" lang="en-US" altLang="zh-CN" sz="2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  <m:r>
                          <a:rPr kumimoji="1" lang="en-US" altLang="zh-CN" sz="2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CN" sz="2200" b="0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Pr{</a:t>
                </a:r>
                <a14:m>
                  <m:oMath xmlns:m="http://schemas.openxmlformats.org/officeDocument/2006/math"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-walk </a:t>
                </a:r>
                <a:r>
                  <a:rPr kumimoji="1"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from the given source node 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𝑠</m:t>
                    </m:r>
                  </m:oMath>
                </a14:m>
                <a:r>
                  <a:rPr kumimoji="1"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terminates at 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𝑡</m:t>
                    </m:r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}</a:t>
                </a:r>
              </a:p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:endParaRPr kumimoji="1" lang="en-US" altLang="zh-CN" sz="2200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B33A018-1ACD-D21F-8092-63FDFC10F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020" y="5584155"/>
                <a:ext cx="4963190" cy="1140249"/>
              </a:xfrm>
              <a:prstGeom prst="rect">
                <a:avLst/>
              </a:prstGeom>
              <a:blipFill>
                <a:blip r:embed="rId7"/>
                <a:stretch>
                  <a:fillRect l="-1790" t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utoShape 39">
            <a:extLst>
              <a:ext uri="{FF2B5EF4-FFF2-40B4-BE49-F238E27FC236}">
                <a16:creationId xmlns:a16="http://schemas.microsoft.com/office/drawing/2014/main" id="{059939D1-5526-4C77-677B-0F08EB875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889" y="4397188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4F81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D67D729-4D92-5CCB-9D16-080EF7F77C78}"/>
              </a:ext>
            </a:extLst>
          </p:cNvPr>
          <p:cNvSpPr txBox="1"/>
          <p:nvPr/>
        </p:nvSpPr>
        <p:spPr bwMode="auto">
          <a:xfrm>
            <a:off x="123821" y="4945523"/>
            <a:ext cx="1662227" cy="7073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Source Node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43B700B5-A848-4B8A-AC06-17C8413BE5BB}"/>
              </a:ext>
            </a:extLst>
          </p:cNvPr>
          <p:cNvSpPr/>
          <p:nvPr/>
        </p:nvSpPr>
        <p:spPr>
          <a:xfrm rot="21024734">
            <a:off x="5173021" y="5500662"/>
            <a:ext cx="848651" cy="58213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弧 11">
            <a:extLst>
              <a:ext uri="{FF2B5EF4-FFF2-40B4-BE49-F238E27FC236}">
                <a16:creationId xmlns:a16="http://schemas.microsoft.com/office/drawing/2014/main" id="{C0AFC9E1-5A81-849A-1344-C3939F7EA516}"/>
              </a:ext>
            </a:extLst>
          </p:cNvPr>
          <p:cNvSpPr/>
          <p:nvPr/>
        </p:nvSpPr>
        <p:spPr>
          <a:xfrm rot="15744460">
            <a:off x="5656404" y="4825890"/>
            <a:ext cx="1041915" cy="1223778"/>
          </a:xfrm>
          <a:prstGeom prst="arc">
            <a:avLst>
              <a:gd name="adj1" fmla="val 16276609"/>
              <a:gd name="adj2" fmla="val 4970"/>
            </a:avLst>
          </a:prstGeom>
          <a:ln w="12700">
            <a:solidFill>
              <a:srgbClr val="C00000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69C193E-4377-A267-87D6-E0E68A411AC4}"/>
                  </a:ext>
                </a:extLst>
              </p:cNvPr>
              <p:cNvSpPr txBox="1"/>
              <p:nvPr/>
            </p:nvSpPr>
            <p:spPr>
              <a:xfrm>
                <a:off x="6190418" y="4529833"/>
                <a:ext cx="275187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400"/>
                  </a:spcBef>
                  <a:buClr>
                    <a:schemeClr val="tx1"/>
                  </a:buClr>
                  <a:buSzPct val="80000"/>
                </a:pPr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Node 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𝑡</m:t>
                    </m:r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’s PPR Score (w.r.t. source node 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𝑠</m:t>
                    </m:r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)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69C193E-4377-A267-87D6-E0E68A411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418" y="4529833"/>
                <a:ext cx="2751876" cy="769441"/>
              </a:xfrm>
              <a:prstGeom prst="rect">
                <a:avLst/>
              </a:prstGeom>
              <a:blipFill>
                <a:blip r:embed="rId8"/>
                <a:stretch>
                  <a:fillRect l="-2752" t="-4839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39">
            <a:extLst>
              <a:ext uri="{FF2B5EF4-FFF2-40B4-BE49-F238E27FC236}">
                <a16:creationId xmlns:a16="http://schemas.microsoft.com/office/drawing/2014/main" id="{05F49104-A463-2912-AB2B-F762E3171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748" y="4397188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4F81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51543709-429A-1E4D-0C0D-6639A49D8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3159" y="5042416"/>
            <a:ext cx="606425" cy="593725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11A0FB5-39F6-4AB7-5C48-556FDC0D854A}"/>
                  </a:ext>
                </a:extLst>
              </p:cNvPr>
              <p:cNvSpPr txBox="1"/>
              <p:nvPr/>
            </p:nvSpPr>
            <p:spPr>
              <a:xfrm>
                <a:off x="96747" y="4494585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11A0FB5-39F6-4AB7-5C48-556FDC0D8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7" y="4494585"/>
                <a:ext cx="93375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9228A74-4BFD-1797-8D31-C69BED4BFAA3}"/>
                  </a:ext>
                </a:extLst>
              </p:cNvPr>
              <p:cNvSpPr txBox="1"/>
              <p:nvPr/>
            </p:nvSpPr>
            <p:spPr>
              <a:xfrm>
                <a:off x="1932494" y="5848971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9228A74-4BFD-1797-8D31-C69BED4BF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494" y="5848971"/>
                <a:ext cx="93375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DCA791C-28E1-70E2-0A06-77148CCA4E5D}"/>
                  </a:ext>
                </a:extLst>
              </p:cNvPr>
              <p:cNvSpPr txBox="1"/>
              <p:nvPr/>
            </p:nvSpPr>
            <p:spPr>
              <a:xfrm>
                <a:off x="4080000" y="5095321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1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DCA791C-28E1-70E2-0A06-77148CCA4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000" y="5095321"/>
                <a:ext cx="93375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63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4578E-7 1.8011E-6 C 0.03977 -0.03594 0.06533 -0.05922 0.09689 -0.08352 C 0.08001 -0.11722 0.02162 -0.19441 0.02525 -0.21626 C 0.07448 -0.2036 0.2386 -0.16766 0.32081 -0.15132 " pathEditMode="relative" rAng="0" ptsTypes="AAAA">
                                      <p:cBhvr>
                                        <p:cTn id="12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33" y="-108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4578E-7 1.8011E-6 C 0.04624 0.03206 0.10778 0.09761 0.14171 0.12661 C 0.18858 0.11252 0.23529 0.10312 0.27174 0.09516 " pathEditMode="relative" rAng="0" ptsTypes="AAA">
                                      <p:cBhvr>
                                        <p:cTn id="4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7" y="633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58" grpId="0" animBg="1"/>
      <p:bldP spid="58" grpId="1" animBg="1"/>
      <p:bldP spid="58" grpId="2" animBg="1"/>
      <p:bldP spid="2" grpId="0" animBg="1"/>
      <p:bldP spid="2" grpId="1" animBg="1"/>
      <p:bldP spid="2" grpId="2" animBg="1"/>
      <p:bldP spid="5" grpId="0" animBg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50" name="标题 24">
            <a:extLst>
              <a:ext uri="{FF2B5EF4-FFF2-40B4-BE49-F238E27FC236}">
                <a16:creationId xmlns:a16="http://schemas.microsoft.com/office/drawing/2014/main" id="{EE3C8509-D052-7E91-B4F8-C6AAF118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26" y="718642"/>
            <a:ext cx="8997950" cy="558338"/>
          </a:xfrm>
        </p:spPr>
        <p:txBody>
          <a:bodyPr/>
          <a:lstStyle/>
          <a:p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PageRank and PPR</a:t>
            </a:r>
            <a:endParaRPr lang="zh-CN" altLang="en-US" sz="3000" b="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6F9D83B-EADD-F79F-1E62-2889F13E3F95}"/>
                  </a:ext>
                </a:extLst>
              </p:cNvPr>
              <p:cNvSpPr txBox="1"/>
              <p:nvPr/>
            </p:nvSpPr>
            <p:spPr>
              <a:xfrm>
                <a:off x="2697258" y="1750769"/>
                <a:ext cx="4553268" cy="1063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400"/>
                  </a:spcBef>
                  <a:buClr>
                    <a:schemeClr val="tx1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6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kumimoji="1" lang="en-US" altLang="zh-CN" sz="26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6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CN" sz="26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2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kumimoji="1" lang="en-US" altLang="zh-CN" sz="2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kumimoji="1" lang="en-US" altLang="zh-CN" sz="2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kumimoji="1" lang="en-US" altLang="zh-CN" sz="2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2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kumimoji="1" lang="en-US" altLang="zh-CN" sz="2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1" lang="en-US" altLang="zh-CN" sz="2600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6F9D83B-EADD-F79F-1E62-2889F13E3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258" y="1750769"/>
                <a:ext cx="4553268" cy="1063368"/>
              </a:xfrm>
              <a:prstGeom prst="rect">
                <a:avLst/>
              </a:prstGeom>
              <a:blipFill>
                <a:blip r:embed="rId3"/>
                <a:stretch>
                  <a:fillRect t="-130588" b="-18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3">
            <a:extLst>
              <a:ext uri="{FF2B5EF4-FFF2-40B4-BE49-F238E27FC236}">
                <a16:creationId xmlns:a16="http://schemas.microsoft.com/office/drawing/2014/main" id="{4ABCBAAE-4796-70C9-536E-9FCF7110D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94" y="4839118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7" name="Oval 4">
            <a:extLst>
              <a:ext uri="{FF2B5EF4-FFF2-40B4-BE49-F238E27FC236}">
                <a16:creationId xmlns:a16="http://schemas.microsoft.com/office/drawing/2014/main" id="{9E2D4F65-BE9C-6DDC-F096-372BA6F04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92" y="5473565"/>
            <a:ext cx="359484" cy="35247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8" name="Oval 5">
            <a:extLst>
              <a:ext uri="{FF2B5EF4-FFF2-40B4-BE49-F238E27FC236}">
                <a16:creationId xmlns:a16="http://schemas.microsoft.com/office/drawing/2014/main" id="{54EB1FDD-6E55-1D33-23E8-D0CA6C593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831" y="5050601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0" name="Oval 6">
            <a:extLst>
              <a:ext uri="{FF2B5EF4-FFF2-40B4-BE49-F238E27FC236}">
                <a16:creationId xmlns:a16="http://schemas.microsoft.com/office/drawing/2014/main" id="{76D2EF68-42C1-EF02-D525-375500D08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433" y="4486647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6" name="Oval 7">
            <a:extLst>
              <a:ext uri="{FF2B5EF4-FFF2-40B4-BE49-F238E27FC236}">
                <a16:creationId xmlns:a16="http://schemas.microsoft.com/office/drawing/2014/main" id="{08004E66-6042-2C13-D334-E3DAB1B1C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4486" y="6037518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7" name="Oval 8">
            <a:extLst>
              <a:ext uri="{FF2B5EF4-FFF2-40B4-BE49-F238E27FC236}">
                <a16:creationId xmlns:a16="http://schemas.microsoft.com/office/drawing/2014/main" id="{585CECA3-C69D-D85D-7A7D-A1F16335A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367" y="5896530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8" name="Oval 9">
            <a:extLst>
              <a:ext uri="{FF2B5EF4-FFF2-40B4-BE49-F238E27FC236}">
                <a16:creationId xmlns:a16="http://schemas.microsoft.com/office/drawing/2014/main" id="{9FA03A7B-62BE-4B63-C835-75390C3EB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428" y="6601472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9" name="Oval 10">
            <a:extLst>
              <a:ext uri="{FF2B5EF4-FFF2-40B4-BE49-F238E27FC236}">
                <a16:creationId xmlns:a16="http://schemas.microsoft.com/office/drawing/2014/main" id="{890FBF87-B156-91CB-A8E3-EF59D357F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022" y="4063681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0" name="Oval 11">
            <a:extLst>
              <a:ext uri="{FF2B5EF4-FFF2-40B4-BE49-F238E27FC236}">
                <a16:creationId xmlns:a16="http://schemas.microsoft.com/office/drawing/2014/main" id="{E5925297-16CA-69F1-7A59-671B539F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817" y="3922693"/>
            <a:ext cx="359484" cy="35247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2" name="Oval 12">
            <a:extLst>
              <a:ext uri="{FF2B5EF4-FFF2-40B4-BE49-F238E27FC236}">
                <a16:creationId xmlns:a16="http://schemas.microsoft.com/office/drawing/2014/main" id="{DB4D3D0E-16F9-543D-23F2-A4ECFB5FE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2937" y="4768624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5" name="Oval 13">
            <a:extLst>
              <a:ext uri="{FF2B5EF4-FFF2-40B4-BE49-F238E27FC236}">
                <a16:creationId xmlns:a16="http://schemas.microsoft.com/office/drawing/2014/main" id="{296B4F72-4E14-AF7F-B0C4-BC5C7BC2D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817" y="4980106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6" name="Oval 14">
            <a:extLst>
              <a:ext uri="{FF2B5EF4-FFF2-40B4-BE49-F238E27FC236}">
                <a16:creationId xmlns:a16="http://schemas.microsoft.com/office/drawing/2014/main" id="{79DCC39B-F5C7-E27F-C05F-C26B6C703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698" y="4345658"/>
            <a:ext cx="359484" cy="35247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cxnSp>
        <p:nvCxnSpPr>
          <p:cNvPr id="77" name="直线箭头连接符 76">
            <a:extLst>
              <a:ext uri="{FF2B5EF4-FFF2-40B4-BE49-F238E27FC236}">
                <a16:creationId xmlns:a16="http://schemas.microsoft.com/office/drawing/2014/main" id="{17D8FE63-2BAF-83DD-8556-EC066EEAA8E0}"/>
              </a:ext>
            </a:extLst>
          </p:cNvPr>
          <p:cNvCxnSpPr>
            <a:cxnSpLocks/>
            <a:stCxn id="37" idx="5"/>
          </p:cNvCxnSpPr>
          <p:nvPr/>
        </p:nvCxnSpPr>
        <p:spPr>
          <a:xfrm>
            <a:off x="1032531" y="5774418"/>
            <a:ext cx="584194" cy="316873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线箭头连接符 77">
            <a:extLst>
              <a:ext uri="{FF2B5EF4-FFF2-40B4-BE49-F238E27FC236}">
                <a16:creationId xmlns:a16="http://schemas.microsoft.com/office/drawing/2014/main" id="{3EF0348A-1F77-1314-68B2-F22F9607D428}"/>
              </a:ext>
            </a:extLst>
          </p:cNvPr>
          <p:cNvCxnSpPr>
            <a:cxnSpLocks/>
            <a:stCxn id="37" idx="1"/>
            <a:endCxn id="24" idx="5"/>
          </p:cNvCxnSpPr>
          <p:nvPr/>
        </p:nvCxnSpPr>
        <p:spPr>
          <a:xfrm flipH="1" flipV="1">
            <a:off x="613133" y="5139970"/>
            <a:ext cx="165204" cy="385212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线箭头连接符 78">
            <a:extLst>
              <a:ext uri="{FF2B5EF4-FFF2-40B4-BE49-F238E27FC236}">
                <a16:creationId xmlns:a16="http://schemas.microsoft.com/office/drawing/2014/main" id="{4164D551-6C8D-CB19-CA11-CDF080E4150E}"/>
              </a:ext>
            </a:extLst>
          </p:cNvPr>
          <p:cNvCxnSpPr>
            <a:cxnSpLocks/>
          </p:cNvCxnSpPr>
          <p:nvPr/>
        </p:nvCxnSpPr>
        <p:spPr>
          <a:xfrm flipV="1">
            <a:off x="612086" y="4667374"/>
            <a:ext cx="288441" cy="227881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线箭头连接符 79">
            <a:extLst>
              <a:ext uri="{FF2B5EF4-FFF2-40B4-BE49-F238E27FC236}">
                <a16:creationId xmlns:a16="http://schemas.microsoft.com/office/drawing/2014/main" id="{76FA612D-272E-AF99-7513-E8EB5551AF57}"/>
              </a:ext>
            </a:extLst>
          </p:cNvPr>
          <p:cNvCxnSpPr>
            <a:cxnSpLocks/>
          </p:cNvCxnSpPr>
          <p:nvPr/>
        </p:nvCxnSpPr>
        <p:spPr>
          <a:xfrm>
            <a:off x="1260673" y="4667374"/>
            <a:ext cx="1388743" cy="279639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线箭头连接符 80">
            <a:extLst>
              <a:ext uri="{FF2B5EF4-FFF2-40B4-BE49-F238E27FC236}">
                <a16:creationId xmlns:a16="http://schemas.microsoft.com/office/drawing/2014/main" id="{F9AB8A70-EC91-9BF1-7DC9-2C16B4E3738C}"/>
              </a:ext>
            </a:extLst>
          </p:cNvPr>
          <p:cNvCxnSpPr>
            <a:cxnSpLocks/>
          </p:cNvCxnSpPr>
          <p:nvPr/>
        </p:nvCxnSpPr>
        <p:spPr>
          <a:xfrm flipH="1" flipV="1">
            <a:off x="1207931" y="4792007"/>
            <a:ext cx="168652" cy="317208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线箭头连接符 81">
            <a:extLst>
              <a:ext uri="{FF2B5EF4-FFF2-40B4-BE49-F238E27FC236}">
                <a16:creationId xmlns:a16="http://schemas.microsoft.com/office/drawing/2014/main" id="{D4B28BE8-FD65-48F3-631E-D646DD3F765B}"/>
              </a:ext>
            </a:extLst>
          </p:cNvPr>
          <p:cNvCxnSpPr>
            <a:cxnSpLocks/>
          </p:cNvCxnSpPr>
          <p:nvPr/>
        </p:nvCxnSpPr>
        <p:spPr>
          <a:xfrm>
            <a:off x="666441" y="5016055"/>
            <a:ext cx="659014" cy="213959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线箭头连接符 82">
            <a:extLst>
              <a:ext uri="{FF2B5EF4-FFF2-40B4-BE49-F238E27FC236}">
                <a16:creationId xmlns:a16="http://schemas.microsoft.com/office/drawing/2014/main" id="{50B4AC01-B625-E271-9814-35345BB6646B}"/>
              </a:ext>
            </a:extLst>
          </p:cNvPr>
          <p:cNvCxnSpPr>
            <a:cxnSpLocks/>
          </p:cNvCxnSpPr>
          <p:nvPr/>
        </p:nvCxnSpPr>
        <p:spPr>
          <a:xfrm flipV="1">
            <a:off x="1851991" y="5055256"/>
            <a:ext cx="830835" cy="1017491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线箭头连接符 83">
            <a:extLst>
              <a:ext uri="{FF2B5EF4-FFF2-40B4-BE49-F238E27FC236}">
                <a16:creationId xmlns:a16="http://schemas.microsoft.com/office/drawing/2014/main" id="{ABA3843F-6575-26FE-809D-DFC50FB26AC7}"/>
              </a:ext>
            </a:extLst>
          </p:cNvPr>
          <p:cNvCxnSpPr>
            <a:cxnSpLocks/>
            <a:stCxn id="37" idx="7"/>
          </p:cNvCxnSpPr>
          <p:nvPr/>
        </p:nvCxnSpPr>
        <p:spPr>
          <a:xfrm flipV="1">
            <a:off x="1032531" y="5332577"/>
            <a:ext cx="345668" cy="192606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线箭头连接符 84">
            <a:extLst>
              <a:ext uri="{FF2B5EF4-FFF2-40B4-BE49-F238E27FC236}">
                <a16:creationId xmlns:a16="http://schemas.microsoft.com/office/drawing/2014/main" id="{94804132-00A3-7E11-095D-E30C05E064B0}"/>
              </a:ext>
            </a:extLst>
          </p:cNvPr>
          <p:cNvCxnSpPr>
            <a:cxnSpLocks/>
            <a:endCxn id="67" idx="2"/>
          </p:cNvCxnSpPr>
          <p:nvPr/>
        </p:nvCxnSpPr>
        <p:spPr>
          <a:xfrm flipV="1">
            <a:off x="1924129" y="6072766"/>
            <a:ext cx="419238" cy="143158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线箭头连接符 85">
            <a:extLst>
              <a:ext uri="{FF2B5EF4-FFF2-40B4-BE49-F238E27FC236}">
                <a16:creationId xmlns:a16="http://schemas.microsoft.com/office/drawing/2014/main" id="{FDBF96B0-C7C0-35BB-4A3D-D500BA729A6E}"/>
              </a:ext>
            </a:extLst>
          </p:cNvPr>
          <p:cNvCxnSpPr>
            <a:cxnSpLocks/>
            <a:stCxn id="66" idx="5"/>
            <a:endCxn id="68" idx="1"/>
          </p:cNvCxnSpPr>
          <p:nvPr/>
        </p:nvCxnSpPr>
        <p:spPr>
          <a:xfrm>
            <a:off x="1871325" y="6338371"/>
            <a:ext cx="308747" cy="314719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直线箭头连接符 86">
            <a:extLst>
              <a:ext uri="{FF2B5EF4-FFF2-40B4-BE49-F238E27FC236}">
                <a16:creationId xmlns:a16="http://schemas.microsoft.com/office/drawing/2014/main" id="{6B08FD8D-266E-7143-ACB8-A0E26D79F87B}"/>
              </a:ext>
            </a:extLst>
          </p:cNvPr>
          <p:cNvCxnSpPr>
            <a:cxnSpLocks/>
            <a:stCxn id="68" idx="0"/>
          </p:cNvCxnSpPr>
          <p:nvPr/>
        </p:nvCxnSpPr>
        <p:spPr>
          <a:xfrm flipV="1">
            <a:off x="2307170" y="6240431"/>
            <a:ext cx="217991" cy="361041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线箭头连接符 87">
            <a:extLst>
              <a:ext uri="{FF2B5EF4-FFF2-40B4-BE49-F238E27FC236}">
                <a16:creationId xmlns:a16="http://schemas.microsoft.com/office/drawing/2014/main" id="{D99ACAE3-C743-91EA-EFD1-D45BA9CC31A7}"/>
              </a:ext>
            </a:extLst>
          </p:cNvPr>
          <p:cNvCxnSpPr>
            <a:cxnSpLocks/>
            <a:endCxn id="75" idx="2"/>
          </p:cNvCxnSpPr>
          <p:nvPr/>
        </p:nvCxnSpPr>
        <p:spPr>
          <a:xfrm>
            <a:off x="2956822" y="5071646"/>
            <a:ext cx="464996" cy="84695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线箭头连接符 88">
            <a:extLst>
              <a:ext uri="{FF2B5EF4-FFF2-40B4-BE49-F238E27FC236}">
                <a16:creationId xmlns:a16="http://schemas.microsoft.com/office/drawing/2014/main" id="{314E16B2-25A1-FBFC-4AA4-35E0A0242345}"/>
              </a:ext>
            </a:extLst>
          </p:cNvPr>
          <p:cNvCxnSpPr>
            <a:cxnSpLocks/>
          </p:cNvCxnSpPr>
          <p:nvPr/>
        </p:nvCxnSpPr>
        <p:spPr>
          <a:xfrm flipV="1">
            <a:off x="3728692" y="4640191"/>
            <a:ext cx="524086" cy="384130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线箭头连接符 89">
            <a:extLst>
              <a:ext uri="{FF2B5EF4-FFF2-40B4-BE49-F238E27FC236}">
                <a16:creationId xmlns:a16="http://schemas.microsoft.com/office/drawing/2014/main" id="{7032723B-8ACB-B252-1ACF-9567F1561A0B}"/>
              </a:ext>
            </a:extLst>
          </p:cNvPr>
          <p:cNvCxnSpPr>
            <a:cxnSpLocks/>
            <a:endCxn id="70" idx="4"/>
          </p:cNvCxnSpPr>
          <p:nvPr/>
        </p:nvCxnSpPr>
        <p:spPr>
          <a:xfrm flipV="1">
            <a:off x="3601361" y="4275164"/>
            <a:ext cx="199" cy="697533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线箭头连接符 90">
            <a:extLst>
              <a:ext uri="{FF2B5EF4-FFF2-40B4-BE49-F238E27FC236}">
                <a16:creationId xmlns:a16="http://schemas.microsoft.com/office/drawing/2014/main" id="{344E584E-79E1-0FCD-2F2F-63742BEF11FD}"/>
              </a:ext>
            </a:extLst>
          </p:cNvPr>
          <p:cNvCxnSpPr>
            <a:cxnSpLocks/>
            <a:stCxn id="69" idx="6"/>
          </p:cNvCxnSpPr>
          <p:nvPr/>
        </p:nvCxnSpPr>
        <p:spPr>
          <a:xfrm flipV="1">
            <a:off x="2942506" y="4098951"/>
            <a:ext cx="488209" cy="140966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直线箭头连接符 109">
            <a:extLst>
              <a:ext uri="{FF2B5EF4-FFF2-40B4-BE49-F238E27FC236}">
                <a16:creationId xmlns:a16="http://schemas.microsoft.com/office/drawing/2014/main" id="{37CFCD82-ED6F-BF3F-8E3E-0F0E00A8954F}"/>
              </a:ext>
            </a:extLst>
          </p:cNvPr>
          <p:cNvCxnSpPr>
            <a:cxnSpLocks/>
            <a:endCxn id="69" idx="4"/>
          </p:cNvCxnSpPr>
          <p:nvPr/>
        </p:nvCxnSpPr>
        <p:spPr>
          <a:xfrm flipH="1" flipV="1">
            <a:off x="2762765" y="4416152"/>
            <a:ext cx="66726" cy="354604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直线箭头连接符 110">
            <a:extLst>
              <a:ext uri="{FF2B5EF4-FFF2-40B4-BE49-F238E27FC236}">
                <a16:creationId xmlns:a16="http://schemas.microsoft.com/office/drawing/2014/main" id="{6FEA908A-DBCF-113D-8F6C-0641E03C516F}"/>
              </a:ext>
            </a:extLst>
          </p:cNvPr>
          <p:cNvCxnSpPr>
            <a:cxnSpLocks/>
            <a:stCxn id="76" idx="1"/>
            <a:endCxn id="70" idx="6"/>
          </p:cNvCxnSpPr>
          <p:nvPr/>
        </p:nvCxnSpPr>
        <p:spPr>
          <a:xfrm flipH="1" flipV="1">
            <a:off x="3781301" y="4098928"/>
            <a:ext cx="472042" cy="298347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直线箭头连接符 111">
            <a:extLst>
              <a:ext uri="{FF2B5EF4-FFF2-40B4-BE49-F238E27FC236}">
                <a16:creationId xmlns:a16="http://schemas.microsoft.com/office/drawing/2014/main" id="{894D2B5E-7589-5BFD-16A3-5091B4F0D6C1}"/>
              </a:ext>
            </a:extLst>
          </p:cNvPr>
          <p:cNvCxnSpPr>
            <a:cxnSpLocks/>
          </p:cNvCxnSpPr>
          <p:nvPr/>
        </p:nvCxnSpPr>
        <p:spPr>
          <a:xfrm flipH="1" flipV="1">
            <a:off x="657308" y="5088865"/>
            <a:ext cx="659014" cy="213959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直线箭头连接符 112">
            <a:extLst>
              <a:ext uri="{FF2B5EF4-FFF2-40B4-BE49-F238E27FC236}">
                <a16:creationId xmlns:a16="http://schemas.microsoft.com/office/drawing/2014/main" id="{04697AFC-6392-C6E3-B507-3930435627F6}"/>
              </a:ext>
            </a:extLst>
          </p:cNvPr>
          <p:cNvCxnSpPr>
            <a:cxnSpLocks/>
          </p:cNvCxnSpPr>
          <p:nvPr/>
        </p:nvCxnSpPr>
        <p:spPr>
          <a:xfrm flipH="1">
            <a:off x="1891752" y="5116479"/>
            <a:ext cx="830835" cy="1017491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直线箭头连接符 113">
            <a:extLst>
              <a:ext uri="{FF2B5EF4-FFF2-40B4-BE49-F238E27FC236}">
                <a16:creationId xmlns:a16="http://schemas.microsoft.com/office/drawing/2014/main" id="{9B1036FD-6CE2-6B83-EC67-E137B65FD890}"/>
              </a:ext>
            </a:extLst>
          </p:cNvPr>
          <p:cNvCxnSpPr>
            <a:cxnSpLocks/>
          </p:cNvCxnSpPr>
          <p:nvPr/>
        </p:nvCxnSpPr>
        <p:spPr>
          <a:xfrm>
            <a:off x="3781511" y="4184202"/>
            <a:ext cx="434960" cy="286012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id="{32D0A4E0-39AC-A5B7-3307-6A3E34F52D4B}"/>
                  </a:ext>
                </a:extLst>
              </p:cNvPr>
              <p:cNvSpPr txBox="1"/>
              <p:nvPr/>
            </p:nvSpPr>
            <p:spPr bwMode="auto">
              <a:xfrm>
                <a:off x="3512458" y="3911647"/>
                <a:ext cx="177805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id="{32D0A4E0-39AC-A5B7-3307-6A3E34F52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2458" y="3911647"/>
                <a:ext cx="177805" cy="307777"/>
              </a:xfrm>
              <a:prstGeom prst="rect">
                <a:avLst/>
              </a:prstGeom>
              <a:blipFill>
                <a:blip r:embed="rId4"/>
                <a:stretch>
                  <a:fillRect l="-20000" r="-20000" b="-40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直线箭头连接符 116">
            <a:extLst>
              <a:ext uri="{FF2B5EF4-FFF2-40B4-BE49-F238E27FC236}">
                <a16:creationId xmlns:a16="http://schemas.microsoft.com/office/drawing/2014/main" id="{942F4D0D-13BF-6666-4C1D-4AC9F88E8850}"/>
              </a:ext>
            </a:extLst>
          </p:cNvPr>
          <p:cNvCxnSpPr>
            <a:cxnSpLocks/>
          </p:cNvCxnSpPr>
          <p:nvPr/>
        </p:nvCxnSpPr>
        <p:spPr>
          <a:xfrm flipH="1">
            <a:off x="1931144" y="6130771"/>
            <a:ext cx="419238" cy="143158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直线箭头连接符 117">
            <a:extLst>
              <a:ext uri="{FF2B5EF4-FFF2-40B4-BE49-F238E27FC236}">
                <a16:creationId xmlns:a16="http://schemas.microsoft.com/office/drawing/2014/main" id="{01683BDB-A826-6BD5-0C95-375DF1F2A289}"/>
              </a:ext>
            </a:extLst>
          </p:cNvPr>
          <p:cNvCxnSpPr>
            <a:cxnSpLocks/>
          </p:cNvCxnSpPr>
          <p:nvPr/>
        </p:nvCxnSpPr>
        <p:spPr>
          <a:xfrm flipH="1" flipV="1">
            <a:off x="1851034" y="6396395"/>
            <a:ext cx="308747" cy="314719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Oval 4">
            <a:extLst>
              <a:ext uri="{FF2B5EF4-FFF2-40B4-BE49-F238E27FC236}">
                <a16:creationId xmlns:a16="http://schemas.microsoft.com/office/drawing/2014/main" id="{5AE42A69-D5B1-0FAC-A2FE-CC042FA1C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079" y="5469009"/>
            <a:ext cx="359484" cy="352471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844AB5E5-C67A-32A9-CA55-03ADE73AFF69}"/>
                  </a:ext>
                </a:extLst>
              </p:cNvPr>
              <p:cNvSpPr txBox="1"/>
              <p:nvPr/>
            </p:nvSpPr>
            <p:spPr bwMode="auto">
              <a:xfrm>
                <a:off x="1155368" y="3296557"/>
                <a:ext cx="2030506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2000" dirty="0">
                    <a:solidFill>
                      <a:srgbClr val="005AAA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PageRank</a:t>
                </a:r>
                <a:r>
                  <a:rPr kumimoji="1" lang="en-US" altLang="zh-CN" sz="2000" b="1" dirty="0">
                    <a:solidFill>
                      <a:srgbClr val="005AAA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>
                        <a:solidFill>
                          <a:srgbClr val="005A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kumimoji="1" lang="en-US" altLang="zh-CN" sz="2000" b="0" i="1" dirty="0">
                        <a:solidFill>
                          <a:srgbClr val="005A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dirty="0">
                        <a:solidFill>
                          <a:srgbClr val="005A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000" b="0" i="1" dirty="0">
                        <a:solidFill>
                          <a:srgbClr val="005A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>
                  <a:solidFill>
                    <a:srgbClr val="005AAA"/>
                  </a:solidFill>
                </a:endParaRPr>
              </a:p>
            </p:txBody>
          </p:sp>
        </mc:Choice>
        <mc:Fallback xmlns="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844AB5E5-C67A-32A9-CA55-03ADE73AF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5368" y="3296557"/>
                <a:ext cx="2030506" cy="400110"/>
              </a:xfrm>
              <a:prstGeom prst="rect">
                <a:avLst/>
              </a:prstGeom>
              <a:blipFill>
                <a:blip r:embed="rId5"/>
                <a:stretch>
                  <a:fillRect l="-3727" t="-9375" b="-2812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文本框 121">
            <a:extLst>
              <a:ext uri="{FF2B5EF4-FFF2-40B4-BE49-F238E27FC236}">
                <a16:creationId xmlns:a16="http://schemas.microsoft.com/office/drawing/2014/main" id="{6B29F8AC-DE8E-9ACE-BE99-26ED90BD835B}"/>
              </a:ext>
            </a:extLst>
          </p:cNvPr>
          <p:cNvSpPr txBox="1"/>
          <p:nvPr/>
        </p:nvSpPr>
        <p:spPr bwMode="auto">
          <a:xfrm>
            <a:off x="-48444" y="5863919"/>
            <a:ext cx="1543937" cy="6457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Source Node </a:t>
            </a:r>
          </a:p>
        </p:txBody>
      </p:sp>
      <p:sp>
        <p:nvSpPr>
          <p:cNvPr id="126" name="弧 125">
            <a:extLst>
              <a:ext uri="{FF2B5EF4-FFF2-40B4-BE49-F238E27FC236}">
                <a16:creationId xmlns:a16="http://schemas.microsoft.com/office/drawing/2014/main" id="{F84B13F0-1556-05B7-FE0D-E671DCB0CE3B}"/>
              </a:ext>
            </a:extLst>
          </p:cNvPr>
          <p:cNvSpPr/>
          <p:nvPr/>
        </p:nvSpPr>
        <p:spPr>
          <a:xfrm rot="16395408">
            <a:off x="858727" y="3730138"/>
            <a:ext cx="3606235" cy="3677665"/>
          </a:xfrm>
          <a:prstGeom prst="arc">
            <a:avLst>
              <a:gd name="adj1" fmla="val 16175108"/>
              <a:gd name="adj2" fmla="val 1356544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05756FFD-44E6-0BAF-7683-D8B0BED5711F}"/>
              </a:ext>
            </a:extLst>
          </p:cNvPr>
          <p:cNvGrpSpPr/>
          <p:nvPr/>
        </p:nvGrpSpPr>
        <p:grpSpPr>
          <a:xfrm>
            <a:off x="5534199" y="3908838"/>
            <a:ext cx="4253887" cy="3031250"/>
            <a:chOff x="781522" y="3598962"/>
            <a:chExt cx="4608512" cy="3348376"/>
          </a:xfrm>
        </p:grpSpPr>
        <p:sp>
          <p:nvSpPr>
            <p:cNvPr id="128" name="Oval 3">
              <a:extLst>
                <a:ext uri="{FF2B5EF4-FFF2-40B4-BE49-F238E27FC236}">
                  <a16:creationId xmlns:a16="http://schemas.microsoft.com/office/drawing/2014/main" id="{6C90FBE3-987B-ED3D-5972-F84ED6CB5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522" y="4611262"/>
              <a:ext cx="389452" cy="3893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29" name="Oval 4">
              <a:extLst>
                <a:ext uri="{FF2B5EF4-FFF2-40B4-BE49-F238E27FC236}">
                  <a16:creationId xmlns:a16="http://schemas.microsoft.com/office/drawing/2014/main" id="{D64FF044-4381-76F7-87EE-E7A377657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5883" y="5312085"/>
              <a:ext cx="389452" cy="38934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30" name="Oval 5">
              <a:extLst>
                <a:ext uri="{FF2B5EF4-FFF2-40B4-BE49-F238E27FC236}">
                  <a16:creationId xmlns:a16="http://schemas.microsoft.com/office/drawing/2014/main" id="{1EAD6B57-8DF1-8F7A-22B4-6D25A7A6F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969" y="4844870"/>
              <a:ext cx="389452" cy="3893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31" name="Oval 6">
              <a:extLst>
                <a:ext uri="{FF2B5EF4-FFF2-40B4-BE49-F238E27FC236}">
                  <a16:creationId xmlns:a16="http://schemas.microsoft.com/office/drawing/2014/main" id="{E2BE85CB-B50E-6BE1-88D3-EDA5BFFFC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608" y="4221916"/>
              <a:ext cx="389452" cy="3893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32" name="Oval 7">
              <a:extLst>
                <a:ext uri="{FF2B5EF4-FFF2-40B4-BE49-F238E27FC236}">
                  <a16:creationId xmlns:a16="http://schemas.microsoft.com/office/drawing/2014/main" id="{8D5ED9BC-8D34-957E-022D-B7EE1F680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603" y="5935038"/>
              <a:ext cx="389452" cy="3893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33" name="Oval 8">
              <a:extLst>
                <a:ext uri="{FF2B5EF4-FFF2-40B4-BE49-F238E27FC236}">
                  <a16:creationId xmlns:a16="http://schemas.microsoft.com/office/drawing/2014/main" id="{A73A0A09-F8C6-4775-D2F1-08151E4A6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415" y="5779300"/>
              <a:ext cx="389452" cy="3893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34" name="Oval 9">
              <a:extLst>
                <a:ext uri="{FF2B5EF4-FFF2-40B4-BE49-F238E27FC236}">
                  <a16:creationId xmlns:a16="http://schemas.microsoft.com/office/drawing/2014/main" id="{AAEC9557-D7EB-76F3-AFCB-EF402E1DF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474" y="6557992"/>
              <a:ext cx="389452" cy="3893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35" name="Oval 10">
              <a:extLst>
                <a:ext uri="{FF2B5EF4-FFF2-40B4-BE49-F238E27FC236}">
                  <a16:creationId xmlns:a16="http://schemas.microsoft.com/office/drawing/2014/main" id="{5510766C-8CB7-37BD-8C55-F48633205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049" y="3754700"/>
              <a:ext cx="389452" cy="3893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36" name="Oval 11">
              <a:extLst>
                <a:ext uri="{FF2B5EF4-FFF2-40B4-BE49-F238E27FC236}">
                  <a16:creationId xmlns:a16="http://schemas.microsoft.com/office/drawing/2014/main" id="{F1F1BDAC-7B4D-6688-83C2-3B7BE9323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770" y="3598962"/>
              <a:ext cx="389452" cy="38934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37" name="Oval 12">
              <a:extLst>
                <a:ext uri="{FF2B5EF4-FFF2-40B4-BE49-F238E27FC236}">
                  <a16:creationId xmlns:a16="http://schemas.microsoft.com/office/drawing/2014/main" id="{F5621831-7D24-30AE-7F91-97FAAC4CA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958" y="4533393"/>
              <a:ext cx="389452" cy="3893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38" name="Oval 13">
              <a:extLst>
                <a:ext uri="{FF2B5EF4-FFF2-40B4-BE49-F238E27FC236}">
                  <a16:creationId xmlns:a16="http://schemas.microsoft.com/office/drawing/2014/main" id="{004C9306-C774-9A59-E724-E8AACBEF6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770" y="4767000"/>
              <a:ext cx="389452" cy="3893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39" name="Oval 14">
              <a:extLst>
                <a:ext uri="{FF2B5EF4-FFF2-40B4-BE49-F238E27FC236}">
                  <a16:creationId xmlns:a16="http://schemas.microsoft.com/office/drawing/2014/main" id="{D70851EB-9238-751D-A192-5458B4DF1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582" y="4066177"/>
              <a:ext cx="389452" cy="38934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cxnSp>
          <p:nvCxnSpPr>
            <p:cNvPr id="140" name="直线箭头连接符 139">
              <a:extLst>
                <a:ext uri="{FF2B5EF4-FFF2-40B4-BE49-F238E27FC236}">
                  <a16:creationId xmlns:a16="http://schemas.microsoft.com/office/drawing/2014/main" id="{55D59C6B-37A0-CBF7-7D6F-54BF8CD58D91}"/>
                </a:ext>
              </a:extLst>
            </p:cNvPr>
            <p:cNvCxnSpPr>
              <a:cxnSpLocks/>
              <a:stCxn id="129" idx="5"/>
            </p:cNvCxnSpPr>
            <p:nvPr/>
          </p:nvCxnSpPr>
          <p:spPr>
            <a:xfrm>
              <a:off x="1568301" y="5644412"/>
              <a:ext cx="632895" cy="350024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直线箭头连接符 140">
              <a:extLst>
                <a:ext uri="{FF2B5EF4-FFF2-40B4-BE49-F238E27FC236}">
                  <a16:creationId xmlns:a16="http://schemas.microsoft.com/office/drawing/2014/main" id="{61D45279-F64B-7F75-8C83-AB62A2CE8863}"/>
                </a:ext>
              </a:extLst>
            </p:cNvPr>
            <p:cNvCxnSpPr>
              <a:cxnSpLocks/>
              <a:stCxn id="129" idx="1"/>
              <a:endCxn id="128" idx="5"/>
            </p:cNvCxnSpPr>
            <p:nvPr/>
          </p:nvCxnSpPr>
          <p:spPr>
            <a:xfrm flipH="1" flipV="1">
              <a:off x="1113940" y="4943589"/>
              <a:ext cx="178976" cy="425513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直线箭头连接符 141">
              <a:extLst>
                <a:ext uri="{FF2B5EF4-FFF2-40B4-BE49-F238E27FC236}">
                  <a16:creationId xmlns:a16="http://schemas.microsoft.com/office/drawing/2014/main" id="{7E3E49D9-DD0D-04DA-8BEA-B83FA00F33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2806" y="4421551"/>
              <a:ext cx="312487" cy="251722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直线箭头连接符 142">
              <a:extLst>
                <a:ext uri="{FF2B5EF4-FFF2-40B4-BE49-F238E27FC236}">
                  <a16:creationId xmlns:a16="http://schemas.microsoft.com/office/drawing/2014/main" id="{DDB949F9-CF8B-E42F-3D23-F993FD160F7B}"/>
                </a:ext>
              </a:extLst>
            </p:cNvPr>
            <p:cNvCxnSpPr>
              <a:cxnSpLocks/>
            </p:cNvCxnSpPr>
            <p:nvPr/>
          </p:nvCxnSpPr>
          <p:spPr>
            <a:xfrm>
              <a:off x="1815463" y="4421551"/>
              <a:ext cx="1504515" cy="308894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直线箭头连接符 143">
              <a:extLst>
                <a:ext uri="{FF2B5EF4-FFF2-40B4-BE49-F238E27FC236}">
                  <a16:creationId xmlns:a16="http://schemas.microsoft.com/office/drawing/2014/main" id="{43320D87-4BDF-6A45-8902-CE92E4590B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58324" y="4559223"/>
              <a:ext cx="182712" cy="350394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直线箭头连接符 144">
              <a:extLst>
                <a:ext uri="{FF2B5EF4-FFF2-40B4-BE49-F238E27FC236}">
                  <a16:creationId xmlns:a16="http://schemas.microsoft.com/office/drawing/2014/main" id="{66E1548C-4915-39BA-18D0-A94947A2A5B3}"/>
                </a:ext>
              </a:extLst>
            </p:cNvPr>
            <p:cNvCxnSpPr>
              <a:cxnSpLocks/>
            </p:cNvCxnSpPr>
            <p:nvPr/>
          </p:nvCxnSpPr>
          <p:spPr>
            <a:xfrm>
              <a:off x="1171693" y="4806710"/>
              <a:ext cx="713952" cy="236343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直线箭头连接符 145">
              <a:extLst>
                <a:ext uri="{FF2B5EF4-FFF2-40B4-BE49-F238E27FC236}">
                  <a16:creationId xmlns:a16="http://schemas.microsoft.com/office/drawing/2014/main" id="{6F48A2D2-75F5-CA64-E896-58B935D0A9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6076" y="4850012"/>
              <a:ext cx="900097" cy="1123940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线箭头连接符 146">
              <a:extLst>
                <a:ext uri="{FF2B5EF4-FFF2-40B4-BE49-F238E27FC236}">
                  <a16:creationId xmlns:a16="http://schemas.microsoft.com/office/drawing/2014/main" id="{8859A954-F7DE-4BAA-9074-60BA7847D381}"/>
                </a:ext>
              </a:extLst>
            </p:cNvPr>
            <p:cNvCxnSpPr>
              <a:cxnSpLocks/>
              <a:stCxn id="129" idx="7"/>
            </p:cNvCxnSpPr>
            <p:nvPr/>
          </p:nvCxnSpPr>
          <p:spPr>
            <a:xfrm flipV="1">
              <a:off x="1568301" y="5156346"/>
              <a:ext cx="374484" cy="212756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直线箭头连接符 147">
              <a:extLst>
                <a:ext uri="{FF2B5EF4-FFF2-40B4-BE49-F238E27FC236}">
                  <a16:creationId xmlns:a16="http://schemas.microsoft.com/office/drawing/2014/main" id="{D47271B2-C382-6323-88A8-67EDFFFAFB47}"/>
                </a:ext>
              </a:extLst>
            </p:cNvPr>
            <p:cNvCxnSpPr>
              <a:cxnSpLocks/>
              <a:endCxn id="133" idx="2"/>
            </p:cNvCxnSpPr>
            <p:nvPr/>
          </p:nvCxnSpPr>
          <p:spPr>
            <a:xfrm flipV="1">
              <a:off x="2534227" y="5973973"/>
              <a:ext cx="454188" cy="158135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直线箭头连接符 148">
              <a:extLst>
                <a:ext uri="{FF2B5EF4-FFF2-40B4-BE49-F238E27FC236}">
                  <a16:creationId xmlns:a16="http://schemas.microsoft.com/office/drawing/2014/main" id="{20AA5472-23C6-F271-B85A-8ED1D09F300E}"/>
                </a:ext>
              </a:extLst>
            </p:cNvPr>
            <p:cNvCxnSpPr>
              <a:cxnSpLocks/>
              <a:stCxn id="132" idx="5"/>
              <a:endCxn id="134" idx="1"/>
            </p:cNvCxnSpPr>
            <p:nvPr/>
          </p:nvCxnSpPr>
          <p:spPr>
            <a:xfrm>
              <a:off x="2477021" y="6267366"/>
              <a:ext cx="334486" cy="347644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直线箭头连接符 149">
              <a:extLst>
                <a:ext uri="{FF2B5EF4-FFF2-40B4-BE49-F238E27FC236}">
                  <a16:creationId xmlns:a16="http://schemas.microsoft.com/office/drawing/2014/main" id="{9D40003A-7F4B-1A57-4487-3548DFCC8474}"/>
                </a:ext>
              </a:extLst>
            </p:cNvPr>
            <p:cNvCxnSpPr>
              <a:cxnSpLocks/>
              <a:stCxn id="134" idx="0"/>
            </p:cNvCxnSpPr>
            <p:nvPr/>
          </p:nvCxnSpPr>
          <p:spPr>
            <a:xfrm flipV="1">
              <a:off x="2949200" y="6159179"/>
              <a:ext cx="236164" cy="398813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直线箭头连接符 150">
              <a:extLst>
                <a:ext uri="{FF2B5EF4-FFF2-40B4-BE49-F238E27FC236}">
                  <a16:creationId xmlns:a16="http://schemas.microsoft.com/office/drawing/2014/main" id="{37A030B9-4C66-7670-DF1A-6F5A544AEEFC}"/>
                </a:ext>
              </a:extLst>
            </p:cNvPr>
            <p:cNvCxnSpPr>
              <a:cxnSpLocks/>
              <a:endCxn id="138" idx="2"/>
            </p:cNvCxnSpPr>
            <p:nvPr/>
          </p:nvCxnSpPr>
          <p:spPr>
            <a:xfrm>
              <a:off x="3653010" y="4868117"/>
              <a:ext cx="503760" cy="93556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直线箭头连接符 151">
              <a:extLst>
                <a:ext uri="{FF2B5EF4-FFF2-40B4-BE49-F238E27FC236}">
                  <a16:creationId xmlns:a16="http://schemas.microsoft.com/office/drawing/2014/main" id="{951FA1BE-C87F-2693-E4FF-5CF4D4F19B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89227" y="4391524"/>
              <a:ext cx="567776" cy="424317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直线箭头连接符 152">
              <a:extLst>
                <a:ext uri="{FF2B5EF4-FFF2-40B4-BE49-F238E27FC236}">
                  <a16:creationId xmlns:a16="http://schemas.microsoft.com/office/drawing/2014/main" id="{1EAFDCFB-B7B2-3B86-25F9-93F449ED0F39}"/>
                </a:ext>
              </a:extLst>
            </p:cNvPr>
            <p:cNvCxnSpPr>
              <a:cxnSpLocks/>
              <a:endCxn id="136" idx="4"/>
            </p:cNvCxnSpPr>
            <p:nvPr/>
          </p:nvCxnSpPr>
          <p:spPr>
            <a:xfrm flipV="1">
              <a:off x="4351281" y="3988308"/>
              <a:ext cx="216" cy="770508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直线箭头连接符 153">
              <a:extLst>
                <a:ext uri="{FF2B5EF4-FFF2-40B4-BE49-F238E27FC236}">
                  <a16:creationId xmlns:a16="http://schemas.microsoft.com/office/drawing/2014/main" id="{5486068E-956E-E342-1129-A9B871E021A6}"/>
                </a:ext>
              </a:extLst>
            </p:cNvPr>
            <p:cNvCxnSpPr>
              <a:cxnSpLocks/>
              <a:stCxn id="135" idx="6"/>
            </p:cNvCxnSpPr>
            <p:nvPr/>
          </p:nvCxnSpPr>
          <p:spPr>
            <a:xfrm flipV="1">
              <a:off x="3637501" y="3793660"/>
              <a:ext cx="528908" cy="155714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直线箭头连接符 154">
              <a:extLst>
                <a:ext uri="{FF2B5EF4-FFF2-40B4-BE49-F238E27FC236}">
                  <a16:creationId xmlns:a16="http://schemas.microsoft.com/office/drawing/2014/main" id="{A115E314-3A00-F923-807B-5A0C49737387}"/>
                </a:ext>
              </a:extLst>
            </p:cNvPr>
            <p:cNvCxnSpPr>
              <a:cxnSpLocks/>
              <a:endCxn id="135" idx="4"/>
            </p:cNvCxnSpPr>
            <p:nvPr/>
          </p:nvCxnSpPr>
          <p:spPr>
            <a:xfrm flipH="1" flipV="1">
              <a:off x="3442776" y="4144046"/>
              <a:ext cx="72289" cy="391702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直线箭头连接符 155">
              <a:extLst>
                <a:ext uri="{FF2B5EF4-FFF2-40B4-BE49-F238E27FC236}">
                  <a16:creationId xmlns:a16="http://schemas.microsoft.com/office/drawing/2014/main" id="{0772E1F6-ACB7-7B01-B748-493BD81BD7E9}"/>
                </a:ext>
              </a:extLst>
            </p:cNvPr>
            <p:cNvCxnSpPr>
              <a:cxnSpLocks/>
              <a:stCxn id="139" idx="1"/>
              <a:endCxn id="136" idx="6"/>
            </p:cNvCxnSpPr>
            <p:nvPr/>
          </p:nvCxnSpPr>
          <p:spPr>
            <a:xfrm flipH="1" flipV="1">
              <a:off x="4546222" y="3793635"/>
              <a:ext cx="511394" cy="329560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直线箭头连接符 156">
              <a:extLst>
                <a:ext uri="{FF2B5EF4-FFF2-40B4-BE49-F238E27FC236}">
                  <a16:creationId xmlns:a16="http://schemas.microsoft.com/office/drawing/2014/main" id="{D02085A2-6214-146A-F253-EA45CAE2D6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61798" y="4887138"/>
              <a:ext cx="713952" cy="236343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直线箭头连接符 157">
              <a:extLst>
                <a:ext uri="{FF2B5EF4-FFF2-40B4-BE49-F238E27FC236}">
                  <a16:creationId xmlns:a16="http://schemas.microsoft.com/office/drawing/2014/main" id="{56E80314-AA9B-E0FF-C4C9-D3E71E9C69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9151" y="4917641"/>
              <a:ext cx="900097" cy="1123940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直线箭头连接符 158">
              <a:extLst>
                <a:ext uri="{FF2B5EF4-FFF2-40B4-BE49-F238E27FC236}">
                  <a16:creationId xmlns:a16="http://schemas.microsoft.com/office/drawing/2014/main" id="{DB9D4C11-9F36-8067-1F21-A4D50EBE2719}"/>
                </a:ext>
              </a:extLst>
            </p:cNvPr>
            <p:cNvCxnSpPr>
              <a:cxnSpLocks/>
            </p:cNvCxnSpPr>
            <p:nvPr/>
          </p:nvCxnSpPr>
          <p:spPr>
            <a:xfrm>
              <a:off x="4546449" y="3887830"/>
              <a:ext cx="471220" cy="315934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文本框 159">
                <a:extLst>
                  <a:ext uri="{FF2B5EF4-FFF2-40B4-BE49-F238E27FC236}">
                    <a16:creationId xmlns:a16="http://schemas.microsoft.com/office/drawing/2014/main" id="{B11FD9B1-11E9-9C3C-82F0-C90221EBDBB4}"/>
                  </a:ext>
                </a:extLst>
              </p:cNvPr>
              <p:cNvSpPr txBox="1"/>
              <p:nvPr/>
            </p:nvSpPr>
            <p:spPr bwMode="auto">
              <a:xfrm>
                <a:off x="5097972" y="5792471"/>
                <a:ext cx="1719330" cy="70735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Source Node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0" name="文本框 159">
                <a:extLst>
                  <a:ext uri="{FF2B5EF4-FFF2-40B4-BE49-F238E27FC236}">
                    <a16:creationId xmlns:a16="http://schemas.microsoft.com/office/drawing/2014/main" id="{B11FD9B1-11E9-9C3C-82F0-C90221EBD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7972" y="5792471"/>
                <a:ext cx="1719330" cy="707351"/>
              </a:xfrm>
              <a:prstGeom prst="rect">
                <a:avLst/>
              </a:prstGeom>
              <a:blipFill>
                <a:blip r:embed="rId6"/>
                <a:stretch>
                  <a:fillRect l="-2941" t="-5357" b="-1607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文本框 160">
                <a:extLst>
                  <a:ext uri="{FF2B5EF4-FFF2-40B4-BE49-F238E27FC236}">
                    <a16:creationId xmlns:a16="http://schemas.microsoft.com/office/drawing/2014/main" id="{BB0FAEFC-3201-D1DD-2664-0BCE16A554BE}"/>
                  </a:ext>
                </a:extLst>
              </p:cNvPr>
              <p:cNvSpPr txBox="1"/>
              <p:nvPr/>
            </p:nvSpPr>
            <p:spPr bwMode="auto">
              <a:xfrm>
                <a:off x="5981705" y="5443096"/>
                <a:ext cx="303265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1" name="文本框 160">
                <a:extLst>
                  <a:ext uri="{FF2B5EF4-FFF2-40B4-BE49-F238E27FC236}">
                    <a16:creationId xmlns:a16="http://schemas.microsoft.com/office/drawing/2014/main" id="{BB0FAEFC-3201-D1DD-2664-0BCE16A55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1705" y="5443096"/>
                <a:ext cx="303265" cy="307777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弧 161">
            <a:extLst>
              <a:ext uri="{FF2B5EF4-FFF2-40B4-BE49-F238E27FC236}">
                <a16:creationId xmlns:a16="http://schemas.microsoft.com/office/drawing/2014/main" id="{47C92181-D58B-4545-C04C-9148278D19F4}"/>
              </a:ext>
            </a:extLst>
          </p:cNvPr>
          <p:cNvSpPr/>
          <p:nvPr/>
        </p:nvSpPr>
        <p:spPr>
          <a:xfrm rot="16395408">
            <a:off x="6156773" y="3751433"/>
            <a:ext cx="3606235" cy="3677665"/>
          </a:xfrm>
          <a:prstGeom prst="arc">
            <a:avLst>
              <a:gd name="adj1" fmla="val 16200000"/>
              <a:gd name="adj2" fmla="val 1320449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文本框 162">
                <a:extLst>
                  <a:ext uri="{FF2B5EF4-FFF2-40B4-BE49-F238E27FC236}">
                    <a16:creationId xmlns:a16="http://schemas.microsoft.com/office/drawing/2014/main" id="{E74F6A48-2419-BA29-4444-AB477E866FC6}"/>
                  </a:ext>
                </a:extLst>
              </p:cNvPr>
              <p:cNvSpPr txBox="1"/>
              <p:nvPr/>
            </p:nvSpPr>
            <p:spPr bwMode="auto">
              <a:xfrm>
                <a:off x="6313080" y="3384137"/>
                <a:ext cx="2768710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200" dirty="0">
                    <a:solidFill>
                      <a:srgbClr val="005AAA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PPR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5A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200" b="0" i="1" dirty="0">
                        <a:solidFill>
                          <a:srgbClr val="005A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b="0" i="1" dirty="0">
                        <a:solidFill>
                          <a:srgbClr val="005A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200" b="0" i="1" dirty="0">
                        <a:solidFill>
                          <a:srgbClr val="005A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200" b="0" i="1" dirty="0">
                        <a:solidFill>
                          <a:srgbClr val="005A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200" b="0" i="1" dirty="0">
                        <a:solidFill>
                          <a:srgbClr val="005A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005A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3" name="文本框 162">
                <a:extLst>
                  <a:ext uri="{FF2B5EF4-FFF2-40B4-BE49-F238E27FC236}">
                    <a16:creationId xmlns:a16="http://schemas.microsoft.com/office/drawing/2014/main" id="{E74F6A48-2419-BA29-4444-AB477E866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3080" y="3384137"/>
                <a:ext cx="2768710" cy="430352"/>
              </a:xfrm>
              <a:prstGeom prst="rect">
                <a:avLst/>
              </a:prstGeom>
              <a:blipFill>
                <a:blip r:embed="rId8"/>
                <a:stretch>
                  <a:fillRect l="-2740" t="-8571" b="-25714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文本框 165">
                <a:extLst>
                  <a:ext uri="{FF2B5EF4-FFF2-40B4-BE49-F238E27FC236}">
                    <a16:creationId xmlns:a16="http://schemas.microsoft.com/office/drawing/2014/main" id="{413E39A6-DDB1-0C8D-346A-5A78C2A31CE6}"/>
                  </a:ext>
                </a:extLst>
              </p:cNvPr>
              <p:cNvSpPr txBox="1"/>
              <p:nvPr/>
            </p:nvSpPr>
            <p:spPr bwMode="auto">
              <a:xfrm>
                <a:off x="8687009" y="3908606"/>
                <a:ext cx="303265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6" name="文本框 165">
                <a:extLst>
                  <a:ext uri="{FF2B5EF4-FFF2-40B4-BE49-F238E27FC236}">
                    <a16:creationId xmlns:a16="http://schemas.microsoft.com/office/drawing/2014/main" id="{413E39A6-DDB1-0C8D-346A-5A78C2A31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7009" y="3908606"/>
                <a:ext cx="303265" cy="307777"/>
              </a:xfrm>
              <a:prstGeom prst="rect">
                <a:avLst/>
              </a:prstGeom>
              <a:blipFill>
                <a:blip r:embed="rId9"/>
                <a:stretch>
                  <a:fillRect b="-3846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8" name="直线连接符 167">
            <a:extLst>
              <a:ext uri="{FF2B5EF4-FFF2-40B4-BE49-F238E27FC236}">
                <a16:creationId xmlns:a16="http://schemas.microsoft.com/office/drawing/2014/main" id="{948AA5D0-E905-E038-DAFD-5CAE2661CB94}"/>
              </a:ext>
            </a:extLst>
          </p:cNvPr>
          <p:cNvCxnSpPr>
            <a:cxnSpLocks/>
          </p:cNvCxnSpPr>
          <p:nvPr/>
        </p:nvCxnSpPr>
        <p:spPr>
          <a:xfrm>
            <a:off x="4890655" y="3467894"/>
            <a:ext cx="0" cy="3622232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098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24">
            <a:extLst>
              <a:ext uri="{FF2B5EF4-FFF2-40B4-BE49-F238E27FC236}">
                <a16:creationId xmlns:a16="http://schemas.microsoft.com/office/drawing/2014/main" id="{E1C291D3-5E72-44BC-9EA1-E664F0D53AEC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Definition Formula</a:t>
            </a:r>
            <a:endParaRPr lang="zh-CN" altLang="en-US" sz="3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圆角矩形 16">
            <a:extLst>
              <a:ext uri="{FF2B5EF4-FFF2-40B4-BE49-F238E27FC236}">
                <a16:creationId xmlns:a16="http://schemas.microsoft.com/office/drawing/2014/main" id="{98FF0E00-634E-49D3-BC71-CA876388D9B7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219BA0E-66A9-5D50-56F5-E2609CD5E896}"/>
                  </a:ext>
                </a:extLst>
              </p:cNvPr>
              <p:cNvSpPr txBox="1"/>
              <p:nvPr/>
            </p:nvSpPr>
            <p:spPr bwMode="auto">
              <a:xfrm>
                <a:off x="2303533" y="1871000"/>
                <a:ext cx="5383442" cy="6463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kumimoji="1" lang="en-US" altLang="zh-CN" sz="24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kumimoji="1" lang="en-US" altLang="zh-CN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kumimoji="1" lang="en-US" altLang="zh-CN" sz="2400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kumimoji="1" lang="en-US" altLang="zh-C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sz="2400" b="1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kumimoji="1" lang="en-US" altLang="zh-CN" sz="2400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zh-C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kumimoji="1"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219BA0E-66A9-5D50-56F5-E2609CD5E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3533" y="1871000"/>
                <a:ext cx="538344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肘形连接符 2">
            <a:extLst>
              <a:ext uri="{FF2B5EF4-FFF2-40B4-BE49-F238E27FC236}">
                <a16:creationId xmlns:a16="http://schemas.microsoft.com/office/drawing/2014/main" id="{55ECCB7F-1A8F-2DF0-1A16-CC180BB70B41}"/>
              </a:ext>
            </a:extLst>
          </p:cNvPr>
          <p:cNvCxnSpPr>
            <a:cxnSpLocks/>
          </p:cNvCxnSpPr>
          <p:nvPr/>
        </p:nvCxnSpPr>
        <p:spPr>
          <a:xfrm>
            <a:off x="6252882" y="2511505"/>
            <a:ext cx="820271" cy="546120"/>
          </a:xfrm>
          <a:prstGeom prst="bentConnector3">
            <a:avLst>
              <a:gd name="adj1" fmla="val 820"/>
            </a:avLst>
          </a:prstGeom>
          <a:ln w="12700">
            <a:solidFill>
              <a:srgbClr val="005AA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肘形连接符 10">
            <a:extLst>
              <a:ext uri="{FF2B5EF4-FFF2-40B4-BE49-F238E27FC236}">
                <a16:creationId xmlns:a16="http://schemas.microsoft.com/office/drawing/2014/main" id="{19BF92F7-24DB-AA88-2994-DD5E32F38E49}"/>
              </a:ext>
            </a:extLst>
          </p:cNvPr>
          <p:cNvCxnSpPr>
            <a:cxnSpLocks/>
          </p:cNvCxnSpPr>
          <p:nvPr/>
        </p:nvCxnSpPr>
        <p:spPr>
          <a:xfrm flipH="1">
            <a:off x="2812633" y="2511505"/>
            <a:ext cx="820271" cy="546120"/>
          </a:xfrm>
          <a:prstGeom prst="bentConnector3">
            <a:avLst>
              <a:gd name="adj1" fmla="val 820"/>
            </a:avLst>
          </a:prstGeom>
          <a:ln w="12700">
            <a:solidFill>
              <a:srgbClr val="005AA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肘形连接符 29">
            <a:extLst>
              <a:ext uri="{FF2B5EF4-FFF2-40B4-BE49-F238E27FC236}">
                <a16:creationId xmlns:a16="http://schemas.microsoft.com/office/drawing/2014/main" id="{450E34AA-01EE-EDAE-E5FD-F8AC8EF04F12}"/>
              </a:ext>
            </a:extLst>
          </p:cNvPr>
          <p:cNvCxnSpPr>
            <a:cxnSpLocks/>
            <a:endCxn id="43" idx="3"/>
          </p:cNvCxnSpPr>
          <p:nvPr/>
        </p:nvCxnSpPr>
        <p:spPr>
          <a:xfrm rot="5400000">
            <a:off x="4198063" y="2907757"/>
            <a:ext cx="1093489" cy="312637"/>
          </a:xfrm>
          <a:prstGeom prst="bentConnector2">
            <a:avLst/>
          </a:prstGeom>
          <a:ln w="12700">
            <a:solidFill>
              <a:srgbClr val="005AA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肘形连接符 39">
            <a:extLst>
              <a:ext uri="{FF2B5EF4-FFF2-40B4-BE49-F238E27FC236}">
                <a16:creationId xmlns:a16="http://schemas.microsoft.com/office/drawing/2014/main" id="{4AF658A7-F3BE-60EA-03C3-5FE77719908D}"/>
              </a:ext>
            </a:extLst>
          </p:cNvPr>
          <p:cNvCxnSpPr>
            <a:cxnSpLocks/>
            <a:endCxn id="45" idx="1"/>
          </p:cNvCxnSpPr>
          <p:nvPr/>
        </p:nvCxnSpPr>
        <p:spPr>
          <a:xfrm rot="16200000" flipH="1">
            <a:off x="5225254" y="2880227"/>
            <a:ext cx="1099315" cy="361870"/>
          </a:xfrm>
          <a:prstGeom prst="bentConnector2">
            <a:avLst/>
          </a:prstGeom>
          <a:ln w="12700">
            <a:solidFill>
              <a:srgbClr val="005AA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FD318C43-37E0-6D05-809C-DC83A9BEA5FC}"/>
              </a:ext>
            </a:extLst>
          </p:cNvPr>
          <p:cNvSpPr/>
          <p:nvPr/>
        </p:nvSpPr>
        <p:spPr>
          <a:xfrm>
            <a:off x="322729" y="2840662"/>
            <a:ext cx="2837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PageRank/PPR Vector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F7AC10A5-AED6-56C7-4B73-FB414464E166}"/>
              </a:ext>
            </a:extLst>
          </p:cNvPr>
          <p:cNvSpPr/>
          <p:nvPr/>
        </p:nvSpPr>
        <p:spPr>
          <a:xfrm>
            <a:off x="7139721" y="2840662"/>
            <a:ext cx="2837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nitial Distribution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FFF6BC3-AEED-23DD-2BAE-957DD33CFF9F}"/>
              </a:ext>
            </a:extLst>
          </p:cNvPr>
          <p:cNvSpPr/>
          <p:nvPr/>
        </p:nvSpPr>
        <p:spPr>
          <a:xfrm>
            <a:off x="2729401" y="3410765"/>
            <a:ext cx="18590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Damping Factor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7F285DCF-BB5A-ABDC-71BB-DAEF89F4B7DE}"/>
              </a:ext>
            </a:extLst>
          </p:cNvPr>
          <p:cNvSpPr/>
          <p:nvPr/>
        </p:nvSpPr>
        <p:spPr>
          <a:xfrm>
            <a:off x="5955846" y="3410765"/>
            <a:ext cx="32878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Matrix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" name="表格 51">
            <a:extLst>
              <a:ext uri="{FF2B5EF4-FFF2-40B4-BE49-F238E27FC236}">
                <a16:creationId xmlns:a16="http://schemas.microsoft.com/office/drawing/2014/main" id="{1B2DBA32-07C9-5CE9-3EA0-7AB3CE976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030419"/>
              </p:ext>
            </p:extLst>
          </p:nvPr>
        </p:nvGraphicFramePr>
        <p:xfrm>
          <a:off x="2448824" y="4794125"/>
          <a:ext cx="3348002" cy="416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8286">
                  <a:extLst>
                    <a:ext uri="{9D8B030D-6E8A-4147-A177-3AD203B41FA5}">
                      <a16:colId xmlns:a16="http://schemas.microsoft.com/office/drawing/2014/main" val="1777389080"/>
                    </a:ext>
                  </a:extLst>
                </a:gridCol>
                <a:gridCol w="478286">
                  <a:extLst>
                    <a:ext uri="{9D8B030D-6E8A-4147-A177-3AD203B41FA5}">
                      <a16:colId xmlns:a16="http://schemas.microsoft.com/office/drawing/2014/main" val="1527519983"/>
                    </a:ext>
                  </a:extLst>
                </a:gridCol>
                <a:gridCol w="478286">
                  <a:extLst>
                    <a:ext uri="{9D8B030D-6E8A-4147-A177-3AD203B41FA5}">
                      <a16:colId xmlns:a16="http://schemas.microsoft.com/office/drawing/2014/main" val="2302055288"/>
                    </a:ext>
                  </a:extLst>
                </a:gridCol>
                <a:gridCol w="478286">
                  <a:extLst>
                    <a:ext uri="{9D8B030D-6E8A-4147-A177-3AD203B41FA5}">
                      <a16:colId xmlns:a16="http://schemas.microsoft.com/office/drawing/2014/main" val="436955731"/>
                    </a:ext>
                  </a:extLst>
                </a:gridCol>
                <a:gridCol w="478286">
                  <a:extLst>
                    <a:ext uri="{9D8B030D-6E8A-4147-A177-3AD203B41FA5}">
                      <a16:colId xmlns:a16="http://schemas.microsoft.com/office/drawing/2014/main" val="2332245099"/>
                    </a:ext>
                  </a:extLst>
                </a:gridCol>
                <a:gridCol w="478286">
                  <a:extLst>
                    <a:ext uri="{9D8B030D-6E8A-4147-A177-3AD203B41FA5}">
                      <a16:colId xmlns:a16="http://schemas.microsoft.com/office/drawing/2014/main" val="3957339706"/>
                    </a:ext>
                  </a:extLst>
                </a:gridCol>
                <a:gridCol w="478286">
                  <a:extLst>
                    <a:ext uri="{9D8B030D-6E8A-4147-A177-3AD203B41FA5}">
                      <a16:colId xmlns:a16="http://schemas.microsoft.com/office/drawing/2014/main" val="3022282247"/>
                    </a:ext>
                  </a:extLst>
                </a:gridCol>
              </a:tblGrid>
              <a:tr h="416794"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</a:t>
                      </a:r>
                      <a:endParaRPr lang="en-GB" altLang="zh-C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</a:t>
                      </a:r>
                      <a:endParaRPr lang="en-GB" altLang="zh-C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</a:t>
                      </a:r>
                      <a:endParaRPr lang="en-GB" altLang="zh-C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</a:t>
                      </a:r>
                      <a:endParaRPr lang="en-GB" altLang="zh-C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</a:t>
                      </a:r>
                      <a:endParaRPr lang="en-GB" altLang="zh-C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</a:t>
                      </a:r>
                      <a:endParaRPr lang="en-GB" altLang="zh-C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</a:t>
                      </a:r>
                      <a:endParaRPr lang="en-GB" altLang="zh-C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3672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63CA6B73-2E6A-3CA3-A1B2-990A8907601C}"/>
                  </a:ext>
                </a:extLst>
              </p:cNvPr>
              <p:cNvSpPr/>
              <p:nvPr/>
            </p:nvSpPr>
            <p:spPr>
              <a:xfrm>
                <a:off x="551327" y="4805928"/>
                <a:ext cx="881334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vector </a:t>
                </a:r>
                <a14:m>
                  <m:oMath xmlns:m="http://schemas.openxmlformats.org/officeDocument/2006/math">
                    <m:r>
                      <a:rPr lang="en-US" altLang="zh-CN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,   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PageRank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vector. 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63CA6B73-2E6A-3CA3-A1B2-990A89076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27" y="4805928"/>
                <a:ext cx="8813348" cy="400110"/>
              </a:xfrm>
              <a:prstGeom prst="rect">
                <a:avLst/>
              </a:prstGeom>
              <a:blipFill>
                <a:blip r:embed="rId5"/>
                <a:stretch>
                  <a:fillRect l="-576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8F08044F-9CFC-05B4-D5C6-EEBDD3DE9B9B}"/>
                  </a:ext>
                </a:extLst>
              </p:cNvPr>
              <p:cNvSpPr/>
              <p:nvPr/>
            </p:nvSpPr>
            <p:spPr>
              <a:xfrm>
                <a:off x="551327" y="5800975"/>
                <a:ext cx="881334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vector </a:t>
                </a:r>
                <a14:m>
                  <m:oMath xmlns:m="http://schemas.openxmlformats.org/officeDocument/2006/math">
                    <m:r>
                      <a:rPr lang="en-US" altLang="zh-CN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,   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PPR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vector. 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8F08044F-9CFC-05B4-D5C6-EEBDD3DE9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27" y="5800975"/>
                <a:ext cx="8813348" cy="400110"/>
              </a:xfrm>
              <a:prstGeom prst="rect">
                <a:avLst/>
              </a:prstGeom>
              <a:blipFill>
                <a:blip r:embed="rId6"/>
                <a:stretch>
                  <a:fillRect l="-5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3" name="表格 62">
            <a:extLst>
              <a:ext uri="{FF2B5EF4-FFF2-40B4-BE49-F238E27FC236}">
                <a16:creationId xmlns:a16="http://schemas.microsoft.com/office/drawing/2014/main" id="{36B439AC-DC97-EB1A-0F86-94E950225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526941"/>
              </p:ext>
            </p:extLst>
          </p:nvPr>
        </p:nvGraphicFramePr>
        <p:xfrm>
          <a:off x="2448824" y="5789172"/>
          <a:ext cx="3348002" cy="416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8286">
                  <a:extLst>
                    <a:ext uri="{9D8B030D-6E8A-4147-A177-3AD203B41FA5}">
                      <a16:colId xmlns:a16="http://schemas.microsoft.com/office/drawing/2014/main" val="1777389080"/>
                    </a:ext>
                  </a:extLst>
                </a:gridCol>
                <a:gridCol w="478286">
                  <a:extLst>
                    <a:ext uri="{9D8B030D-6E8A-4147-A177-3AD203B41FA5}">
                      <a16:colId xmlns:a16="http://schemas.microsoft.com/office/drawing/2014/main" val="1527519983"/>
                    </a:ext>
                  </a:extLst>
                </a:gridCol>
                <a:gridCol w="478286">
                  <a:extLst>
                    <a:ext uri="{9D8B030D-6E8A-4147-A177-3AD203B41FA5}">
                      <a16:colId xmlns:a16="http://schemas.microsoft.com/office/drawing/2014/main" val="2302055288"/>
                    </a:ext>
                  </a:extLst>
                </a:gridCol>
                <a:gridCol w="478286">
                  <a:extLst>
                    <a:ext uri="{9D8B030D-6E8A-4147-A177-3AD203B41FA5}">
                      <a16:colId xmlns:a16="http://schemas.microsoft.com/office/drawing/2014/main" val="436955731"/>
                    </a:ext>
                  </a:extLst>
                </a:gridCol>
                <a:gridCol w="478286">
                  <a:extLst>
                    <a:ext uri="{9D8B030D-6E8A-4147-A177-3AD203B41FA5}">
                      <a16:colId xmlns:a16="http://schemas.microsoft.com/office/drawing/2014/main" val="2332245099"/>
                    </a:ext>
                  </a:extLst>
                </a:gridCol>
                <a:gridCol w="478286">
                  <a:extLst>
                    <a:ext uri="{9D8B030D-6E8A-4147-A177-3AD203B41FA5}">
                      <a16:colId xmlns:a16="http://schemas.microsoft.com/office/drawing/2014/main" val="3957339706"/>
                    </a:ext>
                  </a:extLst>
                </a:gridCol>
                <a:gridCol w="478286">
                  <a:extLst>
                    <a:ext uri="{9D8B030D-6E8A-4147-A177-3AD203B41FA5}">
                      <a16:colId xmlns:a16="http://schemas.microsoft.com/office/drawing/2014/main" val="3022282247"/>
                    </a:ext>
                  </a:extLst>
                </a:gridCol>
              </a:tblGrid>
              <a:tr h="416794"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altLang="zh-C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altLang="zh-C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altLang="zh-CN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36728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95583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16">
            <a:extLst>
              <a:ext uri="{FF2B5EF4-FFF2-40B4-BE49-F238E27FC236}">
                <a16:creationId xmlns:a16="http://schemas.microsoft.com/office/drawing/2014/main" id="{C5B383B3-4DD5-4708-A811-718D06811BDA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1062" name="标题 24">
            <a:extLst>
              <a:ext uri="{FF2B5EF4-FFF2-40B4-BE49-F238E27FC236}">
                <a16:creationId xmlns:a16="http://schemas.microsoft.com/office/drawing/2014/main" id="{DE392036-4198-3EC3-E4F8-E910381ACAF8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9496362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Applications</a:t>
            </a:r>
            <a:endParaRPr lang="zh-CN" altLang="en-US" sz="3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2" name="Freeform 34">
            <a:extLst>
              <a:ext uri="{FF2B5EF4-FFF2-40B4-BE49-F238E27FC236}">
                <a16:creationId xmlns:a16="http://schemas.microsoft.com/office/drawing/2014/main" id="{62717E9E-1A81-89A3-093B-735E6C141F74}"/>
              </a:ext>
            </a:extLst>
          </p:cNvPr>
          <p:cNvSpPr>
            <a:spLocks noEditPoints="1"/>
          </p:cNvSpPr>
          <p:nvPr/>
        </p:nvSpPr>
        <p:spPr bwMode="auto">
          <a:xfrm>
            <a:off x="266316" y="1721406"/>
            <a:ext cx="9510238" cy="797436"/>
          </a:xfrm>
          <a:custGeom>
            <a:avLst/>
            <a:gdLst>
              <a:gd name="T0" fmla="*/ 26 w 3711"/>
              <a:gd name="T1" fmla="*/ 284 h 969"/>
              <a:gd name="T2" fmla="*/ 283 w 3711"/>
              <a:gd name="T3" fmla="*/ 144 h 969"/>
              <a:gd name="T4" fmla="*/ 394 w 3711"/>
              <a:gd name="T5" fmla="*/ 65 h 969"/>
              <a:gd name="T6" fmla="*/ 1140 w 3711"/>
              <a:gd name="T7" fmla="*/ 13 h 969"/>
              <a:gd name="T8" fmla="*/ 2918 w 3711"/>
              <a:gd name="T9" fmla="*/ 66 h 969"/>
              <a:gd name="T10" fmla="*/ 3387 w 3711"/>
              <a:gd name="T11" fmla="*/ 146 h 969"/>
              <a:gd name="T12" fmla="*/ 3587 w 3711"/>
              <a:gd name="T13" fmla="*/ 188 h 969"/>
              <a:gd name="T14" fmla="*/ 3562 w 3711"/>
              <a:gd name="T15" fmla="*/ 303 h 969"/>
              <a:gd name="T16" fmla="*/ 3630 w 3711"/>
              <a:gd name="T17" fmla="*/ 389 h 969"/>
              <a:gd name="T18" fmla="*/ 3463 w 3711"/>
              <a:gd name="T19" fmla="*/ 519 h 969"/>
              <a:gd name="T20" fmla="*/ 3667 w 3711"/>
              <a:gd name="T21" fmla="*/ 614 h 969"/>
              <a:gd name="T22" fmla="*/ 3484 w 3711"/>
              <a:gd name="T23" fmla="*/ 637 h 969"/>
              <a:gd name="T24" fmla="*/ 3566 w 3711"/>
              <a:gd name="T25" fmla="*/ 718 h 969"/>
              <a:gd name="T26" fmla="*/ 3512 w 3711"/>
              <a:gd name="T27" fmla="*/ 815 h 969"/>
              <a:gd name="T28" fmla="*/ 3417 w 3711"/>
              <a:gd name="T29" fmla="*/ 880 h 969"/>
              <a:gd name="T30" fmla="*/ 3543 w 3711"/>
              <a:gd name="T31" fmla="*/ 941 h 969"/>
              <a:gd name="T32" fmla="*/ 3315 w 3711"/>
              <a:gd name="T33" fmla="*/ 958 h 969"/>
              <a:gd name="T34" fmla="*/ 2731 w 3711"/>
              <a:gd name="T35" fmla="*/ 934 h 969"/>
              <a:gd name="T36" fmla="*/ 2742 w 3711"/>
              <a:gd name="T37" fmla="*/ 924 h 969"/>
              <a:gd name="T38" fmla="*/ 2035 w 3711"/>
              <a:gd name="T39" fmla="*/ 918 h 969"/>
              <a:gd name="T40" fmla="*/ 1396 w 3711"/>
              <a:gd name="T41" fmla="*/ 894 h 969"/>
              <a:gd name="T42" fmla="*/ 1581 w 3711"/>
              <a:gd name="T43" fmla="*/ 860 h 969"/>
              <a:gd name="T44" fmla="*/ 1284 w 3711"/>
              <a:gd name="T45" fmla="*/ 903 h 969"/>
              <a:gd name="T46" fmla="*/ 1054 w 3711"/>
              <a:gd name="T47" fmla="*/ 913 h 969"/>
              <a:gd name="T48" fmla="*/ 612 w 3711"/>
              <a:gd name="T49" fmla="*/ 927 h 969"/>
              <a:gd name="T50" fmla="*/ 365 w 3711"/>
              <a:gd name="T51" fmla="*/ 933 h 969"/>
              <a:gd name="T52" fmla="*/ 292 w 3711"/>
              <a:gd name="T53" fmla="*/ 856 h 969"/>
              <a:gd name="T54" fmla="*/ 155 w 3711"/>
              <a:gd name="T55" fmla="*/ 801 h 969"/>
              <a:gd name="T56" fmla="*/ 238 w 3711"/>
              <a:gd name="T57" fmla="*/ 701 h 969"/>
              <a:gd name="T58" fmla="*/ 182 w 3711"/>
              <a:gd name="T59" fmla="*/ 606 h 969"/>
              <a:gd name="T60" fmla="*/ 16 w 3711"/>
              <a:gd name="T61" fmla="*/ 476 h 969"/>
              <a:gd name="T62" fmla="*/ 3086 w 3711"/>
              <a:gd name="T63" fmla="*/ 869 h 969"/>
              <a:gd name="T64" fmla="*/ 2478 w 3711"/>
              <a:gd name="T65" fmla="*/ 854 h 969"/>
              <a:gd name="T66" fmla="*/ 1072 w 3711"/>
              <a:gd name="T67" fmla="*/ 822 h 969"/>
              <a:gd name="T68" fmla="*/ 3102 w 3711"/>
              <a:gd name="T69" fmla="*/ 871 h 969"/>
              <a:gd name="T70" fmla="*/ 1235 w 3711"/>
              <a:gd name="T71" fmla="*/ 772 h 969"/>
              <a:gd name="T72" fmla="*/ 1026 w 3711"/>
              <a:gd name="T73" fmla="*/ 782 h 969"/>
              <a:gd name="T74" fmla="*/ 2006 w 3711"/>
              <a:gd name="T75" fmla="*/ 589 h 969"/>
              <a:gd name="T76" fmla="*/ 2732 w 3711"/>
              <a:gd name="T77" fmla="*/ 497 h 969"/>
              <a:gd name="T78" fmla="*/ 1607 w 3711"/>
              <a:gd name="T79" fmla="*/ 874 h 969"/>
              <a:gd name="T80" fmla="*/ 1682 w 3711"/>
              <a:gd name="T81" fmla="*/ 880 h 969"/>
              <a:gd name="T82" fmla="*/ 3213 w 3711"/>
              <a:gd name="T83" fmla="*/ 162 h 969"/>
              <a:gd name="T84" fmla="*/ 2125 w 3711"/>
              <a:gd name="T85" fmla="*/ 742 h 969"/>
              <a:gd name="T86" fmla="*/ 2345 w 3711"/>
              <a:gd name="T87" fmla="*/ 791 h 969"/>
              <a:gd name="T88" fmla="*/ 2328 w 3711"/>
              <a:gd name="T89" fmla="*/ 737 h 969"/>
              <a:gd name="T90" fmla="*/ 1289 w 3711"/>
              <a:gd name="T91" fmla="*/ 774 h 969"/>
              <a:gd name="T92" fmla="*/ 2941 w 3711"/>
              <a:gd name="T93" fmla="*/ 925 h 969"/>
              <a:gd name="T94" fmla="*/ 1277 w 3711"/>
              <a:gd name="T95" fmla="*/ 670 h 969"/>
              <a:gd name="T96" fmla="*/ 2834 w 3711"/>
              <a:gd name="T97" fmla="*/ 896 h 969"/>
              <a:gd name="T98" fmla="*/ 1637 w 3711"/>
              <a:gd name="T99" fmla="*/ 745 h 969"/>
              <a:gd name="T100" fmla="*/ 1344 w 3711"/>
              <a:gd name="T101" fmla="*/ 846 h 969"/>
              <a:gd name="T102" fmla="*/ 654 w 3711"/>
              <a:gd name="T103" fmla="*/ 776 h 969"/>
              <a:gd name="T104" fmla="*/ 281 w 3711"/>
              <a:gd name="T105" fmla="*/ 794 h 969"/>
              <a:gd name="T106" fmla="*/ 3306 w 3711"/>
              <a:gd name="T107" fmla="*/ 717 h 969"/>
              <a:gd name="T108" fmla="*/ 2193 w 3711"/>
              <a:gd name="T109" fmla="*/ 600 h 969"/>
              <a:gd name="T110" fmla="*/ 2123 w 3711"/>
              <a:gd name="T111" fmla="*/ 903 h 969"/>
              <a:gd name="T112" fmla="*/ 1028 w 3711"/>
              <a:gd name="T113" fmla="*/ 663 h 969"/>
              <a:gd name="T114" fmla="*/ 1364 w 3711"/>
              <a:gd name="T115" fmla="*/ 872 h 969"/>
              <a:gd name="T116" fmla="*/ 2278 w 3711"/>
              <a:gd name="T117" fmla="*/ 844 h 969"/>
              <a:gd name="T118" fmla="*/ 2650 w 3711"/>
              <a:gd name="T119" fmla="*/ 882 h 969"/>
              <a:gd name="T120" fmla="*/ 2434 w 3711"/>
              <a:gd name="T121" fmla="*/ 678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11" h="969">
                <a:moveTo>
                  <a:pt x="44" y="398"/>
                </a:moveTo>
                <a:cubicBezTo>
                  <a:pt x="37" y="398"/>
                  <a:pt x="30" y="398"/>
                  <a:pt x="23" y="398"/>
                </a:cubicBezTo>
                <a:cubicBezTo>
                  <a:pt x="16" y="399"/>
                  <a:pt x="10" y="399"/>
                  <a:pt x="3" y="400"/>
                </a:cubicBezTo>
                <a:cubicBezTo>
                  <a:pt x="2" y="397"/>
                  <a:pt x="1" y="394"/>
                  <a:pt x="0" y="392"/>
                </a:cubicBezTo>
                <a:cubicBezTo>
                  <a:pt x="12" y="383"/>
                  <a:pt x="24" y="374"/>
                  <a:pt x="36" y="365"/>
                </a:cubicBezTo>
                <a:cubicBezTo>
                  <a:pt x="35" y="365"/>
                  <a:pt x="32" y="364"/>
                  <a:pt x="28" y="362"/>
                </a:cubicBezTo>
                <a:cubicBezTo>
                  <a:pt x="53" y="350"/>
                  <a:pt x="77" y="338"/>
                  <a:pt x="104" y="326"/>
                </a:cubicBezTo>
                <a:cubicBezTo>
                  <a:pt x="77" y="311"/>
                  <a:pt x="53" y="298"/>
                  <a:pt x="26" y="284"/>
                </a:cubicBezTo>
                <a:cubicBezTo>
                  <a:pt x="34" y="276"/>
                  <a:pt x="41" y="269"/>
                  <a:pt x="47" y="262"/>
                </a:cubicBezTo>
                <a:cubicBezTo>
                  <a:pt x="50" y="257"/>
                  <a:pt x="52" y="250"/>
                  <a:pt x="52" y="244"/>
                </a:cubicBezTo>
                <a:cubicBezTo>
                  <a:pt x="53" y="231"/>
                  <a:pt x="59" y="224"/>
                  <a:pt x="72" y="220"/>
                </a:cubicBezTo>
                <a:cubicBezTo>
                  <a:pt x="89" y="216"/>
                  <a:pt x="107" y="213"/>
                  <a:pt x="123" y="206"/>
                </a:cubicBezTo>
                <a:cubicBezTo>
                  <a:pt x="133" y="202"/>
                  <a:pt x="139" y="193"/>
                  <a:pt x="149" y="184"/>
                </a:cubicBezTo>
                <a:cubicBezTo>
                  <a:pt x="161" y="179"/>
                  <a:pt x="177" y="171"/>
                  <a:pt x="194" y="165"/>
                </a:cubicBezTo>
                <a:cubicBezTo>
                  <a:pt x="212" y="158"/>
                  <a:pt x="231" y="149"/>
                  <a:pt x="250" y="148"/>
                </a:cubicBezTo>
                <a:cubicBezTo>
                  <a:pt x="261" y="148"/>
                  <a:pt x="271" y="148"/>
                  <a:pt x="283" y="144"/>
                </a:cubicBezTo>
                <a:cubicBezTo>
                  <a:pt x="279" y="141"/>
                  <a:pt x="277" y="139"/>
                  <a:pt x="270" y="133"/>
                </a:cubicBezTo>
                <a:cubicBezTo>
                  <a:pt x="287" y="135"/>
                  <a:pt x="298" y="136"/>
                  <a:pt x="309" y="138"/>
                </a:cubicBezTo>
                <a:cubicBezTo>
                  <a:pt x="282" y="124"/>
                  <a:pt x="254" y="130"/>
                  <a:pt x="225" y="131"/>
                </a:cubicBezTo>
                <a:cubicBezTo>
                  <a:pt x="228" y="129"/>
                  <a:pt x="232" y="127"/>
                  <a:pt x="238" y="123"/>
                </a:cubicBezTo>
                <a:cubicBezTo>
                  <a:pt x="229" y="120"/>
                  <a:pt x="224" y="119"/>
                  <a:pt x="217" y="117"/>
                </a:cubicBezTo>
                <a:cubicBezTo>
                  <a:pt x="241" y="104"/>
                  <a:pt x="269" y="127"/>
                  <a:pt x="297" y="107"/>
                </a:cubicBezTo>
                <a:cubicBezTo>
                  <a:pt x="274" y="101"/>
                  <a:pt x="252" y="102"/>
                  <a:pt x="254" y="72"/>
                </a:cubicBezTo>
                <a:cubicBezTo>
                  <a:pt x="300" y="70"/>
                  <a:pt x="347" y="67"/>
                  <a:pt x="394" y="65"/>
                </a:cubicBezTo>
                <a:cubicBezTo>
                  <a:pt x="440" y="63"/>
                  <a:pt x="486" y="62"/>
                  <a:pt x="532" y="59"/>
                </a:cubicBezTo>
                <a:cubicBezTo>
                  <a:pt x="541" y="59"/>
                  <a:pt x="550" y="55"/>
                  <a:pt x="559" y="52"/>
                </a:cubicBezTo>
                <a:cubicBezTo>
                  <a:pt x="559" y="50"/>
                  <a:pt x="559" y="49"/>
                  <a:pt x="558" y="47"/>
                </a:cubicBezTo>
                <a:cubicBezTo>
                  <a:pt x="535" y="48"/>
                  <a:pt x="512" y="50"/>
                  <a:pt x="489" y="51"/>
                </a:cubicBezTo>
                <a:cubicBezTo>
                  <a:pt x="489" y="51"/>
                  <a:pt x="489" y="50"/>
                  <a:pt x="489" y="50"/>
                </a:cubicBezTo>
                <a:cubicBezTo>
                  <a:pt x="495" y="48"/>
                  <a:pt x="500" y="45"/>
                  <a:pt x="506" y="45"/>
                </a:cubicBezTo>
                <a:cubicBezTo>
                  <a:pt x="577" y="39"/>
                  <a:pt x="647" y="32"/>
                  <a:pt x="718" y="28"/>
                </a:cubicBezTo>
                <a:cubicBezTo>
                  <a:pt x="859" y="22"/>
                  <a:pt x="1000" y="18"/>
                  <a:pt x="1140" y="13"/>
                </a:cubicBezTo>
                <a:cubicBezTo>
                  <a:pt x="1214" y="11"/>
                  <a:pt x="1289" y="9"/>
                  <a:pt x="1363" y="8"/>
                </a:cubicBezTo>
                <a:cubicBezTo>
                  <a:pt x="1525" y="5"/>
                  <a:pt x="1688" y="1"/>
                  <a:pt x="1851" y="1"/>
                </a:cubicBezTo>
                <a:cubicBezTo>
                  <a:pt x="1982" y="0"/>
                  <a:pt x="2114" y="0"/>
                  <a:pt x="2245" y="4"/>
                </a:cubicBezTo>
                <a:cubicBezTo>
                  <a:pt x="2376" y="8"/>
                  <a:pt x="2506" y="16"/>
                  <a:pt x="2636" y="24"/>
                </a:cubicBezTo>
                <a:cubicBezTo>
                  <a:pt x="2706" y="29"/>
                  <a:pt x="2775" y="36"/>
                  <a:pt x="2844" y="46"/>
                </a:cubicBezTo>
                <a:cubicBezTo>
                  <a:pt x="2833" y="48"/>
                  <a:pt x="2822" y="50"/>
                  <a:pt x="2811" y="52"/>
                </a:cubicBezTo>
                <a:cubicBezTo>
                  <a:pt x="2811" y="53"/>
                  <a:pt x="2811" y="55"/>
                  <a:pt x="2811" y="56"/>
                </a:cubicBezTo>
                <a:cubicBezTo>
                  <a:pt x="2845" y="59"/>
                  <a:pt x="2879" y="62"/>
                  <a:pt x="2918" y="66"/>
                </a:cubicBezTo>
                <a:cubicBezTo>
                  <a:pt x="2905" y="88"/>
                  <a:pt x="2884" y="66"/>
                  <a:pt x="2873" y="78"/>
                </a:cubicBezTo>
                <a:cubicBezTo>
                  <a:pt x="2875" y="79"/>
                  <a:pt x="2879" y="81"/>
                  <a:pt x="2883" y="82"/>
                </a:cubicBezTo>
                <a:cubicBezTo>
                  <a:pt x="2878" y="85"/>
                  <a:pt x="2875" y="87"/>
                  <a:pt x="2867" y="90"/>
                </a:cubicBezTo>
                <a:cubicBezTo>
                  <a:pt x="2919" y="96"/>
                  <a:pt x="2968" y="102"/>
                  <a:pt x="3016" y="107"/>
                </a:cubicBezTo>
                <a:cubicBezTo>
                  <a:pt x="3068" y="113"/>
                  <a:pt x="3120" y="120"/>
                  <a:pt x="3172" y="125"/>
                </a:cubicBezTo>
                <a:cubicBezTo>
                  <a:pt x="3219" y="130"/>
                  <a:pt x="3265" y="133"/>
                  <a:pt x="3312" y="136"/>
                </a:cubicBezTo>
                <a:cubicBezTo>
                  <a:pt x="3332" y="138"/>
                  <a:pt x="3353" y="137"/>
                  <a:pt x="3374" y="138"/>
                </a:cubicBezTo>
                <a:cubicBezTo>
                  <a:pt x="3378" y="139"/>
                  <a:pt x="3382" y="144"/>
                  <a:pt x="3387" y="146"/>
                </a:cubicBezTo>
                <a:cubicBezTo>
                  <a:pt x="3386" y="148"/>
                  <a:pt x="3385" y="150"/>
                  <a:pt x="3384" y="152"/>
                </a:cubicBezTo>
                <a:cubicBezTo>
                  <a:pt x="3366" y="151"/>
                  <a:pt x="3348" y="150"/>
                  <a:pt x="3330" y="149"/>
                </a:cubicBezTo>
                <a:cubicBezTo>
                  <a:pt x="3351" y="163"/>
                  <a:pt x="3373" y="159"/>
                  <a:pt x="3395" y="158"/>
                </a:cubicBezTo>
                <a:cubicBezTo>
                  <a:pt x="3418" y="158"/>
                  <a:pt x="3442" y="159"/>
                  <a:pt x="3465" y="160"/>
                </a:cubicBezTo>
                <a:cubicBezTo>
                  <a:pt x="3486" y="161"/>
                  <a:pt x="3507" y="162"/>
                  <a:pt x="3527" y="164"/>
                </a:cubicBezTo>
                <a:cubicBezTo>
                  <a:pt x="3532" y="165"/>
                  <a:pt x="3537" y="169"/>
                  <a:pt x="3542" y="169"/>
                </a:cubicBezTo>
                <a:cubicBezTo>
                  <a:pt x="3553" y="169"/>
                  <a:pt x="3564" y="168"/>
                  <a:pt x="3578" y="167"/>
                </a:cubicBezTo>
                <a:cubicBezTo>
                  <a:pt x="3580" y="171"/>
                  <a:pt x="3583" y="179"/>
                  <a:pt x="3587" y="188"/>
                </a:cubicBezTo>
                <a:cubicBezTo>
                  <a:pt x="3593" y="188"/>
                  <a:pt x="3600" y="188"/>
                  <a:pt x="3607" y="189"/>
                </a:cubicBezTo>
                <a:cubicBezTo>
                  <a:pt x="3607" y="189"/>
                  <a:pt x="3609" y="190"/>
                  <a:pt x="3609" y="191"/>
                </a:cubicBezTo>
                <a:cubicBezTo>
                  <a:pt x="3622" y="211"/>
                  <a:pt x="3628" y="229"/>
                  <a:pt x="3596" y="236"/>
                </a:cubicBezTo>
                <a:cubicBezTo>
                  <a:pt x="3595" y="236"/>
                  <a:pt x="3593" y="243"/>
                  <a:pt x="3594" y="244"/>
                </a:cubicBezTo>
                <a:cubicBezTo>
                  <a:pt x="3598" y="248"/>
                  <a:pt x="3603" y="251"/>
                  <a:pt x="3608" y="253"/>
                </a:cubicBezTo>
                <a:cubicBezTo>
                  <a:pt x="3628" y="259"/>
                  <a:pt x="3648" y="266"/>
                  <a:pt x="3670" y="273"/>
                </a:cubicBezTo>
                <a:cubicBezTo>
                  <a:pt x="3632" y="281"/>
                  <a:pt x="3596" y="289"/>
                  <a:pt x="3561" y="297"/>
                </a:cubicBezTo>
                <a:cubicBezTo>
                  <a:pt x="3561" y="299"/>
                  <a:pt x="3562" y="301"/>
                  <a:pt x="3562" y="303"/>
                </a:cubicBezTo>
                <a:cubicBezTo>
                  <a:pt x="3572" y="304"/>
                  <a:pt x="3582" y="305"/>
                  <a:pt x="3594" y="307"/>
                </a:cubicBezTo>
                <a:cubicBezTo>
                  <a:pt x="3591" y="311"/>
                  <a:pt x="3589" y="312"/>
                  <a:pt x="3589" y="313"/>
                </a:cubicBezTo>
                <a:cubicBezTo>
                  <a:pt x="3616" y="320"/>
                  <a:pt x="3644" y="326"/>
                  <a:pt x="3672" y="333"/>
                </a:cubicBezTo>
                <a:cubicBezTo>
                  <a:pt x="3676" y="349"/>
                  <a:pt x="3676" y="349"/>
                  <a:pt x="3701" y="349"/>
                </a:cubicBezTo>
                <a:cubicBezTo>
                  <a:pt x="3711" y="363"/>
                  <a:pt x="3710" y="371"/>
                  <a:pt x="3690" y="372"/>
                </a:cubicBezTo>
                <a:cubicBezTo>
                  <a:pt x="3666" y="372"/>
                  <a:pt x="3642" y="374"/>
                  <a:pt x="3618" y="375"/>
                </a:cubicBezTo>
                <a:cubicBezTo>
                  <a:pt x="3613" y="375"/>
                  <a:pt x="3609" y="377"/>
                  <a:pt x="3603" y="382"/>
                </a:cubicBezTo>
                <a:cubicBezTo>
                  <a:pt x="3612" y="384"/>
                  <a:pt x="3622" y="385"/>
                  <a:pt x="3630" y="389"/>
                </a:cubicBezTo>
                <a:cubicBezTo>
                  <a:pt x="3650" y="399"/>
                  <a:pt x="3670" y="410"/>
                  <a:pt x="3689" y="422"/>
                </a:cubicBezTo>
                <a:cubicBezTo>
                  <a:pt x="3694" y="426"/>
                  <a:pt x="3699" y="439"/>
                  <a:pt x="3697" y="441"/>
                </a:cubicBezTo>
                <a:cubicBezTo>
                  <a:pt x="3690" y="449"/>
                  <a:pt x="3680" y="454"/>
                  <a:pt x="3671" y="458"/>
                </a:cubicBezTo>
                <a:cubicBezTo>
                  <a:pt x="3659" y="463"/>
                  <a:pt x="3647" y="466"/>
                  <a:pt x="3635" y="469"/>
                </a:cubicBezTo>
                <a:cubicBezTo>
                  <a:pt x="3626" y="471"/>
                  <a:pt x="3616" y="471"/>
                  <a:pt x="3607" y="473"/>
                </a:cubicBezTo>
                <a:cubicBezTo>
                  <a:pt x="3599" y="474"/>
                  <a:pt x="3586" y="469"/>
                  <a:pt x="3587" y="487"/>
                </a:cubicBezTo>
                <a:cubicBezTo>
                  <a:pt x="3561" y="472"/>
                  <a:pt x="3533" y="482"/>
                  <a:pt x="3515" y="495"/>
                </a:cubicBezTo>
                <a:cubicBezTo>
                  <a:pt x="3498" y="506"/>
                  <a:pt x="3474" y="498"/>
                  <a:pt x="3463" y="519"/>
                </a:cubicBezTo>
                <a:cubicBezTo>
                  <a:pt x="3493" y="517"/>
                  <a:pt x="3522" y="515"/>
                  <a:pt x="3551" y="513"/>
                </a:cubicBezTo>
                <a:cubicBezTo>
                  <a:pt x="3507" y="541"/>
                  <a:pt x="3457" y="544"/>
                  <a:pt x="3408" y="551"/>
                </a:cubicBezTo>
                <a:cubicBezTo>
                  <a:pt x="3484" y="565"/>
                  <a:pt x="3559" y="578"/>
                  <a:pt x="3634" y="591"/>
                </a:cubicBezTo>
                <a:cubicBezTo>
                  <a:pt x="3634" y="593"/>
                  <a:pt x="3634" y="595"/>
                  <a:pt x="3634" y="597"/>
                </a:cubicBezTo>
                <a:cubicBezTo>
                  <a:pt x="3615" y="598"/>
                  <a:pt x="3597" y="600"/>
                  <a:pt x="3578" y="601"/>
                </a:cubicBezTo>
                <a:cubicBezTo>
                  <a:pt x="3578" y="603"/>
                  <a:pt x="3578" y="604"/>
                  <a:pt x="3578" y="606"/>
                </a:cubicBezTo>
                <a:cubicBezTo>
                  <a:pt x="3592" y="606"/>
                  <a:pt x="3606" y="607"/>
                  <a:pt x="3620" y="608"/>
                </a:cubicBezTo>
                <a:cubicBezTo>
                  <a:pt x="3636" y="609"/>
                  <a:pt x="3652" y="611"/>
                  <a:pt x="3667" y="614"/>
                </a:cubicBezTo>
                <a:cubicBezTo>
                  <a:pt x="3670" y="614"/>
                  <a:pt x="3674" y="619"/>
                  <a:pt x="3674" y="621"/>
                </a:cubicBezTo>
                <a:cubicBezTo>
                  <a:pt x="3674" y="624"/>
                  <a:pt x="3670" y="628"/>
                  <a:pt x="3667" y="629"/>
                </a:cubicBezTo>
                <a:cubicBezTo>
                  <a:pt x="3658" y="630"/>
                  <a:pt x="3649" y="632"/>
                  <a:pt x="3639" y="632"/>
                </a:cubicBezTo>
                <a:cubicBezTo>
                  <a:pt x="3593" y="629"/>
                  <a:pt x="3547" y="626"/>
                  <a:pt x="3502" y="623"/>
                </a:cubicBezTo>
                <a:cubicBezTo>
                  <a:pt x="3501" y="625"/>
                  <a:pt x="3501" y="628"/>
                  <a:pt x="3501" y="630"/>
                </a:cubicBezTo>
                <a:cubicBezTo>
                  <a:pt x="3510" y="631"/>
                  <a:pt x="3519" y="633"/>
                  <a:pt x="3528" y="634"/>
                </a:cubicBezTo>
                <a:cubicBezTo>
                  <a:pt x="3528" y="635"/>
                  <a:pt x="3528" y="636"/>
                  <a:pt x="3528" y="637"/>
                </a:cubicBezTo>
                <a:cubicBezTo>
                  <a:pt x="3513" y="637"/>
                  <a:pt x="3498" y="637"/>
                  <a:pt x="3484" y="637"/>
                </a:cubicBezTo>
                <a:cubicBezTo>
                  <a:pt x="3508" y="647"/>
                  <a:pt x="3531" y="659"/>
                  <a:pt x="3556" y="667"/>
                </a:cubicBezTo>
                <a:cubicBezTo>
                  <a:pt x="3571" y="671"/>
                  <a:pt x="3588" y="670"/>
                  <a:pt x="3605" y="672"/>
                </a:cubicBezTo>
                <a:cubicBezTo>
                  <a:pt x="3603" y="675"/>
                  <a:pt x="3599" y="681"/>
                  <a:pt x="3595" y="688"/>
                </a:cubicBezTo>
                <a:cubicBezTo>
                  <a:pt x="3612" y="690"/>
                  <a:pt x="3628" y="691"/>
                  <a:pt x="3646" y="692"/>
                </a:cubicBezTo>
                <a:cubicBezTo>
                  <a:pt x="3645" y="702"/>
                  <a:pt x="3652" y="713"/>
                  <a:pt x="3637" y="719"/>
                </a:cubicBezTo>
                <a:cubicBezTo>
                  <a:pt x="3635" y="721"/>
                  <a:pt x="3636" y="732"/>
                  <a:pt x="3636" y="742"/>
                </a:cubicBezTo>
                <a:cubicBezTo>
                  <a:pt x="3625" y="738"/>
                  <a:pt x="3616" y="734"/>
                  <a:pt x="3605" y="731"/>
                </a:cubicBezTo>
                <a:cubicBezTo>
                  <a:pt x="3592" y="726"/>
                  <a:pt x="3579" y="722"/>
                  <a:pt x="3566" y="718"/>
                </a:cubicBezTo>
                <a:cubicBezTo>
                  <a:pt x="3555" y="715"/>
                  <a:pt x="3547" y="718"/>
                  <a:pt x="3548" y="732"/>
                </a:cubicBezTo>
                <a:cubicBezTo>
                  <a:pt x="3540" y="731"/>
                  <a:pt x="3532" y="731"/>
                  <a:pt x="3524" y="730"/>
                </a:cubicBezTo>
                <a:cubicBezTo>
                  <a:pt x="3526" y="745"/>
                  <a:pt x="3532" y="749"/>
                  <a:pt x="3546" y="747"/>
                </a:cubicBezTo>
                <a:cubicBezTo>
                  <a:pt x="3564" y="745"/>
                  <a:pt x="3582" y="746"/>
                  <a:pt x="3600" y="746"/>
                </a:cubicBezTo>
                <a:cubicBezTo>
                  <a:pt x="3600" y="748"/>
                  <a:pt x="3600" y="750"/>
                  <a:pt x="3600" y="752"/>
                </a:cubicBezTo>
                <a:cubicBezTo>
                  <a:pt x="3574" y="754"/>
                  <a:pt x="3547" y="757"/>
                  <a:pt x="3521" y="759"/>
                </a:cubicBezTo>
                <a:cubicBezTo>
                  <a:pt x="3527" y="780"/>
                  <a:pt x="3527" y="780"/>
                  <a:pt x="3549" y="794"/>
                </a:cubicBezTo>
                <a:cubicBezTo>
                  <a:pt x="3543" y="811"/>
                  <a:pt x="3543" y="811"/>
                  <a:pt x="3512" y="815"/>
                </a:cubicBezTo>
                <a:cubicBezTo>
                  <a:pt x="3520" y="818"/>
                  <a:pt x="3527" y="820"/>
                  <a:pt x="3539" y="825"/>
                </a:cubicBezTo>
                <a:cubicBezTo>
                  <a:pt x="3531" y="827"/>
                  <a:pt x="3527" y="828"/>
                  <a:pt x="3522" y="830"/>
                </a:cubicBezTo>
                <a:cubicBezTo>
                  <a:pt x="3526" y="833"/>
                  <a:pt x="3529" y="835"/>
                  <a:pt x="3537" y="840"/>
                </a:cubicBezTo>
                <a:cubicBezTo>
                  <a:pt x="3521" y="841"/>
                  <a:pt x="3511" y="842"/>
                  <a:pt x="3498" y="844"/>
                </a:cubicBezTo>
                <a:cubicBezTo>
                  <a:pt x="3508" y="857"/>
                  <a:pt x="3522" y="851"/>
                  <a:pt x="3535" y="856"/>
                </a:cubicBezTo>
                <a:cubicBezTo>
                  <a:pt x="3489" y="862"/>
                  <a:pt x="3442" y="842"/>
                  <a:pt x="3400" y="873"/>
                </a:cubicBezTo>
                <a:cubicBezTo>
                  <a:pt x="3409" y="874"/>
                  <a:pt x="3417" y="874"/>
                  <a:pt x="3429" y="875"/>
                </a:cubicBezTo>
                <a:cubicBezTo>
                  <a:pt x="3425" y="877"/>
                  <a:pt x="3423" y="878"/>
                  <a:pt x="3417" y="880"/>
                </a:cubicBezTo>
                <a:cubicBezTo>
                  <a:pt x="3467" y="890"/>
                  <a:pt x="3513" y="900"/>
                  <a:pt x="3560" y="909"/>
                </a:cubicBezTo>
                <a:cubicBezTo>
                  <a:pt x="3560" y="911"/>
                  <a:pt x="3559" y="913"/>
                  <a:pt x="3559" y="915"/>
                </a:cubicBezTo>
                <a:cubicBezTo>
                  <a:pt x="3555" y="915"/>
                  <a:pt x="3551" y="915"/>
                  <a:pt x="3548" y="914"/>
                </a:cubicBezTo>
                <a:cubicBezTo>
                  <a:pt x="3547" y="915"/>
                  <a:pt x="3547" y="916"/>
                  <a:pt x="3547" y="917"/>
                </a:cubicBezTo>
                <a:cubicBezTo>
                  <a:pt x="3553" y="920"/>
                  <a:pt x="3560" y="923"/>
                  <a:pt x="3566" y="926"/>
                </a:cubicBezTo>
                <a:cubicBezTo>
                  <a:pt x="3541" y="923"/>
                  <a:pt x="3516" y="921"/>
                  <a:pt x="3490" y="919"/>
                </a:cubicBezTo>
                <a:cubicBezTo>
                  <a:pt x="3490" y="921"/>
                  <a:pt x="3490" y="924"/>
                  <a:pt x="3489" y="926"/>
                </a:cubicBezTo>
                <a:cubicBezTo>
                  <a:pt x="3505" y="931"/>
                  <a:pt x="3521" y="935"/>
                  <a:pt x="3543" y="941"/>
                </a:cubicBezTo>
                <a:cubicBezTo>
                  <a:pt x="3510" y="941"/>
                  <a:pt x="3483" y="941"/>
                  <a:pt x="3456" y="941"/>
                </a:cubicBezTo>
                <a:cubicBezTo>
                  <a:pt x="3455" y="942"/>
                  <a:pt x="3455" y="943"/>
                  <a:pt x="3455" y="945"/>
                </a:cubicBezTo>
                <a:cubicBezTo>
                  <a:pt x="3466" y="947"/>
                  <a:pt x="3476" y="949"/>
                  <a:pt x="3491" y="952"/>
                </a:cubicBezTo>
                <a:cubicBezTo>
                  <a:pt x="3459" y="954"/>
                  <a:pt x="3432" y="957"/>
                  <a:pt x="3404" y="959"/>
                </a:cubicBezTo>
                <a:cubicBezTo>
                  <a:pt x="3404" y="960"/>
                  <a:pt x="3403" y="962"/>
                  <a:pt x="3402" y="964"/>
                </a:cubicBezTo>
                <a:cubicBezTo>
                  <a:pt x="3405" y="965"/>
                  <a:pt x="3407" y="966"/>
                  <a:pt x="3414" y="969"/>
                </a:cubicBezTo>
                <a:cubicBezTo>
                  <a:pt x="3378" y="966"/>
                  <a:pt x="3346" y="963"/>
                  <a:pt x="3315" y="960"/>
                </a:cubicBezTo>
                <a:cubicBezTo>
                  <a:pt x="3315" y="959"/>
                  <a:pt x="3315" y="959"/>
                  <a:pt x="3315" y="958"/>
                </a:cubicBezTo>
                <a:cubicBezTo>
                  <a:pt x="3327" y="958"/>
                  <a:pt x="3340" y="957"/>
                  <a:pt x="3352" y="957"/>
                </a:cubicBezTo>
                <a:cubicBezTo>
                  <a:pt x="3352" y="956"/>
                  <a:pt x="3352" y="955"/>
                  <a:pt x="3352" y="954"/>
                </a:cubicBezTo>
                <a:cubicBezTo>
                  <a:pt x="3318" y="954"/>
                  <a:pt x="3284" y="954"/>
                  <a:pt x="3246" y="954"/>
                </a:cubicBezTo>
                <a:cubicBezTo>
                  <a:pt x="3254" y="958"/>
                  <a:pt x="3258" y="961"/>
                  <a:pt x="3265" y="964"/>
                </a:cubicBezTo>
                <a:cubicBezTo>
                  <a:pt x="3233" y="964"/>
                  <a:pt x="3202" y="964"/>
                  <a:pt x="3172" y="964"/>
                </a:cubicBezTo>
                <a:cubicBezTo>
                  <a:pt x="3172" y="964"/>
                  <a:pt x="3172" y="963"/>
                  <a:pt x="3172" y="962"/>
                </a:cubicBezTo>
                <a:cubicBezTo>
                  <a:pt x="3184" y="960"/>
                  <a:pt x="3197" y="958"/>
                  <a:pt x="3210" y="956"/>
                </a:cubicBezTo>
                <a:cubicBezTo>
                  <a:pt x="3050" y="953"/>
                  <a:pt x="2890" y="959"/>
                  <a:pt x="2731" y="934"/>
                </a:cubicBezTo>
                <a:cubicBezTo>
                  <a:pt x="2802" y="934"/>
                  <a:pt x="2874" y="934"/>
                  <a:pt x="2943" y="934"/>
                </a:cubicBezTo>
                <a:cubicBezTo>
                  <a:pt x="2924" y="913"/>
                  <a:pt x="2896" y="920"/>
                  <a:pt x="2869" y="919"/>
                </a:cubicBezTo>
                <a:cubicBezTo>
                  <a:pt x="2826" y="916"/>
                  <a:pt x="2782" y="911"/>
                  <a:pt x="2738" y="913"/>
                </a:cubicBezTo>
                <a:cubicBezTo>
                  <a:pt x="2703" y="915"/>
                  <a:pt x="2671" y="901"/>
                  <a:pt x="2634" y="902"/>
                </a:cubicBezTo>
                <a:cubicBezTo>
                  <a:pt x="2638" y="905"/>
                  <a:pt x="2640" y="906"/>
                  <a:pt x="2644" y="909"/>
                </a:cubicBezTo>
                <a:cubicBezTo>
                  <a:pt x="2612" y="909"/>
                  <a:pt x="2582" y="909"/>
                  <a:pt x="2553" y="909"/>
                </a:cubicBezTo>
                <a:cubicBezTo>
                  <a:pt x="2552" y="911"/>
                  <a:pt x="2552" y="912"/>
                  <a:pt x="2552" y="914"/>
                </a:cubicBezTo>
                <a:cubicBezTo>
                  <a:pt x="2616" y="917"/>
                  <a:pt x="2679" y="921"/>
                  <a:pt x="2742" y="924"/>
                </a:cubicBezTo>
                <a:cubicBezTo>
                  <a:pt x="2742" y="925"/>
                  <a:pt x="2742" y="926"/>
                  <a:pt x="2742" y="926"/>
                </a:cubicBezTo>
                <a:cubicBezTo>
                  <a:pt x="2712" y="926"/>
                  <a:pt x="2682" y="926"/>
                  <a:pt x="2652" y="926"/>
                </a:cubicBezTo>
                <a:cubicBezTo>
                  <a:pt x="2645" y="926"/>
                  <a:pt x="2638" y="926"/>
                  <a:pt x="2630" y="926"/>
                </a:cubicBezTo>
                <a:cubicBezTo>
                  <a:pt x="2607" y="926"/>
                  <a:pt x="2582" y="940"/>
                  <a:pt x="2560" y="920"/>
                </a:cubicBezTo>
                <a:cubicBezTo>
                  <a:pt x="2562" y="922"/>
                  <a:pt x="2563" y="924"/>
                  <a:pt x="2566" y="929"/>
                </a:cubicBezTo>
                <a:cubicBezTo>
                  <a:pt x="2535" y="929"/>
                  <a:pt x="2506" y="929"/>
                  <a:pt x="2476" y="929"/>
                </a:cubicBezTo>
                <a:cubicBezTo>
                  <a:pt x="2402" y="928"/>
                  <a:pt x="2328" y="927"/>
                  <a:pt x="2254" y="926"/>
                </a:cubicBezTo>
                <a:cubicBezTo>
                  <a:pt x="2181" y="924"/>
                  <a:pt x="2108" y="921"/>
                  <a:pt x="2035" y="918"/>
                </a:cubicBezTo>
                <a:cubicBezTo>
                  <a:pt x="1997" y="916"/>
                  <a:pt x="1960" y="910"/>
                  <a:pt x="1922" y="908"/>
                </a:cubicBezTo>
                <a:cubicBezTo>
                  <a:pt x="1893" y="906"/>
                  <a:pt x="1865" y="910"/>
                  <a:pt x="1836" y="910"/>
                </a:cubicBezTo>
                <a:cubicBezTo>
                  <a:pt x="1817" y="910"/>
                  <a:pt x="1798" y="905"/>
                  <a:pt x="1779" y="904"/>
                </a:cubicBezTo>
                <a:cubicBezTo>
                  <a:pt x="1700" y="903"/>
                  <a:pt x="1620" y="902"/>
                  <a:pt x="1540" y="901"/>
                </a:cubicBezTo>
                <a:cubicBezTo>
                  <a:pt x="1524" y="901"/>
                  <a:pt x="1507" y="901"/>
                  <a:pt x="1490" y="901"/>
                </a:cubicBezTo>
                <a:cubicBezTo>
                  <a:pt x="1490" y="899"/>
                  <a:pt x="1489" y="896"/>
                  <a:pt x="1489" y="894"/>
                </a:cubicBezTo>
                <a:cubicBezTo>
                  <a:pt x="1495" y="892"/>
                  <a:pt x="1501" y="891"/>
                  <a:pt x="1507" y="890"/>
                </a:cubicBezTo>
                <a:cubicBezTo>
                  <a:pt x="1484" y="880"/>
                  <a:pt x="1422" y="882"/>
                  <a:pt x="1396" y="894"/>
                </a:cubicBezTo>
                <a:cubicBezTo>
                  <a:pt x="1416" y="893"/>
                  <a:pt x="1432" y="891"/>
                  <a:pt x="1449" y="890"/>
                </a:cubicBezTo>
                <a:cubicBezTo>
                  <a:pt x="1438" y="902"/>
                  <a:pt x="1438" y="903"/>
                  <a:pt x="1404" y="900"/>
                </a:cubicBezTo>
                <a:cubicBezTo>
                  <a:pt x="1388" y="899"/>
                  <a:pt x="1372" y="894"/>
                  <a:pt x="1354" y="890"/>
                </a:cubicBezTo>
                <a:cubicBezTo>
                  <a:pt x="1355" y="896"/>
                  <a:pt x="1355" y="900"/>
                  <a:pt x="1356" y="904"/>
                </a:cubicBezTo>
                <a:cubicBezTo>
                  <a:pt x="1325" y="898"/>
                  <a:pt x="1295" y="892"/>
                  <a:pt x="1265" y="886"/>
                </a:cubicBezTo>
                <a:cubicBezTo>
                  <a:pt x="1269" y="885"/>
                  <a:pt x="1274" y="883"/>
                  <a:pt x="1282" y="880"/>
                </a:cubicBezTo>
                <a:cubicBezTo>
                  <a:pt x="1267" y="877"/>
                  <a:pt x="1255" y="874"/>
                  <a:pt x="1239" y="870"/>
                </a:cubicBezTo>
                <a:cubicBezTo>
                  <a:pt x="1355" y="867"/>
                  <a:pt x="1468" y="863"/>
                  <a:pt x="1581" y="860"/>
                </a:cubicBezTo>
                <a:cubicBezTo>
                  <a:pt x="1581" y="858"/>
                  <a:pt x="1581" y="857"/>
                  <a:pt x="1580" y="855"/>
                </a:cubicBezTo>
                <a:cubicBezTo>
                  <a:pt x="1405" y="854"/>
                  <a:pt x="1230" y="865"/>
                  <a:pt x="1055" y="865"/>
                </a:cubicBezTo>
                <a:cubicBezTo>
                  <a:pt x="1065" y="873"/>
                  <a:pt x="1075" y="881"/>
                  <a:pt x="1084" y="888"/>
                </a:cubicBezTo>
                <a:cubicBezTo>
                  <a:pt x="1083" y="891"/>
                  <a:pt x="1083" y="893"/>
                  <a:pt x="1082" y="896"/>
                </a:cubicBezTo>
                <a:cubicBezTo>
                  <a:pt x="1104" y="892"/>
                  <a:pt x="1126" y="887"/>
                  <a:pt x="1148" y="887"/>
                </a:cubicBezTo>
                <a:cubicBezTo>
                  <a:pt x="1165" y="886"/>
                  <a:pt x="1181" y="893"/>
                  <a:pt x="1198" y="894"/>
                </a:cubicBezTo>
                <a:cubicBezTo>
                  <a:pt x="1225" y="896"/>
                  <a:pt x="1253" y="895"/>
                  <a:pt x="1280" y="896"/>
                </a:cubicBezTo>
                <a:cubicBezTo>
                  <a:pt x="1282" y="896"/>
                  <a:pt x="1283" y="897"/>
                  <a:pt x="1284" y="903"/>
                </a:cubicBezTo>
                <a:cubicBezTo>
                  <a:pt x="1242" y="903"/>
                  <a:pt x="1199" y="903"/>
                  <a:pt x="1151" y="903"/>
                </a:cubicBezTo>
                <a:cubicBezTo>
                  <a:pt x="1157" y="909"/>
                  <a:pt x="1158" y="911"/>
                  <a:pt x="1163" y="916"/>
                </a:cubicBezTo>
                <a:cubicBezTo>
                  <a:pt x="1137" y="918"/>
                  <a:pt x="1114" y="920"/>
                  <a:pt x="1091" y="923"/>
                </a:cubicBezTo>
                <a:cubicBezTo>
                  <a:pt x="1091" y="921"/>
                  <a:pt x="1091" y="920"/>
                  <a:pt x="1091" y="919"/>
                </a:cubicBezTo>
                <a:cubicBezTo>
                  <a:pt x="1104" y="916"/>
                  <a:pt x="1117" y="914"/>
                  <a:pt x="1130" y="912"/>
                </a:cubicBezTo>
                <a:cubicBezTo>
                  <a:pt x="1130" y="911"/>
                  <a:pt x="1130" y="911"/>
                  <a:pt x="1130" y="910"/>
                </a:cubicBezTo>
                <a:cubicBezTo>
                  <a:pt x="1106" y="909"/>
                  <a:pt x="1082" y="907"/>
                  <a:pt x="1059" y="907"/>
                </a:cubicBezTo>
                <a:cubicBezTo>
                  <a:pt x="1057" y="906"/>
                  <a:pt x="1053" y="911"/>
                  <a:pt x="1054" y="913"/>
                </a:cubicBezTo>
                <a:cubicBezTo>
                  <a:pt x="1054" y="915"/>
                  <a:pt x="1058" y="917"/>
                  <a:pt x="1060" y="920"/>
                </a:cubicBezTo>
                <a:cubicBezTo>
                  <a:pt x="1023" y="920"/>
                  <a:pt x="985" y="919"/>
                  <a:pt x="947" y="921"/>
                </a:cubicBezTo>
                <a:cubicBezTo>
                  <a:pt x="928" y="921"/>
                  <a:pt x="909" y="926"/>
                  <a:pt x="889" y="927"/>
                </a:cubicBezTo>
                <a:cubicBezTo>
                  <a:pt x="876" y="929"/>
                  <a:pt x="861" y="931"/>
                  <a:pt x="849" y="928"/>
                </a:cubicBezTo>
                <a:cubicBezTo>
                  <a:pt x="808" y="916"/>
                  <a:pt x="767" y="925"/>
                  <a:pt x="726" y="927"/>
                </a:cubicBezTo>
                <a:cubicBezTo>
                  <a:pt x="715" y="927"/>
                  <a:pt x="705" y="926"/>
                  <a:pt x="693" y="923"/>
                </a:cubicBezTo>
                <a:cubicBezTo>
                  <a:pt x="667" y="916"/>
                  <a:pt x="638" y="921"/>
                  <a:pt x="608" y="921"/>
                </a:cubicBezTo>
                <a:cubicBezTo>
                  <a:pt x="610" y="925"/>
                  <a:pt x="611" y="927"/>
                  <a:pt x="612" y="927"/>
                </a:cubicBezTo>
                <a:cubicBezTo>
                  <a:pt x="636" y="931"/>
                  <a:pt x="661" y="934"/>
                  <a:pt x="686" y="937"/>
                </a:cubicBezTo>
                <a:cubicBezTo>
                  <a:pt x="686" y="940"/>
                  <a:pt x="686" y="942"/>
                  <a:pt x="686" y="944"/>
                </a:cubicBezTo>
                <a:cubicBezTo>
                  <a:pt x="664" y="944"/>
                  <a:pt x="643" y="944"/>
                  <a:pt x="622" y="944"/>
                </a:cubicBezTo>
                <a:cubicBezTo>
                  <a:pt x="589" y="944"/>
                  <a:pt x="557" y="945"/>
                  <a:pt x="524" y="943"/>
                </a:cubicBezTo>
                <a:cubicBezTo>
                  <a:pt x="504" y="942"/>
                  <a:pt x="483" y="937"/>
                  <a:pt x="464" y="948"/>
                </a:cubicBezTo>
                <a:cubicBezTo>
                  <a:pt x="462" y="949"/>
                  <a:pt x="456" y="943"/>
                  <a:pt x="446" y="936"/>
                </a:cubicBezTo>
                <a:cubicBezTo>
                  <a:pt x="424" y="936"/>
                  <a:pt x="395" y="936"/>
                  <a:pt x="365" y="936"/>
                </a:cubicBezTo>
                <a:cubicBezTo>
                  <a:pt x="365" y="935"/>
                  <a:pt x="365" y="934"/>
                  <a:pt x="365" y="933"/>
                </a:cubicBezTo>
                <a:cubicBezTo>
                  <a:pt x="375" y="927"/>
                  <a:pt x="384" y="922"/>
                  <a:pt x="393" y="917"/>
                </a:cubicBezTo>
                <a:cubicBezTo>
                  <a:pt x="368" y="908"/>
                  <a:pt x="342" y="899"/>
                  <a:pt x="316" y="890"/>
                </a:cubicBezTo>
                <a:cubicBezTo>
                  <a:pt x="351" y="893"/>
                  <a:pt x="382" y="912"/>
                  <a:pt x="421" y="898"/>
                </a:cubicBezTo>
                <a:cubicBezTo>
                  <a:pt x="404" y="896"/>
                  <a:pt x="389" y="897"/>
                  <a:pt x="376" y="892"/>
                </a:cubicBezTo>
                <a:cubicBezTo>
                  <a:pt x="364" y="889"/>
                  <a:pt x="343" y="894"/>
                  <a:pt x="347" y="869"/>
                </a:cubicBezTo>
                <a:cubicBezTo>
                  <a:pt x="339" y="869"/>
                  <a:pt x="332" y="868"/>
                  <a:pt x="320" y="867"/>
                </a:cubicBezTo>
                <a:cubicBezTo>
                  <a:pt x="325" y="863"/>
                  <a:pt x="328" y="861"/>
                  <a:pt x="332" y="858"/>
                </a:cubicBezTo>
                <a:cubicBezTo>
                  <a:pt x="320" y="858"/>
                  <a:pt x="309" y="857"/>
                  <a:pt x="292" y="856"/>
                </a:cubicBezTo>
                <a:cubicBezTo>
                  <a:pt x="300" y="850"/>
                  <a:pt x="305" y="847"/>
                  <a:pt x="310" y="843"/>
                </a:cubicBezTo>
                <a:cubicBezTo>
                  <a:pt x="308" y="840"/>
                  <a:pt x="306" y="836"/>
                  <a:pt x="303" y="831"/>
                </a:cubicBezTo>
                <a:cubicBezTo>
                  <a:pt x="284" y="839"/>
                  <a:pt x="280" y="838"/>
                  <a:pt x="280" y="820"/>
                </a:cubicBezTo>
                <a:cubicBezTo>
                  <a:pt x="262" y="822"/>
                  <a:pt x="244" y="826"/>
                  <a:pt x="226" y="826"/>
                </a:cubicBezTo>
                <a:cubicBezTo>
                  <a:pt x="213" y="826"/>
                  <a:pt x="200" y="821"/>
                  <a:pt x="187" y="819"/>
                </a:cubicBezTo>
                <a:cubicBezTo>
                  <a:pt x="181" y="819"/>
                  <a:pt x="174" y="822"/>
                  <a:pt x="168" y="823"/>
                </a:cubicBezTo>
                <a:cubicBezTo>
                  <a:pt x="161" y="823"/>
                  <a:pt x="154" y="821"/>
                  <a:pt x="148" y="821"/>
                </a:cubicBezTo>
                <a:cubicBezTo>
                  <a:pt x="150" y="815"/>
                  <a:pt x="152" y="810"/>
                  <a:pt x="155" y="801"/>
                </a:cubicBezTo>
                <a:cubicBezTo>
                  <a:pt x="146" y="799"/>
                  <a:pt x="136" y="797"/>
                  <a:pt x="126" y="795"/>
                </a:cubicBezTo>
                <a:cubicBezTo>
                  <a:pt x="126" y="793"/>
                  <a:pt x="126" y="792"/>
                  <a:pt x="126" y="790"/>
                </a:cubicBezTo>
                <a:cubicBezTo>
                  <a:pt x="182" y="776"/>
                  <a:pt x="238" y="762"/>
                  <a:pt x="294" y="747"/>
                </a:cubicBezTo>
                <a:cubicBezTo>
                  <a:pt x="294" y="746"/>
                  <a:pt x="294" y="745"/>
                  <a:pt x="293" y="743"/>
                </a:cubicBezTo>
                <a:cubicBezTo>
                  <a:pt x="273" y="735"/>
                  <a:pt x="252" y="728"/>
                  <a:pt x="232" y="720"/>
                </a:cubicBezTo>
                <a:cubicBezTo>
                  <a:pt x="232" y="718"/>
                  <a:pt x="233" y="716"/>
                  <a:pt x="233" y="714"/>
                </a:cubicBezTo>
                <a:cubicBezTo>
                  <a:pt x="239" y="715"/>
                  <a:pt x="244" y="716"/>
                  <a:pt x="252" y="717"/>
                </a:cubicBezTo>
                <a:cubicBezTo>
                  <a:pt x="247" y="712"/>
                  <a:pt x="244" y="708"/>
                  <a:pt x="238" y="701"/>
                </a:cubicBezTo>
                <a:cubicBezTo>
                  <a:pt x="253" y="705"/>
                  <a:pt x="265" y="708"/>
                  <a:pt x="278" y="712"/>
                </a:cubicBezTo>
                <a:cubicBezTo>
                  <a:pt x="273" y="704"/>
                  <a:pt x="269" y="699"/>
                  <a:pt x="266" y="695"/>
                </a:cubicBezTo>
                <a:cubicBezTo>
                  <a:pt x="272" y="691"/>
                  <a:pt x="279" y="689"/>
                  <a:pt x="285" y="686"/>
                </a:cubicBezTo>
                <a:cubicBezTo>
                  <a:pt x="274" y="677"/>
                  <a:pt x="265" y="669"/>
                  <a:pt x="256" y="662"/>
                </a:cubicBezTo>
                <a:cubicBezTo>
                  <a:pt x="262" y="658"/>
                  <a:pt x="268" y="655"/>
                  <a:pt x="278" y="648"/>
                </a:cubicBezTo>
                <a:cubicBezTo>
                  <a:pt x="260" y="645"/>
                  <a:pt x="245" y="641"/>
                  <a:pt x="230" y="641"/>
                </a:cubicBezTo>
                <a:cubicBezTo>
                  <a:pt x="217" y="641"/>
                  <a:pt x="210" y="639"/>
                  <a:pt x="204" y="626"/>
                </a:cubicBezTo>
                <a:cubicBezTo>
                  <a:pt x="201" y="617"/>
                  <a:pt x="190" y="611"/>
                  <a:pt x="182" y="606"/>
                </a:cubicBezTo>
                <a:cubicBezTo>
                  <a:pt x="164" y="595"/>
                  <a:pt x="164" y="596"/>
                  <a:pt x="179" y="578"/>
                </a:cubicBezTo>
                <a:cubicBezTo>
                  <a:pt x="173" y="576"/>
                  <a:pt x="168" y="575"/>
                  <a:pt x="164" y="573"/>
                </a:cubicBezTo>
                <a:cubicBezTo>
                  <a:pt x="185" y="546"/>
                  <a:pt x="205" y="519"/>
                  <a:pt x="243" y="512"/>
                </a:cubicBezTo>
                <a:cubicBezTo>
                  <a:pt x="242" y="510"/>
                  <a:pt x="241" y="508"/>
                  <a:pt x="240" y="506"/>
                </a:cubicBezTo>
                <a:cubicBezTo>
                  <a:pt x="210" y="509"/>
                  <a:pt x="180" y="515"/>
                  <a:pt x="150" y="513"/>
                </a:cubicBezTo>
                <a:cubicBezTo>
                  <a:pt x="123" y="511"/>
                  <a:pt x="91" y="522"/>
                  <a:pt x="69" y="493"/>
                </a:cubicBezTo>
                <a:cubicBezTo>
                  <a:pt x="53" y="514"/>
                  <a:pt x="37" y="498"/>
                  <a:pt x="23" y="495"/>
                </a:cubicBezTo>
                <a:cubicBezTo>
                  <a:pt x="20" y="488"/>
                  <a:pt x="17" y="482"/>
                  <a:pt x="16" y="476"/>
                </a:cubicBezTo>
                <a:cubicBezTo>
                  <a:pt x="13" y="465"/>
                  <a:pt x="12" y="452"/>
                  <a:pt x="25" y="448"/>
                </a:cubicBezTo>
                <a:cubicBezTo>
                  <a:pt x="37" y="445"/>
                  <a:pt x="35" y="437"/>
                  <a:pt x="32" y="432"/>
                </a:cubicBezTo>
                <a:cubicBezTo>
                  <a:pt x="20" y="414"/>
                  <a:pt x="34" y="407"/>
                  <a:pt x="44" y="398"/>
                </a:cubicBezTo>
                <a:cubicBezTo>
                  <a:pt x="52" y="404"/>
                  <a:pt x="61" y="410"/>
                  <a:pt x="69" y="416"/>
                </a:cubicBezTo>
                <a:cubicBezTo>
                  <a:pt x="71" y="415"/>
                  <a:pt x="72" y="414"/>
                  <a:pt x="74" y="413"/>
                </a:cubicBezTo>
                <a:cubicBezTo>
                  <a:pt x="72" y="407"/>
                  <a:pt x="71" y="397"/>
                  <a:pt x="68" y="396"/>
                </a:cubicBezTo>
                <a:cubicBezTo>
                  <a:pt x="61" y="395"/>
                  <a:pt x="52" y="398"/>
                  <a:pt x="44" y="398"/>
                </a:cubicBezTo>
                <a:close/>
                <a:moveTo>
                  <a:pt x="3086" y="869"/>
                </a:moveTo>
                <a:cubicBezTo>
                  <a:pt x="3086" y="868"/>
                  <a:pt x="3085" y="868"/>
                  <a:pt x="3085" y="867"/>
                </a:cubicBezTo>
                <a:cubicBezTo>
                  <a:pt x="3069" y="865"/>
                  <a:pt x="3054" y="863"/>
                  <a:pt x="3038" y="862"/>
                </a:cubicBezTo>
                <a:cubicBezTo>
                  <a:pt x="2981" y="857"/>
                  <a:pt x="2923" y="866"/>
                  <a:pt x="2866" y="860"/>
                </a:cubicBezTo>
                <a:cubicBezTo>
                  <a:pt x="2847" y="858"/>
                  <a:pt x="2828" y="863"/>
                  <a:pt x="2810" y="862"/>
                </a:cubicBezTo>
                <a:cubicBezTo>
                  <a:pt x="2774" y="860"/>
                  <a:pt x="2739" y="855"/>
                  <a:pt x="2703" y="854"/>
                </a:cubicBezTo>
                <a:cubicBezTo>
                  <a:pt x="2630" y="851"/>
                  <a:pt x="2558" y="850"/>
                  <a:pt x="2485" y="849"/>
                </a:cubicBezTo>
                <a:cubicBezTo>
                  <a:pt x="2474" y="848"/>
                  <a:pt x="2462" y="847"/>
                  <a:pt x="2451" y="846"/>
                </a:cubicBezTo>
                <a:cubicBezTo>
                  <a:pt x="2459" y="852"/>
                  <a:pt x="2469" y="854"/>
                  <a:pt x="2478" y="854"/>
                </a:cubicBezTo>
                <a:cubicBezTo>
                  <a:pt x="2521" y="856"/>
                  <a:pt x="2564" y="858"/>
                  <a:pt x="2607" y="860"/>
                </a:cubicBezTo>
                <a:cubicBezTo>
                  <a:pt x="2647" y="863"/>
                  <a:pt x="2688" y="867"/>
                  <a:pt x="2728" y="869"/>
                </a:cubicBezTo>
                <a:cubicBezTo>
                  <a:pt x="2799" y="871"/>
                  <a:pt x="2870" y="873"/>
                  <a:pt x="2942" y="875"/>
                </a:cubicBezTo>
                <a:cubicBezTo>
                  <a:pt x="2976" y="876"/>
                  <a:pt x="3011" y="877"/>
                  <a:pt x="3045" y="876"/>
                </a:cubicBezTo>
                <a:cubicBezTo>
                  <a:pt x="3059" y="876"/>
                  <a:pt x="3073" y="872"/>
                  <a:pt x="3086" y="869"/>
                </a:cubicBezTo>
                <a:close/>
                <a:moveTo>
                  <a:pt x="1567" y="812"/>
                </a:moveTo>
                <a:cubicBezTo>
                  <a:pt x="1567" y="812"/>
                  <a:pt x="1567" y="811"/>
                  <a:pt x="1566" y="810"/>
                </a:cubicBezTo>
                <a:cubicBezTo>
                  <a:pt x="1402" y="814"/>
                  <a:pt x="1237" y="818"/>
                  <a:pt x="1072" y="822"/>
                </a:cubicBezTo>
                <a:cubicBezTo>
                  <a:pt x="1098" y="827"/>
                  <a:pt x="1123" y="831"/>
                  <a:pt x="1148" y="832"/>
                </a:cubicBezTo>
                <a:cubicBezTo>
                  <a:pt x="1199" y="832"/>
                  <a:pt x="1249" y="829"/>
                  <a:pt x="1299" y="829"/>
                </a:cubicBezTo>
                <a:cubicBezTo>
                  <a:pt x="1358" y="828"/>
                  <a:pt x="1417" y="831"/>
                  <a:pt x="1476" y="828"/>
                </a:cubicBezTo>
                <a:cubicBezTo>
                  <a:pt x="1506" y="827"/>
                  <a:pt x="1536" y="818"/>
                  <a:pt x="1567" y="812"/>
                </a:cubicBezTo>
                <a:close/>
                <a:moveTo>
                  <a:pt x="3131" y="849"/>
                </a:moveTo>
                <a:cubicBezTo>
                  <a:pt x="3162" y="858"/>
                  <a:pt x="3196" y="839"/>
                  <a:pt x="3228" y="860"/>
                </a:cubicBezTo>
                <a:cubicBezTo>
                  <a:pt x="3183" y="862"/>
                  <a:pt x="3142" y="864"/>
                  <a:pt x="3102" y="866"/>
                </a:cubicBezTo>
                <a:cubicBezTo>
                  <a:pt x="3102" y="868"/>
                  <a:pt x="3102" y="869"/>
                  <a:pt x="3102" y="871"/>
                </a:cubicBezTo>
                <a:cubicBezTo>
                  <a:pt x="3198" y="871"/>
                  <a:pt x="3294" y="871"/>
                  <a:pt x="3390" y="871"/>
                </a:cubicBezTo>
                <a:cubicBezTo>
                  <a:pt x="3390" y="868"/>
                  <a:pt x="3390" y="865"/>
                  <a:pt x="3390" y="861"/>
                </a:cubicBezTo>
                <a:cubicBezTo>
                  <a:pt x="3348" y="861"/>
                  <a:pt x="3305" y="861"/>
                  <a:pt x="3263" y="861"/>
                </a:cubicBezTo>
                <a:cubicBezTo>
                  <a:pt x="3263" y="858"/>
                  <a:pt x="3263" y="855"/>
                  <a:pt x="3263" y="852"/>
                </a:cubicBezTo>
                <a:cubicBezTo>
                  <a:pt x="3294" y="852"/>
                  <a:pt x="3325" y="852"/>
                  <a:pt x="3357" y="852"/>
                </a:cubicBezTo>
                <a:cubicBezTo>
                  <a:pt x="3282" y="846"/>
                  <a:pt x="3207" y="825"/>
                  <a:pt x="3131" y="849"/>
                </a:cubicBezTo>
                <a:close/>
                <a:moveTo>
                  <a:pt x="1026" y="782"/>
                </a:moveTo>
                <a:cubicBezTo>
                  <a:pt x="1093" y="779"/>
                  <a:pt x="1164" y="775"/>
                  <a:pt x="1235" y="772"/>
                </a:cubicBezTo>
                <a:cubicBezTo>
                  <a:pt x="1228" y="768"/>
                  <a:pt x="1220" y="765"/>
                  <a:pt x="1212" y="765"/>
                </a:cubicBezTo>
                <a:cubicBezTo>
                  <a:pt x="1198" y="765"/>
                  <a:pt x="1184" y="768"/>
                  <a:pt x="1171" y="767"/>
                </a:cubicBezTo>
                <a:cubicBezTo>
                  <a:pt x="1125" y="766"/>
                  <a:pt x="1080" y="764"/>
                  <a:pt x="1034" y="764"/>
                </a:cubicBezTo>
                <a:cubicBezTo>
                  <a:pt x="1015" y="763"/>
                  <a:pt x="995" y="765"/>
                  <a:pt x="975" y="766"/>
                </a:cubicBezTo>
                <a:cubicBezTo>
                  <a:pt x="975" y="768"/>
                  <a:pt x="975" y="770"/>
                  <a:pt x="976" y="772"/>
                </a:cubicBezTo>
                <a:cubicBezTo>
                  <a:pt x="994" y="773"/>
                  <a:pt x="1013" y="775"/>
                  <a:pt x="1031" y="776"/>
                </a:cubicBezTo>
                <a:cubicBezTo>
                  <a:pt x="1031" y="778"/>
                  <a:pt x="1031" y="780"/>
                  <a:pt x="1031" y="781"/>
                </a:cubicBezTo>
                <a:cubicBezTo>
                  <a:pt x="1028" y="782"/>
                  <a:pt x="1025" y="782"/>
                  <a:pt x="1026" y="782"/>
                </a:cubicBezTo>
                <a:close/>
                <a:moveTo>
                  <a:pt x="1715" y="582"/>
                </a:moveTo>
                <a:cubicBezTo>
                  <a:pt x="1715" y="585"/>
                  <a:pt x="1715" y="587"/>
                  <a:pt x="1715" y="590"/>
                </a:cubicBezTo>
                <a:cubicBezTo>
                  <a:pt x="1775" y="590"/>
                  <a:pt x="1834" y="589"/>
                  <a:pt x="1893" y="590"/>
                </a:cubicBezTo>
                <a:cubicBezTo>
                  <a:pt x="1930" y="591"/>
                  <a:pt x="1968" y="583"/>
                  <a:pt x="2004" y="598"/>
                </a:cubicBezTo>
                <a:cubicBezTo>
                  <a:pt x="2013" y="601"/>
                  <a:pt x="2023" y="599"/>
                  <a:pt x="2033" y="600"/>
                </a:cubicBezTo>
                <a:cubicBezTo>
                  <a:pt x="2033" y="599"/>
                  <a:pt x="2033" y="598"/>
                  <a:pt x="2033" y="597"/>
                </a:cubicBezTo>
                <a:cubicBezTo>
                  <a:pt x="2024" y="596"/>
                  <a:pt x="2015" y="594"/>
                  <a:pt x="2006" y="593"/>
                </a:cubicBezTo>
                <a:cubicBezTo>
                  <a:pt x="2006" y="592"/>
                  <a:pt x="2006" y="590"/>
                  <a:pt x="2006" y="589"/>
                </a:cubicBezTo>
                <a:cubicBezTo>
                  <a:pt x="2032" y="588"/>
                  <a:pt x="2058" y="586"/>
                  <a:pt x="2084" y="585"/>
                </a:cubicBezTo>
                <a:cubicBezTo>
                  <a:pt x="2084" y="584"/>
                  <a:pt x="2084" y="583"/>
                  <a:pt x="2084" y="582"/>
                </a:cubicBezTo>
                <a:cubicBezTo>
                  <a:pt x="1961" y="582"/>
                  <a:pt x="1838" y="582"/>
                  <a:pt x="1715" y="582"/>
                </a:cubicBezTo>
                <a:close/>
                <a:moveTo>
                  <a:pt x="1860" y="846"/>
                </a:moveTo>
                <a:cubicBezTo>
                  <a:pt x="1973" y="858"/>
                  <a:pt x="2082" y="850"/>
                  <a:pt x="2190" y="852"/>
                </a:cubicBezTo>
                <a:cubicBezTo>
                  <a:pt x="2190" y="850"/>
                  <a:pt x="2190" y="848"/>
                  <a:pt x="2190" y="846"/>
                </a:cubicBezTo>
                <a:cubicBezTo>
                  <a:pt x="2082" y="846"/>
                  <a:pt x="1974" y="846"/>
                  <a:pt x="1860" y="846"/>
                </a:cubicBezTo>
                <a:close/>
                <a:moveTo>
                  <a:pt x="2732" y="497"/>
                </a:moveTo>
                <a:cubicBezTo>
                  <a:pt x="2732" y="499"/>
                  <a:pt x="2733" y="501"/>
                  <a:pt x="2733" y="503"/>
                </a:cubicBezTo>
                <a:cubicBezTo>
                  <a:pt x="2815" y="505"/>
                  <a:pt x="2897" y="507"/>
                  <a:pt x="2979" y="503"/>
                </a:cubicBezTo>
                <a:cubicBezTo>
                  <a:pt x="2979" y="501"/>
                  <a:pt x="2979" y="499"/>
                  <a:pt x="2979" y="497"/>
                </a:cubicBezTo>
                <a:cubicBezTo>
                  <a:pt x="2897" y="497"/>
                  <a:pt x="2815" y="497"/>
                  <a:pt x="2732" y="497"/>
                </a:cubicBezTo>
                <a:close/>
                <a:moveTo>
                  <a:pt x="1642" y="871"/>
                </a:moveTo>
                <a:cubicBezTo>
                  <a:pt x="1622" y="871"/>
                  <a:pt x="1604" y="871"/>
                  <a:pt x="1586" y="871"/>
                </a:cubicBezTo>
                <a:cubicBezTo>
                  <a:pt x="1586" y="871"/>
                  <a:pt x="1586" y="872"/>
                  <a:pt x="1586" y="873"/>
                </a:cubicBezTo>
                <a:cubicBezTo>
                  <a:pt x="1593" y="874"/>
                  <a:pt x="1600" y="874"/>
                  <a:pt x="1607" y="874"/>
                </a:cubicBezTo>
                <a:cubicBezTo>
                  <a:pt x="1607" y="876"/>
                  <a:pt x="1607" y="878"/>
                  <a:pt x="1607" y="879"/>
                </a:cubicBezTo>
                <a:cubicBezTo>
                  <a:pt x="1578" y="879"/>
                  <a:pt x="1548" y="879"/>
                  <a:pt x="1519" y="879"/>
                </a:cubicBezTo>
                <a:cubicBezTo>
                  <a:pt x="1519" y="881"/>
                  <a:pt x="1519" y="883"/>
                  <a:pt x="1519" y="885"/>
                </a:cubicBezTo>
                <a:cubicBezTo>
                  <a:pt x="1534" y="885"/>
                  <a:pt x="1550" y="885"/>
                  <a:pt x="1565" y="885"/>
                </a:cubicBezTo>
                <a:cubicBezTo>
                  <a:pt x="1565" y="886"/>
                  <a:pt x="1565" y="887"/>
                  <a:pt x="1565" y="889"/>
                </a:cubicBezTo>
                <a:cubicBezTo>
                  <a:pt x="1558" y="890"/>
                  <a:pt x="1551" y="891"/>
                  <a:pt x="1544" y="892"/>
                </a:cubicBezTo>
                <a:cubicBezTo>
                  <a:pt x="1544" y="893"/>
                  <a:pt x="1544" y="894"/>
                  <a:pt x="1544" y="895"/>
                </a:cubicBezTo>
                <a:cubicBezTo>
                  <a:pt x="1590" y="890"/>
                  <a:pt x="1636" y="885"/>
                  <a:pt x="1682" y="880"/>
                </a:cubicBezTo>
                <a:cubicBezTo>
                  <a:pt x="1682" y="879"/>
                  <a:pt x="1682" y="878"/>
                  <a:pt x="1682" y="877"/>
                </a:cubicBezTo>
                <a:cubicBezTo>
                  <a:pt x="1666" y="877"/>
                  <a:pt x="1651" y="877"/>
                  <a:pt x="1633" y="877"/>
                </a:cubicBezTo>
                <a:cubicBezTo>
                  <a:pt x="1637" y="874"/>
                  <a:pt x="1639" y="873"/>
                  <a:pt x="1642" y="871"/>
                </a:cubicBezTo>
                <a:close/>
                <a:moveTo>
                  <a:pt x="3146" y="164"/>
                </a:moveTo>
                <a:cubicBezTo>
                  <a:pt x="3146" y="166"/>
                  <a:pt x="3146" y="167"/>
                  <a:pt x="3146" y="168"/>
                </a:cubicBezTo>
                <a:cubicBezTo>
                  <a:pt x="3185" y="168"/>
                  <a:pt x="3224" y="168"/>
                  <a:pt x="3263" y="168"/>
                </a:cubicBezTo>
                <a:cubicBezTo>
                  <a:pt x="3237" y="156"/>
                  <a:pt x="3211" y="142"/>
                  <a:pt x="3180" y="155"/>
                </a:cubicBezTo>
                <a:cubicBezTo>
                  <a:pt x="3191" y="158"/>
                  <a:pt x="3202" y="160"/>
                  <a:pt x="3213" y="162"/>
                </a:cubicBezTo>
                <a:cubicBezTo>
                  <a:pt x="3213" y="163"/>
                  <a:pt x="3213" y="164"/>
                  <a:pt x="3212" y="164"/>
                </a:cubicBezTo>
                <a:cubicBezTo>
                  <a:pt x="3190" y="164"/>
                  <a:pt x="3168" y="164"/>
                  <a:pt x="3146" y="164"/>
                </a:cubicBezTo>
                <a:close/>
                <a:moveTo>
                  <a:pt x="2203" y="745"/>
                </a:moveTo>
                <a:cubicBezTo>
                  <a:pt x="2204" y="744"/>
                  <a:pt x="2204" y="742"/>
                  <a:pt x="2204" y="741"/>
                </a:cubicBezTo>
                <a:cubicBezTo>
                  <a:pt x="2221" y="743"/>
                  <a:pt x="2238" y="744"/>
                  <a:pt x="2256" y="746"/>
                </a:cubicBezTo>
                <a:cubicBezTo>
                  <a:pt x="2256" y="743"/>
                  <a:pt x="2256" y="741"/>
                  <a:pt x="2256" y="738"/>
                </a:cubicBezTo>
                <a:cubicBezTo>
                  <a:pt x="2212" y="738"/>
                  <a:pt x="2169" y="738"/>
                  <a:pt x="2125" y="738"/>
                </a:cubicBezTo>
                <a:cubicBezTo>
                  <a:pt x="2125" y="739"/>
                  <a:pt x="2125" y="740"/>
                  <a:pt x="2125" y="742"/>
                </a:cubicBezTo>
                <a:cubicBezTo>
                  <a:pt x="2157" y="744"/>
                  <a:pt x="2190" y="747"/>
                  <a:pt x="2222" y="750"/>
                </a:cubicBezTo>
                <a:cubicBezTo>
                  <a:pt x="2222" y="748"/>
                  <a:pt x="2223" y="747"/>
                  <a:pt x="2223" y="745"/>
                </a:cubicBezTo>
                <a:cubicBezTo>
                  <a:pt x="2216" y="745"/>
                  <a:pt x="2210" y="745"/>
                  <a:pt x="2203" y="745"/>
                </a:cubicBezTo>
                <a:close/>
                <a:moveTo>
                  <a:pt x="2500" y="797"/>
                </a:moveTo>
                <a:cubicBezTo>
                  <a:pt x="2500" y="796"/>
                  <a:pt x="2500" y="795"/>
                  <a:pt x="2500" y="794"/>
                </a:cubicBezTo>
                <a:cubicBezTo>
                  <a:pt x="2483" y="794"/>
                  <a:pt x="2466" y="794"/>
                  <a:pt x="2448" y="794"/>
                </a:cubicBezTo>
                <a:cubicBezTo>
                  <a:pt x="2431" y="794"/>
                  <a:pt x="2414" y="793"/>
                  <a:pt x="2397" y="793"/>
                </a:cubicBezTo>
                <a:cubicBezTo>
                  <a:pt x="2379" y="792"/>
                  <a:pt x="2362" y="791"/>
                  <a:pt x="2345" y="791"/>
                </a:cubicBezTo>
                <a:cubicBezTo>
                  <a:pt x="2329" y="791"/>
                  <a:pt x="2313" y="793"/>
                  <a:pt x="2296" y="794"/>
                </a:cubicBezTo>
                <a:cubicBezTo>
                  <a:pt x="2297" y="795"/>
                  <a:pt x="2297" y="796"/>
                  <a:pt x="2297" y="797"/>
                </a:cubicBezTo>
                <a:cubicBezTo>
                  <a:pt x="2364" y="797"/>
                  <a:pt x="2432" y="797"/>
                  <a:pt x="2500" y="797"/>
                </a:cubicBezTo>
                <a:close/>
                <a:moveTo>
                  <a:pt x="2362" y="737"/>
                </a:moveTo>
                <a:cubicBezTo>
                  <a:pt x="2363" y="736"/>
                  <a:pt x="2364" y="735"/>
                  <a:pt x="2364" y="733"/>
                </a:cubicBezTo>
                <a:cubicBezTo>
                  <a:pt x="2331" y="733"/>
                  <a:pt x="2299" y="733"/>
                  <a:pt x="2268" y="733"/>
                </a:cubicBezTo>
                <a:cubicBezTo>
                  <a:pt x="2287" y="757"/>
                  <a:pt x="2312" y="745"/>
                  <a:pt x="2335" y="744"/>
                </a:cubicBezTo>
                <a:cubicBezTo>
                  <a:pt x="2334" y="742"/>
                  <a:pt x="2332" y="741"/>
                  <a:pt x="2328" y="737"/>
                </a:cubicBezTo>
                <a:cubicBezTo>
                  <a:pt x="2341" y="737"/>
                  <a:pt x="2352" y="737"/>
                  <a:pt x="2362" y="737"/>
                </a:cubicBezTo>
                <a:close/>
                <a:moveTo>
                  <a:pt x="509" y="791"/>
                </a:moveTo>
                <a:cubicBezTo>
                  <a:pt x="482" y="772"/>
                  <a:pt x="449" y="774"/>
                  <a:pt x="433" y="791"/>
                </a:cubicBezTo>
                <a:cubicBezTo>
                  <a:pt x="456" y="791"/>
                  <a:pt x="480" y="791"/>
                  <a:pt x="509" y="791"/>
                </a:cubicBezTo>
                <a:close/>
                <a:moveTo>
                  <a:pt x="1394" y="774"/>
                </a:moveTo>
                <a:cubicBezTo>
                  <a:pt x="1394" y="773"/>
                  <a:pt x="1394" y="771"/>
                  <a:pt x="1394" y="769"/>
                </a:cubicBezTo>
                <a:cubicBezTo>
                  <a:pt x="1359" y="769"/>
                  <a:pt x="1324" y="769"/>
                  <a:pt x="1289" y="769"/>
                </a:cubicBezTo>
                <a:cubicBezTo>
                  <a:pt x="1289" y="771"/>
                  <a:pt x="1289" y="773"/>
                  <a:pt x="1289" y="774"/>
                </a:cubicBezTo>
                <a:cubicBezTo>
                  <a:pt x="1324" y="774"/>
                  <a:pt x="1359" y="774"/>
                  <a:pt x="1394" y="774"/>
                </a:cubicBezTo>
                <a:close/>
                <a:moveTo>
                  <a:pt x="2394" y="834"/>
                </a:moveTo>
                <a:cubicBezTo>
                  <a:pt x="2394" y="832"/>
                  <a:pt x="2394" y="829"/>
                  <a:pt x="2394" y="827"/>
                </a:cubicBezTo>
                <a:cubicBezTo>
                  <a:pt x="2364" y="825"/>
                  <a:pt x="2334" y="823"/>
                  <a:pt x="2304" y="820"/>
                </a:cubicBezTo>
                <a:cubicBezTo>
                  <a:pt x="2303" y="823"/>
                  <a:pt x="2303" y="826"/>
                  <a:pt x="2303" y="829"/>
                </a:cubicBezTo>
                <a:cubicBezTo>
                  <a:pt x="2333" y="831"/>
                  <a:pt x="2364" y="833"/>
                  <a:pt x="2394" y="834"/>
                </a:cubicBezTo>
                <a:close/>
                <a:moveTo>
                  <a:pt x="2941" y="921"/>
                </a:moveTo>
                <a:cubicBezTo>
                  <a:pt x="2941" y="922"/>
                  <a:pt x="2941" y="924"/>
                  <a:pt x="2941" y="925"/>
                </a:cubicBezTo>
                <a:cubicBezTo>
                  <a:pt x="2984" y="925"/>
                  <a:pt x="3027" y="925"/>
                  <a:pt x="3069" y="925"/>
                </a:cubicBezTo>
                <a:cubicBezTo>
                  <a:pt x="3069" y="924"/>
                  <a:pt x="3069" y="922"/>
                  <a:pt x="3069" y="921"/>
                </a:cubicBezTo>
                <a:cubicBezTo>
                  <a:pt x="3027" y="921"/>
                  <a:pt x="2984" y="921"/>
                  <a:pt x="2941" y="921"/>
                </a:cubicBezTo>
                <a:close/>
                <a:moveTo>
                  <a:pt x="1277" y="670"/>
                </a:moveTo>
                <a:cubicBezTo>
                  <a:pt x="1277" y="668"/>
                  <a:pt x="1277" y="667"/>
                  <a:pt x="1277" y="666"/>
                </a:cubicBezTo>
                <a:cubicBezTo>
                  <a:pt x="1242" y="666"/>
                  <a:pt x="1206" y="666"/>
                  <a:pt x="1171" y="666"/>
                </a:cubicBezTo>
                <a:cubicBezTo>
                  <a:pt x="1171" y="667"/>
                  <a:pt x="1171" y="668"/>
                  <a:pt x="1171" y="670"/>
                </a:cubicBezTo>
                <a:cubicBezTo>
                  <a:pt x="1206" y="670"/>
                  <a:pt x="1242" y="670"/>
                  <a:pt x="1277" y="670"/>
                </a:cubicBezTo>
                <a:close/>
                <a:moveTo>
                  <a:pt x="2225" y="905"/>
                </a:moveTo>
                <a:cubicBezTo>
                  <a:pt x="2225" y="907"/>
                  <a:pt x="2225" y="909"/>
                  <a:pt x="2225" y="910"/>
                </a:cubicBezTo>
                <a:cubicBezTo>
                  <a:pt x="2257" y="910"/>
                  <a:pt x="2289" y="910"/>
                  <a:pt x="2321" y="910"/>
                </a:cubicBezTo>
                <a:cubicBezTo>
                  <a:pt x="2321" y="909"/>
                  <a:pt x="2321" y="907"/>
                  <a:pt x="2321" y="905"/>
                </a:cubicBezTo>
                <a:cubicBezTo>
                  <a:pt x="2289" y="905"/>
                  <a:pt x="2257" y="905"/>
                  <a:pt x="2225" y="905"/>
                </a:cubicBezTo>
                <a:close/>
                <a:moveTo>
                  <a:pt x="2738" y="874"/>
                </a:moveTo>
                <a:cubicBezTo>
                  <a:pt x="2738" y="876"/>
                  <a:pt x="2737" y="879"/>
                  <a:pt x="2737" y="881"/>
                </a:cubicBezTo>
                <a:cubicBezTo>
                  <a:pt x="2769" y="886"/>
                  <a:pt x="2801" y="891"/>
                  <a:pt x="2834" y="896"/>
                </a:cubicBezTo>
                <a:cubicBezTo>
                  <a:pt x="2834" y="894"/>
                  <a:pt x="2834" y="893"/>
                  <a:pt x="2835" y="891"/>
                </a:cubicBezTo>
                <a:cubicBezTo>
                  <a:pt x="2821" y="890"/>
                  <a:pt x="2807" y="889"/>
                  <a:pt x="2793" y="886"/>
                </a:cubicBezTo>
                <a:cubicBezTo>
                  <a:pt x="2775" y="883"/>
                  <a:pt x="2756" y="878"/>
                  <a:pt x="2738" y="874"/>
                </a:cubicBezTo>
                <a:close/>
                <a:moveTo>
                  <a:pt x="1637" y="745"/>
                </a:moveTo>
                <a:cubicBezTo>
                  <a:pt x="1637" y="746"/>
                  <a:pt x="1637" y="748"/>
                  <a:pt x="1637" y="749"/>
                </a:cubicBezTo>
                <a:cubicBezTo>
                  <a:pt x="1672" y="749"/>
                  <a:pt x="1706" y="749"/>
                  <a:pt x="1741" y="749"/>
                </a:cubicBezTo>
                <a:cubicBezTo>
                  <a:pt x="1741" y="748"/>
                  <a:pt x="1741" y="746"/>
                  <a:pt x="1741" y="745"/>
                </a:cubicBezTo>
                <a:cubicBezTo>
                  <a:pt x="1706" y="745"/>
                  <a:pt x="1671" y="745"/>
                  <a:pt x="1637" y="745"/>
                </a:cubicBezTo>
                <a:close/>
                <a:moveTo>
                  <a:pt x="3074" y="946"/>
                </a:moveTo>
                <a:cubicBezTo>
                  <a:pt x="3054" y="925"/>
                  <a:pt x="3036" y="935"/>
                  <a:pt x="3019" y="935"/>
                </a:cubicBezTo>
                <a:cubicBezTo>
                  <a:pt x="3019" y="938"/>
                  <a:pt x="3019" y="940"/>
                  <a:pt x="3019" y="942"/>
                </a:cubicBezTo>
                <a:cubicBezTo>
                  <a:pt x="3036" y="944"/>
                  <a:pt x="3053" y="945"/>
                  <a:pt x="3074" y="946"/>
                </a:cubicBezTo>
                <a:close/>
                <a:moveTo>
                  <a:pt x="1219" y="846"/>
                </a:moveTo>
                <a:cubicBezTo>
                  <a:pt x="1219" y="847"/>
                  <a:pt x="1219" y="848"/>
                  <a:pt x="1219" y="848"/>
                </a:cubicBezTo>
                <a:cubicBezTo>
                  <a:pt x="1261" y="848"/>
                  <a:pt x="1302" y="848"/>
                  <a:pt x="1344" y="848"/>
                </a:cubicBezTo>
                <a:cubicBezTo>
                  <a:pt x="1344" y="848"/>
                  <a:pt x="1344" y="847"/>
                  <a:pt x="1344" y="846"/>
                </a:cubicBezTo>
                <a:cubicBezTo>
                  <a:pt x="1302" y="846"/>
                  <a:pt x="1261" y="846"/>
                  <a:pt x="1219" y="846"/>
                </a:cubicBezTo>
                <a:close/>
                <a:moveTo>
                  <a:pt x="3055" y="502"/>
                </a:moveTo>
                <a:cubicBezTo>
                  <a:pt x="3055" y="500"/>
                  <a:pt x="3055" y="498"/>
                  <a:pt x="3055" y="497"/>
                </a:cubicBezTo>
                <a:cubicBezTo>
                  <a:pt x="3038" y="497"/>
                  <a:pt x="3022" y="497"/>
                  <a:pt x="3005" y="497"/>
                </a:cubicBezTo>
                <a:cubicBezTo>
                  <a:pt x="3005" y="499"/>
                  <a:pt x="3006" y="502"/>
                  <a:pt x="3006" y="504"/>
                </a:cubicBezTo>
                <a:cubicBezTo>
                  <a:pt x="3022" y="504"/>
                  <a:pt x="3039" y="503"/>
                  <a:pt x="3055" y="502"/>
                </a:cubicBezTo>
                <a:close/>
                <a:moveTo>
                  <a:pt x="653" y="768"/>
                </a:moveTo>
                <a:cubicBezTo>
                  <a:pt x="653" y="771"/>
                  <a:pt x="654" y="774"/>
                  <a:pt x="654" y="776"/>
                </a:cubicBezTo>
                <a:cubicBezTo>
                  <a:pt x="686" y="775"/>
                  <a:pt x="718" y="773"/>
                  <a:pt x="750" y="771"/>
                </a:cubicBezTo>
                <a:cubicBezTo>
                  <a:pt x="750" y="770"/>
                  <a:pt x="750" y="769"/>
                  <a:pt x="750" y="768"/>
                </a:cubicBezTo>
                <a:cubicBezTo>
                  <a:pt x="717" y="768"/>
                  <a:pt x="685" y="768"/>
                  <a:pt x="653" y="768"/>
                </a:cubicBezTo>
                <a:close/>
                <a:moveTo>
                  <a:pt x="281" y="794"/>
                </a:moveTo>
                <a:cubicBezTo>
                  <a:pt x="282" y="797"/>
                  <a:pt x="283" y="800"/>
                  <a:pt x="283" y="802"/>
                </a:cubicBezTo>
                <a:cubicBezTo>
                  <a:pt x="302" y="798"/>
                  <a:pt x="320" y="794"/>
                  <a:pt x="338" y="790"/>
                </a:cubicBezTo>
                <a:cubicBezTo>
                  <a:pt x="338" y="788"/>
                  <a:pt x="338" y="786"/>
                  <a:pt x="337" y="784"/>
                </a:cubicBezTo>
                <a:cubicBezTo>
                  <a:pt x="318" y="787"/>
                  <a:pt x="300" y="791"/>
                  <a:pt x="281" y="794"/>
                </a:cubicBezTo>
                <a:close/>
                <a:moveTo>
                  <a:pt x="2788" y="721"/>
                </a:moveTo>
                <a:cubicBezTo>
                  <a:pt x="2762" y="704"/>
                  <a:pt x="2742" y="715"/>
                  <a:pt x="2722" y="721"/>
                </a:cubicBezTo>
                <a:cubicBezTo>
                  <a:pt x="2742" y="721"/>
                  <a:pt x="2762" y="721"/>
                  <a:pt x="2788" y="721"/>
                </a:cubicBezTo>
                <a:close/>
                <a:moveTo>
                  <a:pt x="3306" y="717"/>
                </a:moveTo>
                <a:cubicBezTo>
                  <a:pt x="3306" y="718"/>
                  <a:pt x="3305" y="720"/>
                  <a:pt x="3305" y="721"/>
                </a:cubicBezTo>
                <a:cubicBezTo>
                  <a:pt x="3332" y="724"/>
                  <a:pt x="3358" y="726"/>
                  <a:pt x="3384" y="728"/>
                </a:cubicBezTo>
                <a:cubicBezTo>
                  <a:pt x="3384" y="726"/>
                  <a:pt x="3384" y="724"/>
                  <a:pt x="3385" y="723"/>
                </a:cubicBezTo>
                <a:cubicBezTo>
                  <a:pt x="3358" y="721"/>
                  <a:pt x="3332" y="719"/>
                  <a:pt x="3306" y="717"/>
                </a:cubicBezTo>
                <a:close/>
                <a:moveTo>
                  <a:pt x="2322" y="606"/>
                </a:moveTo>
                <a:cubicBezTo>
                  <a:pt x="2322" y="604"/>
                  <a:pt x="2322" y="602"/>
                  <a:pt x="2322" y="601"/>
                </a:cubicBezTo>
                <a:cubicBezTo>
                  <a:pt x="2295" y="599"/>
                  <a:pt x="2268" y="598"/>
                  <a:pt x="2241" y="597"/>
                </a:cubicBezTo>
                <a:cubicBezTo>
                  <a:pt x="2241" y="598"/>
                  <a:pt x="2241" y="600"/>
                  <a:pt x="2241" y="601"/>
                </a:cubicBezTo>
                <a:cubicBezTo>
                  <a:pt x="2268" y="603"/>
                  <a:pt x="2295" y="604"/>
                  <a:pt x="2322" y="606"/>
                </a:cubicBezTo>
                <a:close/>
                <a:moveTo>
                  <a:pt x="2164" y="590"/>
                </a:moveTo>
                <a:cubicBezTo>
                  <a:pt x="2163" y="592"/>
                  <a:pt x="2163" y="593"/>
                  <a:pt x="2163" y="595"/>
                </a:cubicBezTo>
                <a:cubicBezTo>
                  <a:pt x="2173" y="597"/>
                  <a:pt x="2183" y="600"/>
                  <a:pt x="2193" y="600"/>
                </a:cubicBezTo>
                <a:cubicBezTo>
                  <a:pt x="2204" y="600"/>
                  <a:pt x="2214" y="598"/>
                  <a:pt x="2225" y="597"/>
                </a:cubicBezTo>
                <a:cubicBezTo>
                  <a:pt x="2225" y="596"/>
                  <a:pt x="2225" y="595"/>
                  <a:pt x="2225" y="595"/>
                </a:cubicBezTo>
                <a:cubicBezTo>
                  <a:pt x="2204" y="593"/>
                  <a:pt x="2184" y="592"/>
                  <a:pt x="2164" y="590"/>
                </a:cubicBezTo>
                <a:close/>
                <a:moveTo>
                  <a:pt x="2123" y="903"/>
                </a:moveTo>
                <a:cubicBezTo>
                  <a:pt x="2123" y="904"/>
                  <a:pt x="2123" y="905"/>
                  <a:pt x="2123" y="906"/>
                </a:cubicBezTo>
                <a:cubicBezTo>
                  <a:pt x="2152" y="906"/>
                  <a:pt x="2182" y="906"/>
                  <a:pt x="2211" y="906"/>
                </a:cubicBezTo>
                <a:cubicBezTo>
                  <a:pt x="2211" y="905"/>
                  <a:pt x="2211" y="904"/>
                  <a:pt x="2211" y="903"/>
                </a:cubicBezTo>
                <a:cubicBezTo>
                  <a:pt x="2182" y="903"/>
                  <a:pt x="2152" y="903"/>
                  <a:pt x="2123" y="903"/>
                </a:cubicBezTo>
                <a:close/>
                <a:moveTo>
                  <a:pt x="2261" y="828"/>
                </a:moveTo>
                <a:cubicBezTo>
                  <a:pt x="2261" y="827"/>
                  <a:pt x="2261" y="826"/>
                  <a:pt x="2261" y="825"/>
                </a:cubicBezTo>
                <a:cubicBezTo>
                  <a:pt x="2230" y="825"/>
                  <a:pt x="2199" y="825"/>
                  <a:pt x="2168" y="825"/>
                </a:cubicBezTo>
                <a:cubicBezTo>
                  <a:pt x="2168" y="826"/>
                  <a:pt x="2168" y="827"/>
                  <a:pt x="2168" y="828"/>
                </a:cubicBezTo>
                <a:cubicBezTo>
                  <a:pt x="2199" y="828"/>
                  <a:pt x="2230" y="828"/>
                  <a:pt x="2261" y="828"/>
                </a:cubicBezTo>
                <a:close/>
                <a:moveTo>
                  <a:pt x="955" y="661"/>
                </a:moveTo>
                <a:cubicBezTo>
                  <a:pt x="954" y="662"/>
                  <a:pt x="954" y="662"/>
                  <a:pt x="954" y="663"/>
                </a:cubicBezTo>
                <a:cubicBezTo>
                  <a:pt x="979" y="663"/>
                  <a:pt x="1004" y="663"/>
                  <a:pt x="1028" y="663"/>
                </a:cubicBezTo>
                <a:cubicBezTo>
                  <a:pt x="1028" y="661"/>
                  <a:pt x="1028" y="659"/>
                  <a:pt x="1028" y="657"/>
                </a:cubicBezTo>
                <a:cubicBezTo>
                  <a:pt x="1004" y="658"/>
                  <a:pt x="979" y="660"/>
                  <a:pt x="955" y="661"/>
                </a:cubicBezTo>
                <a:close/>
                <a:moveTo>
                  <a:pt x="1762" y="685"/>
                </a:moveTo>
                <a:cubicBezTo>
                  <a:pt x="1762" y="684"/>
                  <a:pt x="1762" y="683"/>
                  <a:pt x="1762" y="681"/>
                </a:cubicBezTo>
                <a:cubicBezTo>
                  <a:pt x="1742" y="681"/>
                  <a:pt x="1723" y="681"/>
                  <a:pt x="1703" y="681"/>
                </a:cubicBezTo>
                <a:cubicBezTo>
                  <a:pt x="1703" y="683"/>
                  <a:pt x="1703" y="684"/>
                  <a:pt x="1704" y="685"/>
                </a:cubicBezTo>
                <a:cubicBezTo>
                  <a:pt x="1723" y="685"/>
                  <a:pt x="1743" y="685"/>
                  <a:pt x="1762" y="685"/>
                </a:cubicBezTo>
                <a:close/>
                <a:moveTo>
                  <a:pt x="1364" y="872"/>
                </a:moveTo>
                <a:cubicBezTo>
                  <a:pt x="1365" y="875"/>
                  <a:pt x="1365" y="877"/>
                  <a:pt x="1365" y="880"/>
                </a:cubicBezTo>
                <a:cubicBezTo>
                  <a:pt x="1381" y="878"/>
                  <a:pt x="1398" y="877"/>
                  <a:pt x="1414" y="875"/>
                </a:cubicBezTo>
                <a:cubicBezTo>
                  <a:pt x="1414" y="874"/>
                  <a:pt x="1414" y="873"/>
                  <a:pt x="1414" y="872"/>
                </a:cubicBezTo>
                <a:cubicBezTo>
                  <a:pt x="1397" y="872"/>
                  <a:pt x="1381" y="872"/>
                  <a:pt x="1364" y="872"/>
                </a:cubicBezTo>
                <a:close/>
                <a:moveTo>
                  <a:pt x="2329" y="844"/>
                </a:moveTo>
                <a:cubicBezTo>
                  <a:pt x="2329" y="843"/>
                  <a:pt x="2329" y="841"/>
                  <a:pt x="2329" y="840"/>
                </a:cubicBezTo>
                <a:cubicBezTo>
                  <a:pt x="2312" y="840"/>
                  <a:pt x="2295" y="840"/>
                  <a:pt x="2278" y="840"/>
                </a:cubicBezTo>
                <a:cubicBezTo>
                  <a:pt x="2278" y="841"/>
                  <a:pt x="2278" y="843"/>
                  <a:pt x="2278" y="844"/>
                </a:cubicBezTo>
                <a:cubicBezTo>
                  <a:pt x="2295" y="844"/>
                  <a:pt x="2312" y="844"/>
                  <a:pt x="2329" y="844"/>
                </a:cubicBezTo>
                <a:close/>
                <a:moveTo>
                  <a:pt x="1447" y="801"/>
                </a:moveTo>
                <a:cubicBezTo>
                  <a:pt x="1447" y="802"/>
                  <a:pt x="1447" y="803"/>
                  <a:pt x="1447" y="804"/>
                </a:cubicBezTo>
                <a:cubicBezTo>
                  <a:pt x="1474" y="804"/>
                  <a:pt x="1501" y="804"/>
                  <a:pt x="1529" y="804"/>
                </a:cubicBezTo>
                <a:cubicBezTo>
                  <a:pt x="1529" y="803"/>
                  <a:pt x="1529" y="802"/>
                  <a:pt x="1529" y="801"/>
                </a:cubicBezTo>
                <a:cubicBezTo>
                  <a:pt x="1501" y="801"/>
                  <a:pt x="1474" y="801"/>
                  <a:pt x="1447" y="801"/>
                </a:cubicBezTo>
                <a:close/>
                <a:moveTo>
                  <a:pt x="2649" y="874"/>
                </a:moveTo>
                <a:cubicBezTo>
                  <a:pt x="2649" y="876"/>
                  <a:pt x="2650" y="879"/>
                  <a:pt x="2650" y="882"/>
                </a:cubicBezTo>
                <a:cubicBezTo>
                  <a:pt x="2664" y="880"/>
                  <a:pt x="2678" y="878"/>
                  <a:pt x="2691" y="876"/>
                </a:cubicBezTo>
                <a:cubicBezTo>
                  <a:pt x="2691" y="874"/>
                  <a:pt x="2691" y="873"/>
                  <a:pt x="2691" y="871"/>
                </a:cubicBezTo>
                <a:cubicBezTo>
                  <a:pt x="2677" y="872"/>
                  <a:pt x="2663" y="873"/>
                  <a:pt x="2649" y="874"/>
                </a:cubicBezTo>
                <a:close/>
                <a:moveTo>
                  <a:pt x="2434" y="678"/>
                </a:moveTo>
                <a:cubicBezTo>
                  <a:pt x="2434" y="677"/>
                  <a:pt x="2434" y="675"/>
                  <a:pt x="2434" y="674"/>
                </a:cubicBezTo>
                <a:cubicBezTo>
                  <a:pt x="2409" y="675"/>
                  <a:pt x="2384" y="677"/>
                  <a:pt x="2360" y="678"/>
                </a:cubicBezTo>
                <a:cubicBezTo>
                  <a:pt x="2360" y="680"/>
                  <a:pt x="2360" y="681"/>
                  <a:pt x="2360" y="682"/>
                </a:cubicBezTo>
                <a:cubicBezTo>
                  <a:pt x="2385" y="681"/>
                  <a:pt x="2410" y="679"/>
                  <a:pt x="2434" y="678"/>
                </a:cubicBezTo>
                <a:close/>
                <a:moveTo>
                  <a:pt x="2441" y="598"/>
                </a:moveTo>
                <a:cubicBezTo>
                  <a:pt x="2441" y="596"/>
                  <a:pt x="2441" y="594"/>
                  <a:pt x="2441" y="593"/>
                </a:cubicBezTo>
                <a:cubicBezTo>
                  <a:pt x="2423" y="593"/>
                  <a:pt x="2404" y="593"/>
                  <a:pt x="2386" y="593"/>
                </a:cubicBezTo>
                <a:cubicBezTo>
                  <a:pt x="2386" y="594"/>
                  <a:pt x="2386" y="596"/>
                  <a:pt x="2386" y="598"/>
                </a:cubicBezTo>
                <a:cubicBezTo>
                  <a:pt x="2405" y="598"/>
                  <a:pt x="2423" y="598"/>
                  <a:pt x="2441" y="598"/>
                </a:cubicBezTo>
                <a:close/>
              </a:path>
            </a:pathLst>
          </a:custGeom>
          <a:solidFill>
            <a:srgbClr val="CEE7FA"/>
          </a:solidFill>
          <a:ln>
            <a:noFill/>
          </a:ln>
        </p:spPr>
        <p:txBody>
          <a:bodyPr vert="horz" wrap="square" lIns="100600" tIns="36000" rIns="100600" bIns="5030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Graph Theory and Network Analysis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F1DF606-B084-A67C-5178-F9C5A9990E1C}"/>
              </a:ext>
            </a:extLst>
          </p:cNvPr>
          <p:cNvSpPr txBox="1"/>
          <p:nvPr/>
        </p:nvSpPr>
        <p:spPr bwMode="auto">
          <a:xfrm>
            <a:off x="832725" y="2909542"/>
            <a:ext cx="8611728" cy="18004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10496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Graph Centrality Evaluation  </a:t>
            </a:r>
            <a:r>
              <a:rPr lang="en-US" altLang="zh-CN" sz="2200" dirty="0">
                <a:solidFill>
                  <a:srgbClr val="005AAA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[CIKM’08, FOCS’18]  </a:t>
            </a:r>
          </a:p>
          <a:p>
            <a:pPr marL="210496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Friend Recommendation (Twiter Who-to-Follow)  </a:t>
            </a:r>
            <a:r>
              <a:rPr lang="en-US" altLang="zh-CN" sz="2200" dirty="0">
                <a:solidFill>
                  <a:srgbClr val="005AAA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[WWW’13]  </a:t>
            </a:r>
            <a:endParaRPr lang="en-US" altLang="zh-CN" sz="22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210496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Named Entity Disambiguation  </a:t>
            </a:r>
            <a:r>
              <a:rPr lang="en-US" altLang="zh-CN" sz="2200" dirty="0">
                <a:solidFill>
                  <a:srgbClr val="005AAA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[ACL’15]</a:t>
            </a:r>
            <a:endParaRPr lang="en-US" altLang="zh-CN" sz="22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210496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Spam Detection 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200" dirty="0">
                <a:solidFill>
                  <a:srgbClr val="005AAA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[KDD’12]</a:t>
            </a:r>
            <a:endParaRPr lang="en-US" sz="2200"/>
          </a:p>
        </p:txBody>
      </p:sp>
      <p:pic>
        <p:nvPicPr>
          <p:cNvPr id="9" name="图片 8" descr="图表&#10;&#10;描述已自动生成">
            <a:extLst>
              <a:ext uri="{FF2B5EF4-FFF2-40B4-BE49-F238E27FC236}">
                <a16:creationId xmlns:a16="http://schemas.microsoft.com/office/drawing/2014/main" id="{47F6D1B5-5E68-0958-05E0-18E772FE6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" y="5529798"/>
            <a:ext cx="1979237" cy="158458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2DF674F-7704-A5F9-AFC8-41E8CA96D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7719" y="5608244"/>
            <a:ext cx="3016415" cy="13467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C57F0DC5-F744-259F-244F-958EB0677F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70" t="4247" r="4118" b="5996"/>
          <a:stretch/>
        </p:blipFill>
        <p:spPr>
          <a:xfrm>
            <a:off x="2230582" y="5498326"/>
            <a:ext cx="2040585" cy="16160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Picture 2" descr="“named entity disambiguation”的图片搜索结果">
            <a:extLst>
              <a:ext uri="{FF2B5EF4-FFF2-40B4-BE49-F238E27FC236}">
                <a16:creationId xmlns:a16="http://schemas.microsoft.com/office/drawing/2014/main" id="{F030DDB6-2874-9D2E-A348-EA4D85C0C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33" y="5498326"/>
            <a:ext cx="2593060" cy="155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135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24">
            <a:extLst>
              <a:ext uri="{FF2B5EF4-FFF2-40B4-BE49-F238E27FC236}">
                <a16:creationId xmlns:a16="http://schemas.microsoft.com/office/drawing/2014/main" id="{9E3BBBD6-5866-40E1-BC24-6826FCA4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26" y="718642"/>
            <a:ext cx="8997950" cy="322293"/>
          </a:xfrm>
        </p:spPr>
        <p:txBody>
          <a:bodyPr/>
          <a:lstStyle/>
          <a:p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Outline</a:t>
            </a:r>
            <a:endParaRPr lang="zh-CN" altLang="en-US" sz="3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0396A451-FC96-456C-D3C1-78214B0EB451}"/>
              </a:ext>
            </a:extLst>
          </p:cNvPr>
          <p:cNvGrpSpPr/>
          <p:nvPr/>
        </p:nvGrpSpPr>
        <p:grpSpPr>
          <a:xfrm>
            <a:off x="2515048" y="3239735"/>
            <a:ext cx="4981575" cy="793750"/>
            <a:chOff x="2515048" y="2878882"/>
            <a:chExt cx="4981575" cy="793750"/>
          </a:xfrm>
        </p:grpSpPr>
        <p:sp>
          <p:nvSpPr>
            <p:cNvPr id="2" name="AutoShape 15">
              <a:extLst>
                <a:ext uri="{FF2B5EF4-FFF2-40B4-BE49-F238E27FC236}">
                  <a16:creationId xmlns:a16="http://schemas.microsoft.com/office/drawing/2014/main" id="{8DE83D24-E75E-394E-2E39-3D68775FD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686" y="3016995"/>
              <a:ext cx="4579937" cy="52863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9B01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buFont typeface="Arial" charset="0"/>
                <a:buNone/>
              </a:pPr>
              <a:endParaRPr lang="zh-CN" altLang="zh-CN" sz="4000">
                <a:solidFill>
                  <a:srgbClr val="555555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  <p:sp>
          <p:nvSpPr>
            <p:cNvPr id="3" name="AutoShape 16">
              <a:extLst>
                <a:ext uri="{FF2B5EF4-FFF2-40B4-BE49-F238E27FC236}">
                  <a16:creationId xmlns:a16="http://schemas.microsoft.com/office/drawing/2014/main" id="{964FE8CD-CDA9-DEBA-B164-A8687E394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048" y="2878882"/>
              <a:ext cx="723900" cy="793750"/>
            </a:xfrm>
            <a:prstGeom prst="diamond">
              <a:avLst/>
            </a:prstGeom>
            <a:solidFill>
              <a:srgbClr val="F9B015"/>
            </a:solidFill>
            <a:ln w="25400">
              <a:solidFill>
                <a:srgbClr val="F9B01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buFont typeface="Arial" charset="0"/>
                <a:buNone/>
              </a:pPr>
              <a:endParaRPr lang="zh-CN" altLang="zh-CN" sz="4000">
                <a:solidFill>
                  <a:srgbClr val="555555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  <p:sp>
          <p:nvSpPr>
            <p:cNvPr id="5" name="Text Box 17">
              <a:extLst>
                <a:ext uri="{FF2B5EF4-FFF2-40B4-BE49-F238E27FC236}">
                  <a16:creationId xmlns:a16="http://schemas.microsoft.com/office/drawing/2014/main" id="{508FF975-4DF2-139F-DEBF-981F8A1F7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096" y="3050480"/>
              <a:ext cx="38099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en-US" altLang="zh-CN" sz="240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  <a:sym typeface="微软雅黑" pitchFamily="34" charset="-122"/>
                </a:rPr>
                <a:t>Problems and Contributions </a:t>
              </a:r>
              <a:endParaRPr lang="zh-CN" altLang="en-US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18">
              <a:extLst>
                <a:ext uri="{FF2B5EF4-FFF2-40B4-BE49-F238E27FC236}">
                  <a16:creationId xmlns:a16="http://schemas.microsoft.com/office/drawing/2014/main" id="{49207D13-DB05-36C2-290D-3345E6B89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613" y="305048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en-US" altLang="zh-CN" sz="2400" b="1">
                  <a:solidFill>
                    <a:srgbClr val="F9F9F9"/>
                  </a:solidFill>
                  <a:latin typeface="Times New Roman" panose="02020603050405020304" pitchFamily="18" charset="0"/>
                  <a:ea typeface="黑体" pitchFamily="49" charset="-122"/>
                  <a:cs typeface="Times New Roman" panose="02020603050405020304" pitchFamily="18" charset="0"/>
                  <a:sym typeface="微软雅黑" pitchFamily="34" charset="-122"/>
                </a:rPr>
                <a:t>2</a:t>
              </a:r>
              <a:endParaRPr lang="zh-CN" altLang="en-US" b="1">
                <a:solidFill>
                  <a:srgbClr val="555555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4A68709-E9C4-192B-30EC-85B0AEB0F02A}"/>
              </a:ext>
            </a:extLst>
          </p:cNvPr>
          <p:cNvGrpSpPr/>
          <p:nvPr/>
        </p:nvGrpSpPr>
        <p:grpSpPr>
          <a:xfrm>
            <a:off x="2570611" y="5699159"/>
            <a:ext cx="4926013" cy="793750"/>
            <a:chOff x="2570611" y="5039122"/>
            <a:chExt cx="4926013" cy="793750"/>
          </a:xfrm>
        </p:grpSpPr>
        <p:sp>
          <p:nvSpPr>
            <p:cNvPr id="12" name="AutoShape 15">
              <a:extLst>
                <a:ext uri="{FF2B5EF4-FFF2-40B4-BE49-F238E27FC236}">
                  <a16:creationId xmlns:a16="http://schemas.microsoft.com/office/drawing/2014/main" id="{FEF89E42-2682-F525-E196-1BD517D2D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2352" y="5176926"/>
              <a:ext cx="4524272" cy="52916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9B01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buFont typeface="Arial" charset="0"/>
                <a:buNone/>
              </a:pPr>
              <a:endParaRPr lang="zh-CN" altLang="zh-CN" sz="4000">
                <a:solidFill>
                  <a:srgbClr val="555555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C6AF6109-B6CD-AF9C-4E47-AAF790FB3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0611" y="5039122"/>
              <a:ext cx="723132" cy="793750"/>
            </a:xfrm>
            <a:prstGeom prst="diamond">
              <a:avLst/>
            </a:prstGeom>
            <a:solidFill>
              <a:srgbClr val="F9B015"/>
            </a:solidFill>
            <a:ln w="25400">
              <a:solidFill>
                <a:srgbClr val="F9B01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buFont typeface="Arial" charset="0"/>
                <a:buNone/>
              </a:pPr>
              <a:endParaRPr lang="zh-CN" altLang="zh-CN" sz="4000">
                <a:solidFill>
                  <a:srgbClr val="555555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id="{C97D1F71-5D2F-750D-C8F3-EEA841AA3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325" y="5210941"/>
              <a:ext cx="35393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en-US" altLang="zh-CN" sz="240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  <a:sym typeface="微软雅黑" pitchFamily="34" charset="-122"/>
                </a:rPr>
                <a:t>Perspectives</a:t>
              </a:r>
              <a:endParaRPr lang="zh-CN" altLang="en-US" sz="240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18">
              <a:extLst>
                <a:ext uri="{FF2B5EF4-FFF2-40B4-BE49-F238E27FC236}">
                  <a16:creationId xmlns:a16="http://schemas.microsoft.com/office/drawing/2014/main" id="{883DE910-55AC-6033-D665-8E71C54CB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5770" y="5189560"/>
              <a:ext cx="338131" cy="46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en-US" altLang="zh-CN" sz="2400" b="1">
                  <a:solidFill>
                    <a:srgbClr val="F9F9F9"/>
                  </a:solidFill>
                  <a:latin typeface="Times New Roman" panose="02020603050405020304" pitchFamily="18" charset="0"/>
                  <a:ea typeface="黑体" pitchFamily="49" charset="-122"/>
                  <a:cs typeface="Times New Roman" panose="02020603050405020304" pitchFamily="18" charset="0"/>
                  <a:sym typeface="微软雅黑" pitchFamily="34" charset="-122"/>
                </a:rPr>
                <a:t>4</a:t>
              </a:r>
              <a:endParaRPr lang="zh-CN" altLang="en-US" b="1">
                <a:solidFill>
                  <a:srgbClr val="555555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2D70A2B6-2795-7CAB-1086-67EDDB31DAE5}"/>
              </a:ext>
            </a:extLst>
          </p:cNvPr>
          <p:cNvGrpSpPr/>
          <p:nvPr/>
        </p:nvGrpSpPr>
        <p:grpSpPr>
          <a:xfrm>
            <a:off x="2553148" y="4474209"/>
            <a:ext cx="4946650" cy="784225"/>
            <a:chOff x="2553148" y="4040461"/>
            <a:chExt cx="4946650" cy="784225"/>
          </a:xfrm>
        </p:grpSpPr>
        <p:sp>
          <p:nvSpPr>
            <p:cNvPr id="18" name="AutoShape 20">
              <a:extLst>
                <a:ext uri="{FF2B5EF4-FFF2-40B4-BE49-F238E27FC236}">
                  <a16:creationId xmlns:a16="http://schemas.microsoft.com/office/drawing/2014/main" id="{E6900EF2-A6A0-2175-056C-DA701686E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071" y="4176611"/>
              <a:ext cx="4547727" cy="52281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9EC3E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buFont typeface="Arial" charset="0"/>
                <a:buNone/>
              </a:pPr>
              <a:endParaRPr lang="zh-CN" altLang="zh-CN" sz="4000">
                <a:solidFill>
                  <a:srgbClr val="555555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  <p:sp>
          <p:nvSpPr>
            <p:cNvPr id="24" name="AutoShape 21">
              <a:extLst>
                <a:ext uri="{FF2B5EF4-FFF2-40B4-BE49-F238E27FC236}">
                  <a16:creationId xmlns:a16="http://schemas.microsoft.com/office/drawing/2014/main" id="{0DCE3E29-960A-B42F-5D6B-3484310B3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148" y="4040461"/>
              <a:ext cx="718062" cy="784225"/>
            </a:xfrm>
            <a:prstGeom prst="diamond">
              <a:avLst/>
            </a:prstGeom>
            <a:solidFill>
              <a:srgbClr val="9EC3E2"/>
            </a:solidFill>
            <a:ln w="25400">
              <a:solidFill>
                <a:srgbClr val="9EC3E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buFont typeface="Arial" charset="0"/>
                <a:buNone/>
              </a:pPr>
              <a:endParaRPr lang="zh-CN" altLang="zh-CN" sz="4000">
                <a:solidFill>
                  <a:srgbClr val="555555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  <p:sp>
          <p:nvSpPr>
            <p:cNvPr id="25" name="Text Box 22">
              <a:extLst>
                <a:ext uri="{FF2B5EF4-FFF2-40B4-BE49-F238E27FC236}">
                  <a16:creationId xmlns:a16="http://schemas.microsoft.com/office/drawing/2014/main" id="{D0EFF6FB-1E9A-8A7D-4022-3913B627F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5876" y="4203378"/>
              <a:ext cx="37136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en-US" altLang="zh-CN" sz="240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  <a:sym typeface="微软雅黑" pitchFamily="34" charset="-122"/>
                </a:rPr>
                <a:t>Techniques</a:t>
              </a:r>
              <a:endParaRPr lang="zh-CN" altLang="en-US" sz="240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23">
              <a:extLst>
                <a:ext uri="{FF2B5EF4-FFF2-40B4-BE49-F238E27FC236}">
                  <a16:creationId xmlns:a16="http://schemas.microsoft.com/office/drawing/2014/main" id="{DEEB5C09-9D86-A8E6-4416-F061F1F06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816" y="4196433"/>
              <a:ext cx="339085" cy="46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en-US" altLang="zh-CN" sz="2400" b="1">
                  <a:solidFill>
                    <a:srgbClr val="F9F9F9"/>
                  </a:solidFill>
                  <a:latin typeface="Times New Roman" panose="02020603050405020304" pitchFamily="18" charset="0"/>
                  <a:ea typeface="黑体" pitchFamily="49" charset="-122"/>
                  <a:cs typeface="Times New Roman" panose="02020603050405020304" pitchFamily="18" charset="0"/>
                  <a:sym typeface="微软雅黑" pitchFamily="34" charset="-122"/>
                </a:rPr>
                <a:t>3</a:t>
              </a:r>
              <a:endParaRPr lang="zh-CN" altLang="en-US" b="1">
                <a:solidFill>
                  <a:srgbClr val="555555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5DED23C-40FA-B665-D876-5822BDE391E8}"/>
              </a:ext>
            </a:extLst>
          </p:cNvPr>
          <p:cNvGrpSpPr/>
          <p:nvPr/>
        </p:nvGrpSpPr>
        <p:grpSpPr>
          <a:xfrm>
            <a:off x="2518223" y="2014786"/>
            <a:ext cx="4975584" cy="784225"/>
            <a:chOff x="2518223" y="2014786"/>
            <a:chExt cx="4975584" cy="784225"/>
          </a:xfrm>
        </p:grpSpPr>
        <p:sp>
          <p:nvSpPr>
            <p:cNvPr id="28" name="AutoShape 20">
              <a:extLst>
                <a:ext uri="{FF2B5EF4-FFF2-40B4-BE49-F238E27FC236}">
                  <a16:creationId xmlns:a16="http://schemas.microsoft.com/office/drawing/2014/main" id="{01DD5896-96ED-A46A-35F4-6406DF164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146" y="2150936"/>
              <a:ext cx="4576661" cy="52281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9EC3E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buFont typeface="Arial" charset="0"/>
                <a:buNone/>
              </a:pPr>
              <a:endParaRPr lang="zh-CN" altLang="zh-CN" sz="4000">
                <a:solidFill>
                  <a:srgbClr val="555555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  <p:sp>
          <p:nvSpPr>
            <p:cNvPr id="29" name="AutoShape 21">
              <a:extLst>
                <a:ext uri="{FF2B5EF4-FFF2-40B4-BE49-F238E27FC236}">
                  <a16:creationId xmlns:a16="http://schemas.microsoft.com/office/drawing/2014/main" id="{32BE7F80-C6C7-806F-F03C-D79866DD2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223" y="2014786"/>
              <a:ext cx="718062" cy="784225"/>
            </a:xfrm>
            <a:prstGeom prst="diamond">
              <a:avLst/>
            </a:prstGeom>
            <a:solidFill>
              <a:srgbClr val="9EC3E2"/>
            </a:solidFill>
            <a:ln w="25400">
              <a:solidFill>
                <a:srgbClr val="9EC3E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buFont typeface="Arial" charset="0"/>
                <a:buNone/>
              </a:pPr>
              <a:endParaRPr lang="zh-CN" altLang="zh-CN" sz="4000">
                <a:solidFill>
                  <a:srgbClr val="555555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  <p:sp>
          <p:nvSpPr>
            <p:cNvPr id="30" name="Text Box 22">
              <a:extLst>
                <a:ext uri="{FF2B5EF4-FFF2-40B4-BE49-F238E27FC236}">
                  <a16:creationId xmlns:a16="http://schemas.microsoft.com/office/drawing/2014/main" id="{303B7D7F-21CB-03A2-B37A-090FF4784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6218" y="2189664"/>
              <a:ext cx="360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en-US" altLang="zh-CN" sz="2400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  <a:sym typeface="微软雅黑" pitchFamily="34" charset="-122"/>
                </a:rPr>
                <a:t>Background</a:t>
              </a:r>
              <a:endPara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23">
              <a:extLst>
                <a:ext uri="{FF2B5EF4-FFF2-40B4-BE49-F238E27FC236}">
                  <a16:creationId xmlns:a16="http://schemas.microsoft.com/office/drawing/2014/main" id="{855B5CA8-0EB0-B0C5-B915-C706B450D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342" y="2150936"/>
              <a:ext cx="339085" cy="46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en-US" altLang="zh-CN" sz="2400" b="1">
                  <a:solidFill>
                    <a:srgbClr val="F9F9F9"/>
                  </a:solidFill>
                  <a:latin typeface="Times New Roman" panose="02020603050405020304" pitchFamily="18" charset="0"/>
                  <a:ea typeface="黑体" pitchFamily="49" charset="-122"/>
                  <a:cs typeface="Times New Roman" panose="02020603050405020304" pitchFamily="18" charset="0"/>
                  <a:sym typeface="微软雅黑" pitchFamily="34" charset="-122"/>
                </a:rPr>
                <a:t>1</a:t>
              </a:r>
              <a:endParaRPr lang="zh-CN" altLang="en-US" b="1">
                <a:solidFill>
                  <a:srgbClr val="555555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8027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47" name="标题 24">
            <a:extLst>
              <a:ext uri="{FF2B5EF4-FFF2-40B4-BE49-F238E27FC236}">
                <a16:creationId xmlns:a16="http://schemas.microsoft.com/office/drawing/2014/main" id="{8718089D-10E7-7D07-B477-0CEF0468F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26" y="718642"/>
            <a:ext cx="8997950" cy="558338"/>
          </a:xfrm>
        </p:spPr>
        <p:txBody>
          <a:bodyPr/>
          <a:lstStyle/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Applications</a:t>
            </a:r>
            <a:endParaRPr lang="zh-CN" altLang="en-US" sz="3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Freeform 34">
            <a:extLst>
              <a:ext uri="{FF2B5EF4-FFF2-40B4-BE49-F238E27FC236}">
                <a16:creationId xmlns:a16="http://schemas.microsoft.com/office/drawing/2014/main" id="{289BEDB5-B32A-A39F-3608-97EE393F07C6}"/>
              </a:ext>
            </a:extLst>
          </p:cNvPr>
          <p:cNvSpPr>
            <a:spLocks noEditPoints="1"/>
          </p:cNvSpPr>
          <p:nvPr/>
        </p:nvSpPr>
        <p:spPr bwMode="auto">
          <a:xfrm>
            <a:off x="266316" y="1614547"/>
            <a:ext cx="9510238" cy="797436"/>
          </a:xfrm>
          <a:custGeom>
            <a:avLst/>
            <a:gdLst>
              <a:gd name="T0" fmla="*/ 26 w 3711"/>
              <a:gd name="T1" fmla="*/ 284 h 969"/>
              <a:gd name="T2" fmla="*/ 283 w 3711"/>
              <a:gd name="T3" fmla="*/ 144 h 969"/>
              <a:gd name="T4" fmla="*/ 394 w 3711"/>
              <a:gd name="T5" fmla="*/ 65 h 969"/>
              <a:gd name="T6" fmla="*/ 1140 w 3711"/>
              <a:gd name="T7" fmla="*/ 13 h 969"/>
              <a:gd name="T8" fmla="*/ 2918 w 3711"/>
              <a:gd name="T9" fmla="*/ 66 h 969"/>
              <a:gd name="T10" fmla="*/ 3387 w 3711"/>
              <a:gd name="T11" fmla="*/ 146 h 969"/>
              <a:gd name="T12" fmla="*/ 3587 w 3711"/>
              <a:gd name="T13" fmla="*/ 188 h 969"/>
              <a:gd name="T14" fmla="*/ 3562 w 3711"/>
              <a:gd name="T15" fmla="*/ 303 h 969"/>
              <a:gd name="T16" fmla="*/ 3630 w 3711"/>
              <a:gd name="T17" fmla="*/ 389 h 969"/>
              <a:gd name="T18" fmla="*/ 3463 w 3711"/>
              <a:gd name="T19" fmla="*/ 519 h 969"/>
              <a:gd name="T20" fmla="*/ 3667 w 3711"/>
              <a:gd name="T21" fmla="*/ 614 h 969"/>
              <a:gd name="T22" fmla="*/ 3484 w 3711"/>
              <a:gd name="T23" fmla="*/ 637 h 969"/>
              <a:gd name="T24" fmla="*/ 3566 w 3711"/>
              <a:gd name="T25" fmla="*/ 718 h 969"/>
              <a:gd name="T26" fmla="*/ 3512 w 3711"/>
              <a:gd name="T27" fmla="*/ 815 h 969"/>
              <a:gd name="T28" fmla="*/ 3417 w 3711"/>
              <a:gd name="T29" fmla="*/ 880 h 969"/>
              <a:gd name="T30" fmla="*/ 3543 w 3711"/>
              <a:gd name="T31" fmla="*/ 941 h 969"/>
              <a:gd name="T32" fmla="*/ 3315 w 3711"/>
              <a:gd name="T33" fmla="*/ 958 h 969"/>
              <a:gd name="T34" fmla="*/ 2731 w 3711"/>
              <a:gd name="T35" fmla="*/ 934 h 969"/>
              <a:gd name="T36" fmla="*/ 2742 w 3711"/>
              <a:gd name="T37" fmla="*/ 924 h 969"/>
              <a:gd name="T38" fmla="*/ 2035 w 3711"/>
              <a:gd name="T39" fmla="*/ 918 h 969"/>
              <a:gd name="T40" fmla="*/ 1396 w 3711"/>
              <a:gd name="T41" fmla="*/ 894 h 969"/>
              <a:gd name="T42" fmla="*/ 1581 w 3711"/>
              <a:gd name="T43" fmla="*/ 860 h 969"/>
              <a:gd name="T44" fmla="*/ 1284 w 3711"/>
              <a:gd name="T45" fmla="*/ 903 h 969"/>
              <a:gd name="T46" fmla="*/ 1054 w 3711"/>
              <a:gd name="T47" fmla="*/ 913 h 969"/>
              <a:gd name="T48" fmla="*/ 612 w 3711"/>
              <a:gd name="T49" fmla="*/ 927 h 969"/>
              <a:gd name="T50" fmla="*/ 365 w 3711"/>
              <a:gd name="T51" fmla="*/ 933 h 969"/>
              <a:gd name="T52" fmla="*/ 292 w 3711"/>
              <a:gd name="T53" fmla="*/ 856 h 969"/>
              <a:gd name="T54" fmla="*/ 155 w 3711"/>
              <a:gd name="T55" fmla="*/ 801 h 969"/>
              <a:gd name="T56" fmla="*/ 238 w 3711"/>
              <a:gd name="T57" fmla="*/ 701 h 969"/>
              <a:gd name="T58" fmla="*/ 182 w 3711"/>
              <a:gd name="T59" fmla="*/ 606 h 969"/>
              <a:gd name="T60" fmla="*/ 16 w 3711"/>
              <a:gd name="T61" fmla="*/ 476 h 969"/>
              <a:gd name="T62" fmla="*/ 3086 w 3711"/>
              <a:gd name="T63" fmla="*/ 869 h 969"/>
              <a:gd name="T64" fmla="*/ 2478 w 3711"/>
              <a:gd name="T65" fmla="*/ 854 h 969"/>
              <a:gd name="T66" fmla="*/ 1072 w 3711"/>
              <a:gd name="T67" fmla="*/ 822 h 969"/>
              <a:gd name="T68" fmla="*/ 3102 w 3711"/>
              <a:gd name="T69" fmla="*/ 871 h 969"/>
              <a:gd name="T70" fmla="*/ 1235 w 3711"/>
              <a:gd name="T71" fmla="*/ 772 h 969"/>
              <a:gd name="T72" fmla="*/ 1026 w 3711"/>
              <a:gd name="T73" fmla="*/ 782 h 969"/>
              <a:gd name="T74" fmla="*/ 2006 w 3711"/>
              <a:gd name="T75" fmla="*/ 589 h 969"/>
              <a:gd name="T76" fmla="*/ 2732 w 3711"/>
              <a:gd name="T77" fmla="*/ 497 h 969"/>
              <a:gd name="T78" fmla="*/ 1607 w 3711"/>
              <a:gd name="T79" fmla="*/ 874 h 969"/>
              <a:gd name="T80" fmla="*/ 1682 w 3711"/>
              <a:gd name="T81" fmla="*/ 880 h 969"/>
              <a:gd name="T82" fmla="*/ 3213 w 3711"/>
              <a:gd name="T83" fmla="*/ 162 h 969"/>
              <a:gd name="T84" fmla="*/ 2125 w 3711"/>
              <a:gd name="T85" fmla="*/ 742 h 969"/>
              <a:gd name="T86" fmla="*/ 2345 w 3711"/>
              <a:gd name="T87" fmla="*/ 791 h 969"/>
              <a:gd name="T88" fmla="*/ 2328 w 3711"/>
              <a:gd name="T89" fmla="*/ 737 h 969"/>
              <a:gd name="T90" fmla="*/ 1289 w 3711"/>
              <a:gd name="T91" fmla="*/ 774 h 969"/>
              <a:gd name="T92" fmla="*/ 2941 w 3711"/>
              <a:gd name="T93" fmla="*/ 925 h 969"/>
              <a:gd name="T94" fmla="*/ 1277 w 3711"/>
              <a:gd name="T95" fmla="*/ 670 h 969"/>
              <a:gd name="T96" fmla="*/ 2834 w 3711"/>
              <a:gd name="T97" fmla="*/ 896 h 969"/>
              <a:gd name="T98" fmla="*/ 1637 w 3711"/>
              <a:gd name="T99" fmla="*/ 745 h 969"/>
              <a:gd name="T100" fmla="*/ 1344 w 3711"/>
              <a:gd name="T101" fmla="*/ 846 h 969"/>
              <a:gd name="T102" fmla="*/ 654 w 3711"/>
              <a:gd name="T103" fmla="*/ 776 h 969"/>
              <a:gd name="T104" fmla="*/ 281 w 3711"/>
              <a:gd name="T105" fmla="*/ 794 h 969"/>
              <a:gd name="T106" fmla="*/ 3306 w 3711"/>
              <a:gd name="T107" fmla="*/ 717 h 969"/>
              <a:gd name="T108" fmla="*/ 2193 w 3711"/>
              <a:gd name="T109" fmla="*/ 600 h 969"/>
              <a:gd name="T110" fmla="*/ 2123 w 3711"/>
              <a:gd name="T111" fmla="*/ 903 h 969"/>
              <a:gd name="T112" fmla="*/ 1028 w 3711"/>
              <a:gd name="T113" fmla="*/ 663 h 969"/>
              <a:gd name="T114" fmla="*/ 1364 w 3711"/>
              <a:gd name="T115" fmla="*/ 872 h 969"/>
              <a:gd name="T116" fmla="*/ 2278 w 3711"/>
              <a:gd name="T117" fmla="*/ 844 h 969"/>
              <a:gd name="T118" fmla="*/ 2650 w 3711"/>
              <a:gd name="T119" fmla="*/ 882 h 969"/>
              <a:gd name="T120" fmla="*/ 2434 w 3711"/>
              <a:gd name="T121" fmla="*/ 678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11" h="969">
                <a:moveTo>
                  <a:pt x="44" y="398"/>
                </a:moveTo>
                <a:cubicBezTo>
                  <a:pt x="37" y="398"/>
                  <a:pt x="30" y="398"/>
                  <a:pt x="23" y="398"/>
                </a:cubicBezTo>
                <a:cubicBezTo>
                  <a:pt x="16" y="399"/>
                  <a:pt x="10" y="399"/>
                  <a:pt x="3" y="400"/>
                </a:cubicBezTo>
                <a:cubicBezTo>
                  <a:pt x="2" y="397"/>
                  <a:pt x="1" y="394"/>
                  <a:pt x="0" y="392"/>
                </a:cubicBezTo>
                <a:cubicBezTo>
                  <a:pt x="12" y="383"/>
                  <a:pt x="24" y="374"/>
                  <a:pt x="36" y="365"/>
                </a:cubicBezTo>
                <a:cubicBezTo>
                  <a:pt x="35" y="365"/>
                  <a:pt x="32" y="364"/>
                  <a:pt x="28" y="362"/>
                </a:cubicBezTo>
                <a:cubicBezTo>
                  <a:pt x="53" y="350"/>
                  <a:pt x="77" y="338"/>
                  <a:pt x="104" y="326"/>
                </a:cubicBezTo>
                <a:cubicBezTo>
                  <a:pt x="77" y="311"/>
                  <a:pt x="53" y="298"/>
                  <a:pt x="26" y="284"/>
                </a:cubicBezTo>
                <a:cubicBezTo>
                  <a:pt x="34" y="276"/>
                  <a:pt x="41" y="269"/>
                  <a:pt x="47" y="262"/>
                </a:cubicBezTo>
                <a:cubicBezTo>
                  <a:pt x="50" y="257"/>
                  <a:pt x="52" y="250"/>
                  <a:pt x="52" y="244"/>
                </a:cubicBezTo>
                <a:cubicBezTo>
                  <a:pt x="53" y="231"/>
                  <a:pt x="59" y="224"/>
                  <a:pt x="72" y="220"/>
                </a:cubicBezTo>
                <a:cubicBezTo>
                  <a:pt x="89" y="216"/>
                  <a:pt x="107" y="213"/>
                  <a:pt x="123" y="206"/>
                </a:cubicBezTo>
                <a:cubicBezTo>
                  <a:pt x="133" y="202"/>
                  <a:pt x="139" y="193"/>
                  <a:pt x="149" y="184"/>
                </a:cubicBezTo>
                <a:cubicBezTo>
                  <a:pt x="161" y="179"/>
                  <a:pt x="177" y="171"/>
                  <a:pt x="194" y="165"/>
                </a:cubicBezTo>
                <a:cubicBezTo>
                  <a:pt x="212" y="158"/>
                  <a:pt x="231" y="149"/>
                  <a:pt x="250" y="148"/>
                </a:cubicBezTo>
                <a:cubicBezTo>
                  <a:pt x="261" y="148"/>
                  <a:pt x="271" y="148"/>
                  <a:pt x="283" y="144"/>
                </a:cubicBezTo>
                <a:cubicBezTo>
                  <a:pt x="279" y="141"/>
                  <a:pt x="277" y="139"/>
                  <a:pt x="270" y="133"/>
                </a:cubicBezTo>
                <a:cubicBezTo>
                  <a:pt x="287" y="135"/>
                  <a:pt x="298" y="136"/>
                  <a:pt x="309" y="138"/>
                </a:cubicBezTo>
                <a:cubicBezTo>
                  <a:pt x="282" y="124"/>
                  <a:pt x="254" y="130"/>
                  <a:pt x="225" y="131"/>
                </a:cubicBezTo>
                <a:cubicBezTo>
                  <a:pt x="228" y="129"/>
                  <a:pt x="232" y="127"/>
                  <a:pt x="238" y="123"/>
                </a:cubicBezTo>
                <a:cubicBezTo>
                  <a:pt x="229" y="120"/>
                  <a:pt x="224" y="119"/>
                  <a:pt x="217" y="117"/>
                </a:cubicBezTo>
                <a:cubicBezTo>
                  <a:pt x="241" y="104"/>
                  <a:pt x="269" y="127"/>
                  <a:pt x="297" y="107"/>
                </a:cubicBezTo>
                <a:cubicBezTo>
                  <a:pt x="274" y="101"/>
                  <a:pt x="252" y="102"/>
                  <a:pt x="254" y="72"/>
                </a:cubicBezTo>
                <a:cubicBezTo>
                  <a:pt x="300" y="70"/>
                  <a:pt x="347" y="67"/>
                  <a:pt x="394" y="65"/>
                </a:cubicBezTo>
                <a:cubicBezTo>
                  <a:pt x="440" y="63"/>
                  <a:pt x="486" y="62"/>
                  <a:pt x="532" y="59"/>
                </a:cubicBezTo>
                <a:cubicBezTo>
                  <a:pt x="541" y="59"/>
                  <a:pt x="550" y="55"/>
                  <a:pt x="559" y="52"/>
                </a:cubicBezTo>
                <a:cubicBezTo>
                  <a:pt x="559" y="50"/>
                  <a:pt x="559" y="49"/>
                  <a:pt x="558" y="47"/>
                </a:cubicBezTo>
                <a:cubicBezTo>
                  <a:pt x="535" y="48"/>
                  <a:pt x="512" y="50"/>
                  <a:pt x="489" y="51"/>
                </a:cubicBezTo>
                <a:cubicBezTo>
                  <a:pt x="489" y="51"/>
                  <a:pt x="489" y="50"/>
                  <a:pt x="489" y="50"/>
                </a:cubicBezTo>
                <a:cubicBezTo>
                  <a:pt x="495" y="48"/>
                  <a:pt x="500" y="45"/>
                  <a:pt x="506" y="45"/>
                </a:cubicBezTo>
                <a:cubicBezTo>
                  <a:pt x="577" y="39"/>
                  <a:pt x="647" y="32"/>
                  <a:pt x="718" y="28"/>
                </a:cubicBezTo>
                <a:cubicBezTo>
                  <a:pt x="859" y="22"/>
                  <a:pt x="1000" y="18"/>
                  <a:pt x="1140" y="13"/>
                </a:cubicBezTo>
                <a:cubicBezTo>
                  <a:pt x="1214" y="11"/>
                  <a:pt x="1289" y="9"/>
                  <a:pt x="1363" y="8"/>
                </a:cubicBezTo>
                <a:cubicBezTo>
                  <a:pt x="1525" y="5"/>
                  <a:pt x="1688" y="1"/>
                  <a:pt x="1851" y="1"/>
                </a:cubicBezTo>
                <a:cubicBezTo>
                  <a:pt x="1982" y="0"/>
                  <a:pt x="2114" y="0"/>
                  <a:pt x="2245" y="4"/>
                </a:cubicBezTo>
                <a:cubicBezTo>
                  <a:pt x="2376" y="8"/>
                  <a:pt x="2506" y="16"/>
                  <a:pt x="2636" y="24"/>
                </a:cubicBezTo>
                <a:cubicBezTo>
                  <a:pt x="2706" y="29"/>
                  <a:pt x="2775" y="36"/>
                  <a:pt x="2844" y="46"/>
                </a:cubicBezTo>
                <a:cubicBezTo>
                  <a:pt x="2833" y="48"/>
                  <a:pt x="2822" y="50"/>
                  <a:pt x="2811" y="52"/>
                </a:cubicBezTo>
                <a:cubicBezTo>
                  <a:pt x="2811" y="53"/>
                  <a:pt x="2811" y="55"/>
                  <a:pt x="2811" y="56"/>
                </a:cubicBezTo>
                <a:cubicBezTo>
                  <a:pt x="2845" y="59"/>
                  <a:pt x="2879" y="62"/>
                  <a:pt x="2918" y="66"/>
                </a:cubicBezTo>
                <a:cubicBezTo>
                  <a:pt x="2905" y="88"/>
                  <a:pt x="2884" y="66"/>
                  <a:pt x="2873" y="78"/>
                </a:cubicBezTo>
                <a:cubicBezTo>
                  <a:pt x="2875" y="79"/>
                  <a:pt x="2879" y="81"/>
                  <a:pt x="2883" y="82"/>
                </a:cubicBezTo>
                <a:cubicBezTo>
                  <a:pt x="2878" y="85"/>
                  <a:pt x="2875" y="87"/>
                  <a:pt x="2867" y="90"/>
                </a:cubicBezTo>
                <a:cubicBezTo>
                  <a:pt x="2919" y="96"/>
                  <a:pt x="2968" y="102"/>
                  <a:pt x="3016" y="107"/>
                </a:cubicBezTo>
                <a:cubicBezTo>
                  <a:pt x="3068" y="113"/>
                  <a:pt x="3120" y="120"/>
                  <a:pt x="3172" y="125"/>
                </a:cubicBezTo>
                <a:cubicBezTo>
                  <a:pt x="3219" y="130"/>
                  <a:pt x="3265" y="133"/>
                  <a:pt x="3312" y="136"/>
                </a:cubicBezTo>
                <a:cubicBezTo>
                  <a:pt x="3332" y="138"/>
                  <a:pt x="3353" y="137"/>
                  <a:pt x="3374" y="138"/>
                </a:cubicBezTo>
                <a:cubicBezTo>
                  <a:pt x="3378" y="139"/>
                  <a:pt x="3382" y="144"/>
                  <a:pt x="3387" y="146"/>
                </a:cubicBezTo>
                <a:cubicBezTo>
                  <a:pt x="3386" y="148"/>
                  <a:pt x="3385" y="150"/>
                  <a:pt x="3384" y="152"/>
                </a:cubicBezTo>
                <a:cubicBezTo>
                  <a:pt x="3366" y="151"/>
                  <a:pt x="3348" y="150"/>
                  <a:pt x="3330" y="149"/>
                </a:cubicBezTo>
                <a:cubicBezTo>
                  <a:pt x="3351" y="163"/>
                  <a:pt x="3373" y="159"/>
                  <a:pt x="3395" y="158"/>
                </a:cubicBezTo>
                <a:cubicBezTo>
                  <a:pt x="3418" y="158"/>
                  <a:pt x="3442" y="159"/>
                  <a:pt x="3465" y="160"/>
                </a:cubicBezTo>
                <a:cubicBezTo>
                  <a:pt x="3486" y="161"/>
                  <a:pt x="3507" y="162"/>
                  <a:pt x="3527" y="164"/>
                </a:cubicBezTo>
                <a:cubicBezTo>
                  <a:pt x="3532" y="165"/>
                  <a:pt x="3537" y="169"/>
                  <a:pt x="3542" y="169"/>
                </a:cubicBezTo>
                <a:cubicBezTo>
                  <a:pt x="3553" y="169"/>
                  <a:pt x="3564" y="168"/>
                  <a:pt x="3578" y="167"/>
                </a:cubicBezTo>
                <a:cubicBezTo>
                  <a:pt x="3580" y="171"/>
                  <a:pt x="3583" y="179"/>
                  <a:pt x="3587" y="188"/>
                </a:cubicBezTo>
                <a:cubicBezTo>
                  <a:pt x="3593" y="188"/>
                  <a:pt x="3600" y="188"/>
                  <a:pt x="3607" y="189"/>
                </a:cubicBezTo>
                <a:cubicBezTo>
                  <a:pt x="3607" y="189"/>
                  <a:pt x="3609" y="190"/>
                  <a:pt x="3609" y="191"/>
                </a:cubicBezTo>
                <a:cubicBezTo>
                  <a:pt x="3622" y="211"/>
                  <a:pt x="3628" y="229"/>
                  <a:pt x="3596" y="236"/>
                </a:cubicBezTo>
                <a:cubicBezTo>
                  <a:pt x="3595" y="236"/>
                  <a:pt x="3593" y="243"/>
                  <a:pt x="3594" y="244"/>
                </a:cubicBezTo>
                <a:cubicBezTo>
                  <a:pt x="3598" y="248"/>
                  <a:pt x="3603" y="251"/>
                  <a:pt x="3608" y="253"/>
                </a:cubicBezTo>
                <a:cubicBezTo>
                  <a:pt x="3628" y="259"/>
                  <a:pt x="3648" y="266"/>
                  <a:pt x="3670" y="273"/>
                </a:cubicBezTo>
                <a:cubicBezTo>
                  <a:pt x="3632" y="281"/>
                  <a:pt x="3596" y="289"/>
                  <a:pt x="3561" y="297"/>
                </a:cubicBezTo>
                <a:cubicBezTo>
                  <a:pt x="3561" y="299"/>
                  <a:pt x="3562" y="301"/>
                  <a:pt x="3562" y="303"/>
                </a:cubicBezTo>
                <a:cubicBezTo>
                  <a:pt x="3572" y="304"/>
                  <a:pt x="3582" y="305"/>
                  <a:pt x="3594" y="307"/>
                </a:cubicBezTo>
                <a:cubicBezTo>
                  <a:pt x="3591" y="311"/>
                  <a:pt x="3589" y="312"/>
                  <a:pt x="3589" y="313"/>
                </a:cubicBezTo>
                <a:cubicBezTo>
                  <a:pt x="3616" y="320"/>
                  <a:pt x="3644" y="326"/>
                  <a:pt x="3672" y="333"/>
                </a:cubicBezTo>
                <a:cubicBezTo>
                  <a:pt x="3676" y="349"/>
                  <a:pt x="3676" y="349"/>
                  <a:pt x="3701" y="349"/>
                </a:cubicBezTo>
                <a:cubicBezTo>
                  <a:pt x="3711" y="363"/>
                  <a:pt x="3710" y="371"/>
                  <a:pt x="3690" y="372"/>
                </a:cubicBezTo>
                <a:cubicBezTo>
                  <a:pt x="3666" y="372"/>
                  <a:pt x="3642" y="374"/>
                  <a:pt x="3618" y="375"/>
                </a:cubicBezTo>
                <a:cubicBezTo>
                  <a:pt x="3613" y="375"/>
                  <a:pt x="3609" y="377"/>
                  <a:pt x="3603" y="382"/>
                </a:cubicBezTo>
                <a:cubicBezTo>
                  <a:pt x="3612" y="384"/>
                  <a:pt x="3622" y="385"/>
                  <a:pt x="3630" y="389"/>
                </a:cubicBezTo>
                <a:cubicBezTo>
                  <a:pt x="3650" y="399"/>
                  <a:pt x="3670" y="410"/>
                  <a:pt x="3689" y="422"/>
                </a:cubicBezTo>
                <a:cubicBezTo>
                  <a:pt x="3694" y="426"/>
                  <a:pt x="3699" y="439"/>
                  <a:pt x="3697" y="441"/>
                </a:cubicBezTo>
                <a:cubicBezTo>
                  <a:pt x="3690" y="449"/>
                  <a:pt x="3680" y="454"/>
                  <a:pt x="3671" y="458"/>
                </a:cubicBezTo>
                <a:cubicBezTo>
                  <a:pt x="3659" y="463"/>
                  <a:pt x="3647" y="466"/>
                  <a:pt x="3635" y="469"/>
                </a:cubicBezTo>
                <a:cubicBezTo>
                  <a:pt x="3626" y="471"/>
                  <a:pt x="3616" y="471"/>
                  <a:pt x="3607" y="473"/>
                </a:cubicBezTo>
                <a:cubicBezTo>
                  <a:pt x="3599" y="474"/>
                  <a:pt x="3586" y="469"/>
                  <a:pt x="3587" y="487"/>
                </a:cubicBezTo>
                <a:cubicBezTo>
                  <a:pt x="3561" y="472"/>
                  <a:pt x="3533" y="482"/>
                  <a:pt x="3515" y="495"/>
                </a:cubicBezTo>
                <a:cubicBezTo>
                  <a:pt x="3498" y="506"/>
                  <a:pt x="3474" y="498"/>
                  <a:pt x="3463" y="519"/>
                </a:cubicBezTo>
                <a:cubicBezTo>
                  <a:pt x="3493" y="517"/>
                  <a:pt x="3522" y="515"/>
                  <a:pt x="3551" y="513"/>
                </a:cubicBezTo>
                <a:cubicBezTo>
                  <a:pt x="3507" y="541"/>
                  <a:pt x="3457" y="544"/>
                  <a:pt x="3408" y="551"/>
                </a:cubicBezTo>
                <a:cubicBezTo>
                  <a:pt x="3484" y="565"/>
                  <a:pt x="3559" y="578"/>
                  <a:pt x="3634" y="591"/>
                </a:cubicBezTo>
                <a:cubicBezTo>
                  <a:pt x="3634" y="593"/>
                  <a:pt x="3634" y="595"/>
                  <a:pt x="3634" y="597"/>
                </a:cubicBezTo>
                <a:cubicBezTo>
                  <a:pt x="3615" y="598"/>
                  <a:pt x="3597" y="600"/>
                  <a:pt x="3578" y="601"/>
                </a:cubicBezTo>
                <a:cubicBezTo>
                  <a:pt x="3578" y="603"/>
                  <a:pt x="3578" y="604"/>
                  <a:pt x="3578" y="606"/>
                </a:cubicBezTo>
                <a:cubicBezTo>
                  <a:pt x="3592" y="606"/>
                  <a:pt x="3606" y="607"/>
                  <a:pt x="3620" y="608"/>
                </a:cubicBezTo>
                <a:cubicBezTo>
                  <a:pt x="3636" y="609"/>
                  <a:pt x="3652" y="611"/>
                  <a:pt x="3667" y="614"/>
                </a:cubicBezTo>
                <a:cubicBezTo>
                  <a:pt x="3670" y="614"/>
                  <a:pt x="3674" y="619"/>
                  <a:pt x="3674" y="621"/>
                </a:cubicBezTo>
                <a:cubicBezTo>
                  <a:pt x="3674" y="624"/>
                  <a:pt x="3670" y="628"/>
                  <a:pt x="3667" y="629"/>
                </a:cubicBezTo>
                <a:cubicBezTo>
                  <a:pt x="3658" y="630"/>
                  <a:pt x="3649" y="632"/>
                  <a:pt x="3639" y="632"/>
                </a:cubicBezTo>
                <a:cubicBezTo>
                  <a:pt x="3593" y="629"/>
                  <a:pt x="3547" y="626"/>
                  <a:pt x="3502" y="623"/>
                </a:cubicBezTo>
                <a:cubicBezTo>
                  <a:pt x="3501" y="625"/>
                  <a:pt x="3501" y="628"/>
                  <a:pt x="3501" y="630"/>
                </a:cubicBezTo>
                <a:cubicBezTo>
                  <a:pt x="3510" y="631"/>
                  <a:pt x="3519" y="633"/>
                  <a:pt x="3528" y="634"/>
                </a:cubicBezTo>
                <a:cubicBezTo>
                  <a:pt x="3528" y="635"/>
                  <a:pt x="3528" y="636"/>
                  <a:pt x="3528" y="637"/>
                </a:cubicBezTo>
                <a:cubicBezTo>
                  <a:pt x="3513" y="637"/>
                  <a:pt x="3498" y="637"/>
                  <a:pt x="3484" y="637"/>
                </a:cubicBezTo>
                <a:cubicBezTo>
                  <a:pt x="3508" y="647"/>
                  <a:pt x="3531" y="659"/>
                  <a:pt x="3556" y="667"/>
                </a:cubicBezTo>
                <a:cubicBezTo>
                  <a:pt x="3571" y="671"/>
                  <a:pt x="3588" y="670"/>
                  <a:pt x="3605" y="672"/>
                </a:cubicBezTo>
                <a:cubicBezTo>
                  <a:pt x="3603" y="675"/>
                  <a:pt x="3599" y="681"/>
                  <a:pt x="3595" y="688"/>
                </a:cubicBezTo>
                <a:cubicBezTo>
                  <a:pt x="3612" y="690"/>
                  <a:pt x="3628" y="691"/>
                  <a:pt x="3646" y="692"/>
                </a:cubicBezTo>
                <a:cubicBezTo>
                  <a:pt x="3645" y="702"/>
                  <a:pt x="3652" y="713"/>
                  <a:pt x="3637" y="719"/>
                </a:cubicBezTo>
                <a:cubicBezTo>
                  <a:pt x="3635" y="721"/>
                  <a:pt x="3636" y="732"/>
                  <a:pt x="3636" y="742"/>
                </a:cubicBezTo>
                <a:cubicBezTo>
                  <a:pt x="3625" y="738"/>
                  <a:pt x="3616" y="734"/>
                  <a:pt x="3605" y="731"/>
                </a:cubicBezTo>
                <a:cubicBezTo>
                  <a:pt x="3592" y="726"/>
                  <a:pt x="3579" y="722"/>
                  <a:pt x="3566" y="718"/>
                </a:cubicBezTo>
                <a:cubicBezTo>
                  <a:pt x="3555" y="715"/>
                  <a:pt x="3547" y="718"/>
                  <a:pt x="3548" y="732"/>
                </a:cubicBezTo>
                <a:cubicBezTo>
                  <a:pt x="3540" y="731"/>
                  <a:pt x="3532" y="731"/>
                  <a:pt x="3524" y="730"/>
                </a:cubicBezTo>
                <a:cubicBezTo>
                  <a:pt x="3526" y="745"/>
                  <a:pt x="3532" y="749"/>
                  <a:pt x="3546" y="747"/>
                </a:cubicBezTo>
                <a:cubicBezTo>
                  <a:pt x="3564" y="745"/>
                  <a:pt x="3582" y="746"/>
                  <a:pt x="3600" y="746"/>
                </a:cubicBezTo>
                <a:cubicBezTo>
                  <a:pt x="3600" y="748"/>
                  <a:pt x="3600" y="750"/>
                  <a:pt x="3600" y="752"/>
                </a:cubicBezTo>
                <a:cubicBezTo>
                  <a:pt x="3574" y="754"/>
                  <a:pt x="3547" y="757"/>
                  <a:pt x="3521" y="759"/>
                </a:cubicBezTo>
                <a:cubicBezTo>
                  <a:pt x="3527" y="780"/>
                  <a:pt x="3527" y="780"/>
                  <a:pt x="3549" y="794"/>
                </a:cubicBezTo>
                <a:cubicBezTo>
                  <a:pt x="3543" y="811"/>
                  <a:pt x="3543" y="811"/>
                  <a:pt x="3512" y="815"/>
                </a:cubicBezTo>
                <a:cubicBezTo>
                  <a:pt x="3520" y="818"/>
                  <a:pt x="3527" y="820"/>
                  <a:pt x="3539" y="825"/>
                </a:cubicBezTo>
                <a:cubicBezTo>
                  <a:pt x="3531" y="827"/>
                  <a:pt x="3527" y="828"/>
                  <a:pt x="3522" y="830"/>
                </a:cubicBezTo>
                <a:cubicBezTo>
                  <a:pt x="3526" y="833"/>
                  <a:pt x="3529" y="835"/>
                  <a:pt x="3537" y="840"/>
                </a:cubicBezTo>
                <a:cubicBezTo>
                  <a:pt x="3521" y="841"/>
                  <a:pt x="3511" y="842"/>
                  <a:pt x="3498" y="844"/>
                </a:cubicBezTo>
                <a:cubicBezTo>
                  <a:pt x="3508" y="857"/>
                  <a:pt x="3522" y="851"/>
                  <a:pt x="3535" y="856"/>
                </a:cubicBezTo>
                <a:cubicBezTo>
                  <a:pt x="3489" y="862"/>
                  <a:pt x="3442" y="842"/>
                  <a:pt x="3400" y="873"/>
                </a:cubicBezTo>
                <a:cubicBezTo>
                  <a:pt x="3409" y="874"/>
                  <a:pt x="3417" y="874"/>
                  <a:pt x="3429" y="875"/>
                </a:cubicBezTo>
                <a:cubicBezTo>
                  <a:pt x="3425" y="877"/>
                  <a:pt x="3423" y="878"/>
                  <a:pt x="3417" y="880"/>
                </a:cubicBezTo>
                <a:cubicBezTo>
                  <a:pt x="3467" y="890"/>
                  <a:pt x="3513" y="900"/>
                  <a:pt x="3560" y="909"/>
                </a:cubicBezTo>
                <a:cubicBezTo>
                  <a:pt x="3560" y="911"/>
                  <a:pt x="3559" y="913"/>
                  <a:pt x="3559" y="915"/>
                </a:cubicBezTo>
                <a:cubicBezTo>
                  <a:pt x="3555" y="915"/>
                  <a:pt x="3551" y="915"/>
                  <a:pt x="3548" y="914"/>
                </a:cubicBezTo>
                <a:cubicBezTo>
                  <a:pt x="3547" y="915"/>
                  <a:pt x="3547" y="916"/>
                  <a:pt x="3547" y="917"/>
                </a:cubicBezTo>
                <a:cubicBezTo>
                  <a:pt x="3553" y="920"/>
                  <a:pt x="3560" y="923"/>
                  <a:pt x="3566" y="926"/>
                </a:cubicBezTo>
                <a:cubicBezTo>
                  <a:pt x="3541" y="923"/>
                  <a:pt x="3516" y="921"/>
                  <a:pt x="3490" y="919"/>
                </a:cubicBezTo>
                <a:cubicBezTo>
                  <a:pt x="3490" y="921"/>
                  <a:pt x="3490" y="924"/>
                  <a:pt x="3489" y="926"/>
                </a:cubicBezTo>
                <a:cubicBezTo>
                  <a:pt x="3505" y="931"/>
                  <a:pt x="3521" y="935"/>
                  <a:pt x="3543" y="941"/>
                </a:cubicBezTo>
                <a:cubicBezTo>
                  <a:pt x="3510" y="941"/>
                  <a:pt x="3483" y="941"/>
                  <a:pt x="3456" y="941"/>
                </a:cubicBezTo>
                <a:cubicBezTo>
                  <a:pt x="3455" y="942"/>
                  <a:pt x="3455" y="943"/>
                  <a:pt x="3455" y="945"/>
                </a:cubicBezTo>
                <a:cubicBezTo>
                  <a:pt x="3466" y="947"/>
                  <a:pt x="3476" y="949"/>
                  <a:pt x="3491" y="952"/>
                </a:cubicBezTo>
                <a:cubicBezTo>
                  <a:pt x="3459" y="954"/>
                  <a:pt x="3432" y="957"/>
                  <a:pt x="3404" y="959"/>
                </a:cubicBezTo>
                <a:cubicBezTo>
                  <a:pt x="3404" y="960"/>
                  <a:pt x="3403" y="962"/>
                  <a:pt x="3402" y="964"/>
                </a:cubicBezTo>
                <a:cubicBezTo>
                  <a:pt x="3405" y="965"/>
                  <a:pt x="3407" y="966"/>
                  <a:pt x="3414" y="969"/>
                </a:cubicBezTo>
                <a:cubicBezTo>
                  <a:pt x="3378" y="966"/>
                  <a:pt x="3346" y="963"/>
                  <a:pt x="3315" y="960"/>
                </a:cubicBezTo>
                <a:cubicBezTo>
                  <a:pt x="3315" y="959"/>
                  <a:pt x="3315" y="959"/>
                  <a:pt x="3315" y="958"/>
                </a:cubicBezTo>
                <a:cubicBezTo>
                  <a:pt x="3327" y="958"/>
                  <a:pt x="3340" y="957"/>
                  <a:pt x="3352" y="957"/>
                </a:cubicBezTo>
                <a:cubicBezTo>
                  <a:pt x="3352" y="956"/>
                  <a:pt x="3352" y="955"/>
                  <a:pt x="3352" y="954"/>
                </a:cubicBezTo>
                <a:cubicBezTo>
                  <a:pt x="3318" y="954"/>
                  <a:pt x="3284" y="954"/>
                  <a:pt x="3246" y="954"/>
                </a:cubicBezTo>
                <a:cubicBezTo>
                  <a:pt x="3254" y="958"/>
                  <a:pt x="3258" y="961"/>
                  <a:pt x="3265" y="964"/>
                </a:cubicBezTo>
                <a:cubicBezTo>
                  <a:pt x="3233" y="964"/>
                  <a:pt x="3202" y="964"/>
                  <a:pt x="3172" y="964"/>
                </a:cubicBezTo>
                <a:cubicBezTo>
                  <a:pt x="3172" y="964"/>
                  <a:pt x="3172" y="963"/>
                  <a:pt x="3172" y="962"/>
                </a:cubicBezTo>
                <a:cubicBezTo>
                  <a:pt x="3184" y="960"/>
                  <a:pt x="3197" y="958"/>
                  <a:pt x="3210" y="956"/>
                </a:cubicBezTo>
                <a:cubicBezTo>
                  <a:pt x="3050" y="953"/>
                  <a:pt x="2890" y="959"/>
                  <a:pt x="2731" y="934"/>
                </a:cubicBezTo>
                <a:cubicBezTo>
                  <a:pt x="2802" y="934"/>
                  <a:pt x="2874" y="934"/>
                  <a:pt x="2943" y="934"/>
                </a:cubicBezTo>
                <a:cubicBezTo>
                  <a:pt x="2924" y="913"/>
                  <a:pt x="2896" y="920"/>
                  <a:pt x="2869" y="919"/>
                </a:cubicBezTo>
                <a:cubicBezTo>
                  <a:pt x="2826" y="916"/>
                  <a:pt x="2782" y="911"/>
                  <a:pt x="2738" y="913"/>
                </a:cubicBezTo>
                <a:cubicBezTo>
                  <a:pt x="2703" y="915"/>
                  <a:pt x="2671" y="901"/>
                  <a:pt x="2634" y="902"/>
                </a:cubicBezTo>
                <a:cubicBezTo>
                  <a:pt x="2638" y="905"/>
                  <a:pt x="2640" y="906"/>
                  <a:pt x="2644" y="909"/>
                </a:cubicBezTo>
                <a:cubicBezTo>
                  <a:pt x="2612" y="909"/>
                  <a:pt x="2582" y="909"/>
                  <a:pt x="2553" y="909"/>
                </a:cubicBezTo>
                <a:cubicBezTo>
                  <a:pt x="2552" y="911"/>
                  <a:pt x="2552" y="912"/>
                  <a:pt x="2552" y="914"/>
                </a:cubicBezTo>
                <a:cubicBezTo>
                  <a:pt x="2616" y="917"/>
                  <a:pt x="2679" y="921"/>
                  <a:pt x="2742" y="924"/>
                </a:cubicBezTo>
                <a:cubicBezTo>
                  <a:pt x="2742" y="925"/>
                  <a:pt x="2742" y="926"/>
                  <a:pt x="2742" y="926"/>
                </a:cubicBezTo>
                <a:cubicBezTo>
                  <a:pt x="2712" y="926"/>
                  <a:pt x="2682" y="926"/>
                  <a:pt x="2652" y="926"/>
                </a:cubicBezTo>
                <a:cubicBezTo>
                  <a:pt x="2645" y="926"/>
                  <a:pt x="2638" y="926"/>
                  <a:pt x="2630" y="926"/>
                </a:cubicBezTo>
                <a:cubicBezTo>
                  <a:pt x="2607" y="926"/>
                  <a:pt x="2582" y="940"/>
                  <a:pt x="2560" y="920"/>
                </a:cubicBezTo>
                <a:cubicBezTo>
                  <a:pt x="2562" y="922"/>
                  <a:pt x="2563" y="924"/>
                  <a:pt x="2566" y="929"/>
                </a:cubicBezTo>
                <a:cubicBezTo>
                  <a:pt x="2535" y="929"/>
                  <a:pt x="2506" y="929"/>
                  <a:pt x="2476" y="929"/>
                </a:cubicBezTo>
                <a:cubicBezTo>
                  <a:pt x="2402" y="928"/>
                  <a:pt x="2328" y="927"/>
                  <a:pt x="2254" y="926"/>
                </a:cubicBezTo>
                <a:cubicBezTo>
                  <a:pt x="2181" y="924"/>
                  <a:pt x="2108" y="921"/>
                  <a:pt x="2035" y="918"/>
                </a:cubicBezTo>
                <a:cubicBezTo>
                  <a:pt x="1997" y="916"/>
                  <a:pt x="1960" y="910"/>
                  <a:pt x="1922" y="908"/>
                </a:cubicBezTo>
                <a:cubicBezTo>
                  <a:pt x="1893" y="906"/>
                  <a:pt x="1865" y="910"/>
                  <a:pt x="1836" y="910"/>
                </a:cubicBezTo>
                <a:cubicBezTo>
                  <a:pt x="1817" y="910"/>
                  <a:pt x="1798" y="905"/>
                  <a:pt x="1779" y="904"/>
                </a:cubicBezTo>
                <a:cubicBezTo>
                  <a:pt x="1700" y="903"/>
                  <a:pt x="1620" y="902"/>
                  <a:pt x="1540" y="901"/>
                </a:cubicBezTo>
                <a:cubicBezTo>
                  <a:pt x="1524" y="901"/>
                  <a:pt x="1507" y="901"/>
                  <a:pt x="1490" y="901"/>
                </a:cubicBezTo>
                <a:cubicBezTo>
                  <a:pt x="1490" y="899"/>
                  <a:pt x="1489" y="896"/>
                  <a:pt x="1489" y="894"/>
                </a:cubicBezTo>
                <a:cubicBezTo>
                  <a:pt x="1495" y="892"/>
                  <a:pt x="1501" y="891"/>
                  <a:pt x="1507" y="890"/>
                </a:cubicBezTo>
                <a:cubicBezTo>
                  <a:pt x="1484" y="880"/>
                  <a:pt x="1422" y="882"/>
                  <a:pt x="1396" y="894"/>
                </a:cubicBezTo>
                <a:cubicBezTo>
                  <a:pt x="1416" y="893"/>
                  <a:pt x="1432" y="891"/>
                  <a:pt x="1449" y="890"/>
                </a:cubicBezTo>
                <a:cubicBezTo>
                  <a:pt x="1438" y="902"/>
                  <a:pt x="1438" y="903"/>
                  <a:pt x="1404" y="900"/>
                </a:cubicBezTo>
                <a:cubicBezTo>
                  <a:pt x="1388" y="899"/>
                  <a:pt x="1372" y="894"/>
                  <a:pt x="1354" y="890"/>
                </a:cubicBezTo>
                <a:cubicBezTo>
                  <a:pt x="1355" y="896"/>
                  <a:pt x="1355" y="900"/>
                  <a:pt x="1356" y="904"/>
                </a:cubicBezTo>
                <a:cubicBezTo>
                  <a:pt x="1325" y="898"/>
                  <a:pt x="1295" y="892"/>
                  <a:pt x="1265" y="886"/>
                </a:cubicBezTo>
                <a:cubicBezTo>
                  <a:pt x="1269" y="885"/>
                  <a:pt x="1274" y="883"/>
                  <a:pt x="1282" y="880"/>
                </a:cubicBezTo>
                <a:cubicBezTo>
                  <a:pt x="1267" y="877"/>
                  <a:pt x="1255" y="874"/>
                  <a:pt x="1239" y="870"/>
                </a:cubicBezTo>
                <a:cubicBezTo>
                  <a:pt x="1355" y="867"/>
                  <a:pt x="1468" y="863"/>
                  <a:pt x="1581" y="860"/>
                </a:cubicBezTo>
                <a:cubicBezTo>
                  <a:pt x="1581" y="858"/>
                  <a:pt x="1581" y="857"/>
                  <a:pt x="1580" y="855"/>
                </a:cubicBezTo>
                <a:cubicBezTo>
                  <a:pt x="1405" y="854"/>
                  <a:pt x="1230" y="865"/>
                  <a:pt x="1055" y="865"/>
                </a:cubicBezTo>
                <a:cubicBezTo>
                  <a:pt x="1065" y="873"/>
                  <a:pt x="1075" y="881"/>
                  <a:pt x="1084" y="888"/>
                </a:cubicBezTo>
                <a:cubicBezTo>
                  <a:pt x="1083" y="891"/>
                  <a:pt x="1083" y="893"/>
                  <a:pt x="1082" y="896"/>
                </a:cubicBezTo>
                <a:cubicBezTo>
                  <a:pt x="1104" y="892"/>
                  <a:pt x="1126" y="887"/>
                  <a:pt x="1148" y="887"/>
                </a:cubicBezTo>
                <a:cubicBezTo>
                  <a:pt x="1165" y="886"/>
                  <a:pt x="1181" y="893"/>
                  <a:pt x="1198" y="894"/>
                </a:cubicBezTo>
                <a:cubicBezTo>
                  <a:pt x="1225" y="896"/>
                  <a:pt x="1253" y="895"/>
                  <a:pt x="1280" y="896"/>
                </a:cubicBezTo>
                <a:cubicBezTo>
                  <a:pt x="1282" y="896"/>
                  <a:pt x="1283" y="897"/>
                  <a:pt x="1284" y="903"/>
                </a:cubicBezTo>
                <a:cubicBezTo>
                  <a:pt x="1242" y="903"/>
                  <a:pt x="1199" y="903"/>
                  <a:pt x="1151" y="903"/>
                </a:cubicBezTo>
                <a:cubicBezTo>
                  <a:pt x="1157" y="909"/>
                  <a:pt x="1158" y="911"/>
                  <a:pt x="1163" y="916"/>
                </a:cubicBezTo>
                <a:cubicBezTo>
                  <a:pt x="1137" y="918"/>
                  <a:pt x="1114" y="920"/>
                  <a:pt x="1091" y="923"/>
                </a:cubicBezTo>
                <a:cubicBezTo>
                  <a:pt x="1091" y="921"/>
                  <a:pt x="1091" y="920"/>
                  <a:pt x="1091" y="919"/>
                </a:cubicBezTo>
                <a:cubicBezTo>
                  <a:pt x="1104" y="916"/>
                  <a:pt x="1117" y="914"/>
                  <a:pt x="1130" y="912"/>
                </a:cubicBezTo>
                <a:cubicBezTo>
                  <a:pt x="1130" y="911"/>
                  <a:pt x="1130" y="911"/>
                  <a:pt x="1130" y="910"/>
                </a:cubicBezTo>
                <a:cubicBezTo>
                  <a:pt x="1106" y="909"/>
                  <a:pt x="1082" y="907"/>
                  <a:pt x="1059" y="907"/>
                </a:cubicBezTo>
                <a:cubicBezTo>
                  <a:pt x="1057" y="906"/>
                  <a:pt x="1053" y="911"/>
                  <a:pt x="1054" y="913"/>
                </a:cubicBezTo>
                <a:cubicBezTo>
                  <a:pt x="1054" y="915"/>
                  <a:pt x="1058" y="917"/>
                  <a:pt x="1060" y="920"/>
                </a:cubicBezTo>
                <a:cubicBezTo>
                  <a:pt x="1023" y="920"/>
                  <a:pt x="985" y="919"/>
                  <a:pt x="947" y="921"/>
                </a:cubicBezTo>
                <a:cubicBezTo>
                  <a:pt x="928" y="921"/>
                  <a:pt x="909" y="926"/>
                  <a:pt x="889" y="927"/>
                </a:cubicBezTo>
                <a:cubicBezTo>
                  <a:pt x="876" y="929"/>
                  <a:pt x="861" y="931"/>
                  <a:pt x="849" y="928"/>
                </a:cubicBezTo>
                <a:cubicBezTo>
                  <a:pt x="808" y="916"/>
                  <a:pt x="767" y="925"/>
                  <a:pt x="726" y="927"/>
                </a:cubicBezTo>
                <a:cubicBezTo>
                  <a:pt x="715" y="927"/>
                  <a:pt x="705" y="926"/>
                  <a:pt x="693" y="923"/>
                </a:cubicBezTo>
                <a:cubicBezTo>
                  <a:pt x="667" y="916"/>
                  <a:pt x="638" y="921"/>
                  <a:pt x="608" y="921"/>
                </a:cubicBezTo>
                <a:cubicBezTo>
                  <a:pt x="610" y="925"/>
                  <a:pt x="611" y="927"/>
                  <a:pt x="612" y="927"/>
                </a:cubicBezTo>
                <a:cubicBezTo>
                  <a:pt x="636" y="931"/>
                  <a:pt x="661" y="934"/>
                  <a:pt x="686" y="937"/>
                </a:cubicBezTo>
                <a:cubicBezTo>
                  <a:pt x="686" y="940"/>
                  <a:pt x="686" y="942"/>
                  <a:pt x="686" y="944"/>
                </a:cubicBezTo>
                <a:cubicBezTo>
                  <a:pt x="664" y="944"/>
                  <a:pt x="643" y="944"/>
                  <a:pt x="622" y="944"/>
                </a:cubicBezTo>
                <a:cubicBezTo>
                  <a:pt x="589" y="944"/>
                  <a:pt x="557" y="945"/>
                  <a:pt x="524" y="943"/>
                </a:cubicBezTo>
                <a:cubicBezTo>
                  <a:pt x="504" y="942"/>
                  <a:pt x="483" y="937"/>
                  <a:pt x="464" y="948"/>
                </a:cubicBezTo>
                <a:cubicBezTo>
                  <a:pt x="462" y="949"/>
                  <a:pt x="456" y="943"/>
                  <a:pt x="446" y="936"/>
                </a:cubicBezTo>
                <a:cubicBezTo>
                  <a:pt x="424" y="936"/>
                  <a:pt x="395" y="936"/>
                  <a:pt x="365" y="936"/>
                </a:cubicBezTo>
                <a:cubicBezTo>
                  <a:pt x="365" y="935"/>
                  <a:pt x="365" y="934"/>
                  <a:pt x="365" y="933"/>
                </a:cubicBezTo>
                <a:cubicBezTo>
                  <a:pt x="375" y="927"/>
                  <a:pt x="384" y="922"/>
                  <a:pt x="393" y="917"/>
                </a:cubicBezTo>
                <a:cubicBezTo>
                  <a:pt x="368" y="908"/>
                  <a:pt x="342" y="899"/>
                  <a:pt x="316" y="890"/>
                </a:cubicBezTo>
                <a:cubicBezTo>
                  <a:pt x="351" y="893"/>
                  <a:pt x="382" y="912"/>
                  <a:pt x="421" y="898"/>
                </a:cubicBezTo>
                <a:cubicBezTo>
                  <a:pt x="404" y="896"/>
                  <a:pt x="389" y="897"/>
                  <a:pt x="376" y="892"/>
                </a:cubicBezTo>
                <a:cubicBezTo>
                  <a:pt x="364" y="889"/>
                  <a:pt x="343" y="894"/>
                  <a:pt x="347" y="869"/>
                </a:cubicBezTo>
                <a:cubicBezTo>
                  <a:pt x="339" y="869"/>
                  <a:pt x="332" y="868"/>
                  <a:pt x="320" y="867"/>
                </a:cubicBezTo>
                <a:cubicBezTo>
                  <a:pt x="325" y="863"/>
                  <a:pt x="328" y="861"/>
                  <a:pt x="332" y="858"/>
                </a:cubicBezTo>
                <a:cubicBezTo>
                  <a:pt x="320" y="858"/>
                  <a:pt x="309" y="857"/>
                  <a:pt x="292" y="856"/>
                </a:cubicBezTo>
                <a:cubicBezTo>
                  <a:pt x="300" y="850"/>
                  <a:pt x="305" y="847"/>
                  <a:pt x="310" y="843"/>
                </a:cubicBezTo>
                <a:cubicBezTo>
                  <a:pt x="308" y="840"/>
                  <a:pt x="306" y="836"/>
                  <a:pt x="303" y="831"/>
                </a:cubicBezTo>
                <a:cubicBezTo>
                  <a:pt x="284" y="839"/>
                  <a:pt x="280" y="838"/>
                  <a:pt x="280" y="820"/>
                </a:cubicBezTo>
                <a:cubicBezTo>
                  <a:pt x="262" y="822"/>
                  <a:pt x="244" y="826"/>
                  <a:pt x="226" y="826"/>
                </a:cubicBezTo>
                <a:cubicBezTo>
                  <a:pt x="213" y="826"/>
                  <a:pt x="200" y="821"/>
                  <a:pt x="187" y="819"/>
                </a:cubicBezTo>
                <a:cubicBezTo>
                  <a:pt x="181" y="819"/>
                  <a:pt x="174" y="822"/>
                  <a:pt x="168" y="823"/>
                </a:cubicBezTo>
                <a:cubicBezTo>
                  <a:pt x="161" y="823"/>
                  <a:pt x="154" y="821"/>
                  <a:pt x="148" y="821"/>
                </a:cubicBezTo>
                <a:cubicBezTo>
                  <a:pt x="150" y="815"/>
                  <a:pt x="152" y="810"/>
                  <a:pt x="155" y="801"/>
                </a:cubicBezTo>
                <a:cubicBezTo>
                  <a:pt x="146" y="799"/>
                  <a:pt x="136" y="797"/>
                  <a:pt x="126" y="795"/>
                </a:cubicBezTo>
                <a:cubicBezTo>
                  <a:pt x="126" y="793"/>
                  <a:pt x="126" y="792"/>
                  <a:pt x="126" y="790"/>
                </a:cubicBezTo>
                <a:cubicBezTo>
                  <a:pt x="182" y="776"/>
                  <a:pt x="238" y="762"/>
                  <a:pt x="294" y="747"/>
                </a:cubicBezTo>
                <a:cubicBezTo>
                  <a:pt x="294" y="746"/>
                  <a:pt x="294" y="745"/>
                  <a:pt x="293" y="743"/>
                </a:cubicBezTo>
                <a:cubicBezTo>
                  <a:pt x="273" y="735"/>
                  <a:pt x="252" y="728"/>
                  <a:pt x="232" y="720"/>
                </a:cubicBezTo>
                <a:cubicBezTo>
                  <a:pt x="232" y="718"/>
                  <a:pt x="233" y="716"/>
                  <a:pt x="233" y="714"/>
                </a:cubicBezTo>
                <a:cubicBezTo>
                  <a:pt x="239" y="715"/>
                  <a:pt x="244" y="716"/>
                  <a:pt x="252" y="717"/>
                </a:cubicBezTo>
                <a:cubicBezTo>
                  <a:pt x="247" y="712"/>
                  <a:pt x="244" y="708"/>
                  <a:pt x="238" y="701"/>
                </a:cubicBezTo>
                <a:cubicBezTo>
                  <a:pt x="253" y="705"/>
                  <a:pt x="265" y="708"/>
                  <a:pt x="278" y="712"/>
                </a:cubicBezTo>
                <a:cubicBezTo>
                  <a:pt x="273" y="704"/>
                  <a:pt x="269" y="699"/>
                  <a:pt x="266" y="695"/>
                </a:cubicBezTo>
                <a:cubicBezTo>
                  <a:pt x="272" y="691"/>
                  <a:pt x="279" y="689"/>
                  <a:pt x="285" y="686"/>
                </a:cubicBezTo>
                <a:cubicBezTo>
                  <a:pt x="274" y="677"/>
                  <a:pt x="265" y="669"/>
                  <a:pt x="256" y="662"/>
                </a:cubicBezTo>
                <a:cubicBezTo>
                  <a:pt x="262" y="658"/>
                  <a:pt x="268" y="655"/>
                  <a:pt x="278" y="648"/>
                </a:cubicBezTo>
                <a:cubicBezTo>
                  <a:pt x="260" y="645"/>
                  <a:pt x="245" y="641"/>
                  <a:pt x="230" y="641"/>
                </a:cubicBezTo>
                <a:cubicBezTo>
                  <a:pt x="217" y="641"/>
                  <a:pt x="210" y="639"/>
                  <a:pt x="204" y="626"/>
                </a:cubicBezTo>
                <a:cubicBezTo>
                  <a:pt x="201" y="617"/>
                  <a:pt x="190" y="611"/>
                  <a:pt x="182" y="606"/>
                </a:cubicBezTo>
                <a:cubicBezTo>
                  <a:pt x="164" y="595"/>
                  <a:pt x="164" y="596"/>
                  <a:pt x="179" y="578"/>
                </a:cubicBezTo>
                <a:cubicBezTo>
                  <a:pt x="173" y="576"/>
                  <a:pt x="168" y="575"/>
                  <a:pt x="164" y="573"/>
                </a:cubicBezTo>
                <a:cubicBezTo>
                  <a:pt x="185" y="546"/>
                  <a:pt x="205" y="519"/>
                  <a:pt x="243" y="512"/>
                </a:cubicBezTo>
                <a:cubicBezTo>
                  <a:pt x="242" y="510"/>
                  <a:pt x="241" y="508"/>
                  <a:pt x="240" y="506"/>
                </a:cubicBezTo>
                <a:cubicBezTo>
                  <a:pt x="210" y="509"/>
                  <a:pt x="180" y="515"/>
                  <a:pt x="150" y="513"/>
                </a:cubicBezTo>
                <a:cubicBezTo>
                  <a:pt x="123" y="511"/>
                  <a:pt x="91" y="522"/>
                  <a:pt x="69" y="493"/>
                </a:cubicBezTo>
                <a:cubicBezTo>
                  <a:pt x="53" y="514"/>
                  <a:pt x="37" y="498"/>
                  <a:pt x="23" y="495"/>
                </a:cubicBezTo>
                <a:cubicBezTo>
                  <a:pt x="20" y="488"/>
                  <a:pt x="17" y="482"/>
                  <a:pt x="16" y="476"/>
                </a:cubicBezTo>
                <a:cubicBezTo>
                  <a:pt x="13" y="465"/>
                  <a:pt x="12" y="452"/>
                  <a:pt x="25" y="448"/>
                </a:cubicBezTo>
                <a:cubicBezTo>
                  <a:pt x="37" y="445"/>
                  <a:pt x="35" y="437"/>
                  <a:pt x="32" y="432"/>
                </a:cubicBezTo>
                <a:cubicBezTo>
                  <a:pt x="20" y="414"/>
                  <a:pt x="34" y="407"/>
                  <a:pt x="44" y="398"/>
                </a:cubicBezTo>
                <a:cubicBezTo>
                  <a:pt x="52" y="404"/>
                  <a:pt x="61" y="410"/>
                  <a:pt x="69" y="416"/>
                </a:cubicBezTo>
                <a:cubicBezTo>
                  <a:pt x="71" y="415"/>
                  <a:pt x="72" y="414"/>
                  <a:pt x="74" y="413"/>
                </a:cubicBezTo>
                <a:cubicBezTo>
                  <a:pt x="72" y="407"/>
                  <a:pt x="71" y="397"/>
                  <a:pt x="68" y="396"/>
                </a:cubicBezTo>
                <a:cubicBezTo>
                  <a:pt x="61" y="395"/>
                  <a:pt x="52" y="398"/>
                  <a:pt x="44" y="398"/>
                </a:cubicBezTo>
                <a:close/>
                <a:moveTo>
                  <a:pt x="3086" y="869"/>
                </a:moveTo>
                <a:cubicBezTo>
                  <a:pt x="3086" y="868"/>
                  <a:pt x="3085" y="868"/>
                  <a:pt x="3085" y="867"/>
                </a:cubicBezTo>
                <a:cubicBezTo>
                  <a:pt x="3069" y="865"/>
                  <a:pt x="3054" y="863"/>
                  <a:pt x="3038" y="862"/>
                </a:cubicBezTo>
                <a:cubicBezTo>
                  <a:pt x="2981" y="857"/>
                  <a:pt x="2923" y="866"/>
                  <a:pt x="2866" y="860"/>
                </a:cubicBezTo>
                <a:cubicBezTo>
                  <a:pt x="2847" y="858"/>
                  <a:pt x="2828" y="863"/>
                  <a:pt x="2810" y="862"/>
                </a:cubicBezTo>
                <a:cubicBezTo>
                  <a:pt x="2774" y="860"/>
                  <a:pt x="2739" y="855"/>
                  <a:pt x="2703" y="854"/>
                </a:cubicBezTo>
                <a:cubicBezTo>
                  <a:pt x="2630" y="851"/>
                  <a:pt x="2558" y="850"/>
                  <a:pt x="2485" y="849"/>
                </a:cubicBezTo>
                <a:cubicBezTo>
                  <a:pt x="2474" y="848"/>
                  <a:pt x="2462" y="847"/>
                  <a:pt x="2451" y="846"/>
                </a:cubicBezTo>
                <a:cubicBezTo>
                  <a:pt x="2459" y="852"/>
                  <a:pt x="2469" y="854"/>
                  <a:pt x="2478" y="854"/>
                </a:cubicBezTo>
                <a:cubicBezTo>
                  <a:pt x="2521" y="856"/>
                  <a:pt x="2564" y="858"/>
                  <a:pt x="2607" y="860"/>
                </a:cubicBezTo>
                <a:cubicBezTo>
                  <a:pt x="2647" y="863"/>
                  <a:pt x="2688" y="867"/>
                  <a:pt x="2728" y="869"/>
                </a:cubicBezTo>
                <a:cubicBezTo>
                  <a:pt x="2799" y="871"/>
                  <a:pt x="2870" y="873"/>
                  <a:pt x="2942" y="875"/>
                </a:cubicBezTo>
                <a:cubicBezTo>
                  <a:pt x="2976" y="876"/>
                  <a:pt x="3011" y="877"/>
                  <a:pt x="3045" y="876"/>
                </a:cubicBezTo>
                <a:cubicBezTo>
                  <a:pt x="3059" y="876"/>
                  <a:pt x="3073" y="872"/>
                  <a:pt x="3086" y="869"/>
                </a:cubicBezTo>
                <a:close/>
                <a:moveTo>
                  <a:pt x="1567" y="812"/>
                </a:moveTo>
                <a:cubicBezTo>
                  <a:pt x="1567" y="812"/>
                  <a:pt x="1567" y="811"/>
                  <a:pt x="1566" y="810"/>
                </a:cubicBezTo>
                <a:cubicBezTo>
                  <a:pt x="1402" y="814"/>
                  <a:pt x="1237" y="818"/>
                  <a:pt x="1072" y="822"/>
                </a:cubicBezTo>
                <a:cubicBezTo>
                  <a:pt x="1098" y="827"/>
                  <a:pt x="1123" y="831"/>
                  <a:pt x="1148" y="832"/>
                </a:cubicBezTo>
                <a:cubicBezTo>
                  <a:pt x="1199" y="832"/>
                  <a:pt x="1249" y="829"/>
                  <a:pt x="1299" y="829"/>
                </a:cubicBezTo>
                <a:cubicBezTo>
                  <a:pt x="1358" y="828"/>
                  <a:pt x="1417" y="831"/>
                  <a:pt x="1476" y="828"/>
                </a:cubicBezTo>
                <a:cubicBezTo>
                  <a:pt x="1506" y="827"/>
                  <a:pt x="1536" y="818"/>
                  <a:pt x="1567" y="812"/>
                </a:cubicBezTo>
                <a:close/>
                <a:moveTo>
                  <a:pt x="3131" y="849"/>
                </a:moveTo>
                <a:cubicBezTo>
                  <a:pt x="3162" y="858"/>
                  <a:pt x="3196" y="839"/>
                  <a:pt x="3228" y="860"/>
                </a:cubicBezTo>
                <a:cubicBezTo>
                  <a:pt x="3183" y="862"/>
                  <a:pt x="3142" y="864"/>
                  <a:pt x="3102" y="866"/>
                </a:cubicBezTo>
                <a:cubicBezTo>
                  <a:pt x="3102" y="868"/>
                  <a:pt x="3102" y="869"/>
                  <a:pt x="3102" y="871"/>
                </a:cubicBezTo>
                <a:cubicBezTo>
                  <a:pt x="3198" y="871"/>
                  <a:pt x="3294" y="871"/>
                  <a:pt x="3390" y="871"/>
                </a:cubicBezTo>
                <a:cubicBezTo>
                  <a:pt x="3390" y="868"/>
                  <a:pt x="3390" y="865"/>
                  <a:pt x="3390" y="861"/>
                </a:cubicBezTo>
                <a:cubicBezTo>
                  <a:pt x="3348" y="861"/>
                  <a:pt x="3305" y="861"/>
                  <a:pt x="3263" y="861"/>
                </a:cubicBezTo>
                <a:cubicBezTo>
                  <a:pt x="3263" y="858"/>
                  <a:pt x="3263" y="855"/>
                  <a:pt x="3263" y="852"/>
                </a:cubicBezTo>
                <a:cubicBezTo>
                  <a:pt x="3294" y="852"/>
                  <a:pt x="3325" y="852"/>
                  <a:pt x="3357" y="852"/>
                </a:cubicBezTo>
                <a:cubicBezTo>
                  <a:pt x="3282" y="846"/>
                  <a:pt x="3207" y="825"/>
                  <a:pt x="3131" y="849"/>
                </a:cubicBezTo>
                <a:close/>
                <a:moveTo>
                  <a:pt x="1026" y="782"/>
                </a:moveTo>
                <a:cubicBezTo>
                  <a:pt x="1093" y="779"/>
                  <a:pt x="1164" y="775"/>
                  <a:pt x="1235" y="772"/>
                </a:cubicBezTo>
                <a:cubicBezTo>
                  <a:pt x="1228" y="768"/>
                  <a:pt x="1220" y="765"/>
                  <a:pt x="1212" y="765"/>
                </a:cubicBezTo>
                <a:cubicBezTo>
                  <a:pt x="1198" y="765"/>
                  <a:pt x="1184" y="768"/>
                  <a:pt x="1171" y="767"/>
                </a:cubicBezTo>
                <a:cubicBezTo>
                  <a:pt x="1125" y="766"/>
                  <a:pt x="1080" y="764"/>
                  <a:pt x="1034" y="764"/>
                </a:cubicBezTo>
                <a:cubicBezTo>
                  <a:pt x="1015" y="763"/>
                  <a:pt x="995" y="765"/>
                  <a:pt x="975" y="766"/>
                </a:cubicBezTo>
                <a:cubicBezTo>
                  <a:pt x="975" y="768"/>
                  <a:pt x="975" y="770"/>
                  <a:pt x="976" y="772"/>
                </a:cubicBezTo>
                <a:cubicBezTo>
                  <a:pt x="994" y="773"/>
                  <a:pt x="1013" y="775"/>
                  <a:pt x="1031" y="776"/>
                </a:cubicBezTo>
                <a:cubicBezTo>
                  <a:pt x="1031" y="778"/>
                  <a:pt x="1031" y="780"/>
                  <a:pt x="1031" y="781"/>
                </a:cubicBezTo>
                <a:cubicBezTo>
                  <a:pt x="1028" y="782"/>
                  <a:pt x="1025" y="782"/>
                  <a:pt x="1026" y="782"/>
                </a:cubicBezTo>
                <a:close/>
                <a:moveTo>
                  <a:pt x="1715" y="582"/>
                </a:moveTo>
                <a:cubicBezTo>
                  <a:pt x="1715" y="585"/>
                  <a:pt x="1715" y="587"/>
                  <a:pt x="1715" y="590"/>
                </a:cubicBezTo>
                <a:cubicBezTo>
                  <a:pt x="1775" y="590"/>
                  <a:pt x="1834" y="589"/>
                  <a:pt x="1893" y="590"/>
                </a:cubicBezTo>
                <a:cubicBezTo>
                  <a:pt x="1930" y="591"/>
                  <a:pt x="1968" y="583"/>
                  <a:pt x="2004" y="598"/>
                </a:cubicBezTo>
                <a:cubicBezTo>
                  <a:pt x="2013" y="601"/>
                  <a:pt x="2023" y="599"/>
                  <a:pt x="2033" y="600"/>
                </a:cubicBezTo>
                <a:cubicBezTo>
                  <a:pt x="2033" y="599"/>
                  <a:pt x="2033" y="598"/>
                  <a:pt x="2033" y="597"/>
                </a:cubicBezTo>
                <a:cubicBezTo>
                  <a:pt x="2024" y="596"/>
                  <a:pt x="2015" y="594"/>
                  <a:pt x="2006" y="593"/>
                </a:cubicBezTo>
                <a:cubicBezTo>
                  <a:pt x="2006" y="592"/>
                  <a:pt x="2006" y="590"/>
                  <a:pt x="2006" y="589"/>
                </a:cubicBezTo>
                <a:cubicBezTo>
                  <a:pt x="2032" y="588"/>
                  <a:pt x="2058" y="586"/>
                  <a:pt x="2084" y="585"/>
                </a:cubicBezTo>
                <a:cubicBezTo>
                  <a:pt x="2084" y="584"/>
                  <a:pt x="2084" y="583"/>
                  <a:pt x="2084" y="582"/>
                </a:cubicBezTo>
                <a:cubicBezTo>
                  <a:pt x="1961" y="582"/>
                  <a:pt x="1838" y="582"/>
                  <a:pt x="1715" y="582"/>
                </a:cubicBezTo>
                <a:close/>
                <a:moveTo>
                  <a:pt x="1860" y="846"/>
                </a:moveTo>
                <a:cubicBezTo>
                  <a:pt x="1973" y="858"/>
                  <a:pt x="2082" y="850"/>
                  <a:pt x="2190" y="852"/>
                </a:cubicBezTo>
                <a:cubicBezTo>
                  <a:pt x="2190" y="850"/>
                  <a:pt x="2190" y="848"/>
                  <a:pt x="2190" y="846"/>
                </a:cubicBezTo>
                <a:cubicBezTo>
                  <a:pt x="2082" y="846"/>
                  <a:pt x="1974" y="846"/>
                  <a:pt x="1860" y="846"/>
                </a:cubicBezTo>
                <a:close/>
                <a:moveTo>
                  <a:pt x="2732" y="497"/>
                </a:moveTo>
                <a:cubicBezTo>
                  <a:pt x="2732" y="499"/>
                  <a:pt x="2733" y="501"/>
                  <a:pt x="2733" y="503"/>
                </a:cubicBezTo>
                <a:cubicBezTo>
                  <a:pt x="2815" y="505"/>
                  <a:pt x="2897" y="507"/>
                  <a:pt x="2979" y="503"/>
                </a:cubicBezTo>
                <a:cubicBezTo>
                  <a:pt x="2979" y="501"/>
                  <a:pt x="2979" y="499"/>
                  <a:pt x="2979" y="497"/>
                </a:cubicBezTo>
                <a:cubicBezTo>
                  <a:pt x="2897" y="497"/>
                  <a:pt x="2815" y="497"/>
                  <a:pt x="2732" y="497"/>
                </a:cubicBezTo>
                <a:close/>
                <a:moveTo>
                  <a:pt x="1642" y="871"/>
                </a:moveTo>
                <a:cubicBezTo>
                  <a:pt x="1622" y="871"/>
                  <a:pt x="1604" y="871"/>
                  <a:pt x="1586" y="871"/>
                </a:cubicBezTo>
                <a:cubicBezTo>
                  <a:pt x="1586" y="871"/>
                  <a:pt x="1586" y="872"/>
                  <a:pt x="1586" y="873"/>
                </a:cubicBezTo>
                <a:cubicBezTo>
                  <a:pt x="1593" y="874"/>
                  <a:pt x="1600" y="874"/>
                  <a:pt x="1607" y="874"/>
                </a:cubicBezTo>
                <a:cubicBezTo>
                  <a:pt x="1607" y="876"/>
                  <a:pt x="1607" y="878"/>
                  <a:pt x="1607" y="879"/>
                </a:cubicBezTo>
                <a:cubicBezTo>
                  <a:pt x="1578" y="879"/>
                  <a:pt x="1548" y="879"/>
                  <a:pt x="1519" y="879"/>
                </a:cubicBezTo>
                <a:cubicBezTo>
                  <a:pt x="1519" y="881"/>
                  <a:pt x="1519" y="883"/>
                  <a:pt x="1519" y="885"/>
                </a:cubicBezTo>
                <a:cubicBezTo>
                  <a:pt x="1534" y="885"/>
                  <a:pt x="1550" y="885"/>
                  <a:pt x="1565" y="885"/>
                </a:cubicBezTo>
                <a:cubicBezTo>
                  <a:pt x="1565" y="886"/>
                  <a:pt x="1565" y="887"/>
                  <a:pt x="1565" y="889"/>
                </a:cubicBezTo>
                <a:cubicBezTo>
                  <a:pt x="1558" y="890"/>
                  <a:pt x="1551" y="891"/>
                  <a:pt x="1544" y="892"/>
                </a:cubicBezTo>
                <a:cubicBezTo>
                  <a:pt x="1544" y="893"/>
                  <a:pt x="1544" y="894"/>
                  <a:pt x="1544" y="895"/>
                </a:cubicBezTo>
                <a:cubicBezTo>
                  <a:pt x="1590" y="890"/>
                  <a:pt x="1636" y="885"/>
                  <a:pt x="1682" y="880"/>
                </a:cubicBezTo>
                <a:cubicBezTo>
                  <a:pt x="1682" y="879"/>
                  <a:pt x="1682" y="878"/>
                  <a:pt x="1682" y="877"/>
                </a:cubicBezTo>
                <a:cubicBezTo>
                  <a:pt x="1666" y="877"/>
                  <a:pt x="1651" y="877"/>
                  <a:pt x="1633" y="877"/>
                </a:cubicBezTo>
                <a:cubicBezTo>
                  <a:pt x="1637" y="874"/>
                  <a:pt x="1639" y="873"/>
                  <a:pt x="1642" y="871"/>
                </a:cubicBezTo>
                <a:close/>
                <a:moveTo>
                  <a:pt x="3146" y="164"/>
                </a:moveTo>
                <a:cubicBezTo>
                  <a:pt x="3146" y="166"/>
                  <a:pt x="3146" y="167"/>
                  <a:pt x="3146" y="168"/>
                </a:cubicBezTo>
                <a:cubicBezTo>
                  <a:pt x="3185" y="168"/>
                  <a:pt x="3224" y="168"/>
                  <a:pt x="3263" y="168"/>
                </a:cubicBezTo>
                <a:cubicBezTo>
                  <a:pt x="3237" y="156"/>
                  <a:pt x="3211" y="142"/>
                  <a:pt x="3180" y="155"/>
                </a:cubicBezTo>
                <a:cubicBezTo>
                  <a:pt x="3191" y="158"/>
                  <a:pt x="3202" y="160"/>
                  <a:pt x="3213" y="162"/>
                </a:cubicBezTo>
                <a:cubicBezTo>
                  <a:pt x="3213" y="163"/>
                  <a:pt x="3213" y="164"/>
                  <a:pt x="3212" y="164"/>
                </a:cubicBezTo>
                <a:cubicBezTo>
                  <a:pt x="3190" y="164"/>
                  <a:pt x="3168" y="164"/>
                  <a:pt x="3146" y="164"/>
                </a:cubicBezTo>
                <a:close/>
                <a:moveTo>
                  <a:pt x="2203" y="745"/>
                </a:moveTo>
                <a:cubicBezTo>
                  <a:pt x="2204" y="744"/>
                  <a:pt x="2204" y="742"/>
                  <a:pt x="2204" y="741"/>
                </a:cubicBezTo>
                <a:cubicBezTo>
                  <a:pt x="2221" y="743"/>
                  <a:pt x="2238" y="744"/>
                  <a:pt x="2256" y="746"/>
                </a:cubicBezTo>
                <a:cubicBezTo>
                  <a:pt x="2256" y="743"/>
                  <a:pt x="2256" y="741"/>
                  <a:pt x="2256" y="738"/>
                </a:cubicBezTo>
                <a:cubicBezTo>
                  <a:pt x="2212" y="738"/>
                  <a:pt x="2169" y="738"/>
                  <a:pt x="2125" y="738"/>
                </a:cubicBezTo>
                <a:cubicBezTo>
                  <a:pt x="2125" y="739"/>
                  <a:pt x="2125" y="740"/>
                  <a:pt x="2125" y="742"/>
                </a:cubicBezTo>
                <a:cubicBezTo>
                  <a:pt x="2157" y="744"/>
                  <a:pt x="2190" y="747"/>
                  <a:pt x="2222" y="750"/>
                </a:cubicBezTo>
                <a:cubicBezTo>
                  <a:pt x="2222" y="748"/>
                  <a:pt x="2223" y="747"/>
                  <a:pt x="2223" y="745"/>
                </a:cubicBezTo>
                <a:cubicBezTo>
                  <a:pt x="2216" y="745"/>
                  <a:pt x="2210" y="745"/>
                  <a:pt x="2203" y="745"/>
                </a:cubicBezTo>
                <a:close/>
                <a:moveTo>
                  <a:pt x="2500" y="797"/>
                </a:moveTo>
                <a:cubicBezTo>
                  <a:pt x="2500" y="796"/>
                  <a:pt x="2500" y="795"/>
                  <a:pt x="2500" y="794"/>
                </a:cubicBezTo>
                <a:cubicBezTo>
                  <a:pt x="2483" y="794"/>
                  <a:pt x="2466" y="794"/>
                  <a:pt x="2448" y="794"/>
                </a:cubicBezTo>
                <a:cubicBezTo>
                  <a:pt x="2431" y="794"/>
                  <a:pt x="2414" y="793"/>
                  <a:pt x="2397" y="793"/>
                </a:cubicBezTo>
                <a:cubicBezTo>
                  <a:pt x="2379" y="792"/>
                  <a:pt x="2362" y="791"/>
                  <a:pt x="2345" y="791"/>
                </a:cubicBezTo>
                <a:cubicBezTo>
                  <a:pt x="2329" y="791"/>
                  <a:pt x="2313" y="793"/>
                  <a:pt x="2296" y="794"/>
                </a:cubicBezTo>
                <a:cubicBezTo>
                  <a:pt x="2297" y="795"/>
                  <a:pt x="2297" y="796"/>
                  <a:pt x="2297" y="797"/>
                </a:cubicBezTo>
                <a:cubicBezTo>
                  <a:pt x="2364" y="797"/>
                  <a:pt x="2432" y="797"/>
                  <a:pt x="2500" y="797"/>
                </a:cubicBezTo>
                <a:close/>
                <a:moveTo>
                  <a:pt x="2362" y="737"/>
                </a:moveTo>
                <a:cubicBezTo>
                  <a:pt x="2363" y="736"/>
                  <a:pt x="2364" y="735"/>
                  <a:pt x="2364" y="733"/>
                </a:cubicBezTo>
                <a:cubicBezTo>
                  <a:pt x="2331" y="733"/>
                  <a:pt x="2299" y="733"/>
                  <a:pt x="2268" y="733"/>
                </a:cubicBezTo>
                <a:cubicBezTo>
                  <a:pt x="2287" y="757"/>
                  <a:pt x="2312" y="745"/>
                  <a:pt x="2335" y="744"/>
                </a:cubicBezTo>
                <a:cubicBezTo>
                  <a:pt x="2334" y="742"/>
                  <a:pt x="2332" y="741"/>
                  <a:pt x="2328" y="737"/>
                </a:cubicBezTo>
                <a:cubicBezTo>
                  <a:pt x="2341" y="737"/>
                  <a:pt x="2352" y="737"/>
                  <a:pt x="2362" y="737"/>
                </a:cubicBezTo>
                <a:close/>
                <a:moveTo>
                  <a:pt x="509" y="791"/>
                </a:moveTo>
                <a:cubicBezTo>
                  <a:pt x="482" y="772"/>
                  <a:pt x="449" y="774"/>
                  <a:pt x="433" y="791"/>
                </a:cubicBezTo>
                <a:cubicBezTo>
                  <a:pt x="456" y="791"/>
                  <a:pt x="480" y="791"/>
                  <a:pt x="509" y="791"/>
                </a:cubicBezTo>
                <a:close/>
                <a:moveTo>
                  <a:pt x="1394" y="774"/>
                </a:moveTo>
                <a:cubicBezTo>
                  <a:pt x="1394" y="773"/>
                  <a:pt x="1394" y="771"/>
                  <a:pt x="1394" y="769"/>
                </a:cubicBezTo>
                <a:cubicBezTo>
                  <a:pt x="1359" y="769"/>
                  <a:pt x="1324" y="769"/>
                  <a:pt x="1289" y="769"/>
                </a:cubicBezTo>
                <a:cubicBezTo>
                  <a:pt x="1289" y="771"/>
                  <a:pt x="1289" y="773"/>
                  <a:pt x="1289" y="774"/>
                </a:cubicBezTo>
                <a:cubicBezTo>
                  <a:pt x="1324" y="774"/>
                  <a:pt x="1359" y="774"/>
                  <a:pt x="1394" y="774"/>
                </a:cubicBezTo>
                <a:close/>
                <a:moveTo>
                  <a:pt x="2394" y="834"/>
                </a:moveTo>
                <a:cubicBezTo>
                  <a:pt x="2394" y="832"/>
                  <a:pt x="2394" y="829"/>
                  <a:pt x="2394" y="827"/>
                </a:cubicBezTo>
                <a:cubicBezTo>
                  <a:pt x="2364" y="825"/>
                  <a:pt x="2334" y="823"/>
                  <a:pt x="2304" y="820"/>
                </a:cubicBezTo>
                <a:cubicBezTo>
                  <a:pt x="2303" y="823"/>
                  <a:pt x="2303" y="826"/>
                  <a:pt x="2303" y="829"/>
                </a:cubicBezTo>
                <a:cubicBezTo>
                  <a:pt x="2333" y="831"/>
                  <a:pt x="2364" y="833"/>
                  <a:pt x="2394" y="834"/>
                </a:cubicBezTo>
                <a:close/>
                <a:moveTo>
                  <a:pt x="2941" y="921"/>
                </a:moveTo>
                <a:cubicBezTo>
                  <a:pt x="2941" y="922"/>
                  <a:pt x="2941" y="924"/>
                  <a:pt x="2941" y="925"/>
                </a:cubicBezTo>
                <a:cubicBezTo>
                  <a:pt x="2984" y="925"/>
                  <a:pt x="3027" y="925"/>
                  <a:pt x="3069" y="925"/>
                </a:cubicBezTo>
                <a:cubicBezTo>
                  <a:pt x="3069" y="924"/>
                  <a:pt x="3069" y="922"/>
                  <a:pt x="3069" y="921"/>
                </a:cubicBezTo>
                <a:cubicBezTo>
                  <a:pt x="3027" y="921"/>
                  <a:pt x="2984" y="921"/>
                  <a:pt x="2941" y="921"/>
                </a:cubicBezTo>
                <a:close/>
                <a:moveTo>
                  <a:pt x="1277" y="670"/>
                </a:moveTo>
                <a:cubicBezTo>
                  <a:pt x="1277" y="668"/>
                  <a:pt x="1277" y="667"/>
                  <a:pt x="1277" y="666"/>
                </a:cubicBezTo>
                <a:cubicBezTo>
                  <a:pt x="1242" y="666"/>
                  <a:pt x="1206" y="666"/>
                  <a:pt x="1171" y="666"/>
                </a:cubicBezTo>
                <a:cubicBezTo>
                  <a:pt x="1171" y="667"/>
                  <a:pt x="1171" y="668"/>
                  <a:pt x="1171" y="670"/>
                </a:cubicBezTo>
                <a:cubicBezTo>
                  <a:pt x="1206" y="670"/>
                  <a:pt x="1242" y="670"/>
                  <a:pt x="1277" y="670"/>
                </a:cubicBezTo>
                <a:close/>
                <a:moveTo>
                  <a:pt x="2225" y="905"/>
                </a:moveTo>
                <a:cubicBezTo>
                  <a:pt x="2225" y="907"/>
                  <a:pt x="2225" y="909"/>
                  <a:pt x="2225" y="910"/>
                </a:cubicBezTo>
                <a:cubicBezTo>
                  <a:pt x="2257" y="910"/>
                  <a:pt x="2289" y="910"/>
                  <a:pt x="2321" y="910"/>
                </a:cubicBezTo>
                <a:cubicBezTo>
                  <a:pt x="2321" y="909"/>
                  <a:pt x="2321" y="907"/>
                  <a:pt x="2321" y="905"/>
                </a:cubicBezTo>
                <a:cubicBezTo>
                  <a:pt x="2289" y="905"/>
                  <a:pt x="2257" y="905"/>
                  <a:pt x="2225" y="905"/>
                </a:cubicBezTo>
                <a:close/>
                <a:moveTo>
                  <a:pt x="2738" y="874"/>
                </a:moveTo>
                <a:cubicBezTo>
                  <a:pt x="2738" y="876"/>
                  <a:pt x="2737" y="879"/>
                  <a:pt x="2737" y="881"/>
                </a:cubicBezTo>
                <a:cubicBezTo>
                  <a:pt x="2769" y="886"/>
                  <a:pt x="2801" y="891"/>
                  <a:pt x="2834" y="896"/>
                </a:cubicBezTo>
                <a:cubicBezTo>
                  <a:pt x="2834" y="894"/>
                  <a:pt x="2834" y="893"/>
                  <a:pt x="2835" y="891"/>
                </a:cubicBezTo>
                <a:cubicBezTo>
                  <a:pt x="2821" y="890"/>
                  <a:pt x="2807" y="889"/>
                  <a:pt x="2793" y="886"/>
                </a:cubicBezTo>
                <a:cubicBezTo>
                  <a:pt x="2775" y="883"/>
                  <a:pt x="2756" y="878"/>
                  <a:pt x="2738" y="874"/>
                </a:cubicBezTo>
                <a:close/>
                <a:moveTo>
                  <a:pt x="1637" y="745"/>
                </a:moveTo>
                <a:cubicBezTo>
                  <a:pt x="1637" y="746"/>
                  <a:pt x="1637" y="748"/>
                  <a:pt x="1637" y="749"/>
                </a:cubicBezTo>
                <a:cubicBezTo>
                  <a:pt x="1672" y="749"/>
                  <a:pt x="1706" y="749"/>
                  <a:pt x="1741" y="749"/>
                </a:cubicBezTo>
                <a:cubicBezTo>
                  <a:pt x="1741" y="748"/>
                  <a:pt x="1741" y="746"/>
                  <a:pt x="1741" y="745"/>
                </a:cubicBezTo>
                <a:cubicBezTo>
                  <a:pt x="1706" y="745"/>
                  <a:pt x="1671" y="745"/>
                  <a:pt x="1637" y="745"/>
                </a:cubicBezTo>
                <a:close/>
                <a:moveTo>
                  <a:pt x="3074" y="946"/>
                </a:moveTo>
                <a:cubicBezTo>
                  <a:pt x="3054" y="925"/>
                  <a:pt x="3036" y="935"/>
                  <a:pt x="3019" y="935"/>
                </a:cubicBezTo>
                <a:cubicBezTo>
                  <a:pt x="3019" y="938"/>
                  <a:pt x="3019" y="940"/>
                  <a:pt x="3019" y="942"/>
                </a:cubicBezTo>
                <a:cubicBezTo>
                  <a:pt x="3036" y="944"/>
                  <a:pt x="3053" y="945"/>
                  <a:pt x="3074" y="946"/>
                </a:cubicBezTo>
                <a:close/>
                <a:moveTo>
                  <a:pt x="1219" y="846"/>
                </a:moveTo>
                <a:cubicBezTo>
                  <a:pt x="1219" y="847"/>
                  <a:pt x="1219" y="848"/>
                  <a:pt x="1219" y="848"/>
                </a:cubicBezTo>
                <a:cubicBezTo>
                  <a:pt x="1261" y="848"/>
                  <a:pt x="1302" y="848"/>
                  <a:pt x="1344" y="848"/>
                </a:cubicBezTo>
                <a:cubicBezTo>
                  <a:pt x="1344" y="848"/>
                  <a:pt x="1344" y="847"/>
                  <a:pt x="1344" y="846"/>
                </a:cubicBezTo>
                <a:cubicBezTo>
                  <a:pt x="1302" y="846"/>
                  <a:pt x="1261" y="846"/>
                  <a:pt x="1219" y="846"/>
                </a:cubicBezTo>
                <a:close/>
                <a:moveTo>
                  <a:pt x="3055" y="502"/>
                </a:moveTo>
                <a:cubicBezTo>
                  <a:pt x="3055" y="500"/>
                  <a:pt x="3055" y="498"/>
                  <a:pt x="3055" y="497"/>
                </a:cubicBezTo>
                <a:cubicBezTo>
                  <a:pt x="3038" y="497"/>
                  <a:pt x="3022" y="497"/>
                  <a:pt x="3005" y="497"/>
                </a:cubicBezTo>
                <a:cubicBezTo>
                  <a:pt x="3005" y="499"/>
                  <a:pt x="3006" y="502"/>
                  <a:pt x="3006" y="504"/>
                </a:cubicBezTo>
                <a:cubicBezTo>
                  <a:pt x="3022" y="504"/>
                  <a:pt x="3039" y="503"/>
                  <a:pt x="3055" y="502"/>
                </a:cubicBezTo>
                <a:close/>
                <a:moveTo>
                  <a:pt x="653" y="768"/>
                </a:moveTo>
                <a:cubicBezTo>
                  <a:pt x="653" y="771"/>
                  <a:pt x="654" y="774"/>
                  <a:pt x="654" y="776"/>
                </a:cubicBezTo>
                <a:cubicBezTo>
                  <a:pt x="686" y="775"/>
                  <a:pt x="718" y="773"/>
                  <a:pt x="750" y="771"/>
                </a:cubicBezTo>
                <a:cubicBezTo>
                  <a:pt x="750" y="770"/>
                  <a:pt x="750" y="769"/>
                  <a:pt x="750" y="768"/>
                </a:cubicBezTo>
                <a:cubicBezTo>
                  <a:pt x="717" y="768"/>
                  <a:pt x="685" y="768"/>
                  <a:pt x="653" y="768"/>
                </a:cubicBezTo>
                <a:close/>
                <a:moveTo>
                  <a:pt x="281" y="794"/>
                </a:moveTo>
                <a:cubicBezTo>
                  <a:pt x="282" y="797"/>
                  <a:pt x="283" y="800"/>
                  <a:pt x="283" y="802"/>
                </a:cubicBezTo>
                <a:cubicBezTo>
                  <a:pt x="302" y="798"/>
                  <a:pt x="320" y="794"/>
                  <a:pt x="338" y="790"/>
                </a:cubicBezTo>
                <a:cubicBezTo>
                  <a:pt x="338" y="788"/>
                  <a:pt x="338" y="786"/>
                  <a:pt x="337" y="784"/>
                </a:cubicBezTo>
                <a:cubicBezTo>
                  <a:pt x="318" y="787"/>
                  <a:pt x="300" y="791"/>
                  <a:pt x="281" y="794"/>
                </a:cubicBezTo>
                <a:close/>
                <a:moveTo>
                  <a:pt x="2788" y="721"/>
                </a:moveTo>
                <a:cubicBezTo>
                  <a:pt x="2762" y="704"/>
                  <a:pt x="2742" y="715"/>
                  <a:pt x="2722" y="721"/>
                </a:cubicBezTo>
                <a:cubicBezTo>
                  <a:pt x="2742" y="721"/>
                  <a:pt x="2762" y="721"/>
                  <a:pt x="2788" y="721"/>
                </a:cubicBezTo>
                <a:close/>
                <a:moveTo>
                  <a:pt x="3306" y="717"/>
                </a:moveTo>
                <a:cubicBezTo>
                  <a:pt x="3306" y="718"/>
                  <a:pt x="3305" y="720"/>
                  <a:pt x="3305" y="721"/>
                </a:cubicBezTo>
                <a:cubicBezTo>
                  <a:pt x="3332" y="724"/>
                  <a:pt x="3358" y="726"/>
                  <a:pt x="3384" y="728"/>
                </a:cubicBezTo>
                <a:cubicBezTo>
                  <a:pt x="3384" y="726"/>
                  <a:pt x="3384" y="724"/>
                  <a:pt x="3385" y="723"/>
                </a:cubicBezTo>
                <a:cubicBezTo>
                  <a:pt x="3358" y="721"/>
                  <a:pt x="3332" y="719"/>
                  <a:pt x="3306" y="717"/>
                </a:cubicBezTo>
                <a:close/>
                <a:moveTo>
                  <a:pt x="2322" y="606"/>
                </a:moveTo>
                <a:cubicBezTo>
                  <a:pt x="2322" y="604"/>
                  <a:pt x="2322" y="602"/>
                  <a:pt x="2322" y="601"/>
                </a:cubicBezTo>
                <a:cubicBezTo>
                  <a:pt x="2295" y="599"/>
                  <a:pt x="2268" y="598"/>
                  <a:pt x="2241" y="597"/>
                </a:cubicBezTo>
                <a:cubicBezTo>
                  <a:pt x="2241" y="598"/>
                  <a:pt x="2241" y="600"/>
                  <a:pt x="2241" y="601"/>
                </a:cubicBezTo>
                <a:cubicBezTo>
                  <a:pt x="2268" y="603"/>
                  <a:pt x="2295" y="604"/>
                  <a:pt x="2322" y="606"/>
                </a:cubicBezTo>
                <a:close/>
                <a:moveTo>
                  <a:pt x="2164" y="590"/>
                </a:moveTo>
                <a:cubicBezTo>
                  <a:pt x="2163" y="592"/>
                  <a:pt x="2163" y="593"/>
                  <a:pt x="2163" y="595"/>
                </a:cubicBezTo>
                <a:cubicBezTo>
                  <a:pt x="2173" y="597"/>
                  <a:pt x="2183" y="600"/>
                  <a:pt x="2193" y="600"/>
                </a:cubicBezTo>
                <a:cubicBezTo>
                  <a:pt x="2204" y="600"/>
                  <a:pt x="2214" y="598"/>
                  <a:pt x="2225" y="597"/>
                </a:cubicBezTo>
                <a:cubicBezTo>
                  <a:pt x="2225" y="596"/>
                  <a:pt x="2225" y="595"/>
                  <a:pt x="2225" y="595"/>
                </a:cubicBezTo>
                <a:cubicBezTo>
                  <a:pt x="2204" y="593"/>
                  <a:pt x="2184" y="592"/>
                  <a:pt x="2164" y="590"/>
                </a:cubicBezTo>
                <a:close/>
                <a:moveTo>
                  <a:pt x="2123" y="903"/>
                </a:moveTo>
                <a:cubicBezTo>
                  <a:pt x="2123" y="904"/>
                  <a:pt x="2123" y="905"/>
                  <a:pt x="2123" y="906"/>
                </a:cubicBezTo>
                <a:cubicBezTo>
                  <a:pt x="2152" y="906"/>
                  <a:pt x="2182" y="906"/>
                  <a:pt x="2211" y="906"/>
                </a:cubicBezTo>
                <a:cubicBezTo>
                  <a:pt x="2211" y="905"/>
                  <a:pt x="2211" y="904"/>
                  <a:pt x="2211" y="903"/>
                </a:cubicBezTo>
                <a:cubicBezTo>
                  <a:pt x="2182" y="903"/>
                  <a:pt x="2152" y="903"/>
                  <a:pt x="2123" y="903"/>
                </a:cubicBezTo>
                <a:close/>
                <a:moveTo>
                  <a:pt x="2261" y="828"/>
                </a:moveTo>
                <a:cubicBezTo>
                  <a:pt x="2261" y="827"/>
                  <a:pt x="2261" y="826"/>
                  <a:pt x="2261" y="825"/>
                </a:cubicBezTo>
                <a:cubicBezTo>
                  <a:pt x="2230" y="825"/>
                  <a:pt x="2199" y="825"/>
                  <a:pt x="2168" y="825"/>
                </a:cubicBezTo>
                <a:cubicBezTo>
                  <a:pt x="2168" y="826"/>
                  <a:pt x="2168" y="827"/>
                  <a:pt x="2168" y="828"/>
                </a:cubicBezTo>
                <a:cubicBezTo>
                  <a:pt x="2199" y="828"/>
                  <a:pt x="2230" y="828"/>
                  <a:pt x="2261" y="828"/>
                </a:cubicBezTo>
                <a:close/>
                <a:moveTo>
                  <a:pt x="955" y="661"/>
                </a:moveTo>
                <a:cubicBezTo>
                  <a:pt x="954" y="662"/>
                  <a:pt x="954" y="662"/>
                  <a:pt x="954" y="663"/>
                </a:cubicBezTo>
                <a:cubicBezTo>
                  <a:pt x="979" y="663"/>
                  <a:pt x="1004" y="663"/>
                  <a:pt x="1028" y="663"/>
                </a:cubicBezTo>
                <a:cubicBezTo>
                  <a:pt x="1028" y="661"/>
                  <a:pt x="1028" y="659"/>
                  <a:pt x="1028" y="657"/>
                </a:cubicBezTo>
                <a:cubicBezTo>
                  <a:pt x="1004" y="658"/>
                  <a:pt x="979" y="660"/>
                  <a:pt x="955" y="661"/>
                </a:cubicBezTo>
                <a:close/>
                <a:moveTo>
                  <a:pt x="1762" y="685"/>
                </a:moveTo>
                <a:cubicBezTo>
                  <a:pt x="1762" y="684"/>
                  <a:pt x="1762" y="683"/>
                  <a:pt x="1762" y="681"/>
                </a:cubicBezTo>
                <a:cubicBezTo>
                  <a:pt x="1742" y="681"/>
                  <a:pt x="1723" y="681"/>
                  <a:pt x="1703" y="681"/>
                </a:cubicBezTo>
                <a:cubicBezTo>
                  <a:pt x="1703" y="683"/>
                  <a:pt x="1703" y="684"/>
                  <a:pt x="1704" y="685"/>
                </a:cubicBezTo>
                <a:cubicBezTo>
                  <a:pt x="1723" y="685"/>
                  <a:pt x="1743" y="685"/>
                  <a:pt x="1762" y="685"/>
                </a:cubicBezTo>
                <a:close/>
                <a:moveTo>
                  <a:pt x="1364" y="872"/>
                </a:moveTo>
                <a:cubicBezTo>
                  <a:pt x="1365" y="875"/>
                  <a:pt x="1365" y="877"/>
                  <a:pt x="1365" y="880"/>
                </a:cubicBezTo>
                <a:cubicBezTo>
                  <a:pt x="1381" y="878"/>
                  <a:pt x="1398" y="877"/>
                  <a:pt x="1414" y="875"/>
                </a:cubicBezTo>
                <a:cubicBezTo>
                  <a:pt x="1414" y="874"/>
                  <a:pt x="1414" y="873"/>
                  <a:pt x="1414" y="872"/>
                </a:cubicBezTo>
                <a:cubicBezTo>
                  <a:pt x="1397" y="872"/>
                  <a:pt x="1381" y="872"/>
                  <a:pt x="1364" y="872"/>
                </a:cubicBezTo>
                <a:close/>
                <a:moveTo>
                  <a:pt x="2329" y="844"/>
                </a:moveTo>
                <a:cubicBezTo>
                  <a:pt x="2329" y="843"/>
                  <a:pt x="2329" y="841"/>
                  <a:pt x="2329" y="840"/>
                </a:cubicBezTo>
                <a:cubicBezTo>
                  <a:pt x="2312" y="840"/>
                  <a:pt x="2295" y="840"/>
                  <a:pt x="2278" y="840"/>
                </a:cubicBezTo>
                <a:cubicBezTo>
                  <a:pt x="2278" y="841"/>
                  <a:pt x="2278" y="843"/>
                  <a:pt x="2278" y="844"/>
                </a:cubicBezTo>
                <a:cubicBezTo>
                  <a:pt x="2295" y="844"/>
                  <a:pt x="2312" y="844"/>
                  <a:pt x="2329" y="844"/>
                </a:cubicBezTo>
                <a:close/>
                <a:moveTo>
                  <a:pt x="1447" y="801"/>
                </a:moveTo>
                <a:cubicBezTo>
                  <a:pt x="1447" y="802"/>
                  <a:pt x="1447" y="803"/>
                  <a:pt x="1447" y="804"/>
                </a:cubicBezTo>
                <a:cubicBezTo>
                  <a:pt x="1474" y="804"/>
                  <a:pt x="1501" y="804"/>
                  <a:pt x="1529" y="804"/>
                </a:cubicBezTo>
                <a:cubicBezTo>
                  <a:pt x="1529" y="803"/>
                  <a:pt x="1529" y="802"/>
                  <a:pt x="1529" y="801"/>
                </a:cubicBezTo>
                <a:cubicBezTo>
                  <a:pt x="1501" y="801"/>
                  <a:pt x="1474" y="801"/>
                  <a:pt x="1447" y="801"/>
                </a:cubicBezTo>
                <a:close/>
                <a:moveTo>
                  <a:pt x="2649" y="874"/>
                </a:moveTo>
                <a:cubicBezTo>
                  <a:pt x="2649" y="876"/>
                  <a:pt x="2650" y="879"/>
                  <a:pt x="2650" y="882"/>
                </a:cubicBezTo>
                <a:cubicBezTo>
                  <a:pt x="2664" y="880"/>
                  <a:pt x="2678" y="878"/>
                  <a:pt x="2691" y="876"/>
                </a:cubicBezTo>
                <a:cubicBezTo>
                  <a:pt x="2691" y="874"/>
                  <a:pt x="2691" y="873"/>
                  <a:pt x="2691" y="871"/>
                </a:cubicBezTo>
                <a:cubicBezTo>
                  <a:pt x="2677" y="872"/>
                  <a:pt x="2663" y="873"/>
                  <a:pt x="2649" y="874"/>
                </a:cubicBezTo>
                <a:close/>
                <a:moveTo>
                  <a:pt x="2434" y="678"/>
                </a:moveTo>
                <a:cubicBezTo>
                  <a:pt x="2434" y="677"/>
                  <a:pt x="2434" y="675"/>
                  <a:pt x="2434" y="674"/>
                </a:cubicBezTo>
                <a:cubicBezTo>
                  <a:pt x="2409" y="675"/>
                  <a:pt x="2384" y="677"/>
                  <a:pt x="2360" y="678"/>
                </a:cubicBezTo>
                <a:cubicBezTo>
                  <a:pt x="2360" y="680"/>
                  <a:pt x="2360" y="681"/>
                  <a:pt x="2360" y="682"/>
                </a:cubicBezTo>
                <a:cubicBezTo>
                  <a:pt x="2385" y="681"/>
                  <a:pt x="2410" y="679"/>
                  <a:pt x="2434" y="678"/>
                </a:cubicBezTo>
                <a:close/>
                <a:moveTo>
                  <a:pt x="2441" y="598"/>
                </a:moveTo>
                <a:cubicBezTo>
                  <a:pt x="2441" y="596"/>
                  <a:pt x="2441" y="594"/>
                  <a:pt x="2441" y="593"/>
                </a:cubicBezTo>
                <a:cubicBezTo>
                  <a:pt x="2423" y="593"/>
                  <a:pt x="2404" y="593"/>
                  <a:pt x="2386" y="593"/>
                </a:cubicBezTo>
                <a:cubicBezTo>
                  <a:pt x="2386" y="594"/>
                  <a:pt x="2386" y="596"/>
                  <a:pt x="2386" y="598"/>
                </a:cubicBezTo>
                <a:cubicBezTo>
                  <a:pt x="2405" y="598"/>
                  <a:pt x="2423" y="598"/>
                  <a:pt x="2441" y="598"/>
                </a:cubicBezTo>
                <a:close/>
              </a:path>
            </a:pathLst>
          </a:custGeom>
          <a:solidFill>
            <a:srgbClr val="CEE7FA"/>
          </a:solidFill>
          <a:ln>
            <a:noFill/>
          </a:ln>
        </p:spPr>
        <p:txBody>
          <a:bodyPr vert="horz" wrap="square" lIns="100600" tIns="36000" rIns="100600" bIns="5030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Graph Neural Networks (GNNs)</a:t>
            </a:r>
          </a:p>
        </p:txBody>
      </p:sp>
      <p:pic>
        <p:nvPicPr>
          <p:cNvPr id="12" name="图片 11" descr="表格&#10;&#10;中度可信度描述已自动生成">
            <a:extLst>
              <a:ext uri="{FF2B5EF4-FFF2-40B4-BE49-F238E27FC236}">
                <a16:creationId xmlns:a16="http://schemas.microsoft.com/office/drawing/2014/main" id="{BD6A45E6-5DB4-4A6D-1454-803E77D36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9" y="2619609"/>
            <a:ext cx="5166801" cy="2194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10AB1DB-AD79-A6D1-5A27-DCD2504753D9}"/>
                  </a:ext>
                </a:extLst>
              </p:cNvPr>
              <p:cNvSpPr txBox="1"/>
              <p:nvPr/>
            </p:nvSpPr>
            <p:spPr bwMode="auto">
              <a:xfrm>
                <a:off x="1223674" y="5893905"/>
                <a:ext cx="3420435" cy="6120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SzPct val="800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2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200" b="1" i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p>
                        <m:r>
                          <a:rPr kumimoji="1" lang="en-US" altLang="zh-CN" sz="22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kumimoji="1" lang="en-US" altLang="zh-CN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kumimoji="1" lang="en-US" altLang="zh-CN" sz="22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kumimoji="1" lang="en-US" altLang="zh-CN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2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r>
                              <a:rPr kumimoji="1" lang="en-US" altLang="zh-CN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zh-CN" sz="2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𝓁</m:t>
                            </m:r>
                            <m:r>
                              <a:rPr kumimoji="1" lang="en-US" altLang="zh-CN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kumimoji="1" lang="en-US" altLang="zh-CN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1" lang="en-US" altLang="zh-CN" sz="2200" i="1">
                                <a:solidFill>
                                  <a:srgbClr val="005AA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200" b="1">
                                <a:solidFill>
                                  <a:srgbClr val="005AAA"/>
                                </a:solidFill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  <m:sup>
                            <m:r>
                              <a:rPr kumimoji="1" lang="en-US" altLang="zh-CN" sz="2200" i="1">
                                <a:solidFill>
                                  <a:srgbClr val="005AAA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zh-CN" sz="2200" i="1">
                                <a:solidFill>
                                  <a:srgbClr val="005AA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ℓ)</m:t>
                            </m:r>
                          </m:sup>
                        </m:sSup>
                        <m:r>
                          <a:rPr kumimoji="1" lang="en-US" altLang="zh-CN" sz="2200" b="1" i="1">
                            <a:solidFill>
                              <a:srgbClr val="005AA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kumimoji="1" lang="en-US" altLang="zh-CN" sz="2200" b="1">
                            <a:solidFill>
                              <a:srgbClr val="005AAA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</m:d>
                  </m:oMath>
                </a14:m>
                <a:r>
                  <a:rPr kumimoji="1" lang="en-US" altLang="zh-CN" sz="2200" b="1" i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10AB1DB-AD79-A6D1-5A27-DCD250475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3674" y="5893905"/>
                <a:ext cx="3420435" cy="612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CCC17E3B-DF88-368D-DB6A-1CAB823844CA}"/>
              </a:ext>
            </a:extLst>
          </p:cNvPr>
          <p:cNvCxnSpPr>
            <a:cxnSpLocks/>
          </p:cNvCxnSpPr>
          <p:nvPr/>
        </p:nvCxnSpPr>
        <p:spPr>
          <a:xfrm flipV="1">
            <a:off x="6145305" y="2955785"/>
            <a:ext cx="0" cy="2194439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6B05EAA8-7B2C-5911-C26A-930E2B7F9272}"/>
              </a:ext>
            </a:extLst>
          </p:cNvPr>
          <p:cNvCxnSpPr>
            <a:cxnSpLocks/>
          </p:cNvCxnSpPr>
          <p:nvPr/>
        </p:nvCxnSpPr>
        <p:spPr>
          <a:xfrm>
            <a:off x="6145305" y="5150224"/>
            <a:ext cx="3469341" cy="0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F1B047A-2C0B-55C7-F65C-0B9BCACFF132}"/>
              </a:ext>
            </a:extLst>
          </p:cNvPr>
          <p:cNvGrpSpPr/>
          <p:nvPr/>
        </p:nvGrpSpPr>
        <p:grpSpPr>
          <a:xfrm>
            <a:off x="6125134" y="5031229"/>
            <a:ext cx="658906" cy="487879"/>
            <a:chOff x="5869641" y="5109882"/>
            <a:chExt cx="658906" cy="487879"/>
          </a:xfrm>
        </p:grpSpPr>
        <p:cxnSp>
          <p:nvCxnSpPr>
            <p:cNvPr id="24" name="直线连接符 23">
              <a:extLst>
                <a:ext uri="{FF2B5EF4-FFF2-40B4-BE49-F238E27FC236}">
                  <a16:creationId xmlns:a16="http://schemas.microsoft.com/office/drawing/2014/main" id="{426B19B4-05E5-DE2E-298C-60788C690E1B}"/>
                </a:ext>
              </a:extLst>
            </p:cNvPr>
            <p:cNvCxnSpPr/>
            <p:nvPr/>
          </p:nvCxnSpPr>
          <p:spPr>
            <a:xfrm>
              <a:off x="6199094" y="5109882"/>
              <a:ext cx="0" cy="12102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ED49DB2A-D189-4A70-DD02-A3BB7D71708B}"/>
                    </a:ext>
                  </a:extLst>
                </p:cNvPr>
                <p:cNvSpPr txBox="1"/>
                <p:nvPr/>
              </p:nvSpPr>
              <p:spPr bwMode="auto">
                <a:xfrm>
                  <a:off x="5869641" y="5259742"/>
                  <a:ext cx="658906" cy="33801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0909" tIns="45455" rIns="90909" bIns="45455" rtlCol="0" anchor="ctr">
                  <a:spAutoFit/>
                </a:bodyPr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ED49DB2A-D189-4A70-DD02-A3BB7D7170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69641" y="5259742"/>
                  <a:ext cx="658906" cy="33801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B76A26C-9F5D-3093-E345-F20F1FFE5C90}"/>
              </a:ext>
            </a:extLst>
          </p:cNvPr>
          <p:cNvGrpSpPr/>
          <p:nvPr/>
        </p:nvGrpSpPr>
        <p:grpSpPr>
          <a:xfrm>
            <a:off x="6648224" y="5031229"/>
            <a:ext cx="658906" cy="487879"/>
            <a:chOff x="6367182" y="5109882"/>
            <a:chExt cx="658906" cy="487879"/>
          </a:xfrm>
        </p:grpSpPr>
        <p:cxnSp>
          <p:nvCxnSpPr>
            <p:cNvPr id="26" name="直线连接符 25">
              <a:extLst>
                <a:ext uri="{FF2B5EF4-FFF2-40B4-BE49-F238E27FC236}">
                  <a16:creationId xmlns:a16="http://schemas.microsoft.com/office/drawing/2014/main" id="{85864997-D294-3705-7791-E13C149B546A}"/>
                </a:ext>
              </a:extLst>
            </p:cNvPr>
            <p:cNvCxnSpPr/>
            <p:nvPr/>
          </p:nvCxnSpPr>
          <p:spPr>
            <a:xfrm>
              <a:off x="6696635" y="5109882"/>
              <a:ext cx="0" cy="12102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DEE9A0FC-374B-0B4B-566B-E8571F4597CB}"/>
                    </a:ext>
                  </a:extLst>
                </p:cNvPr>
                <p:cNvSpPr txBox="1"/>
                <p:nvPr/>
              </p:nvSpPr>
              <p:spPr bwMode="auto">
                <a:xfrm>
                  <a:off x="6367182" y="5259742"/>
                  <a:ext cx="658906" cy="33801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0909" tIns="45455" rIns="90909" bIns="45455" rtlCol="0" anchor="ctr">
                  <a:spAutoFit/>
                </a:bodyPr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DEE9A0FC-374B-0B4B-566B-E8571F4597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67182" y="5259742"/>
                  <a:ext cx="658906" cy="33801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780EB894-29C5-F440-B177-48AE8913AC2E}"/>
              </a:ext>
            </a:extLst>
          </p:cNvPr>
          <p:cNvGrpSpPr/>
          <p:nvPr/>
        </p:nvGrpSpPr>
        <p:grpSpPr>
          <a:xfrm>
            <a:off x="7171314" y="5031229"/>
            <a:ext cx="658906" cy="487879"/>
            <a:chOff x="6367182" y="5109882"/>
            <a:chExt cx="658906" cy="487879"/>
          </a:xfrm>
        </p:grpSpPr>
        <p:cxnSp>
          <p:nvCxnSpPr>
            <p:cNvPr id="34" name="直线连接符 33">
              <a:extLst>
                <a:ext uri="{FF2B5EF4-FFF2-40B4-BE49-F238E27FC236}">
                  <a16:creationId xmlns:a16="http://schemas.microsoft.com/office/drawing/2014/main" id="{0E6D12B0-3E7F-8B0D-DF67-7D30F7D82503}"/>
                </a:ext>
              </a:extLst>
            </p:cNvPr>
            <p:cNvCxnSpPr/>
            <p:nvPr/>
          </p:nvCxnSpPr>
          <p:spPr>
            <a:xfrm>
              <a:off x="6696635" y="5109882"/>
              <a:ext cx="0" cy="12102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3189C776-3AC1-FD30-5435-29795ED924E8}"/>
                    </a:ext>
                  </a:extLst>
                </p:cNvPr>
                <p:cNvSpPr txBox="1"/>
                <p:nvPr/>
              </p:nvSpPr>
              <p:spPr bwMode="auto">
                <a:xfrm>
                  <a:off x="6367182" y="5259742"/>
                  <a:ext cx="658906" cy="33801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0909" tIns="45455" rIns="90909" bIns="45455" rtlCol="0" anchor="ctr">
                  <a:spAutoFit/>
                </a:bodyPr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3189C776-3AC1-FD30-5435-29795ED92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67182" y="5259742"/>
                  <a:ext cx="658906" cy="33801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0D6442E-590E-2722-C2B2-FBF6426295B8}"/>
              </a:ext>
            </a:extLst>
          </p:cNvPr>
          <p:cNvGrpSpPr/>
          <p:nvPr/>
        </p:nvGrpSpPr>
        <p:grpSpPr>
          <a:xfrm>
            <a:off x="7694404" y="5031229"/>
            <a:ext cx="658906" cy="487879"/>
            <a:chOff x="6367182" y="5109882"/>
            <a:chExt cx="658906" cy="487879"/>
          </a:xfrm>
        </p:grpSpPr>
        <p:cxnSp>
          <p:nvCxnSpPr>
            <p:cNvPr id="37" name="直线连接符 36">
              <a:extLst>
                <a:ext uri="{FF2B5EF4-FFF2-40B4-BE49-F238E27FC236}">
                  <a16:creationId xmlns:a16="http://schemas.microsoft.com/office/drawing/2014/main" id="{2F8D1A68-6FB1-3BE4-4E5C-79BC396ADBDA}"/>
                </a:ext>
              </a:extLst>
            </p:cNvPr>
            <p:cNvCxnSpPr/>
            <p:nvPr/>
          </p:nvCxnSpPr>
          <p:spPr>
            <a:xfrm>
              <a:off x="6696635" y="5109882"/>
              <a:ext cx="0" cy="12102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166EAAB6-5A9D-C208-F199-A77362D8FDE5}"/>
                    </a:ext>
                  </a:extLst>
                </p:cNvPr>
                <p:cNvSpPr txBox="1"/>
                <p:nvPr/>
              </p:nvSpPr>
              <p:spPr bwMode="auto">
                <a:xfrm>
                  <a:off x="6367182" y="5259742"/>
                  <a:ext cx="658906" cy="33801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0909" tIns="45455" rIns="90909" bIns="45455" rtlCol="0" anchor="ctr">
                  <a:spAutoFit/>
                </a:bodyPr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166EAAB6-5A9D-C208-F199-A77362D8FD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67182" y="5259742"/>
                  <a:ext cx="658906" cy="33801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93AF5B1C-4555-D0D7-8782-7296B818A2C1}"/>
              </a:ext>
            </a:extLst>
          </p:cNvPr>
          <p:cNvGrpSpPr/>
          <p:nvPr/>
        </p:nvGrpSpPr>
        <p:grpSpPr>
          <a:xfrm>
            <a:off x="8217494" y="5029690"/>
            <a:ext cx="658906" cy="489290"/>
            <a:chOff x="6367182" y="5109882"/>
            <a:chExt cx="658906" cy="489290"/>
          </a:xfrm>
        </p:grpSpPr>
        <p:cxnSp>
          <p:nvCxnSpPr>
            <p:cNvPr id="41" name="直线连接符 40">
              <a:extLst>
                <a:ext uri="{FF2B5EF4-FFF2-40B4-BE49-F238E27FC236}">
                  <a16:creationId xmlns:a16="http://schemas.microsoft.com/office/drawing/2014/main" id="{23FA184E-5832-D4F0-4070-256F00AFB4CE}"/>
                </a:ext>
              </a:extLst>
            </p:cNvPr>
            <p:cNvCxnSpPr/>
            <p:nvPr/>
          </p:nvCxnSpPr>
          <p:spPr>
            <a:xfrm>
              <a:off x="6696635" y="5109882"/>
              <a:ext cx="0" cy="12102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AE16F426-A93E-E7C4-097F-1B919A449ED0}"/>
                    </a:ext>
                  </a:extLst>
                </p:cNvPr>
                <p:cNvSpPr txBox="1"/>
                <p:nvPr/>
              </p:nvSpPr>
              <p:spPr bwMode="auto">
                <a:xfrm>
                  <a:off x="6367182" y="5258332"/>
                  <a:ext cx="658906" cy="34084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0909" tIns="45455" rIns="90909" bIns="45455" rtlCol="0" anchor="ctr">
                  <a:spAutoFit/>
                </a:bodyPr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AE16F426-A93E-E7C4-097F-1B919A449E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67182" y="5258332"/>
                  <a:ext cx="658906" cy="34084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506EE0D9-F7BD-6A43-C40A-6AC1E35C8285}"/>
              </a:ext>
            </a:extLst>
          </p:cNvPr>
          <p:cNvGrpSpPr/>
          <p:nvPr/>
        </p:nvGrpSpPr>
        <p:grpSpPr>
          <a:xfrm>
            <a:off x="8740584" y="5031229"/>
            <a:ext cx="658906" cy="487879"/>
            <a:chOff x="6367182" y="5109882"/>
            <a:chExt cx="658906" cy="487879"/>
          </a:xfrm>
        </p:grpSpPr>
        <p:cxnSp>
          <p:nvCxnSpPr>
            <p:cNvPr id="50" name="直线连接符 49">
              <a:extLst>
                <a:ext uri="{FF2B5EF4-FFF2-40B4-BE49-F238E27FC236}">
                  <a16:creationId xmlns:a16="http://schemas.microsoft.com/office/drawing/2014/main" id="{0A8119F9-2FF3-E495-A75B-6E429EFEDD3E}"/>
                </a:ext>
              </a:extLst>
            </p:cNvPr>
            <p:cNvCxnSpPr/>
            <p:nvPr/>
          </p:nvCxnSpPr>
          <p:spPr>
            <a:xfrm>
              <a:off x="6696635" y="5109882"/>
              <a:ext cx="0" cy="12102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3E66FC84-395C-30B1-3746-AD14EF9101A3}"/>
                    </a:ext>
                  </a:extLst>
                </p:cNvPr>
                <p:cNvSpPr txBox="1"/>
                <p:nvPr/>
              </p:nvSpPr>
              <p:spPr bwMode="auto">
                <a:xfrm>
                  <a:off x="6367182" y="5259742"/>
                  <a:ext cx="658906" cy="33801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0909" tIns="45455" rIns="90909" bIns="45455" rtlCol="0" anchor="ctr">
                  <a:spAutoFit/>
                </a:bodyPr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3E66FC84-395C-30B1-3746-AD14EF9101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67182" y="5259742"/>
                  <a:ext cx="658906" cy="33801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BB23B901-CC6E-BD84-56ED-356D25944B14}"/>
              </a:ext>
            </a:extLst>
          </p:cNvPr>
          <p:cNvSpPr txBox="1"/>
          <p:nvPr/>
        </p:nvSpPr>
        <p:spPr bwMode="auto">
          <a:xfrm>
            <a:off x="9153664" y="4445940"/>
            <a:ext cx="946665" cy="5842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Layers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975DF00A-A109-EEEE-4C84-A18A4322D0D1}"/>
              </a:ext>
            </a:extLst>
          </p:cNvPr>
          <p:cNvSpPr txBox="1"/>
          <p:nvPr/>
        </p:nvSpPr>
        <p:spPr bwMode="auto">
          <a:xfrm>
            <a:off x="6212796" y="2663665"/>
            <a:ext cx="1094328" cy="5842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 Accuracy</a:t>
            </a: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F9B1CDC8-6EAC-B38F-D228-4973CC011844}"/>
              </a:ext>
            </a:extLst>
          </p:cNvPr>
          <p:cNvGrpSpPr/>
          <p:nvPr/>
        </p:nvGrpSpPr>
        <p:grpSpPr>
          <a:xfrm>
            <a:off x="5706035" y="4617933"/>
            <a:ext cx="558054" cy="338019"/>
            <a:chOff x="5598459" y="4577592"/>
            <a:chExt cx="558054" cy="338019"/>
          </a:xfrm>
        </p:grpSpPr>
        <p:cxnSp>
          <p:nvCxnSpPr>
            <p:cNvPr id="54" name="直线连接符 53">
              <a:extLst>
                <a:ext uri="{FF2B5EF4-FFF2-40B4-BE49-F238E27FC236}">
                  <a16:creationId xmlns:a16="http://schemas.microsoft.com/office/drawing/2014/main" id="{399201A6-CD67-A252-C501-B61B2EAA2A7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96001" y="4686090"/>
              <a:ext cx="0" cy="12102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6ED71CDF-0994-0A23-7BF9-41F339A22A85}"/>
                    </a:ext>
                  </a:extLst>
                </p:cNvPr>
                <p:cNvSpPr txBox="1"/>
                <p:nvPr/>
              </p:nvSpPr>
              <p:spPr bwMode="auto">
                <a:xfrm>
                  <a:off x="5598459" y="4577592"/>
                  <a:ext cx="439266" cy="33801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0909" tIns="45455" rIns="90909" bIns="45455" rtlCol="0" anchor="ctr">
                  <a:spAutoFit/>
                </a:bodyPr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oMath>
                    </m:oMathPara>
                  </a14:m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6ED71CDF-0994-0A23-7BF9-41F339A2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98459" y="4577592"/>
                  <a:ext cx="439266" cy="33801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F67A2139-3E20-AA62-BFC8-B703048F385C}"/>
              </a:ext>
            </a:extLst>
          </p:cNvPr>
          <p:cNvGrpSpPr/>
          <p:nvPr/>
        </p:nvGrpSpPr>
        <p:grpSpPr>
          <a:xfrm>
            <a:off x="5706035" y="4237879"/>
            <a:ext cx="558054" cy="338019"/>
            <a:chOff x="5598459" y="4577592"/>
            <a:chExt cx="558054" cy="338019"/>
          </a:xfrm>
        </p:grpSpPr>
        <p:cxnSp>
          <p:nvCxnSpPr>
            <p:cNvPr id="58" name="直线连接符 57">
              <a:extLst>
                <a:ext uri="{FF2B5EF4-FFF2-40B4-BE49-F238E27FC236}">
                  <a16:creationId xmlns:a16="http://schemas.microsoft.com/office/drawing/2014/main" id="{601AE9D7-E64E-28A5-3908-0F32066BDE4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96001" y="4686090"/>
              <a:ext cx="0" cy="12102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333C0902-40A3-5980-EF1C-EA08CC3FA893}"/>
                    </a:ext>
                  </a:extLst>
                </p:cNvPr>
                <p:cNvSpPr txBox="1"/>
                <p:nvPr/>
              </p:nvSpPr>
              <p:spPr bwMode="auto">
                <a:xfrm>
                  <a:off x="5598459" y="4577592"/>
                  <a:ext cx="439266" cy="33801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0909" tIns="45455" rIns="90909" bIns="45455" rtlCol="0" anchor="ctr">
                  <a:spAutoFit/>
                </a:bodyPr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0.4</m:t>
                        </m:r>
                      </m:oMath>
                    </m:oMathPara>
                  </a14:m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333C0902-40A3-5980-EF1C-EA08CC3FA8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98459" y="4577592"/>
                  <a:ext cx="439266" cy="33801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9DD664E9-B2E6-7C50-3CAF-DC56D1D54CAC}"/>
              </a:ext>
            </a:extLst>
          </p:cNvPr>
          <p:cNvGrpSpPr/>
          <p:nvPr/>
        </p:nvGrpSpPr>
        <p:grpSpPr>
          <a:xfrm>
            <a:off x="5706035" y="3857824"/>
            <a:ext cx="558054" cy="338019"/>
            <a:chOff x="5598459" y="4577592"/>
            <a:chExt cx="558054" cy="338019"/>
          </a:xfrm>
        </p:grpSpPr>
        <p:cxnSp>
          <p:nvCxnSpPr>
            <p:cNvPr id="61" name="直线连接符 60">
              <a:extLst>
                <a:ext uri="{FF2B5EF4-FFF2-40B4-BE49-F238E27FC236}">
                  <a16:creationId xmlns:a16="http://schemas.microsoft.com/office/drawing/2014/main" id="{1DBF9341-5FFE-4985-E9C6-42E73D57795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96001" y="4686090"/>
              <a:ext cx="0" cy="12102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F6AE1BAE-17A9-1CE6-0F9C-29837CC9AA21}"/>
                    </a:ext>
                  </a:extLst>
                </p:cNvPr>
                <p:cNvSpPr txBox="1"/>
                <p:nvPr/>
              </p:nvSpPr>
              <p:spPr bwMode="auto">
                <a:xfrm>
                  <a:off x="5598459" y="4577592"/>
                  <a:ext cx="439266" cy="33801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0909" tIns="45455" rIns="90909" bIns="45455" rtlCol="0" anchor="ctr">
                  <a:spAutoFit/>
                </a:bodyPr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0.6</m:t>
                        </m:r>
                      </m:oMath>
                    </m:oMathPara>
                  </a14:m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F6AE1BAE-17A9-1CE6-0F9C-29837CC9AA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98459" y="4577592"/>
                  <a:ext cx="439266" cy="33801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BAD878FD-0E72-711A-3D26-9B20A3080852}"/>
              </a:ext>
            </a:extLst>
          </p:cNvPr>
          <p:cNvGrpSpPr/>
          <p:nvPr/>
        </p:nvGrpSpPr>
        <p:grpSpPr>
          <a:xfrm>
            <a:off x="5706035" y="3477769"/>
            <a:ext cx="558054" cy="338019"/>
            <a:chOff x="5598459" y="4577592"/>
            <a:chExt cx="558054" cy="338019"/>
          </a:xfrm>
        </p:grpSpPr>
        <p:cxnSp>
          <p:nvCxnSpPr>
            <p:cNvPr id="65" name="直线连接符 64">
              <a:extLst>
                <a:ext uri="{FF2B5EF4-FFF2-40B4-BE49-F238E27FC236}">
                  <a16:creationId xmlns:a16="http://schemas.microsoft.com/office/drawing/2014/main" id="{0BE5E424-0AF2-ADC8-DF10-657CFAD9C5A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96001" y="4686090"/>
              <a:ext cx="0" cy="12102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F2EB5835-62D0-C825-FCC7-EDC36FC96840}"/>
                    </a:ext>
                  </a:extLst>
                </p:cNvPr>
                <p:cNvSpPr txBox="1"/>
                <p:nvPr/>
              </p:nvSpPr>
              <p:spPr bwMode="auto">
                <a:xfrm>
                  <a:off x="5598459" y="4577592"/>
                  <a:ext cx="439266" cy="33801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0909" tIns="45455" rIns="90909" bIns="45455" rtlCol="0" anchor="ctr">
                  <a:spAutoFit/>
                </a:bodyPr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0.8</m:t>
                        </m:r>
                      </m:oMath>
                    </m:oMathPara>
                  </a14:m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F2EB5835-62D0-C825-FCC7-EDC36FC968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98459" y="4577592"/>
                  <a:ext cx="439266" cy="33801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40378A7E-F620-F7D4-876B-C3C3E5EF9D8A}"/>
              </a:ext>
            </a:extLst>
          </p:cNvPr>
          <p:cNvGrpSpPr/>
          <p:nvPr/>
        </p:nvGrpSpPr>
        <p:grpSpPr>
          <a:xfrm>
            <a:off x="5706035" y="3118914"/>
            <a:ext cx="558054" cy="338853"/>
            <a:chOff x="5598459" y="4577175"/>
            <a:chExt cx="558054" cy="338853"/>
          </a:xfrm>
        </p:grpSpPr>
        <p:cxnSp>
          <p:nvCxnSpPr>
            <p:cNvPr id="68" name="直线连接符 67">
              <a:extLst>
                <a:ext uri="{FF2B5EF4-FFF2-40B4-BE49-F238E27FC236}">
                  <a16:creationId xmlns:a16="http://schemas.microsoft.com/office/drawing/2014/main" id="{70372B7F-1646-42AE-3EFF-E8B8CA23666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96001" y="4686090"/>
              <a:ext cx="0" cy="12102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8004FE05-3730-03E7-6432-2F1EF565F89A}"/>
                    </a:ext>
                  </a:extLst>
                </p:cNvPr>
                <p:cNvSpPr txBox="1"/>
                <p:nvPr/>
              </p:nvSpPr>
              <p:spPr bwMode="auto">
                <a:xfrm>
                  <a:off x="5598459" y="4577175"/>
                  <a:ext cx="439266" cy="33885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0909" tIns="45455" rIns="90909" bIns="45455" rtlCol="0" anchor="ctr">
                  <a:spAutoFit/>
                </a:bodyPr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1.0</m:t>
                        </m:r>
                      </m:oMath>
                    </m:oMathPara>
                  </a14:m>
                  <a:endParaRPr lang="en-US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8004FE05-3730-03E7-6432-2F1EF565F8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98459" y="4577175"/>
                  <a:ext cx="439266" cy="33885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直线箭头连接符 69">
            <a:extLst>
              <a:ext uri="{FF2B5EF4-FFF2-40B4-BE49-F238E27FC236}">
                <a16:creationId xmlns:a16="http://schemas.microsoft.com/office/drawing/2014/main" id="{42B07120-DC0C-3692-0CD0-44F75E3A7836}"/>
              </a:ext>
            </a:extLst>
          </p:cNvPr>
          <p:cNvCxnSpPr>
            <a:cxnSpLocks/>
            <a:stCxn id="71" idx="6"/>
            <a:endCxn id="73" idx="6"/>
          </p:cNvCxnSpPr>
          <p:nvPr/>
        </p:nvCxnSpPr>
        <p:spPr bwMode="auto">
          <a:xfrm>
            <a:off x="6490737" y="3645339"/>
            <a:ext cx="528916" cy="1255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4E81BD"/>
            </a:solidFill>
            <a:prstDash val="solid"/>
            <a:round/>
            <a:headEnd type="none" w="med" len="med"/>
            <a:tailEnd type="none" w="lg" len="lg"/>
          </a:ln>
        </p:spPr>
      </p:cxnSp>
      <p:sp>
        <p:nvSpPr>
          <p:cNvPr id="71" name="椭圆 70">
            <a:extLst>
              <a:ext uri="{FF2B5EF4-FFF2-40B4-BE49-F238E27FC236}">
                <a16:creationId xmlns:a16="http://schemas.microsoft.com/office/drawing/2014/main" id="{3BAB51B2-4FD3-4CA2-AF0E-B8944DE450EA}"/>
              </a:ext>
            </a:extLst>
          </p:cNvPr>
          <p:cNvSpPr/>
          <p:nvPr/>
        </p:nvSpPr>
        <p:spPr>
          <a:xfrm>
            <a:off x="6346721" y="3573331"/>
            <a:ext cx="144016" cy="144016"/>
          </a:xfrm>
          <a:prstGeom prst="ellipse">
            <a:avLst/>
          </a:prstGeom>
          <a:solidFill>
            <a:srgbClr val="4F81BD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D33D73A3-2610-E79A-5F4C-7739C225ABB4}"/>
              </a:ext>
            </a:extLst>
          </p:cNvPr>
          <p:cNvSpPr/>
          <p:nvPr/>
        </p:nvSpPr>
        <p:spPr>
          <a:xfrm>
            <a:off x="6875637" y="3698837"/>
            <a:ext cx="144016" cy="144016"/>
          </a:xfrm>
          <a:prstGeom prst="ellipse">
            <a:avLst/>
          </a:prstGeom>
          <a:solidFill>
            <a:srgbClr val="4F81BD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906199F2-03C6-C832-3C25-141795BCBB2D}"/>
              </a:ext>
            </a:extLst>
          </p:cNvPr>
          <p:cNvSpPr/>
          <p:nvPr/>
        </p:nvSpPr>
        <p:spPr>
          <a:xfrm>
            <a:off x="7418000" y="3905025"/>
            <a:ext cx="144016" cy="144016"/>
          </a:xfrm>
          <a:prstGeom prst="ellipse">
            <a:avLst/>
          </a:prstGeom>
          <a:solidFill>
            <a:srgbClr val="4F81BD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1A22F569-07A8-8FD4-EE4C-BB7D4A22E898}"/>
              </a:ext>
            </a:extLst>
          </p:cNvPr>
          <p:cNvSpPr/>
          <p:nvPr/>
        </p:nvSpPr>
        <p:spPr>
          <a:xfrm>
            <a:off x="7946916" y="4460835"/>
            <a:ext cx="144016" cy="144016"/>
          </a:xfrm>
          <a:prstGeom prst="ellipse">
            <a:avLst/>
          </a:prstGeom>
          <a:solidFill>
            <a:srgbClr val="4F81BD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6BD3F903-9013-2D35-0937-69B208034D93}"/>
              </a:ext>
            </a:extLst>
          </p:cNvPr>
          <p:cNvSpPr/>
          <p:nvPr/>
        </p:nvSpPr>
        <p:spPr>
          <a:xfrm>
            <a:off x="8475832" y="4761152"/>
            <a:ext cx="144016" cy="144016"/>
          </a:xfrm>
          <a:prstGeom prst="ellipse">
            <a:avLst/>
          </a:prstGeom>
          <a:solidFill>
            <a:srgbClr val="4F81BD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7B32DA20-3C4F-B482-45AC-B7A294092F1A}"/>
              </a:ext>
            </a:extLst>
          </p:cNvPr>
          <p:cNvSpPr/>
          <p:nvPr/>
        </p:nvSpPr>
        <p:spPr>
          <a:xfrm>
            <a:off x="8991301" y="4819423"/>
            <a:ext cx="144016" cy="144016"/>
          </a:xfrm>
          <a:prstGeom prst="ellipse">
            <a:avLst/>
          </a:prstGeom>
          <a:solidFill>
            <a:srgbClr val="4F81BD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直线箭头连接符 79">
            <a:extLst>
              <a:ext uri="{FF2B5EF4-FFF2-40B4-BE49-F238E27FC236}">
                <a16:creationId xmlns:a16="http://schemas.microsoft.com/office/drawing/2014/main" id="{5A087380-A765-1CC0-F12F-91CBF1B6127F}"/>
              </a:ext>
            </a:extLst>
          </p:cNvPr>
          <p:cNvCxnSpPr>
            <a:cxnSpLocks/>
            <a:stCxn id="73" idx="6"/>
            <a:endCxn id="74" idx="6"/>
          </p:cNvCxnSpPr>
          <p:nvPr/>
        </p:nvCxnSpPr>
        <p:spPr bwMode="auto">
          <a:xfrm>
            <a:off x="7019653" y="3770845"/>
            <a:ext cx="542363" cy="2061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4E81BD"/>
            </a:solidFill>
            <a:prstDash val="solid"/>
            <a:round/>
            <a:headEnd type="none" w="med" len="med"/>
            <a:tailEnd type="none" w="lg" len="lg"/>
          </a:ln>
        </p:spPr>
      </p:cxnSp>
      <p:cxnSp>
        <p:nvCxnSpPr>
          <p:cNvPr id="90" name="直线箭头连接符 89">
            <a:extLst>
              <a:ext uri="{FF2B5EF4-FFF2-40B4-BE49-F238E27FC236}">
                <a16:creationId xmlns:a16="http://schemas.microsoft.com/office/drawing/2014/main" id="{83D680BD-A954-60A8-08AD-EEB9A69ED6BE}"/>
              </a:ext>
            </a:extLst>
          </p:cNvPr>
          <p:cNvCxnSpPr>
            <a:cxnSpLocks/>
            <a:stCxn id="74" idx="1"/>
            <a:endCxn id="75" idx="5"/>
          </p:cNvCxnSpPr>
          <p:nvPr/>
        </p:nvCxnSpPr>
        <p:spPr bwMode="auto">
          <a:xfrm>
            <a:off x="7439091" y="3926116"/>
            <a:ext cx="630750" cy="6576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4E81BD"/>
            </a:solidFill>
            <a:prstDash val="solid"/>
            <a:round/>
            <a:headEnd type="none" w="med" len="med"/>
            <a:tailEnd type="none" w="lg" len="lg"/>
          </a:ln>
        </p:spPr>
      </p:cxnSp>
      <p:cxnSp>
        <p:nvCxnSpPr>
          <p:cNvPr id="94" name="直线箭头连接符 93">
            <a:extLst>
              <a:ext uri="{FF2B5EF4-FFF2-40B4-BE49-F238E27FC236}">
                <a16:creationId xmlns:a16="http://schemas.microsoft.com/office/drawing/2014/main" id="{CDE60CAF-65D6-23B4-DD04-3C03B2DD5F23}"/>
              </a:ext>
            </a:extLst>
          </p:cNvPr>
          <p:cNvCxnSpPr>
            <a:cxnSpLocks/>
            <a:stCxn id="75" idx="1"/>
            <a:endCxn id="76" idx="6"/>
          </p:cNvCxnSpPr>
          <p:nvPr/>
        </p:nvCxnSpPr>
        <p:spPr bwMode="auto">
          <a:xfrm>
            <a:off x="7968007" y="4481926"/>
            <a:ext cx="651841" cy="3512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4E81BD"/>
            </a:solidFill>
            <a:prstDash val="solid"/>
            <a:round/>
            <a:headEnd type="none" w="med" len="med"/>
            <a:tailEnd type="none" w="lg" len="lg"/>
          </a:ln>
        </p:spPr>
      </p:cxnSp>
      <p:cxnSp>
        <p:nvCxnSpPr>
          <p:cNvPr id="99" name="直线箭头连接符 98">
            <a:extLst>
              <a:ext uri="{FF2B5EF4-FFF2-40B4-BE49-F238E27FC236}">
                <a16:creationId xmlns:a16="http://schemas.microsoft.com/office/drawing/2014/main" id="{8266A723-76B3-F128-13CE-264642D81FC0}"/>
              </a:ext>
            </a:extLst>
          </p:cNvPr>
          <p:cNvCxnSpPr>
            <a:cxnSpLocks/>
            <a:stCxn id="76" idx="6"/>
            <a:endCxn id="77" idx="6"/>
          </p:cNvCxnSpPr>
          <p:nvPr/>
        </p:nvCxnSpPr>
        <p:spPr bwMode="auto">
          <a:xfrm>
            <a:off x="8619848" y="4833160"/>
            <a:ext cx="515469" cy="582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4E81BD"/>
            </a:solidFill>
            <a:prstDash val="solid"/>
            <a:round/>
            <a:headEnd type="none" w="med" len="med"/>
            <a:tailEnd type="none" w="lg" len="lg"/>
          </a:ln>
        </p:spPr>
      </p:cxnSp>
      <p:sp>
        <p:nvSpPr>
          <p:cNvPr id="120" name="椭圆 119">
            <a:extLst>
              <a:ext uri="{FF2B5EF4-FFF2-40B4-BE49-F238E27FC236}">
                <a16:creationId xmlns:a16="http://schemas.microsoft.com/office/drawing/2014/main" id="{498DF7B0-DD9B-72F7-4F4D-B8F27543C615}"/>
              </a:ext>
            </a:extLst>
          </p:cNvPr>
          <p:cNvSpPr/>
          <p:nvPr/>
        </p:nvSpPr>
        <p:spPr>
          <a:xfrm>
            <a:off x="6575318" y="4595308"/>
            <a:ext cx="144016" cy="144016"/>
          </a:xfrm>
          <a:prstGeom prst="ellipse">
            <a:avLst/>
          </a:prstGeom>
          <a:solidFill>
            <a:srgbClr val="4F81BD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直线箭头连接符 120">
            <a:extLst>
              <a:ext uri="{FF2B5EF4-FFF2-40B4-BE49-F238E27FC236}">
                <a16:creationId xmlns:a16="http://schemas.microsoft.com/office/drawing/2014/main" id="{4CF18CE2-8F16-86D7-E7A6-6057B73115B6}"/>
              </a:ext>
            </a:extLst>
          </p:cNvPr>
          <p:cNvCxnSpPr>
            <a:cxnSpLocks/>
          </p:cNvCxnSpPr>
          <p:nvPr/>
        </p:nvCxnSpPr>
        <p:spPr bwMode="auto">
          <a:xfrm>
            <a:off x="6432464" y="4662833"/>
            <a:ext cx="432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4E81BD"/>
            </a:solidFill>
            <a:prstDash val="solid"/>
            <a:round/>
            <a:headEnd type="none" w="med" len="med"/>
            <a:tailEnd type="none" w="lg" len="lg"/>
          </a:ln>
        </p:spPr>
      </p:cxnSp>
      <p:sp>
        <p:nvSpPr>
          <p:cNvPr id="123" name="矩形 122">
            <a:extLst>
              <a:ext uri="{FF2B5EF4-FFF2-40B4-BE49-F238E27FC236}">
                <a16:creationId xmlns:a16="http://schemas.microsoft.com/office/drawing/2014/main" id="{6785911A-42AC-FFB5-A994-C364399DD51F}"/>
              </a:ext>
            </a:extLst>
          </p:cNvPr>
          <p:cNvSpPr/>
          <p:nvPr/>
        </p:nvSpPr>
        <p:spPr>
          <a:xfrm>
            <a:off x="6373906" y="4437528"/>
            <a:ext cx="1183342" cy="41686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2E52CF83-1870-33B5-EDB8-D9E4752351C8}"/>
              </a:ext>
            </a:extLst>
          </p:cNvPr>
          <p:cNvSpPr txBox="1"/>
          <p:nvPr/>
        </p:nvSpPr>
        <p:spPr bwMode="auto">
          <a:xfrm>
            <a:off x="6849291" y="4485587"/>
            <a:ext cx="748298" cy="3380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GCN</a:t>
            </a:r>
          </a:p>
        </p:txBody>
      </p:sp>
      <p:cxnSp>
        <p:nvCxnSpPr>
          <p:cNvPr id="132" name="直线箭头连接符 131">
            <a:extLst>
              <a:ext uri="{FF2B5EF4-FFF2-40B4-BE49-F238E27FC236}">
                <a16:creationId xmlns:a16="http://schemas.microsoft.com/office/drawing/2014/main" id="{10ED8952-F0F5-2EFF-764D-E7FFB941D2CF}"/>
              </a:ext>
            </a:extLst>
          </p:cNvPr>
          <p:cNvCxnSpPr>
            <a:cxnSpLocks/>
          </p:cNvCxnSpPr>
          <p:nvPr/>
        </p:nvCxnSpPr>
        <p:spPr>
          <a:xfrm flipV="1">
            <a:off x="1452279" y="5782234"/>
            <a:ext cx="0" cy="252000"/>
          </a:xfrm>
          <a:prstGeom prst="straightConnector1">
            <a:avLst/>
          </a:prstGeom>
          <a:ln w="12700">
            <a:solidFill>
              <a:srgbClr val="4E81B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矩形 134">
                <a:extLst>
                  <a:ext uri="{FF2B5EF4-FFF2-40B4-BE49-F238E27FC236}">
                    <a16:creationId xmlns:a16="http://schemas.microsoft.com/office/drawing/2014/main" id="{67DBC463-A8EE-37C7-010F-4EAF02E436DD}"/>
                  </a:ext>
                </a:extLst>
              </p:cNvPr>
              <p:cNvSpPr/>
              <p:nvPr/>
            </p:nvSpPr>
            <p:spPr>
              <a:xfrm>
                <a:off x="1232645" y="5097151"/>
                <a:ext cx="253252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representation matrix after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sz="1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iteration</a:t>
                </a:r>
                <a:endParaRPr lang="zh-CN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矩形 134">
                <a:extLst>
                  <a:ext uri="{FF2B5EF4-FFF2-40B4-BE49-F238E27FC236}">
                    <a16:creationId xmlns:a16="http://schemas.microsoft.com/office/drawing/2014/main" id="{67DBC463-A8EE-37C7-010F-4EAF02E43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645" y="5097151"/>
                <a:ext cx="2532529" cy="646331"/>
              </a:xfrm>
              <a:prstGeom prst="rect">
                <a:avLst/>
              </a:prstGeom>
              <a:blipFill>
                <a:blip r:embed="rId16"/>
                <a:stretch>
                  <a:fillRect l="-1493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8" name="图片 137" descr="图形用户界面, 文本, 应用程序&#10;&#10;描述已自动生成">
            <a:extLst>
              <a:ext uri="{FF2B5EF4-FFF2-40B4-BE49-F238E27FC236}">
                <a16:creationId xmlns:a16="http://schemas.microsoft.com/office/drawing/2014/main" id="{F08BB0A0-D6A5-C17F-6E28-004B4854049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" r="1495"/>
          <a:stretch/>
        </p:blipFill>
        <p:spPr>
          <a:xfrm>
            <a:off x="620158" y="3385078"/>
            <a:ext cx="4962134" cy="2442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文本框 139">
                <a:extLst>
                  <a:ext uri="{FF2B5EF4-FFF2-40B4-BE49-F238E27FC236}">
                    <a16:creationId xmlns:a16="http://schemas.microsoft.com/office/drawing/2014/main" id="{171F15AD-7F02-CF9C-B681-00E6EA66DAB7}"/>
                  </a:ext>
                </a:extLst>
              </p:cNvPr>
              <p:cNvSpPr txBox="1"/>
              <p:nvPr/>
            </p:nvSpPr>
            <p:spPr bwMode="auto">
              <a:xfrm>
                <a:off x="3079372" y="6907027"/>
                <a:ext cx="3724835" cy="4449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C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kumimoji="1"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kumimoji="1"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200" b="1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a:rPr kumimoji="1" lang="en-US" altLang="zh-CN" sz="2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ℓ)</m:t>
                          </m:r>
                        </m:sup>
                      </m:sSup>
                      <m:r>
                        <a:rPr kumimoji="1" lang="en-US" altLang="zh-CN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sz="2200" b="1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kumimoji="1"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kumimoji="1"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200" b="1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a:rPr kumimoji="1" lang="en-US" altLang="zh-CN" sz="2200" i="1">
                              <a:latin typeface="Cambria Math" panose="02040503050406030204" pitchFamily="18" charset="0"/>
                            </a:rPr>
                            <m:t>(0</m:t>
                          </m:r>
                          <m:r>
                            <a:rPr kumimoji="1"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140" name="文本框 139">
                <a:extLst>
                  <a:ext uri="{FF2B5EF4-FFF2-40B4-BE49-F238E27FC236}">
                    <a16:creationId xmlns:a16="http://schemas.microsoft.com/office/drawing/2014/main" id="{171F15AD-7F02-CF9C-B681-00E6EA66D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9372" y="6907027"/>
                <a:ext cx="3724835" cy="44499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圆角矩形 140">
            <a:extLst>
              <a:ext uri="{FF2B5EF4-FFF2-40B4-BE49-F238E27FC236}">
                <a16:creationId xmlns:a16="http://schemas.microsoft.com/office/drawing/2014/main" id="{E1C06BB8-CD20-825B-DB40-2470A6FB9C83}"/>
              </a:ext>
            </a:extLst>
          </p:cNvPr>
          <p:cNvSpPr/>
          <p:nvPr/>
        </p:nvSpPr>
        <p:spPr>
          <a:xfrm>
            <a:off x="3402099" y="6777316"/>
            <a:ext cx="3119721" cy="726142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任意形状 143">
            <a:extLst>
              <a:ext uri="{FF2B5EF4-FFF2-40B4-BE49-F238E27FC236}">
                <a16:creationId xmlns:a16="http://schemas.microsoft.com/office/drawing/2014/main" id="{F23EAFBC-CA6C-A653-CCAE-157EE917643B}"/>
              </a:ext>
            </a:extLst>
          </p:cNvPr>
          <p:cNvSpPr/>
          <p:nvPr/>
        </p:nvSpPr>
        <p:spPr>
          <a:xfrm>
            <a:off x="3479460" y="6584264"/>
            <a:ext cx="1011185" cy="45719"/>
          </a:xfrm>
          <a:custGeom>
            <a:avLst/>
            <a:gdLst>
              <a:gd name="connsiteX0" fmla="*/ 0 w 1011185"/>
              <a:gd name="connsiteY0" fmla="*/ 0 h 45719"/>
              <a:gd name="connsiteX1" fmla="*/ 76110 w 1011185"/>
              <a:gd name="connsiteY1" fmla="*/ 45677 h 45719"/>
              <a:gd name="connsiteX2" fmla="*/ 163094 w 1011185"/>
              <a:gd name="connsiteY2" fmla="*/ 7212 h 45719"/>
              <a:gd name="connsiteX3" fmla="*/ 246453 w 1011185"/>
              <a:gd name="connsiteY3" fmla="*/ 38465 h 45719"/>
              <a:gd name="connsiteX4" fmla="*/ 326188 w 1011185"/>
              <a:gd name="connsiteY4" fmla="*/ 12020 h 45719"/>
              <a:gd name="connsiteX5" fmla="*/ 409548 w 1011185"/>
              <a:gd name="connsiteY5" fmla="*/ 43273 h 45719"/>
              <a:gd name="connsiteX6" fmla="*/ 482034 w 1011185"/>
              <a:gd name="connsiteY6" fmla="*/ 14424 h 45719"/>
              <a:gd name="connsiteX7" fmla="*/ 547272 w 1011185"/>
              <a:gd name="connsiteY7" fmla="*/ 38465 h 45719"/>
              <a:gd name="connsiteX8" fmla="*/ 608885 w 1011185"/>
              <a:gd name="connsiteY8" fmla="*/ 14424 h 45719"/>
              <a:gd name="connsiteX9" fmla="*/ 677747 w 1011185"/>
              <a:gd name="connsiteY9" fmla="*/ 45677 h 45719"/>
              <a:gd name="connsiteX10" fmla="*/ 753858 w 1011185"/>
              <a:gd name="connsiteY10" fmla="*/ 19232 h 45719"/>
              <a:gd name="connsiteX11" fmla="*/ 815471 w 1011185"/>
              <a:gd name="connsiteY11" fmla="*/ 45677 h 45719"/>
              <a:gd name="connsiteX12" fmla="*/ 884333 w 1011185"/>
              <a:gd name="connsiteY12" fmla="*/ 21636 h 45719"/>
              <a:gd name="connsiteX13" fmla="*/ 949571 w 1011185"/>
              <a:gd name="connsiteY13" fmla="*/ 45677 h 45719"/>
              <a:gd name="connsiteX14" fmla="*/ 1011185 w 1011185"/>
              <a:gd name="connsiteY14" fmla="*/ 14424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11185" h="45719" extrusionOk="0">
                <a:moveTo>
                  <a:pt x="0" y="0"/>
                </a:moveTo>
                <a:cubicBezTo>
                  <a:pt x="21090" y="20157"/>
                  <a:pt x="48621" y="44590"/>
                  <a:pt x="76110" y="45677"/>
                </a:cubicBezTo>
                <a:cubicBezTo>
                  <a:pt x="107109" y="47682"/>
                  <a:pt x="132435" y="8486"/>
                  <a:pt x="163094" y="7212"/>
                </a:cubicBezTo>
                <a:cubicBezTo>
                  <a:pt x="191033" y="6450"/>
                  <a:pt x="218595" y="41402"/>
                  <a:pt x="246453" y="38465"/>
                </a:cubicBezTo>
                <a:cubicBezTo>
                  <a:pt x="272557" y="38676"/>
                  <a:pt x="302878" y="13069"/>
                  <a:pt x="326188" y="12020"/>
                </a:cubicBezTo>
                <a:cubicBezTo>
                  <a:pt x="354519" y="12957"/>
                  <a:pt x="383984" y="42027"/>
                  <a:pt x="409548" y="43273"/>
                </a:cubicBezTo>
                <a:cubicBezTo>
                  <a:pt x="431756" y="43097"/>
                  <a:pt x="457472" y="16739"/>
                  <a:pt x="482034" y="14424"/>
                </a:cubicBezTo>
                <a:cubicBezTo>
                  <a:pt x="504801" y="11837"/>
                  <a:pt x="524891" y="40187"/>
                  <a:pt x="547272" y="38465"/>
                </a:cubicBezTo>
                <a:cubicBezTo>
                  <a:pt x="570313" y="39529"/>
                  <a:pt x="591177" y="14193"/>
                  <a:pt x="608885" y="14424"/>
                </a:cubicBezTo>
                <a:cubicBezTo>
                  <a:pt x="627207" y="15072"/>
                  <a:pt x="654839" y="45902"/>
                  <a:pt x="677747" y="45677"/>
                </a:cubicBezTo>
                <a:cubicBezTo>
                  <a:pt x="702822" y="47837"/>
                  <a:pt x="731290" y="23226"/>
                  <a:pt x="753858" y="19232"/>
                </a:cubicBezTo>
                <a:cubicBezTo>
                  <a:pt x="777087" y="19655"/>
                  <a:pt x="795833" y="47859"/>
                  <a:pt x="815471" y="45677"/>
                </a:cubicBezTo>
                <a:cubicBezTo>
                  <a:pt x="838917" y="44589"/>
                  <a:pt x="862679" y="18361"/>
                  <a:pt x="884333" y="21636"/>
                </a:cubicBezTo>
                <a:cubicBezTo>
                  <a:pt x="903505" y="22158"/>
                  <a:pt x="927070" y="45941"/>
                  <a:pt x="949571" y="45677"/>
                </a:cubicBezTo>
                <a:cubicBezTo>
                  <a:pt x="968150" y="44293"/>
                  <a:pt x="990506" y="28546"/>
                  <a:pt x="1011185" y="14424"/>
                </a:cubicBezTo>
              </a:path>
            </a:pathLst>
          </a:custGeom>
          <a:noFill/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924886"/>
                      <a:gd name="connsiteY0" fmla="*/ 0 h 267530"/>
                      <a:gd name="connsiteX1" fmla="*/ 295421 w 3924886"/>
                      <a:gd name="connsiteY1" fmla="*/ 267287 h 267530"/>
                      <a:gd name="connsiteX2" fmla="*/ 633046 w 3924886"/>
                      <a:gd name="connsiteY2" fmla="*/ 42204 h 267530"/>
                      <a:gd name="connsiteX3" fmla="*/ 956603 w 3924886"/>
                      <a:gd name="connsiteY3" fmla="*/ 225084 h 267530"/>
                      <a:gd name="connsiteX4" fmla="*/ 1266092 w 3924886"/>
                      <a:gd name="connsiteY4" fmla="*/ 70339 h 267530"/>
                      <a:gd name="connsiteX5" fmla="*/ 1589649 w 3924886"/>
                      <a:gd name="connsiteY5" fmla="*/ 253219 h 267530"/>
                      <a:gd name="connsiteX6" fmla="*/ 1871003 w 3924886"/>
                      <a:gd name="connsiteY6" fmla="*/ 84407 h 267530"/>
                      <a:gd name="connsiteX7" fmla="*/ 2124221 w 3924886"/>
                      <a:gd name="connsiteY7" fmla="*/ 225084 h 267530"/>
                      <a:gd name="connsiteX8" fmla="*/ 2363372 w 3924886"/>
                      <a:gd name="connsiteY8" fmla="*/ 84407 h 267530"/>
                      <a:gd name="connsiteX9" fmla="*/ 2630658 w 3924886"/>
                      <a:gd name="connsiteY9" fmla="*/ 267287 h 267530"/>
                      <a:gd name="connsiteX10" fmla="*/ 2926080 w 3924886"/>
                      <a:gd name="connsiteY10" fmla="*/ 112542 h 267530"/>
                      <a:gd name="connsiteX11" fmla="*/ 3165231 w 3924886"/>
                      <a:gd name="connsiteY11" fmla="*/ 267287 h 267530"/>
                      <a:gd name="connsiteX12" fmla="*/ 3432517 w 3924886"/>
                      <a:gd name="connsiteY12" fmla="*/ 126610 h 267530"/>
                      <a:gd name="connsiteX13" fmla="*/ 3685735 w 3924886"/>
                      <a:gd name="connsiteY13" fmla="*/ 267287 h 267530"/>
                      <a:gd name="connsiteX14" fmla="*/ 3924886 w 3924886"/>
                      <a:gd name="connsiteY14" fmla="*/ 84407 h 267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924886" h="267530">
                        <a:moveTo>
                          <a:pt x="0" y="0"/>
                        </a:moveTo>
                        <a:cubicBezTo>
                          <a:pt x="94956" y="130126"/>
                          <a:pt x="189913" y="260253"/>
                          <a:pt x="295421" y="267287"/>
                        </a:cubicBezTo>
                        <a:cubicBezTo>
                          <a:pt x="400929" y="274321"/>
                          <a:pt x="522849" y="49238"/>
                          <a:pt x="633046" y="42204"/>
                        </a:cubicBezTo>
                        <a:cubicBezTo>
                          <a:pt x="743243" y="35170"/>
                          <a:pt x="851095" y="220395"/>
                          <a:pt x="956603" y="225084"/>
                        </a:cubicBezTo>
                        <a:cubicBezTo>
                          <a:pt x="1062111" y="229773"/>
                          <a:pt x="1160584" y="65650"/>
                          <a:pt x="1266092" y="70339"/>
                        </a:cubicBezTo>
                        <a:cubicBezTo>
                          <a:pt x="1371600" y="75028"/>
                          <a:pt x="1488831" y="250874"/>
                          <a:pt x="1589649" y="253219"/>
                        </a:cubicBezTo>
                        <a:cubicBezTo>
                          <a:pt x="1690467" y="255564"/>
                          <a:pt x="1781908" y="89096"/>
                          <a:pt x="1871003" y="84407"/>
                        </a:cubicBezTo>
                        <a:cubicBezTo>
                          <a:pt x="1960098" y="79718"/>
                          <a:pt x="2042160" y="225084"/>
                          <a:pt x="2124221" y="225084"/>
                        </a:cubicBezTo>
                        <a:cubicBezTo>
                          <a:pt x="2206282" y="225084"/>
                          <a:pt x="2278966" y="77373"/>
                          <a:pt x="2363372" y="84407"/>
                        </a:cubicBezTo>
                        <a:cubicBezTo>
                          <a:pt x="2447778" y="91441"/>
                          <a:pt x="2536873" y="262598"/>
                          <a:pt x="2630658" y="267287"/>
                        </a:cubicBezTo>
                        <a:cubicBezTo>
                          <a:pt x="2724443" y="271976"/>
                          <a:pt x="2836985" y="112542"/>
                          <a:pt x="2926080" y="112542"/>
                        </a:cubicBezTo>
                        <a:cubicBezTo>
                          <a:pt x="3015175" y="112542"/>
                          <a:pt x="3080825" y="264942"/>
                          <a:pt x="3165231" y="267287"/>
                        </a:cubicBezTo>
                        <a:cubicBezTo>
                          <a:pt x="3249637" y="269632"/>
                          <a:pt x="3345766" y="126610"/>
                          <a:pt x="3432517" y="126610"/>
                        </a:cubicBezTo>
                        <a:cubicBezTo>
                          <a:pt x="3519268" y="126610"/>
                          <a:pt x="3603674" y="274321"/>
                          <a:pt x="3685735" y="267287"/>
                        </a:cubicBezTo>
                        <a:cubicBezTo>
                          <a:pt x="3767797" y="260253"/>
                          <a:pt x="3846341" y="172330"/>
                          <a:pt x="3924886" y="84407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scene3d>
            <a:camera prst="orthographicFront">
              <a:rot lat="0" lon="0" rev="60000"/>
            </a:camera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弧 144">
            <a:extLst>
              <a:ext uri="{FF2B5EF4-FFF2-40B4-BE49-F238E27FC236}">
                <a16:creationId xmlns:a16="http://schemas.microsoft.com/office/drawing/2014/main" id="{5796A0DD-EB12-CACD-9301-654D310A0659}"/>
              </a:ext>
            </a:extLst>
          </p:cNvPr>
          <p:cNvSpPr/>
          <p:nvPr/>
        </p:nvSpPr>
        <p:spPr>
          <a:xfrm rot="14498523">
            <a:off x="3279482" y="6476417"/>
            <a:ext cx="541077" cy="763164"/>
          </a:xfrm>
          <a:prstGeom prst="arc">
            <a:avLst>
              <a:gd name="adj1" fmla="val 14742186"/>
              <a:gd name="adj2" fmla="val 21217333"/>
            </a:avLst>
          </a:prstGeom>
          <a:ln w="12700">
            <a:solidFill>
              <a:srgbClr val="C00000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651C20E3-B478-3A70-1517-95FBC1F644F7}"/>
              </a:ext>
            </a:extLst>
          </p:cNvPr>
          <p:cNvSpPr txBox="1"/>
          <p:nvPr/>
        </p:nvSpPr>
        <p:spPr bwMode="auto">
          <a:xfrm>
            <a:off x="2048431" y="6696356"/>
            <a:ext cx="124609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substitute</a:t>
            </a:r>
          </a:p>
        </p:txBody>
      </p:sp>
      <p:sp>
        <p:nvSpPr>
          <p:cNvPr id="147" name="三角形 146">
            <a:extLst>
              <a:ext uri="{FF2B5EF4-FFF2-40B4-BE49-F238E27FC236}">
                <a16:creationId xmlns:a16="http://schemas.microsoft.com/office/drawing/2014/main" id="{C833A05A-2674-F59C-2D90-FA226BC35CFE}"/>
              </a:ext>
            </a:extLst>
          </p:cNvPr>
          <p:cNvSpPr/>
          <p:nvPr/>
        </p:nvSpPr>
        <p:spPr>
          <a:xfrm>
            <a:off x="6347011" y="3563469"/>
            <a:ext cx="134471" cy="121024"/>
          </a:xfrm>
          <a:prstGeom prst="triangle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三角形 148">
            <a:extLst>
              <a:ext uri="{FF2B5EF4-FFF2-40B4-BE49-F238E27FC236}">
                <a16:creationId xmlns:a16="http://schemas.microsoft.com/office/drawing/2014/main" id="{2F671210-BD14-C28C-DB2F-BDC8C2CE85DA}"/>
              </a:ext>
            </a:extLst>
          </p:cNvPr>
          <p:cNvSpPr/>
          <p:nvPr/>
        </p:nvSpPr>
        <p:spPr>
          <a:xfrm>
            <a:off x="6889374" y="3554505"/>
            <a:ext cx="134471" cy="121024"/>
          </a:xfrm>
          <a:prstGeom prst="triangle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三角形 149">
            <a:extLst>
              <a:ext uri="{FF2B5EF4-FFF2-40B4-BE49-F238E27FC236}">
                <a16:creationId xmlns:a16="http://schemas.microsoft.com/office/drawing/2014/main" id="{95A7BAD7-3BE4-912A-7234-1A5C7A8620B0}"/>
              </a:ext>
            </a:extLst>
          </p:cNvPr>
          <p:cNvSpPr/>
          <p:nvPr/>
        </p:nvSpPr>
        <p:spPr>
          <a:xfrm>
            <a:off x="7431737" y="3505200"/>
            <a:ext cx="134471" cy="121024"/>
          </a:xfrm>
          <a:prstGeom prst="triangle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三角形 150">
            <a:extLst>
              <a:ext uri="{FF2B5EF4-FFF2-40B4-BE49-F238E27FC236}">
                <a16:creationId xmlns:a16="http://schemas.microsoft.com/office/drawing/2014/main" id="{2C103500-6A47-3C86-CC96-2C4C9255B257}"/>
              </a:ext>
            </a:extLst>
          </p:cNvPr>
          <p:cNvSpPr/>
          <p:nvPr/>
        </p:nvSpPr>
        <p:spPr>
          <a:xfrm>
            <a:off x="7947206" y="3442448"/>
            <a:ext cx="134471" cy="121024"/>
          </a:xfrm>
          <a:prstGeom prst="triangle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三角形 151">
            <a:extLst>
              <a:ext uri="{FF2B5EF4-FFF2-40B4-BE49-F238E27FC236}">
                <a16:creationId xmlns:a16="http://schemas.microsoft.com/office/drawing/2014/main" id="{D2DAA6CD-D99E-5472-CB34-7DC78C30D1AE}"/>
              </a:ext>
            </a:extLst>
          </p:cNvPr>
          <p:cNvSpPr/>
          <p:nvPr/>
        </p:nvSpPr>
        <p:spPr>
          <a:xfrm>
            <a:off x="8489569" y="3393143"/>
            <a:ext cx="134471" cy="121024"/>
          </a:xfrm>
          <a:prstGeom prst="triangle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三角形 152">
            <a:extLst>
              <a:ext uri="{FF2B5EF4-FFF2-40B4-BE49-F238E27FC236}">
                <a16:creationId xmlns:a16="http://schemas.microsoft.com/office/drawing/2014/main" id="{C670D416-D426-7DB3-B202-3F49473A510B}"/>
              </a:ext>
            </a:extLst>
          </p:cNvPr>
          <p:cNvSpPr/>
          <p:nvPr/>
        </p:nvSpPr>
        <p:spPr>
          <a:xfrm>
            <a:off x="9018485" y="3384179"/>
            <a:ext cx="134471" cy="121024"/>
          </a:xfrm>
          <a:prstGeom prst="triangle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直线箭头连接符 153">
            <a:extLst>
              <a:ext uri="{FF2B5EF4-FFF2-40B4-BE49-F238E27FC236}">
                <a16:creationId xmlns:a16="http://schemas.microsoft.com/office/drawing/2014/main" id="{7038FDE0-7A4C-560D-5666-48AA86CA4EC2}"/>
              </a:ext>
            </a:extLst>
          </p:cNvPr>
          <p:cNvCxnSpPr>
            <a:cxnSpLocks/>
            <a:stCxn id="147" idx="5"/>
            <a:endCxn id="149" idx="1"/>
          </p:cNvCxnSpPr>
          <p:nvPr/>
        </p:nvCxnSpPr>
        <p:spPr bwMode="auto">
          <a:xfrm flipV="1">
            <a:off x="6447864" y="3615017"/>
            <a:ext cx="475128" cy="89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</p:spPr>
      </p:cxnSp>
      <p:cxnSp>
        <p:nvCxnSpPr>
          <p:cNvPr id="158" name="直线箭头连接符 157">
            <a:extLst>
              <a:ext uri="{FF2B5EF4-FFF2-40B4-BE49-F238E27FC236}">
                <a16:creationId xmlns:a16="http://schemas.microsoft.com/office/drawing/2014/main" id="{D5D43A31-96D6-C07D-C650-A97D620BFE51}"/>
              </a:ext>
            </a:extLst>
          </p:cNvPr>
          <p:cNvCxnSpPr>
            <a:cxnSpLocks/>
            <a:stCxn id="149" idx="5"/>
            <a:endCxn id="150" idx="1"/>
          </p:cNvCxnSpPr>
          <p:nvPr/>
        </p:nvCxnSpPr>
        <p:spPr bwMode="auto">
          <a:xfrm flipV="1">
            <a:off x="6990227" y="3565712"/>
            <a:ext cx="475128" cy="493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</p:spPr>
      </p:cxnSp>
      <p:cxnSp>
        <p:nvCxnSpPr>
          <p:cNvPr id="161" name="直线箭头连接符 160">
            <a:extLst>
              <a:ext uri="{FF2B5EF4-FFF2-40B4-BE49-F238E27FC236}">
                <a16:creationId xmlns:a16="http://schemas.microsoft.com/office/drawing/2014/main" id="{C57AF83A-8447-8F02-A670-9C43CFE143A6}"/>
              </a:ext>
            </a:extLst>
          </p:cNvPr>
          <p:cNvCxnSpPr>
            <a:cxnSpLocks/>
            <a:stCxn id="150" idx="5"/>
            <a:endCxn id="151" idx="5"/>
          </p:cNvCxnSpPr>
          <p:nvPr/>
        </p:nvCxnSpPr>
        <p:spPr bwMode="auto">
          <a:xfrm flipV="1">
            <a:off x="7532590" y="3502960"/>
            <a:ext cx="515469" cy="627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</p:spPr>
      </p:cxnSp>
      <p:cxnSp>
        <p:nvCxnSpPr>
          <p:cNvPr id="164" name="直线箭头连接符 163">
            <a:extLst>
              <a:ext uri="{FF2B5EF4-FFF2-40B4-BE49-F238E27FC236}">
                <a16:creationId xmlns:a16="http://schemas.microsoft.com/office/drawing/2014/main" id="{BE5323F2-25D4-71E7-DB40-593650CF0AB8}"/>
              </a:ext>
            </a:extLst>
          </p:cNvPr>
          <p:cNvCxnSpPr>
            <a:cxnSpLocks/>
            <a:stCxn id="151" idx="5"/>
            <a:endCxn id="152" idx="5"/>
          </p:cNvCxnSpPr>
          <p:nvPr/>
        </p:nvCxnSpPr>
        <p:spPr bwMode="auto">
          <a:xfrm flipV="1">
            <a:off x="8048059" y="3453655"/>
            <a:ext cx="542363" cy="493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</p:spPr>
      </p:cxnSp>
      <p:cxnSp>
        <p:nvCxnSpPr>
          <p:cNvPr id="167" name="直线箭头连接符 166">
            <a:extLst>
              <a:ext uri="{FF2B5EF4-FFF2-40B4-BE49-F238E27FC236}">
                <a16:creationId xmlns:a16="http://schemas.microsoft.com/office/drawing/2014/main" id="{164FA68B-9051-1FF2-9D17-3C81470C961B}"/>
              </a:ext>
            </a:extLst>
          </p:cNvPr>
          <p:cNvCxnSpPr>
            <a:cxnSpLocks/>
            <a:stCxn id="152" idx="5"/>
            <a:endCxn id="153" idx="5"/>
          </p:cNvCxnSpPr>
          <p:nvPr/>
        </p:nvCxnSpPr>
        <p:spPr bwMode="auto">
          <a:xfrm flipV="1">
            <a:off x="8590422" y="3444691"/>
            <a:ext cx="528916" cy="89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</p:spPr>
      </p:cxnSp>
      <p:sp>
        <p:nvSpPr>
          <p:cNvPr id="172" name="文本框 171">
            <a:extLst>
              <a:ext uri="{FF2B5EF4-FFF2-40B4-BE49-F238E27FC236}">
                <a16:creationId xmlns:a16="http://schemas.microsoft.com/office/drawing/2014/main" id="{4072A4CE-5CD8-6F10-E16C-5C68D90A8C13}"/>
              </a:ext>
            </a:extLst>
          </p:cNvPr>
          <p:cNvSpPr txBox="1"/>
          <p:nvPr/>
        </p:nvSpPr>
        <p:spPr bwMode="auto">
          <a:xfrm>
            <a:off x="162065" y="6046884"/>
            <a:ext cx="1169194" cy="4303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GCN:</a:t>
            </a:r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88F7C889-1B4E-11F1-076C-7776F2E67245}"/>
              </a:ext>
            </a:extLst>
          </p:cNvPr>
          <p:cNvSpPr txBox="1"/>
          <p:nvPr/>
        </p:nvSpPr>
        <p:spPr bwMode="auto">
          <a:xfrm>
            <a:off x="179995" y="6683378"/>
            <a:ext cx="1326076" cy="4303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GCNII:</a:t>
            </a:r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2FD297B9-B944-B52F-C058-E0EE97E00C6D}"/>
              </a:ext>
            </a:extLst>
          </p:cNvPr>
          <p:cNvSpPr/>
          <p:nvPr/>
        </p:nvSpPr>
        <p:spPr>
          <a:xfrm>
            <a:off x="6373906" y="4128248"/>
            <a:ext cx="1192302" cy="730624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三角形 174">
            <a:extLst>
              <a:ext uri="{FF2B5EF4-FFF2-40B4-BE49-F238E27FC236}">
                <a16:creationId xmlns:a16="http://schemas.microsoft.com/office/drawing/2014/main" id="{AA2A9734-1269-C110-9023-C9879D0703CC}"/>
              </a:ext>
            </a:extLst>
          </p:cNvPr>
          <p:cNvSpPr/>
          <p:nvPr/>
        </p:nvSpPr>
        <p:spPr>
          <a:xfrm>
            <a:off x="6589051" y="4289614"/>
            <a:ext cx="134471" cy="121024"/>
          </a:xfrm>
          <a:prstGeom prst="triangle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8" name="直线箭头连接符 177">
            <a:extLst>
              <a:ext uri="{FF2B5EF4-FFF2-40B4-BE49-F238E27FC236}">
                <a16:creationId xmlns:a16="http://schemas.microsoft.com/office/drawing/2014/main" id="{76BC7A06-45D1-A7B2-154A-76D76A98E8FC}"/>
              </a:ext>
            </a:extLst>
          </p:cNvPr>
          <p:cNvCxnSpPr>
            <a:cxnSpLocks/>
          </p:cNvCxnSpPr>
          <p:nvPr/>
        </p:nvCxnSpPr>
        <p:spPr bwMode="auto">
          <a:xfrm>
            <a:off x="6429927" y="4359090"/>
            <a:ext cx="4284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</p:spPr>
      </p:cxnSp>
      <p:sp>
        <p:nvSpPr>
          <p:cNvPr id="180" name="文本框 179">
            <a:extLst>
              <a:ext uri="{FF2B5EF4-FFF2-40B4-BE49-F238E27FC236}">
                <a16:creationId xmlns:a16="http://schemas.microsoft.com/office/drawing/2014/main" id="{F23D73DA-F7F5-0DCC-198F-8B684C55DD49}"/>
              </a:ext>
            </a:extLst>
          </p:cNvPr>
          <p:cNvSpPr txBox="1"/>
          <p:nvPr/>
        </p:nvSpPr>
        <p:spPr bwMode="auto">
          <a:xfrm>
            <a:off x="6853773" y="4167340"/>
            <a:ext cx="748298" cy="3380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GCNII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文本框 180">
                <a:extLst>
                  <a:ext uri="{FF2B5EF4-FFF2-40B4-BE49-F238E27FC236}">
                    <a16:creationId xmlns:a16="http://schemas.microsoft.com/office/drawing/2014/main" id="{C35B2E44-003E-57DF-4661-47F10D0ACE4C}"/>
                  </a:ext>
                </a:extLst>
              </p:cNvPr>
              <p:cNvSpPr txBox="1"/>
              <p:nvPr/>
            </p:nvSpPr>
            <p:spPr bwMode="auto">
              <a:xfrm>
                <a:off x="6575429" y="5728677"/>
                <a:ext cx="3255087" cy="8325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buSzPct val="80000"/>
                </a:pPr>
                <a:r>
                  <a:rPr kumimoji="1"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PageRank Definition Formula: </a:t>
                </a:r>
              </a:p>
              <a:p>
                <a:pPr>
                  <a:lnSpc>
                    <a:spcPct val="120000"/>
                  </a:lnSpc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sz="22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kumimoji="1" lang="en-US" altLang="zh-CN" sz="22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sz="22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200" b="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kumimoji="1" lang="en-US" altLang="zh-CN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kumimoji="1" lang="en-US" altLang="zh-CN" sz="22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kumimoji="1" lang="en-US" altLang="zh-CN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1" lang="en-US" altLang="zh-CN" sz="2200" b="1">
                        <a:latin typeface="Cambria Math" panose="02040503050406030204" pitchFamily="18" charset="0"/>
                      </a:rPr>
                      <m:t>𝐏</m:t>
                    </m:r>
                    <m:r>
                      <a:rPr kumimoji="1" lang="en-US" altLang="zh-CN" sz="22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kumimoji="1" lang="en-US" altLang="zh-CN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1" lang="en-US" altLang="zh-CN" sz="2200" b="1" i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1" name="文本框 180">
                <a:extLst>
                  <a:ext uri="{FF2B5EF4-FFF2-40B4-BE49-F238E27FC236}">
                    <a16:creationId xmlns:a16="http://schemas.microsoft.com/office/drawing/2014/main" id="{C35B2E44-003E-57DF-4661-47F10D0AC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5429" y="5728677"/>
                <a:ext cx="3255087" cy="832536"/>
              </a:xfrm>
              <a:prstGeom prst="rect">
                <a:avLst/>
              </a:prstGeom>
              <a:blipFill>
                <a:blip r:embed="rId19"/>
                <a:stretch>
                  <a:fillRect l="-1938" r="-5426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任意形状 183">
            <a:extLst>
              <a:ext uri="{FF2B5EF4-FFF2-40B4-BE49-F238E27FC236}">
                <a16:creationId xmlns:a16="http://schemas.microsoft.com/office/drawing/2014/main" id="{C9440ADE-B88B-C997-91A9-14844A6716E7}"/>
              </a:ext>
            </a:extLst>
          </p:cNvPr>
          <p:cNvSpPr/>
          <p:nvPr/>
        </p:nvSpPr>
        <p:spPr>
          <a:xfrm>
            <a:off x="6642846" y="6602870"/>
            <a:ext cx="2779758" cy="72331"/>
          </a:xfrm>
          <a:custGeom>
            <a:avLst/>
            <a:gdLst>
              <a:gd name="connsiteX0" fmla="*/ 0 w 2779758"/>
              <a:gd name="connsiteY0" fmla="*/ 0 h 72331"/>
              <a:gd name="connsiteX1" fmla="*/ 209228 w 2779758"/>
              <a:gd name="connsiteY1" fmla="*/ 72265 h 72331"/>
              <a:gd name="connsiteX2" fmla="*/ 448347 w 2779758"/>
              <a:gd name="connsiteY2" fmla="*/ 11410 h 72331"/>
              <a:gd name="connsiteX3" fmla="*/ 677503 w 2779758"/>
              <a:gd name="connsiteY3" fmla="*/ 60855 h 72331"/>
              <a:gd name="connsiteX4" fmla="*/ 896695 w 2779758"/>
              <a:gd name="connsiteY4" fmla="*/ 19017 h 72331"/>
              <a:gd name="connsiteX5" fmla="*/ 1125851 w 2779758"/>
              <a:gd name="connsiteY5" fmla="*/ 68461 h 72331"/>
              <a:gd name="connsiteX6" fmla="*/ 1325117 w 2779758"/>
              <a:gd name="connsiteY6" fmla="*/ 22820 h 72331"/>
              <a:gd name="connsiteX7" fmla="*/ 1504456 w 2779758"/>
              <a:gd name="connsiteY7" fmla="*/ 60855 h 72331"/>
              <a:gd name="connsiteX8" fmla="*/ 1673832 w 2779758"/>
              <a:gd name="connsiteY8" fmla="*/ 22820 h 72331"/>
              <a:gd name="connsiteX9" fmla="*/ 1863135 w 2779758"/>
              <a:gd name="connsiteY9" fmla="*/ 72265 h 72331"/>
              <a:gd name="connsiteX10" fmla="*/ 2072364 w 2779758"/>
              <a:gd name="connsiteY10" fmla="*/ 30427 h 72331"/>
              <a:gd name="connsiteX11" fmla="*/ 2241740 w 2779758"/>
              <a:gd name="connsiteY11" fmla="*/ 72265 h 72331"/>
              <a:gd name="connsiteX12" fmla="*/ 2431042 w 2779758"/>
              <a:gd name="connsiteY12" fmla="*/ 34231 h 72331"/>
              <a:gd name="connsiteX13" fmla="*/ 2610381 w 2779758"/>
              <a:gd name="connsiteY13" fmla="*/ 72265 h 72331"/>
              <a:gd name="connsiteX14" fmla="*/ 2779758 w 2779758"/>
              <a:gd name="connsiteY14" fmla="*/ 22820 h 7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79758" h="72331" extrusionOk="0">
                <a:moveTo>
                  <a:pt x="0" y="0"/>
                </a:moveTo>
                <a:cubicBezTo>
                  <a:pt x="59154" y="30187"/>
                  <a:pt x="130931" y="71703"/>
                  <a:pt x="209228" y="72265"/>
                </a:cubicBezTo>
                <a:cubicBezTo>
                  <a:pt x="297801" y="77082"/>
                  <a:pt x="357581" y="13716"/>
                  <a:pt x="448347" y="11410"/>
                </a:cubicBezTo>
                <a:cubicBezTo>
                  <a:pt x="520897" y="14875"/>
                  <a:pt x="601406" y="67168"/>
                  <a:pt x="677503" y="60855"/>
                </a:cubicBezTo>
                <a:cubicBezTo>
                  <a:pt x="751073" y="61490"/>
                  <a:pt x="828362" y="20803"/>
                  <a:pt x="896695" y="19017"/>
                </a:cubicBezTo>
                <a:cubicBezTo>
                  <a:pt x="981052" y="21428"/>
                  <a:pt x="1056162" y="64300"/>
                  <a:pt x="1125851" y="68461"/>
                </a:cubicBezTo>
                <a:cubicBezTo>
                  <a:pt x="1189570" y="67918"/>
                  <a:pt x="1259914" y="26068"/>
                  <a:pt x="1325117" y="22820"/>
                </a:cubicBezTo>
                <a:cubicBezTo>
                  <a:pt x="1387554" y="15217"/>
                  <a:pt x="1439841" y="69882"/>
                  <a:pt x="1504456" y="60855"/>
                </a:cubicBezTo>
                <a:cubicBezTo>
                  <a:pt x="1569896" y="64954"/>
                  <a:pt x="1624139" y="23344"/>
                  <a:pt x="1673832" y="22820"/>
                </a:cubicBezTo>
                <a:cubicBezTo>
                  <a:pt x="1726802" y="23621"/>
                  <a:pt x="1799517" y="73291"/>
                  <a:pt x="1863135" y="72265"/>
                </a:cubicBezTo>
                <a:cubicBezTo>
                  <a:pt x="1932128" y="77361"/>
                  <a:pt x="2010036" y="38429"/>
                  <a:pt x="2072364" y="30427"/>
                </a:cubicBezTo>
                <a:cubicBezTo>
                  <a:pt x="2139051" y="35951"/>
                  <a:pt x="2182560" y="72366"/>
                  <a:pt x="2241740" y="72265"/>
                </a:cubicBezTo>
                <a:cubicBezTo>
                  <a:pt x="2303407" y="71247"/>
                  <a:pt x="2371396" y="25791"/>
                  <a:pt x="2431042" y="34231"/>
                </a:cubicBezTo>
                <a:cubicBezTo>
                  <a:pt x="2481940" y="35962"/>
                  <a:pt x="2547797" y="71085"/>
                  <a:pt x="2610381" y="72265"/>
                </a:cubicBezTo>
                <a:cubicBezTo>
                  <a:pt x="2658239" y="69635"/>
                  <a:pt x="2723099" y="44493"/>
                  <a:pt x="2779758" y="22820"/>
                </a:cubicBezTo>
              </a:path>
            </a:pathLst>
          </a:custGeom>
          <a:noFill/>
          <a:ln w="28575">
            <a:solidFill>
              <a:srgbClr val="005AAA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924886"/>
                      <a:gd name="connsiteY0" fmla="*/ 0 h 267530"/>
                      <a:gd name="connsiteX1" fmla="*/ 295421 w 3924886"/>
                      <a:gd name="connsiteY1" fmla="*/ 267287 h 267530"/>
                      <a:gd name="connsiteX2" fmla="*/ 633046 w 3924886"/>
                      <a:gd name="connsiteY2" fmla="*/ 42204 h 267530"/>
                      <a:gd name="connsiteX3" fmla="*/ 956603 w 3924886"/>
                      <a:gd name="connsiteY3" fmla="*/ 225084 h 267530"/>
                      <a:gd name="connsiteX4" fmla="*/ 1266092 w 3924886"/>
                      <a:gd name="connsiteY4" fmla="*/ 70339 h 267530"/>
                      <a:gd name="connsiteX5" fmla="*/ 1589649 w 3924886"/>
                      <a:gd name="connsiteY5" fmla="*/ 253219 h 267530"/>
                      <a:gd name="connsiteX6" fmla="*/ 1871003 w 3924886"/>
                      <a:gd name="connsiteY6" fmla="*/ 84407 h 267530"/>
                      <a:gd name="connsiteX7" fmla="*/ 2124221 w 3924886"/>
                      <a:gd name="connsiteY7" fmla="*/ 225084 h 267530"/>
                      <a:gd name="connsiteX8" fmla="*/ 2363372 w 3924886"/>
                      <a:gd name="connsiteY8" fmla="*/ 84407 h 267530"/>
                      <a:gd name="connsiteX9" fmla="*/ 2630658 w 3924886"/>
                      <a:gd name="connsiteY9" fmla="*/ 267287 h 267530"/>
                      <a:gd name="connsiteX10" fmla="*/ 2926080 w 3924886"/>
                      <a:gd name="connsiteY10" fmla="*/ 112542 h 267530"/>
                      <a:gd name="connsiteX11" fmla="*/ 3165231 w 3924886"/>
                      <a:gd name="connsiteY11" fmla="*/ 267287 h 267530"/>
                      <a:gd name="connsiteX12" fmla="*/ 3432517 w 3924886"/>
                      <a:gd name="connsiteY12" fmla="*/ 126610 h 267530"/>
                      <a:gd name="connsiteX13" fmla="*/ 3685735 w 3924886"/>
                      <a:gd name="connsiteY13" fmla="*/ 267287 h 267530"/>
                      <a:gd name="connsiteX14" fmla="*/ 3924886 w 3924886"/>
                      <a:gd name="connsiteY14" fmla="*/ 84407 h 267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924886" h="267530">
                        <a:moveTo>
                          <a:pt x="0" y="0"/>
                        </a:moveTo>
                        <a:cubicBezTo>
                          <a:pt x="94956" y="130126"/>
                          <a:pt x="189913" y="260253"/>
                          <a:pt x="295421" y="267287"/>
                        </a:cubicBezTo>
                        <a:cubicBezTo>
                          <a:pt x="400929" y="274321"/>
                          <a:pt x="522849" y="49238"/>
                          <a:pt x="633046" y="42204"/>
                        </a:cubicBezTo>
                        <a:cubicBezTo>
                          <a:pt x="743243" y="35170"/>
                          <a:pt x="851095" y="220395"/>
                          <a:pt x="956603" y="225084"/>
                        </a:cubicBezTo>
                        <a:cubicBezTo>
                          <a:pt x="1062111" y="229773"/>
                          <a:pt x="1160584" y="65650"/>
                          <a:pt x="1266092" y="70339"/>
                        </a:cubicBezTo>
                        <a:cubicBezTo>
                          <a:pt x="1371600" y="75028"/>
                          <a:pt x="1488831" y="250874"/>
                          <a:pt x="1589649" y="253219"/>
                        </a:cubicBezTo>
                        <a:cubicBezTo>
                          <a:pt x="1690467" y="255564"/>
                          <a:pt x="1781908" y="89096"/>
                          <a:pt x="1871003" y="84407"/>
                        </a:cubicBezTo>
                        <a:cubicBezTo>
                          <a:pt x="1960098" y="79718"/>
                          <a:pt x="2042160" y="225084"/>
                          <a:pt x="2124221" y="225084"/>
                        </a:cubicBezTo>
                        <a:cubicBezTo>
                          <a:pt x="2206282" y="225084"/>
                          <a:pt x="2278966" y="77373"/>
                          <a:pt x="2363372" y="84407"/>
                        </a:cubicBezTo>
                        <a:cubicBezTo>
                          <a:pt x="2447778" y="91441"/>
                          <a:pt x="2536873" y="262598"/>
                          <a:pt x="2630658" y="267287"/>
                        </a:cubicBezTo>
                        <a:cubicBezTo>
                          <a:pt x="2724443" y="271976"/>
                          <a:pt x="2836985" y="112542"/>
                          <a:pt x="2926080" y="112542"/>
                        </a:cubicBezTo>
                        <a:cubicBezTo>
                          <a:pt x="3015175" y="112542"/>
                          <a:pt x="3080825" y="264942"/>
                          <a:pt x="3165231" y="267287"/>
                        </a:cubicBezTo>
                        <a:cubicBezTo>
                          <a:pt x="3249637" y="269632"/>
                          <a:pt x="3345766" y="126610"/>
                          <a:pt x="3432517" y="126610"/>
                        </a:cubicBezTo>
                        <a:cubicBezTo>
                          <a:pt x="3519268" y="126610"/>
                          <a:pt x="3603674" y="274321"/>
                          <a:pt x="3685735" y="267287"/>
                        </a:cubicBezTo>
                        <a:cubicBezTo>
                          <a:pt x="3767797" y="260253"/>
                          <a:pt x="3846341" y="172330"/>
                          <a:pt x="3924886" y="84407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scene3d>
            <a:camera prst="orthographicFront">
              <a:rot lat="0" lon="0" rev="60000"/>
            </a:camera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弧 184">
            <a:extLst>
              <a:ext uri="{FF2B5EF4-FFF2-40B4-BE49-F238E27FC236}">
                <a16:creationId xmlns:a16="http://schemas.microsoft.com/office/drawing/2014/main" id="{39A78EF6-2A69-73AF-002F-4548E9D8A6D1}"/>
              </a:ext>
            </a:extLst>
          </p:cNvPr>
          <p:cNvSpPr/>
          <p:nvPr/>
        </p:nvSpPr>
        <p:spPr>
          <a:xfrm rot="6479739">
            <a:off x="6254608" y="6118067"/>
            <a:ext cx="976608" cy="1053806"/>
          </a:xfrm>
          <a:prstGeom prst="arc">
            <a:avLst>
              <a:gd name="adj1" fmla="val 15304675"/>
              <a:gd name="adj2" fmla="val 21217333"/>
            </a:avLst>
          </a:prstGeom>
          <a:ln w="12700">
            <a:solidFill>
              <a:srgbClr val="005AAA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7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35" grpId="0"/>
      <p:bldP spid="140" grpId="0"/>
      <p:bldP spid="141" grpId="0" animBg="1"/>
      <p:bldP spid="144" grpId="0" animBg="1"/>
      <p:bldP spid="145" grpId="0" animBg="1"/>
      <p:bldP spid="146" grpId="0"/>
      <p:bldP spid="147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73" grpId="0"/>
      <p:bldP spid="174" grpId="0" animBg="1"/>
      <p:bldP spid="175" grpId="0" animBg="1"/>
      <p:bldP spid="180" grpId="0"/>
      <p:bldP spid="181" grpId="0"/>
      <p:bldP spid="184" grpId="0" animBg="1"/>
      <p:bldP spid="1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24">
            <a:extLst>
              <a:ext uri="{FF2B5EF4-FFF2-40B4-BE49-F238E27FC236}">
                <a16:creationId xmlns:a16="http://schemas.microsoft.com/office/drawing/2014/main" id="{9E3BBBD6-5866-40E1-BC24-6826FCA4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26" y="718642"/>
            <a:ext cx="8997950" cy="558338"/>
          </a:xfrm>
        </p:spPr>
        <p:txBody>
          <a:bodyPr/>
          <a:lstStyle/>
          <a:p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Query Types</a:t>
            </a:r>
            <a:endParaRPr lang="zh-CN" altLang="en-US" sz="3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47CF0669-2B00-ADD4-0C19-39A36ED5F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123" y="3461845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6259A356-C795-BDF1-1D6C-9C47B68E3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3521" y="4096292"/>
            <a:ext cx="359484" cy="35247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E44F9600-E95B-CAAA-0997-992448DC5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660" y="3673328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5B0AB45D-1748-6E95-61F2-2335C6EFE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262" y="3109374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183ADB30-529E-A55A-EFE9-C261A0A2A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315" y="4660245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C34FC4B6-8C9D-614E-8154-0E2A5858D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196" y="4519257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BA743992-A75A-B986-B675-3DF1A42E1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5257" y="5224199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E6601C95-2728-E786-2451-A5ED2580F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851" y="2686408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E13ACBEF-6D87-71FE-B1A3-8C2C493A5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9646" y="2545420"/>
            <a:ext cx="359484" cy="35247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025D90B9-315D-3676-CC49-AB639214A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0766" y="3391351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84D1F1A1-018B-A3FC-147A-E5E2639D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9646" y="3602833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8" name="Oval 14">
            <a:extLst>
              <a:ext uri="{FF2B5EF4-FFF2-40B4-BE49-F238E27FC236}">
                <a16:creationId xmlns:a16="http://schemas.microsoft.com/office/drawing/2014/main" id="{BE462A0F-30C1-EAC5-2C7F-4946CED60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8527" y="2968385"/>
            <a:ext cx="359484" cy="35247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D215BF44-1B02-3241-F264-2277CE359F3D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5630360" y="4397145"/>
            <a:ext cx="584194" cy="316873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FFC9E236-7DE5-3955-A457-2F4CA75F3D62}"/>
              </a:ext>
            </a:extLst>
          </p:cNvPr>
          <p:cNvCxnSpPr>
            <a:cxnSpLocks/>
            <a:stCxn id="6" idx="1"/>
            <a:endCxn id="5" idx="5"/>
          </p:cNvCxnSpPr>
          <p:nvPr/>
        </p:nvCxnSpPr>
        <p:spPr>
          <a:xfrm flipH="1" flipV="1">
            <a:off x="5210962" y="3762697"/>
            <a:ext cx="165204" cy="385212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F96F5C77-4E01-2287-8A76-E155486E4C29}"/>
              </a:ext>
            </a:extLst>
          </p:cNvPr>
          <p:cNvCxnSpPr>
            <a:cxnSpLocks/>
          </p:cNvCxnSpPr>
          <p:nvPr/>
        </p:nvCxnSpPr>
        <p:spPr>
          <a:xfrm flipV="1">
            <a:off x="5209915" y="3290101"/>
            <a:ext cx="288441" cy="227881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D8F06CB8-4E0F-9EEB-A099-8214CE537898}"/>
              </a:ext>
            </a:extLst>
          </p:cNvPr>
          <p:cNvCxnSpPr>
            <a:cxnSpLocks/>
          </p:cNvCxnSpPr>
          <p:nvPr/>
        </p:nvCxnSpPr>
        <p:spPr>
          <a:xfrm>
            <a:off x="5858502" y="3290101"/>
            <a:ext cx="1388743" cy="279639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CF56C16F-E733-F375-F191-6C9945CA4457}"/>
              </a:ext>
            </a:extLst>
          </p:cNvPr>
          <p:cNvCxnSpPr>
            <a:cxnSpLocks/>
          </p:cNvCxnSpPr>
          <p:nvPr/>
        </p:nvCxnSpPr>
        <p:spPr>
          <a:xfrm flipH="1" flipV="1">
            <a:off x="5805760" y="3414734"/>
            <a:ext cx="168652" cy="317208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35C20AD6-B1D1-83A4-6983-1B54182E91E0}"/>
              </a:ext>
            </a:extLst>
          </p:cNvPr>
          <p:cNvCxnSpPr>
            <a:cxnSpLocks/>
          </p:cNvCxnSpPr>
          <p:nvPr/>
        </p:nvCxnSpPr>
        <p:spPr>
          <a:xfrm>
            <a:off x="5264270" y="3638782"/>
            <a:ext cx="659014" cy="213959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B529A9C3-C39D-E7D3-7D7C-AE63F1781191}"/>
              </a:ext>
            </a:extLst>
          </p:cNvPr>
          <p:cNvCxnSpPr>
            <a:cxnSpLocks/>
          </p:cNvCxnSpPr>
          <p:nvPr/>
        </p:nvCxnSpPr>
        <p:spPr>
          <a:xfrm flipV="1">
            <a:off x="6449820" y="3677983"/>
            <a:ext cx="830835" cy="1017491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45CF677D-024F-BBEE-0E34-1F6BEF7A43BE}"/>
              </a:ext>
            </a:extLst>
          </p:cNvPr>
          <p:cNvCxnSpPr>
            <a:cxnSpLocks/>
            <a:stCxn id="6" idx="7"/>
          </p:cNvCxnSpPr>
          <p:nvPr/>
        </p:nvCxnSpPr>
        <p:spPr>
          <a:xfrm flipV="1">
            <a:off x="5630360" y="3955304"/>
            <a:ext cx="345668" cy="192606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45468331-E394-57DC-AA77-EB01085C60B0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6521958" y="4695493"/>
            <a:ext cx="419238" cy="143158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03EE2358-211A-98B5-27BB-EAFF1053922C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>
          <a:xfrm>
            <a:off x="6469154" y="4961098"/>
            <a:ext cx="308747" cy="314719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3035273A-AC57-8349-CBF6-A752514CA01F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6904999" y="4863158"/>
            <a:ext cx="217991" cy="361041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D0FF5D23-7D5D-9235-24D2-E70B5E691900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7554651" y="3694373"/>
            <a:ext cx="464996" cy="84695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E1AFC293-6688-6BA3-2F56-8D53C521AAF5}"/>
              </a:ext>
            </a:extLst>
          </p:cNvPr>
          <p:cNvCxnSpPr>
            <a:cxnSpLocks/>
          </p:cNvCxnSpPr>
          <p:nvPr/>
        </p:nvCxnSpPr>
        <p:spPr>
          <a:xfrm flipV="1">
            <a:off x="8326521" y="3262918"/>
            <a:ext cx="524086" cy="384130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A085B938-95BA-D7F6-B4CB-13880A08300C}"/>
              </a:ext>
            </a:extLst>
          </p:cNvPr>
          <p:cNvCxnSpPr>
            <a:cxnSpLocks/>
            <a:endCxn id="15" idx="4"/>
          </p:cNvCxnSpPr>
          <p:nvPr/>
        </p:nvCxnSpPr>
        <p:spPr>
          <a:xfrm flipV="1">
            <a:off x="8199190" y="2897891"/>
            <a:ext cx="199" cy="697533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1EE4D5BC-9ACC-FCCF-BD24-E5CF9230789B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7540335" y="2721678"/>
            <a:ext cx="488209" cy="140966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B6C09850-9F4C-7D27-1FF1-3F9D1E1F6A7C}"/>
              </a:ext>
            </a:extLst>
          </p:cNvPr>
          <p:cNvCxnSpPr>
            <a:cxnSpLocks/>
            <a:endCxn id="14" idx="4"/>
          </p:cNvCxnSpPr>
          <p:nvPr/>
        </p:nvCxnSpPr>
        <p:spPr>
          <a:xfrm flipH="1" flipV="1">
            <a:off x="7360594" y="3038879"/>
            <a:ext cx="66726" cy="354604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B76E1757-6D6B-6531-417D-8ACDCDE0C2DF}"/>
              </a:ext>
            </a:extLst>
          </p:cNvPr>
          <p:cNvCxnSpPr>
            <a:cxnSpLocks/>
            <a:stCxn id="18" idx="1"/>
            <a:endCxn id="15" idx="6"/>
          </p:cNvCxnSpPr>
          <p:nvPr/>
        </p:nvCxnSpPr>
        <p:spPr>
          <a:xfrm flipH="1" flipV="1">
            <a:off x="8379130" y="2721655"/>
            <a:ext cx="472042" cy="298347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2E89EB64-D976-4A78-5A3D-D5E4E0497932}"/>
              </a:ext>
            </a:extLst>
          </p:cNvPr>
          <p:cNvCxnSpPr>
            <a:cxnSpLocks/>
          </p:cNvCxnSpPr>
          <p:nvPr/>
        </p:nvCxnSpPr>
        <p:spPr>
          <a:xfrm flipH="1" flipV="1">
            <a:off x="5255137" y="3711592"/>
            <a:ext cx="659014" cy="213959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C78D8898-8320-A108-122D-AE42EF289F56}"/>
              </a:ext>
            </a:extLst>
          </p:cNvPr>
          <p:cNvCxnSpPr>
            <a:cxnSpLocks/>
          </p:cNvCxnSpPr>
          <p:nvPr/>
        </p:nvCxnSpPr>
        <p:spPr>
          <a:xfrm flipH="1">
            <a:off x="6489581" y="3739206"/>
            <a:ext cx="830835" cy="1017491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7D1C9135-5B10-C0AC-66CC-355630BB07B6}"/>
              </a:ext>
            </a:extLst>
          </p:cNvPr>
          <p:cNvCxnSpPr>
            <a:cxnSpLocks/>
          </p:cNvCxnSpPr>
          <p:nvPr/>
        </p:nvCxnSpPr>
        <p:spPr>
          <a:xfrm>
            <a:off x="8379340" y="2806929"/>
            <a:ext cx="434960" cy="286012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BC5A71A3-08F8-F259-178B-655F273DAC5B}"/>
              </a:ext>
            </a:extLst>
          </p:cNvPr>
          <p:cNvSpPr txBox="1"/>
          <p:nvPr/>
        </p:nvSpPr>
        <p:spPr bwMode="auto">
          <a:xfrm>
            <a:off x="7479526" y="1718468"/>
            <a:ext cx="1704815" cy="7073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  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E3037909-0479-578E-5F1A-E544EAE9FE5F}"/>
                  </a:ext>
                </a:extLst>
              </p:cNvPr>
              <p:cNvSpPr txBox="1"/>
              <p:nvPr/>
            </p:nvSpPr>
            <p:spPr bwMode="auto">
              <a:xfrm>
                <a:off x="8110287" y="2534370"/>
                <a:ext cx="177805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E3037909-0479-578E-5F1A-E544EAE9F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10287" y="2534370"/>
                <a:ext cx="177805" cy="307777"/>
              </a:xfrm>
              <a:prstGeom prst="rect">
                <a:avLst/>
              </a:prstGeom>
              <a:blipFill>
                <a:blip r:embed="rId3"/>
                <a:stretch>
                  <a:fillRect l="-20000" r="-26667" b="-80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BEBF0035-08C9-36B6-A087-2171D83BB1E3}"/>
              </a:ext>
            </a:extLst>
          </p:cNvPr>
          <p:cNvCxnSpPr>
            <a:cxnSpLocks/>
          </p:cNvCxnSpPr>
          <p:nvPr/>
        </p:nvCxnSpPr>
        <p:spPr>
          <a:xfrm flipH="1">
            <a:off x="6528973" y="4753498"/>
            <a:ext cx="419238" cy="143158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709FAB40-3F27-68DB-020A-3BC8C3DAA290}"/>
              </a:ext>
            </a:extLst>
          </p:cNvPr>
          <p:cNvCxnSpPr>
            <a:cxnSpLocks/>
          </p:cNvCxnSpPr>
          <p:nvPr/>
        </p:nvCxnSpPr>
        <p:spPr>
          <a:xfrm flipH="1" flipV="1">
            <a:off x="6448863" y="5019122"/>
            <a:ext cx="308747" cy="314719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文本框 103">
            <a:extLst>
              <a:ext uri="{FF2B5EF4-FFF2-40B4-BE49-F238E27FC236}">
                <a16:creationId xmlns:a16="http://schemas.microsoft.com/office/drawing/2014/main" id="{EE26541D-807F-5208-9AC7-C39D303220B9}"/>
              </a:ext>
            </a:extLst>
          </p:cNvPr>
          <p:cNvSpPr txBox="1"/>
          <p:nvPr/>
        </p:nvSpPr>
        <p:spPr bwMode="auto">
          <a:xfrm>
            <a:off x="4171381" y="5881121"/>
            <a:ext cx="1166578" cy="4303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2200" b="1" dirty="0">
                <a:solidFill>
                  <a:srgbClr val="005A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Goal: 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BFC08D35-E441-1C7B-C7B5-64EC07F263C9}"/>
                  </a:ext>
                </a:extLst>
              </p:cNvPr>
              <p:cNvSpPr txBox="1"/>
              <p:nvPr/>
            </p:nvSpPr>
            <p:spPr bwMode="auto">
              <a:xfrm>
                <a:off x="5341586" y="5894814"/>
                <a:ext cx="4610826" cy="4308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  <a:buSzPct val="80000"/>
                </a:pPr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Given a target node 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𝑡</m:t>
                    </m:r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, e</a:t>
                </a:r>
                <a:r>
                  <a:rPr kumimoji="1"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stimating </a:t>
                </a:r>
                <a14:m>
                  <m:oMath xmlns:m="http://schemas.openxmlformats.org/officeDocument/2006/math">
                    <m:r>
                      <a:rPr kumimoji="1" lang="en-US" altLang="zh-CN" sz="22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kumimoji="1"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BFC08D35-E441-1C7B-C7B5-64EC07F26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1586" y="5894814"/>
                <a:ext cx="4610826" cy="430887"/>
              </a:xfrm>
              <a:prstGeom prst="rect">
                <a:avLst/>
              </a:prstGeom>
              <a:blipFill>
                <a:blip r:embed="rId4"/>
                <a:stretch>
                  <a:fillRect l="-1648" t="-11429" b="-2285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>
            <a:extLst>
              <a:ext uri="{FF2B5EF4-FFF2-40B4-BE49-F238E27FC236}">
                <a16:creationId xmlns:a16="http://schemas.microsoft.com/office/drawing/2014/main" id="{FE001336-AF09-98A2-D4A6-80D0B29EB768}"/>
              </a:ext>
            </a:extLst>
          </p:cNvPr>
          <p:cNvSpPr txBox="1"/>
          <p:nvPr/>
        </p:nvSpPr>
        <p:spPr bwMode="auto">
          <a:xfrm>
            <a:off x="4276165" y="4767936"/>
            <a:ext cx="1546410" cy="6457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Uniformly</a:t>
            </a:r>
          </a:p>
          <a:p>
            <a:pPr algn="ctr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Sampled! </a:t>
            </a:r>
          </a:p>
        </p:txBody>
      </p:sp>
      <p:sp>
        <p:nvSpPr>
          <p:cNvPr id="46" name="Oval 4">
            <a:extLst>
              <a:ext uri="{FF2B5EF4-FFF2-40B4-BE49-F238E27FC236}">
                <a16:creationId xmlns:a16="http://schemas.microsoft.com/office/drawing/2014/main" id="{95F68C05-1ABC-9B90-7056-9CFBEB472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0908" y="4091736"/>
            <a:ext cx="359484" cy="352471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3F8E365C-5CC9-9E4A-2D54-EFF135278818}"/>
                  </a:ext>
                </a:extLst>
              </p:cNvPr>
              <p:cNvSpPr txBox="1"/>
              <p:nvPr/>
            </p:nvSpPr>
            <p:spPr bwMode="auto">
              <a:xfrm>
                <a:off x="4760258" y="2153177"/>
                <a:ext cx="2030506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005AAA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E</a:t>
                </a:r>
                <a:r>
                  <a:rPr kumimoji="1" lang="en-US" altLang="zh-CN" sz="2000" dirty="0">
                    <a:solidFill>
                      <a:srgbClr val="005AAA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stimating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>
                        <a:solidFill>
                          <a:srgbClr val="005A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kumimoji="1" lang="en-US" altLang="zh-CN" sz="2000" b="0" i="1" dirty="0">
                        <a:solidFill>
                          <a:srgbClr val="005A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dirty="0">
                        <a:solidFill>
                          <a:srgbClr val="005A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000" b="0" i="1" dirty="0">
                        <a:solidFill>
                          <a:srgbClr val="005A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>
                  <a:solidFill>
                    <a:srgbClr val="005AAA"/>
                  </a:solidFill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3F8E365C-5CC9-9E4A-2D54-EFF135278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0258" y="2153177"/>
                <a:ext cx="2030506" cy="400110"/>
              </a:xfrm>
              <a:prstGeom prst="rect">
                <a:avLst/>
              </a:prstGeom>
              <a:blipFill>
                <a:blip r:embed="rId5"/>
                <a:stretch>
                  <a:fillRect l="-3106" t="-6061" b="-2424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弧 46">
            <a:extLst>
              <a:ext uri="{FF2B5EF4-FFF2-40B4-BE49-F238E27FC236}">
                <a16:creationId xmlns:a16="http://schemas.microsoft.com/office/drawing/2014/main" id="{6356C7B5-6DF3-100F-FC31-6A944B941D3D}"/>
              </a:ext>
            </a:extLst>
          </p:cNvPr>
          <p:cNvSpPr/>
          <p:nvPr/>
        </p:nvSpPr>
        <p:spPr>
          <a:xfrm rot="16395408">
            <a:off x="5502527" y="2347896"/>
            <a:ext cx="3606235" cy="3677665"/>
          </a:xfrm>
          <a:prstGeom prst="arc">
            <a:avLst>
              <a:gd name="adj1" fmla="val 16175108"/>
              <a:gd name="adj2" fmla="val 1356544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弧 63">
            <a:extLst>
              <a:ext uri="{FF2B5EF4-FFF2-40B4-BE49-F238E27FC236}">
                <a16:creationId xmlns:a16="http://schemas.microsoft.com/office/drawing/2014/main" id="{3CE9E657-9BE9-9C0A-2568-FD38466E64DB}"/>
              </a:ext>
            </a:extLst>
          </p:cNvPr>
          <p:cNvSpPr/>
          <p:nvPr/>
        </p:nvSpPr>
        <p:spPr>
          <a:xfrm rot="8925758" flipV="1">
            <a:off x="4956617" y="4339418"/>
            <a:ext cx="747722" cy="636801"/>
          </a:xfrm>
          <a:prstGeom prst="arc">
            <a:avLst>
              <a:gd name="adj1" fmla="val 14538063"/>
              <a:gd name="adj2" fmla="val 20534766"/>
            </a:avLst>
          </a:prstGeom>
          <a:ln w="12700">
            <a:solidFill>
              <a:srgbClr val="005AAA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A35BC76-B180-D3F9-167B-990C69CE1C7B}"/>
                  </a:ext>
                </a:extLst>
              </p:cNvPr>
              <p:cNvSpPr txBox="1"/>
              <p:nvPr/>
            </p:nvSpPr>
            <p:spPr bwMode="auto">
              <a:xfrm>
                <a:off x="5376166" y="6489541"/>
                <a:ext cx="4683822" cy="4579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  <a:buSzPct val="8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2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kumimoji="1" lang="en-US" altLang="zh-CN" sz="22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− 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acc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(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𝑡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&gt;</m:t>
                              </m:r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𝑐</m:t>
                              </m:r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1" lang="en-US" altLang="zh-CN" sz="22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kumimoji="1" lang="en-US" altLang="zh-CN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A35BC76-B180-D3F9-167B-990C69CE1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6166" y="6489541"/>
                <a:ext cx="4683822" cy="457946"/>
              </a:xfrm>
              <a:prstGeom prst="rect">
                <a:avLst/>
              </a:prstGeom>
              <a:blipFill>
                <a:blip r:embed="rId6"/>
                <a:stretch>
                  <a:fillRect l="-271" t="-2703" b="-1081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id="{0B35FCAE-BF67-67B5-C0AB-017F86293C89}"/>
              </a:ext>
            </a:extLst>
          </p:cNvPr>
          <p:cNvGrpSpPr/>
          <p:nvPr/>
        </p:nvGrpSpPr>
        <p:grpSpPr>
          <a:xfrm>
            <a:off x="645545" y="1991793"/>
            <a:ext cx="3494336" cy="1129444"/>
            <a:chOff x="645545" y="1991793"/>
            <a:chExt cx="3494336" cy="1129444"/>
          </a:xfrm>
        </p:grpSpPr>
        <p:sp>
          <p:nvSpPr>
            <p:cNvPr id="29" name="AutoShape 10">
              <a:extLst>
                <a:ext uri="{FF2B5EF4-FFF2-40B4-BE49-F238E27FC236}">
                  <a16:creationId xmlns:a16="http://schemas.microsoft.com/office/drawing/2014/main" id="{D5BBF917-7069-9098-5F45-EBBD84DB067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5545" y="1991793"/>
              <a:ext cx="3430334" cy="1129444"/>
            </a:xfrm>
            <a:prstGeom prst="roundRect">
              <a:avLst>
                <a:gd name="adj" fmla="val 16667"/>
              </a:avLst>
            </a:prstGeom>
            <a:solidFill>
              <a:srgbClr val="E5E6E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anchor="ctr">
              <a:flatTx/>
            </a:bodyPr>
            <a:lstStyle/>
            <a:p>
              <a:pPr marL="17100" lvl="1" algn="ctr" eaLnBrk="0" hangingPunct="0">
                <a:lnSpc>
                  <a:spcPct val="120000"/>
                </a:lnSpc>
                <a:spcBef>
                  <a:spcPts val="300"/>
                </a:spcBef>
                <a:buSzPct val="80000"/>
                <a:defRPr/>
              </a:pPr>
              <a:endPara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3629578D-DBCC-AF23-42A2-14D30082F8BC}"/>
                </a:ext>
              </a:extLst>
            </p:cNvPr>
            <p:cNvSpPr txBox="1"/>
            <p:nvPr/>
          </p:nvSpPr>
          <p:spPr>
            <a:xfrm>
              <a:off x="742131" y="2182679"/>
              <a:ext cx="33977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00" lvl="1" eaLnBrk="0" hangingPunct="0">
                <a:spcBef>
                  <a:spcPts val="300"/>
                </a:spcBef>
                <a:buSzPct val="80000"/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Single-Node </a:t>
              </a:r>
              <a:r>
                <a:rPr lang="en-US" altLang="zh-CN" sz="20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Random-Walk Probability Computations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9DD8033-D02E-4FC1-3EE6-5326BEE392C4}"/>
              </a:ext>
            </a:extLst>
          </p:cNvPr>
          <p:cNvGrpSpPr/>
          <p:nvPr/>
        </p:nvGrpSpPr>
        <p:grpSpPr>
          <a:xfrm>
            <a:off x="646150" y="3717053"/>
            <a:ext cx="3416470" cy="1117418"/>
            <a:chOff x="646150" y="3445982"/>
            <a:chExt cx="3416470" cy="1117418"/>
          </a:xfrm>
        </p:grpSpPr>
        <p:sp>
          <p:nvSpPr>
            <p:cNvPr id="45" name="AutoShape 10">
              <a:extLst>
                <a:ext uri="{FF2B5EF4-FFF2-40B4-BE49-F238E27FC236}">
                  <a16:creationId xmlns:a16="http://schemas.microsoft.com/office/drawing/2014/main" id="{03383ECB-8FE8-3918-730F-F91FC71A13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6150" y="3445982"/>
              <a:ext cx="3416470" cy="1117418"/>
            </a:xfrm>
            <a:prstGeom prst="roundRect">
              <a:avLst>
                <a:gd name="adj" fmla="val 16667"/>
              </a:avLst>
            </a:prstGeom>
            <a:solidFill>
              <a:srgbClr val="E5E6E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anchor="ctr">
              <a:flatTx/>
            </a:bodyPr>
            <a:lstStyle/>
            <a:p>
              <a:pPr marL="17100" lvl="1" algn="ctr" eaLnBrk="0" hangingPunct="0">
                <a:lnSpc>
                  <a:spcPct val="120000"/>
                </a:lnSpc>
                <a:spcBef>
                  <a:spcPts val="300"/>
                </a:spcBef>
                <a:buSzPct val="80000"/>
                <a:defRPr/>
              </a:pPr>
              <a:endPara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61A3C767-E397-6202-94E9-8CBF83F808D8}"/>
                </a:ext>
              </a:extLst>
            </p:cNvPr>
            <p:cNvSpPr txBox="1"/>
            <p:nvPr/>
          </p:nvSpPr>
          <p:spPr>
            <a:xfrm>
              <a:off x="742131" y="3662006"/>
              <a:ext cx="33204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00" lvl="1" eaLnBrk="0" hangingPunct="0">
                <a:spcBef>
                  <a:spcPts val="300"/>
                </a:spcBef>
                <a:buSzPct val="80000"/>
                <a:defRPr/>
              </a:pPr>
              <a:r>
                <a:rPr lang="en-US" altLang="zh-C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Single-Target </a:t>
              </a: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Random-Walk Probability Computations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49D8445E-B777-F997-100C-2FD8AA3F2FF7}"/>
              </a:ext>
            </a:extLst>
          </p:cNvPr>
          <p:cNvGrpSpPr/>
          <p:nvPr/>
        </p:nvGrpSpPr>
        <p:grpSpPr>
          <a:xfrm>
            <a:off x="659410" y="5264661"/>
            <a:ext cx="3513545" cy="1062225"/>
            <a:chOff x="659410" y="5264661"/>
            <a:chExt cx="3513545" cy="1062225"/>
          </a:xfrm>
        </p:grpSpPr>
        <p:sp>
          <p:nvSpPr>
            <p:cNvPr id="66" name="AutoShape 10">
              <a:extLst>
                <a:ext uri="{FF2B5EF4-FFF2-40B4-BE49-F238E27FC236}">
                  <a16:creationId xmlns:a16="http://schemas.microsoft.com/office/drawing/2014/main" id="{94AD6C65-B72F-B182-4F0D-802BE5EC43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9410" y="5264661"/>
              <a:ext cx="3416469" cy="1062225"/>
            </a:xfrm>
            <a:prstGeom prst="roundRect">
              <a:avLst>
                <a:gd name="adj" fmla="val 16667"/>
              </a:avLst>
            </a:prstGeom>
            <a:solidFill>
              <a:srgbClr val="E5E6E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anchor="ctr">
              <a:flatTx/>
            </a:bodyPr>
            <a:lstStyle/>
            <a:p>
              <a:pPr marL="17100" lvl="1" algn="ctr" eaLnBrk="0" hangingPunct="0">
                <a:lnSpc>
                  <a:spcPct val="120000"/>
                </a:lnSpc>
                <a:spcBef>
                  <a:spcPts val="300"/>
                </a:spcBef>
                <a:buSzPct val="80000"/>
                <a:defRPr/>
              </a:pPr>
              <a:endPara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34393161-4EFC-70D5-BCAA-B0970F363301}"/>
                </a:ext>
              </a:extLst>
            </p:cNvPr>
            <p:cNvSpPr txBox="1"/>
            <p:nvPr/>
          </p:nvSpPr>
          <p:spPr>
            <a:xfrm>
              <a:off x="742621" y="5441830"/>
              <a:ext cx="343033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00" lvl="1" eaLnBrk="0" hangingPunct="0">
                <a:spcBef>
                  <a:spcPts val="300"/>
                </a:spcBef>
                <a:buSzPct val="80000"/>
                <a:defRPr/>
              </a:pPr>
              <a:r>
                <a:rPr lang="en-US" altLang="zh-C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Single-Source </a:t>
              </a: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Random-Walk Probability Computations</a:t>
              </a:r>
            </a:p>
          </p:txBody>
        </p:sp>
      </p:grpSp>
      <p:sp>
        <p:nvSpPr>
          <p:cNvPr id="68" name="矩形 67">
            <a:extLst>
              <a:ext uri="{FF2B5EF4-FFF2-40B4-BE49-F238E27FC236}">
                <a16:creationId xmlns:a16="http://schemas.microsoft.com/office/drawing/2014/main" id="{621BBD5A-C82E-8D68-2F59-13164BA620A1}"/>
              </a:ext>
            </a:extLst>
          </p:cNvPr>
          <p:cNvSpPr/>
          <p:nvPr/>
        </p:nvSpPr>
        <p:spPr>
          <a:xfrm>
            <a:off x="493490" y="3513749"/>
            <a:ext cx="3842655" cy="3262377"/>
          </a:xfrm>
          <a:prstGeom prst="rect">
            <a:avLst/>
          </a:prstGeom>
          <a:solidFill>
            <a:schemeClr val="bg1">
              <a:alpha val="71971"/>
            </a:schemeClr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181765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6" grpId="0" animBg="1"/>
      <p:bldP spid="62" grpId="0"/>
      <p:bldP spid="47" grpId="0" animBg="1"/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24">
            <a:extLst>
              <a:ext uri="{FF2B5EF4-FFF2-40B4-BE49-F238E27FC236}">
                <a16:creationId xmlns:a16="http://schemas.microsoft.com/office/drawing/2014/main" id="{9E3BBBD6-5866-40E1-BC24-6826FCA4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26" y="718642"/>
            <a:ext cx="8997950" cy="558338"/>
          </a:xfrm>
        </p:spPr>
        <p:txBody>
          <a:bodyPr/>
          <a:lstStyle/>
          <a:p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Query Types</a:t>
            </a:r>
            <a:endParaRPr lang="zh-CN" altLang="en-US" sz="3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9189D051-8D54-36BE-1088-28CF123B4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163" y="3087029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738A76E6-3A99-BC6B-504D-8A04A627C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700" y="3298512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D99EF348-18F3-222B-D38B-FDE04B480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4302" y="2734558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74E73246-63E8-8FB9-EF1B-B171F4E1A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355" y="4285429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D1EA8452-3E82-549E-26C2-C9C0E1E36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2236" y="4144441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47A7D94C-A16E-6E1A-A2A7-DDB3B3978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6296" y="4849383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E2487C-9198-207B-ACF9-3219334B1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1891" y="2311592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386B72-0D9B-EF1B-DA3E-DB1780DF0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0686" y="2170604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D59BB755-9A9A-4302-64F4-3D620A1EE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805" y="3016535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07D5A835-B463-724F-8CFB-54DC60ECF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0686" y="3228017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4326825F-7E48-8BBC-04D3-A1AF442EC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9566" y="2593569"/>
            <a:ext cx="359484" cy="35247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6E3A1C1F-221F-FAF5-030B-B78A6DBF8CB2}"/>
              </a:ext>
            </a:extLst>
          </p:cNvPr>
          <p:cNvCxnSpPr>
            <a:cxnSpLocks/>
            <a:stCxn id="40" idx="5"/>
          </p:cNvCxnSpPr>
          <p:nvPr/>
        </p:nvCxnSpPr>
        <p:spPr>
          <a:xfrm>
            <a:off x="5266645" y="4038698"/>
            <a:ext cx="588948" cy="300504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BFC0582B-CE33-5D90-BCFD-5DB0C89024AB}"/>
              </a:ext>
            </a:extLst>
          </p:cNvPr>
          <p:cNvCxnSpPr>
            <a:cxnSpLocks/>
            <a:endCxn id="3" idx="5"/>
          </p:cNvCxnSpPr>
          <p:nvPr/>
        </p:nvCxnSpPr>
        <p:spPr>
          <a:xfrm flipH="1" flipV="1">
            <a:off x="4852002" y="3387882"/>
            <a:ext cx="165204" cy="412228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65085D2A-67DF-66A3-633F-886482E63864}"/>
              </a:ext>
            </a:extLst>
          </p:cNvPr>
          <p:cNvCxnSpPr>
            <a:cxnSpLocks/>
          </p:cNvCxnSpPr>
          <p:nvPr/>
        </p:nvCxnSpPr>
        <p:spPr>
          <a:xfrm flipV="1">
            <a:off x="4850955" y="2915285"/>
            <a:ext cx="288441" cy="227881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47E0FA60-21C2-D459-72FA-D733DBB0BFB1}"/>
              </a:ext>
            </a:extLst>
          </p:cNvPr>
          <p:cNvCxnSpPr>
            <a:cxnSpLocks/>
          </p:cNvCxnSpPr>
          <p:nvPr/>
        </p:nvCxnSpPr>
        <p:spPr>
          <a:xfrm>
            <a:off x="5499542" y="2915285"/>
            <a:ext cx="1388743" cy="279639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E1E57870-8495-040F-AF2E-69A96E4031BB}"/>
              </a:ext>
            </a:extLst>
          </p:cNvPr>
          <p:cNvCxnSpPr>
            <a:cxnSpLocks/>
          </p:cNvCxnSpPr>
          <p:nvPr/>
        </p:nvCxnSpPr>
        <p:spPr>
          <a:xfrm flipH="1" flipV="1">
            <a:off x="5446800" y="3039918"/>
            <a:ext cx="168652" cy="317208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3D0614B2-FEE4-F80B-D2F6-B548FAC516DD}"/>
              </a:ext>
            </a:extLst>
          </p:cNvPr>
          <p:cNvCxnSpPr>
            <a:cxnSpLocks/>
          </p:cNvCxnSpPr>
          <p:nvPr/>
        </p:nvCxnSpPr>
        <p:spPr>
          <a:xfrm>
            <a:off x="4905310" y="3263966"/>
            <a:ext cx="659013" cy="213959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7FAB07A5-85EE-8369-AF2C-EE9818202BE0}"/>
              </a:ext>
            </a:extLst>
          </p:cNvPr>
          <p:cNvCxnSpPr>
            <a:cxnSpLocks/>
          </p:cNvCxnSpPr>
          <p:nvPr/>
        </p:nvCxnSpPr>
        <p:spPr>
          <a:xfrm flipV="1">
            <a:off x="6090860" y="3303167"/>
            <a:ext cx="830835" cy="1017491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F06E4E57-2D6A-1079-61BF-56E5DFFFD30E}"/>
              </a:ext>
            </a:extLst>
          </p:cNvPr>
          <p:cNvCxnSpPr>
            <a:cxnSpLocks/>
          </p:cNvCxnSpPr>
          <p:nvPr/>
        </p:nvCxnSpPr>
        <p:spPr>
          <a:xfrm flipV="1">
            <a:off x="5271400" y="3580488"/>
            <a:ext cx="345666" cy="219622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8775A880-B36D-74C6-33DA-4BCAB3B23ACB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6162997" y="4320677"/>
            <a:ext cx="419238" cy="143158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0130BB13-FA9B-6E7D-9BE2-F0F0DB9136EA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6110193" y="4586282"/>
            <a:ext cx="308747" cy="314719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03A960D1-4706-830F-85E1-0C72BF1C214F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6546038" y="4488342"/>
            <a:ext cx="217991" cy="361041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FFB33F99-C478-71C7-BFD5-6EEA1BF04974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7195690" y="3319557"/>
            <a:ext cx="464996" cy="84695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867B1653-FB37-4A07-6EA0-357D3786893E}"/>
              </a:ext>
            </a:extLst>
          </p:cNvPr>
          <p:cNvCxnSpPr>
            <a:cxnSpLocks/>
          </p:cNvCxnSpPr>
          <p:nvPr/>
        </p:nvCxnSpPr>
        <p:spPr>
          <a:xfrm flipV="1">
            <a:off x="7967560" y="2888102"/>
            <a:ext cx="524086" cy="384130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D02496C7-E33C-97C5-0557-DEF49EDEF6A7}"/>
              </a:ext>
            </a:extLst>
          </p:cNvPr>
          <p:cNvCxnSpPr>
            <a:cxnSpLocks/>
            <a:endCxn id="12" idx="4"/>
          </p:cNvCxnSpPr>
          <p:nvPr/>
        </p:nvCxnSpPr>
        <p:spPr>
          <a:xfrm flipV="1">
            <a:off x="7840229" y="2523075"/>
            <a:ext cx="199" cy="697533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5B6ECF6A-D3DB-A542-FE36-14B8473EB518}"/>
              </a:ext>
            </a:extLst>
          </p:cNvPr>
          <p:cNvCxnSpPr>
            <a:cxnSpLocks/>
            <a:stCxn id="11" idx="6"/>
          </p:cNvCxnSpPr>
          <p:nvPr/>
        </p:nvCxnSpPr>
        <p:spPr>
          <a:xfrm flipV="1">
            <a:off x="7181374" y="2346862"/>
            <a:ext cx="488209" cy="140966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895A7412-8DAE-0F32-458C-87E3151620B5}"/>
              </a:ext>
            </a:extLst>
          </p:cNvPr>
          <p:cNvCxnSpPr>
            <a:cxnSpLocks/>
            <a:endCxn id="11" idx="4"/>
          </p:cNvCxnSpPr>
          <p:nvPr/>
        </p:nvCxnSpPr>
        <p:spPr>
          <a:xfrm flipH="1" flipV="1">
            <a:off x="7001634" y="2664063"/>
            <a:ext cx="66726" cy="354604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B96F6E1C-925A-1D61-653B-94EF3B3D4540}"/>
              </a:ext>
            </a:extLst>
          </p:cNvPr>
          <p:cNvCxnSpPr>
            <a:cxnSpLocks/>
            <a:stCxn id="16" idx="1"/>
            <a:endCxn id="12" idx="6"/>
          </p:cNvCxnSpPr>
          <p:nvPr/>
        </p:nvCxnSpPr>
        <p:spPr>
          <a:xfrm flipH="1" flipV="1">
            <a:off x="8020169" y="2346839"/>
            <a:ext cx="472042" cy="298347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E944F5E0-9014-4E2F-4CF7-C68F141DA000}"/>
              </a:ext>
            </a:extLst>
          </p:cNvPr>
          <p:cNvCxnSpPr>
            <a:cxnSpLocks/>
          </p:cNvCxnSpPr>
          <p:nvPr/>
        </p:nvCxnSpPr>
        <p:spPr>
          <a:xfrm flipH="1" flipV="1">
            <a:off x="4896177" y="3336776"/>
            <a:ext cx="659013" cy="213959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9BB76447-385A-850C-1C69-494B6D72C45B}"/>
              </a:ext>
            </a:extLst>
          </p:cNvPr>
          <p:cNvCxnSpPr>
            <a:cxnSpLocks/>
          </p:cNvCxnSpPr>
          <p:nvPr/>
        </p:nvCxnSpPr>
        <p:spPr>
          <a:xfrm flipH="1">
            <a:off x="6130620" y="3364390"/>
            <a:ext cx="830835" cy="1017491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3E667ADC-FD0B-3C9C-BD3D-E8DFE2A03E27}"/>
              </a:ext>
            </a:extLst>
          </p:cNvPr>
          <p:cNvCxnSpPr>
            <a:cxnSpLocks/>
          </p:cNvCxnSpPr>
          <p:nvPr/>
        </p:nvCxnSpPr>
        <p:spPr>
          <a:xfrm>
            <a:off x="8020379" y="2432113"/>
            <a:ext cx="434960" cy="286012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Oval 14">
            <a:extLst>
              <a:ext uri="{FF2B5EF4-FFF2-40B4-BE49-F238E27FC236}">
                <a16:creationId xmlns:a16="http://schemas.microsoft.com/office/drawing/2014/main" id="{BA1C77BA-590F-B7D0-5651-CCB810388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806" y="3737845"/>
            <a:ext cx="359484" cy="35247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1" name="弧 40">
            <a:extLst>
              <a:ext uri="{FF2B5EF4-FFF2-40B4-BE49-F238E27FC236}">
                <a16:creationId xmlns:a16="http://schemas.microsoft.com/office/drawing/2014/main" id="{2F10D2AB-DAD9-7443-B740-8DB9C9C3676A}"/>
              </a:ext>
            </a:extLst>
          </p:cNvPr>
          <p:cNvSpPr/>
          <p:nvPr/>
        </p:nvSpPr>
        <p:spPr>
          <a:xfrm rot="15878732">
            <a:off x="5840554" y="2274565"/>
            <a:ext cx="3813137" cy="4639769"/>
          </a:xfrm>
          <a:prstGeom prst="arc">
            <a:avLst>
              <a:gd name="adj1" fmla="val 18340431"/>
              <a:gd name="adj2" fmla="val 1556544"/>
            </a:avLst>
          </a:prstGeom>
          <a:ln w="57150">
            <a:solidFill>
              <a:srgbClr val="4F81BD"/>
            </a:solidFill>
            <a:headEnd w="lg" len="lg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弧 41">
            <a:extLst>
              <a:ext uri="{FF2B5EF4-FFF2-40B4-BE49-F238E27FC236}">
                <a16:creationId xmlns:a16="http://schemas.microsoft.com/office/drawing/2014/main" id="{6CD21862-A9BF-012A-897F-8504349FA5A2}"/>
              </a:ext>
            </a:extLst>
          </p:cNvPr>
          <p:cNvSpPr/>
          <p:nvPr/>
        </p:nvSpPr>
        <p:spPr>
          <a:xfrm rot="16978399">
            <a:off x="4772135" y="2136626"/>
            <a:ext cx="4592449" cy="4368063"/>
          </a:xfrm>
          <a:prstGeom prst="arc">
            <a:avLst>
              <a:gd name="adj1" fmla="val 18050845"/>
              <a:gd name="adj2" fmla="val 1668050"/>
            </a:avLst>
          </a:prstGeom>
          <a:ln w="57150">
            <a:solidFill>
              <a:srgbClr val="4F81BD"/>
            </a:solidFill>
            <a:headEnd w="lg" len="lg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弧 48">
            <a:extLst>
              <a:ext uri="{FF2B5EF4-FFF2-40B4-BE49-F238E27FC236}">
                <a16:creationId xmlns:a16="http://schemas.microsoft.com/office/drawing/2014/main" id="{4384AEE7-5F9E-CC89-A128-FE64C3D81644}"/>
              </a:ext>
            </a:extLst>
          </p:cNvPr>
          <p:cNvSpPr/>
          <p:nvPr/>
        </p:nvSpPr>
        <p:spPr>
          <a:xfrm rot="14425679" flipH="1">
            <a:off x="5899021" y="1231265"/>
            <a:ext cx="2356990" cy="3525904"/>
          </a:xfrm>
          <a:prstGeom prst="arc">
            <a:avLst>
              <a:gd name="adj1" fmla="val 19474737"/>
              <a:gd name="adj2" fmla="val 3639127"/>
            </a:avLst>
          </a:prstGeom>
          <a:ln w="57150">
            <a:solidFill>
              <a:srgbClr val="4F81BD"/>
            </a:solidFill>
            <a:headEnd w="lg" len="lg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弧 49">
            <a:extLst>
              <a:ext uri="{FF2B5EF4-FFF2-40B4-BE49-F238E27FC236}">
                <a16:creationId xmlns:a16="http://schemas.microsoft.com/office/drawing/2014/main" id="{0D170814-7313-5D12-E56B-1A4BA0C0CBF6}"/>
              </a:ext>
            </a:extLst>
          </p:cNvPr>
          <p:cNvSpPr/>
          <p:nvPr/>
        </p:nvSpPr>
        <p:spPr>
          <a:xfrm rot="13878612" flipH="1">
            <a:off x="5479648" y="1488102"/>
            <a:ext cx="3053233" cy="3732991"/>
          </a:xfrm>
          <a:prstGeom prst="arc">
            <a:avLst>
              <a:gd name="adj1" fmla="val 18718273"/>
              <a:gd name="adj2" fmla="val 3910160"/>
            </a:avLst>
          </a:prstGeom>
          <a:ln w="57150">
            <a:solidFill>
              <a:srgbClr val="4F81BD"/>
            </a:solidFill>
            <a:headEnd w="lg" len="lg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D6AF1C54-AD7F-6416-D346-B19C7D82DF9D}"/>
              </a:ext>
            </a:extLst>
          </p:cNvPr>
          <p:cNvSpPr txBox="1"/>
          <p:nvPr/>
        </p:nvSpPr>
        <p:spPr bwMode="auto">
          <a:xfrm>
            <a:off x="8182258" y="1771916"/>
            <a:ext cx="1744216" cy="7073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 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1CBCE20D-252B-48D0-FF54-08726CD04CB6}"/>
                  </a:ext>
                </a:extLst>
              </p:cNvPr>
              <p:cNvSpPr txBox="1"/>
              <p:nvPr/>
            </p:nvSpPr>
            <p:spPr bwMode="auto">
              <a:xfrm>
                <a:off x="4352318" y="5833739"/>
                <a:ext cx="5544717" cy="11074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r>
                  <a:rPr lang="en-US" sz="2200" b="1" dirty="0">
                    <a:solidFill>
                      <a:srgbClr val="005A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Goal: 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target node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estimating </a:t>
                </a:r>
                <a14:m>
                  <m:oMath xmlns:m="http://schemas.openxmlformats.org/officeDocument/2006/math">
                    <m:r>
                      <a:rPr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each node </a:t>
                </a:r>
                <a14:m>
                  <m:oMath xmlns:m="http://schemas.openxmlformats.org/officeDocument/2006/math">
                    <m:r>
                      <a:rPr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graph.   </a:t>
                </a:r>
                <a:endPara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>
                  <a:spcBef>
                    <a:spcPts val="0"/>
                  </a:spcBef>
                </a:pPr>
                <a:endParaRPr 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1CBCE20D-252B-48D0-FF54-08726CD04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2318" y="5833739"/>
                <a:ext cx="5544717" cy="1107460"/>
              </a:xfrm>
              <a:prstGeom prst="rect">
                <a:avLst/>
              </a:prstGeom>
              <a:blipFill>
                <a:blip r:embed="rId3"/>
                <a:stretch>
                  <a:fillRect l="-1370" t="-3409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弧 50">
            <a:extLst>
              <a:ext uri="{FF2B5EF4-FFF2-40B4-BE49-F238E27FC236}">
                <a16:creationId xmlns:a16="http://schemas.microsoft.com/office/drawing/2014/main" id="{09348B85-8CB3-A5E6-D66E-2B14930DFBD5}"/>
              </a:ext>
            </a:extLst>
          </p:cNvPr>
          <p:cNvSpPr/>
          <p:nvPr/>
        </p:nvSpPr>
        <p:spPr>
          <a:xfrm rot="12607943" flipH="1">
            <a:off x="6904638" y="1316477"/>
            <a:ext cx="1737620" cy="2159055"/>
          </a:xfrm>
          <a:prstGeom prst="arc">
            <a:avLst>
              <a:gd name="adj1" fmla="val 18800161"/>
              <a:gd name="adj2" fmla="val 21352808"/>
            </a:avLst>
          </a:prstGeom>
          <a:ln w="57150">
            <a:solidFill>
              <a:srgbClr val="4F81BD"/>
            </a:solidFill>
            <a:headEnd w="lg" len="lg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弧 51">
            <a:extLst>
              <a:ext uri="{FF2B5EF4-FFF2-40B4-BE49-F238E27FC236}">
                <a16:creationId xmlns:a16="http://schemas.microsoft.com/office/drawing/2014/main" id="{E8016800-34EA-5D6D-E9EC-9618BE97DD27}"/>
              </a:ext>
            </a:extLst>
          </p:cNvPr>
          <p:cNvSpPr/>
          <p:nvPr/>
        </p:nvSpPr>
        <p:spPr>
          <a:xfrm rot="14425679" flipH="1">
            <a:off x="5271432" y="1050705"/>
            <a:ext cx="3077859" cy="3848380"/>
          </a:xfrm>
          <a:prstGeom prst="arc">
            <a:avLst>
              <a:gd name="adj1" fmla="val 18434521"/>
              <a:gd name="adj2" fmla="val 3639127"/>
            </a:avLst>
          </a:prstGeom>
          <a:ln w="57150">
            <a:solidFill>
              <a:srgbClr val="4F81BD"/>
            </a:solidFill>
            <a:headEnd w="lg" len="lg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弧 52">
            <a:extLst>
              <a:ext uri="{FF2B5EF4-FFF2-40B4-BE49-F238E27FC236}">
                <a16:creationId xmlns:a16="http://schemas.microsoft.com/office/drawing/2014/main" id="{1EEF8130-E502-58EC-A302-B4749E458CBF}"/>
              </a:ext>
            </a:extLst>
          </p:cNvPr>
          <p:cNvSpPr/>
          <p:nvPr/>
        </p:nvSpPr>
        <p:spPr>
          <a:xfrm rot="3829583" flipV="1">
            <a:off x="4098935" y="-1179450"/>
            <a:ext cx="4751291" cy="5714834"/>
          </a:xfrm>
          <a:prstGeom prst="arc">
            <a:avLst>
              <a:gd name="adj1" fmla="val 18384000"/>
              <a:gd name="adj2" fmla="val 1981858"/>
            </a:avLst>
          </a:prstGeom>
          <a:ln w="57150">
            <a:solidFill>
              <a:srgbClr val="4F81BD"/>
            </a:solidFill>
            <a:headEnd w="lg" len="lg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弧 53">
            <a:extLst>
              <a:ext uri="{FF2B5EF4-FFF2-40B4-BE49-F238E27FC236}">
                <a16:creationId xmlns:a16="http://schemas.microsoft.com/office/drawing/2014/main" id="{5B1B7D1A-7491-1971-3CD9-43197C9C1220}"/>
              </a:ext>
            </a:extLst>
          </p:cNvPr>
          <p:cNvSpPr/>
          <p:nvPr/>
        </p:nvSpPr>
        <p:spPr>
          <a:xfrm rot="15862528">
            <a:off x="4436984" y="1807844"/>
            <a:ext cx="4705127" cy="4632273"/>
          </a:xfrm>
          <a:prstGeom prst="arc">
            <a:avLst>
              <a:gd name="adj1" fmla="val 18116479"/>
              <a:gd name="adj2" fmla="val 3255123"/>
            </a:avLst>
          </a:prstGeom>
          <a:ln w="57150">
            <a:solidFill>
              <a:srgbClr val="4F81BD"/>
            </a:solidFill>
            <a:headEnd w="lg" len="lg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弧 54">
            <a:extLst>
              <a:ext uri="{FF2B5EF4-FFF2-40B4-BE49-F238E27FC236}">
                <a16:creationId xmlns:a16="http://schemas.microsoft.com/office/drawing/2014/main" id="{EB280BDB-0376-4A0C-B7E6-03DB598D0690}"/>
              </a:ext>
            </a:extLst>
          </p:cNvPr>
          <p:cNvSpPr/>
          <p:nvPr/>
        </p:nvSpPr>
        <p:spPr>
          <a:xfrm rot="15282955">
            <a:off x="6685693" y="2945858"/>
            <a:ext cx="3021591" cy="2714855"/>
          </a:xfrm>
          <a:prstGeom prst="arc">
            <a:avLst>
              <a:gd name="adj1" fmla="val 20145190"/>
              <a:gd name="adj2" fmla="val 1555979"/>
            </a:avLst>
          </a:prstGeom>
          <a:ln w="57150">
            <a:solidFill>
              <a:srgbClr val="4F81BD"/>
            </a:solidFill>
            <a:headEnd w="lg" len="lg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弧 55">
            <a:extLst>
              <a:ext uri="{FF2B5EF4-FFF2-40B4-BE49-F238E27FC236}">
                <a16:creationId xmlns:a16="http://schemas.microsoft.com/office/drawing/2014/main" id="{B119AB13-5B59-35D4-58EB-05B8D7A4CD67}"/>
              </a:ext>
            </a:extLst>
          </p:cNvPr>
          <p:cNvSpPr/>
          <p:nvPr/>
        </p:nvSpPr>
        <p:spPr>
          <a:xfrm rot="16200000">
            <a:off x="5178259" y="2681943"/>
            <a:ext cx="4273887" cy="3630708"/>
          </a:xfrm>
          <a:prstGeom prst="arc">
            <a:avLst>
              <a:gd name="adj1" fmla="val 21321279"/>
              <a:gd name="adj2" fmla="val 1920208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弧 56">
            <a:extLst>
              <a:ext uri="{FF2B5EF4-FFF2-40B4-BE49-F238E27FC236}">
                <a16:creationId xmlns:a16="http://schemas.microsoft.com/office/drawing/2014/main" id="{112AFE6F-F055-C391-16FF-219201DE0F11}"/>
              </a:ext>
            </a:extLst>
          </p:cNvPr>
          <p:cNvSpPr/>
          <p:nvPr/>
        </p:nvSpPr>
        <p:spPr>
          <a:xfrm rot="16633613">
            <a:off x="4857299" y="2329367"/>
            <a:ext cx="4592449" cy="4368063"/>
          </a:xfrm>
          <a:prstGeom prst="arc">
            <a:avLst>
              <a:gd name="adj1" fmla="val 854821"/>
              <a:gd name="adj2" fmla="val 1668050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3">
            <a:extLst>
              <a:ext uri="{FF2B5EF4-FFF2-40B4-BE49-F238E27FC236}">
                <a16:creationId xmlns:a16="http://schemas.microsoft.com/office/drawing/2014/main" id="{0B61AC50-CB33-A5E3-EEF1-48E3E7D5C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6198" y="3091512"/>
            <a:ext cx="359484" cy="3524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9" name="Oval 5">
            <a:extLst>
              <a:ext uri="{FF2B5EF4-FFF2-40B4-BE49-F238E27FC236}">
                <a16:creationId xmlns:a16="http://schemas.microsoft.com/office/drawing/2014/main" id="{6FE21733-9ABE-707C-3128-52623F3FF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735" y="3302995"/>
            <a:ext cx="359484" cy="3524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0" name="Oval 6">
            <a:extLst>
              <a:ext uri="{FF2B5EF4-FFF2-40B4-BE49-F238E27FC236}">
                <a16:creationId xmlns:a16="http://schemas.microsoft.com/office/drawing/2014/main" id="{CFA20F17-6476-7A04-6BB2-981ED7482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5337" y="2739041"/>
            <a:ext cx="359484" cy="3524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1" name="Oval 7">
            <a:extLst>
              <a:ext uri="{FF2B5EF4-FFF2-40B4-BE49-F238E27FC236}">
                <a16:creationId xmlns:a16="http://schemas.microsoft.com/office/drawing/2014/main" id="{4C18D333-DB04-0AC3-E865-492D8C56E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90" y="4289912"/>
            <a:ext cx="359484" cy="3524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2" name="Oval 8">
            <a:extLst>
              <a:ext uri="{FF2B5EF4-FFF2-40B4-BE49-F238E27FC236}">
                <a16:creationId xmlns:a16="http://schemas.microsoft.com/office/drawing/2014/main" id="{5763F2B8-612F-7AA4-095A-54EFC2EFA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271" y="4148924"/>
            <a:ext cx="359484" cy="3524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4" name="Oval 9">
            <a:extLst>
              <a:ext uri="{FF2B5EF4-FFF2-40B4-BE49-F238E27FC236}">
                <a16:creationId xmlns:a16="http://schemas.microsoft.com/office/drawing/2014/main" id="{14692462-E47E-00E4-80AB-7B46B5B81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331" y="4853866"/>
            <a:ext cx="359484" cy="3524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6" name="Oval 10">
            <a:extLst>
              <a:ext uri="{FF2B5EF4-FFF2-40B4-BE49-F238E27FC236}">
                <a16:creationId xmlns:a16="http://schemas.microsoft.com/office/drawing/2014/main" id="{B0E14DAE-7DFC-A9DD-9270-A032145CE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926" y="2316075"/>
            <a:ext cx="359484" cy="3524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8" name="Oval 11">
            <a:extLst>
              <a:ext uri="{FF2B5EF4-FFF2-40B4-BE49-F238E27FC236}">
                <a16:creationId xmlns:a16="http://schemas.microsoft.com/office/drawing/2014/main" id="{DE60C37B-4AB5-192A-F359-5D6063565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21" y="2175087"/>
            <a:ext cx="359484" cy="3524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9" name="Oval 12">
            <a:extLst>
              <a:ext uri="{FF2B5EF4-FFF2-40B4-BE49-F238E27FC236}">
                <a16:creationId xmlns:a16="http://schemas.microsoft.com/office/drawing/2014/main" id="{B6297AA5-E7EC-6F85-B60A-B01413F4C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2840" y="3021018"/>
            <a:ext cx="359484" cy="3524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0" name="Oval 13">
            <a:extLst>
              <a:ext uri="{FF2B5EF4-FFF2-40B4-BE49-F238E27FC236}">
                <a16:creationId xmlns:a16="http://schemas.microsoft.com/office/drawing/2014/main" id="{CB5E95BD-ED63-BD7C-6237-1D87AD65F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21" y="3232500"/>
            <a:ext cx="359484" cy="3524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1" name="Oval 14">
            <a:extLst>
              <a:ext uri="{FF2B5EF4-FFF2-40B4-BE49-F238E27FC236}">
                <a16:creationId xmlns:a16="http://schemas.microsoft.com/office/drawing/2014/main" id="{85BA26C3-D365-2943-F54E-961B12FC8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841" y="3742328"/>
            <a:ext cx="359484" cy="352471"/>
          </a:xfrm>
          <a:prstGeom prst="ellipse">
            <a:avLst/>
          </a:prstGeom>
          <a:noFill/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2" name="Oval 14">
            <a:extLst>
              <a:ext uri="{FF2B5EF4-FFF2-40B4-BE49-F238E27FC236}">
                <a16:creationId xmlns:a16="http://schemas.microsoft.com/office/drawing/2014/main" id="{8DBF563F-D4F5-4426-541F-596ECE00C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4048" y="2584604"/>
            <a:ext cx="359484" cy="352471"/>
          </a:xfrm>
          <a:prstGeom prst="ellipse">
            <a:avLst/>
          </a:prstGeom>
          <a:noFill/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2EF8976E-935E-EE57-9D14-5FFF5674D391}"/>
                  </a:ext>
                </a:extLst>
              </p:cNvPr>
              <p:cNvSpPr txBox="1"/>
              <p:nvPr/>
            </p:nvSpPr>
            <p:spPr bwMode="auto">
              <a:xfrm>
                <a:off x="8467145" y="2573051"/>
                <a:ext cx="303265" cy="338554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2EF8976E-935E-EE57-9D14-5FFF5674D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67145" y="2573051"/>
                <a:ext cx="303265" cy="338554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1916E872-BBB1-B525-8AD8-2E2B9C118EB3}"/>
              </a:ext>
            </a:extLst>
          </p:cNvPr>
          <p:cNvGrpSpPr/>
          <p:nvPr/>
        </p:nvGrpSpPr>
        <p:grpSpPr>
          <a:xfrm>
            <a:off x="645545" y="1991793"/>
            <a:ext cx="3494336" cy="1129444"/>
            <a:chOff x="645545" y="1991793"/>
            <a:chExt cx="3494336" cy="1129444"/>
          </a:xfrm>
        </p:grpSpPr>
        <p:sp>
          <p:nvSpPr>
            <p:cNvPr id="29" name="AutoShape 10">
              <a:extLst>
                <a:ext uri="{FF2B5EF4-FFF2-40B4-BE49-F238E27FC236}">
                  <a16:creationId xmlns:a16="http://schemas.microsoft.com/office/drawing/2014/main" id="{84CB73B1-2B59-F3B7-49AA-67B255F296D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5545" y="1991793"/>
              <a:ext cx="3430334" cy="1129444"/>
            </a:xfrm>
            <a:prstGeom prst="roundRect">
              <a:avLst>
                <a:gd name="adj" fmla="val 16667"/>
              </a:avLst>
            </a:prstGeom>
            <a:solidFill>
              <a:srgbClr val="E5E6E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anchor="ctr">
              <a:flatTx/>
            </a:bodyPr>
            <a:lstStyle/>
            <a:p>
              <a:pPr marL="17100" lvl="1" algn="ctr" eaLnBrk="0" hangingPunct="0">
                <a:lnSpc>
                  <a:spcPct val="120000"/>
                </a:lnSpc>
                <a:spcBef>
                  <a:spcPts val="300"/>
                </a:spcBef>
                <a:buSzPct val="80000"/>
                <a:defRPr/>
              </a:pPr>
              <a:endPara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23D72778-A0E3-C3D0-DB3B-DE1ADCBEDA5E}"/>
                </a:ext>
              </a:extLst>
            </p:cNvPr>
            <p:cNvSpPr txBox="1"/>
            <p:nvPr/>
          </p:nvSpPr>
          <p:spPr>
            <a:xfrm>
              <a:off x="742131" y="2182679"/>
              <a:ext cx="33977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00" lvl="1" eaLnBrk="0" hangingPunct="0">
                <a:spcBef>
                  <a:spcPts val="300"/>
                </a:spcBef>
                <a:buSzPct val="80000"/>
                <a:defRPr/>
              </a:pPr>
              <a:r>
                <a:rPr lang="en-US" altLang="zh-C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Single-Node </a:t>
              </a: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Random-Walk Probability Computations</a:t>
              </a: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EF3D403A-BEAA-7791-3367-4CC40A541214}"/>
              </a:ext>
            </a:extLst>
          </p:cNvPr>
          <p:cNvGrpSpPr/>
          <p:nvPr/>
        </p:nvGrpSpPr>
        <p:grpSpPr>
          <a:xfrm>
            <a:off x="646150" y="3717053"/>
            <a:ext cx="3416470" cy="1117418"/>
            <a:chOff x="646150" y="3445982"/>
            <a:chExt cx="3416470" cy="1117418"/>
          </a:xfrm>
        </p:grpSpPr>
        <p:sp>
          <p:nvSpPr>
            <p:cNvPr id="67" name="AutoShape 10">
              <a:extLst>
                <a:ext uri="{FF2B5EF4-FFF2-40B4-BE49-F238E27FC236}">
                  <a16:creationId xmlns:a16="http://schemas.microsoft.com/office/drawing/2014/main" id="{9238C81B-03B9-1C82-79CB-177C3FF0D7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6150" y="3445982"/>
              <a:ext cx="3416470" cy="1117418"/>
            </a:xfrm>
            <a:prstGeom prst="roundRect">
              <a:avLst>
                <a:gd name="adj" fmla="val 16667"/>
              </a:avLst>
            </a:prstGeom>
            <a:solidFill>
              <a:srgbClr val="E5E6E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anchor="ctr">
              <a:flatTx/>
            </a:bodyPr>
            <a:lstStyle/>
            <a:p>
              <a:pPr marL="17100" lvl="1" algn="ctr" eaLnBrk="0" hangingPunct="0">
                <a:lnSpc>
                  <a:spcPct val="120000"/>
                </a:lnSpc>
                <a:spcBef>
                  <a:spcPts val="300"/>
                </a:spcBef>
                <a:buSzPct val="80000"/>
                <a:defRPr/>
              </a:pPr>
              <a:endPara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DE4A71F0-3A9B-2C11-8C14-C5C78CD92227}"/>
                </a:ext>
              </a:extLst>
            </p:cNvPr>
            <p:cNvSpPr txBox="1"/>
            <p:nvPr/>
          </p:nvSpPr>
          <p:spPr>
            <a:xfrm>
              <a:off x="742131" y="3662006"/>
              <a:ext cx="33204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00" lvl="1" eaLnBrk="0" hangingPunct="0">
                <a:spcBef>
                  <a:spcPts val="300"/>
                </a:spcBef>
                <a:buSzPct val="80000"/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Single-Target</a:t>
              </a:r>
              <a:r>
                <a:rPr lang="en-US" altLang="zh-CN" sz="20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Random-Walk Probability Computations</a:t>
              </a: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ED21E583-57EA-DDAD-EEC2-35011F1178F9}"/>
              </a:ext>
            </a:extLst>
          </p:cNvPr>
          <p:cNvGrpSpPr/>
          <p:nvPr/>
        </p:nvGrpSpPr>
        <p:grpSpPr>
          <a:xfrm>
            <a:off x="659410" y="5264661"/>
            <a:ext cx="3513545" cy="1062225"/>
            <a:chOff x="659410" y="5264661"/>
            <a:chExt cx="3513545" cy="1062225"/>
          </a:xfrm>
        </p:grpSpPr>
        <p:sp>
          <p:nvSpPr>
            <p:cNvPr id="75" name="AutoShape 10">
              <a:extLst>
                <a:ext uri="{FF2B5EF4-FFF2-40B4-BE49-F238E27FC236}">
                  <a16:creationId xmlns:a16="http://schemas.microsoft.com/office/drawing/2014/main" id="{5C427A19-6BD8-159C-EA8B-0CC25250D3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9410" y="5264661"/>
              <a:ext cx="3416469" cy="1062225"/>
            </a:xfrm>
            <a:prstGeom prst="roundRect">
              <a:avLst>
                <a:gd name="adj" fmla="val 16667"/>
              </a:avLst>
            </a:prstGeom>
            <a:solidFill>
              <a:srgbClr val="E5E6E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anchor="ctr">
              <a:flatTx/>
            </a:bodyPr>
            <a:lstStyle/>
            <a:p>
              <a:pPr marL="17100" lvl="1" algn="ctr" eaLnBrk="0" hangingPunct="0">
                <a:lnSpc>
                  <a:spcPct val="120000"/>
                </a:lnSpc>
                <a:spcBef>
                  <a:spcPts val="300"/>
                </a:spcBef>
                <a:buSzPct val="80000"/>
                <a:defRPr/>
              </a:pPr>
              <a:endPara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7ABABC23-AB28-9277-621F-1DB069071518}"/>
                </a:ext>
              </a:extLst>
            </p:cNvPr>
            <p:cNvSpPr txBox="1"/>
            <p:nvPr/>
          </p:nvSpPr>
          <p:spPr>
            <a:xfrm>
              <a:off x="742621" y="5441830"/>
              <a:ext cx="343033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00" lvl="1" eaLnBrk="0" hangingPunct="0">
                <a:spcBef>
                  <a:spcPts val="300"/>
                </a:spcBef>
                <a:buSzPct val="80000"/>
                <a:defRPr/>
              </a:pPr>
              <a:r>
                <a:rPr lang="en-US" altLang="zh-C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Single-Source </a:t>
              </a: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Random-Walk Probability Computations</a:t>
              </a:r>
            </a:p>
          </p:txBody>
        </p:sp>
      </p:grpSp>
      <p:sp>
        <p:nvSpPr>
          <p:cNvPr id="77" name="矩形 76">
            <a:extLst>
              <a:ext uri="{FF2B5EF4-FFF2-40B4-BE49-F238E27FC236}">
                <a16:creationId xmlns:a16="http://schemas.microsoft.com/office/drawing/2014/main" id="{56FACD7A-2D12-ABCC-F9E0-426C872ACEF0}"/>
              </a:ext>
            </a:extLst>
          </p:cNvPr>
          <p:cNvSpPr/>
          <p:nvPr/>
        </p:nvSpPr>
        <p:spPr>
          <a:xfrm>
            <a:off x="493490" y="5050495"/>
            <a:ext cx="3842655" cy="1725631"/>
          </a:xfrm>
          <a:prstGeom prst="rect">
            <a:avLst/>
          </a:prstGeom>
          <a:solidFill>
            <a:schemeClr val="bg1">
              <a:alpha val="71971"/>
            </a:schemeClr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98B3B702-7536-B773-E5B8-4BE40B512985}"/>
              </a:ext>
            </a:extLst>
          </p:cNvPr>
          <p:cNvSpPr/>
          <p:nvPr/>
        </p:nvSpPr>
        <p:spPr>
          <a:xfrm>
            <a:off x="389302" y="1835887"/>
            <a:ext cx="3842655" cy="1450976"/>
          </a:xfrm>
          <a:prstGeom prst="rect">
            <a:avLst/>
          </a:prstGeom>
          <a:solidFill>
            <a:schemeClr val="bg1">
              <a:alpha val="71971"/>
            </a:schemeClr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386967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6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24">
            <a:extLst>
              <a:ext uri="{FF2B5EF4-FFF2-40B4-BE49-F238E27FC236}">
                <a16:creationId xmlns:a16="http://schemas.microsoft.com/office/drawing/2014/main" id="{9E3BBBD6-5866-40E1-BC24-6826FCA4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26" y="718642"/>
            <a:ext cx="8997950" cy="558338"/>
          </a:xfrm>
        </p:spPr>
        <p:txBody>
          <a:bodyPr/>
          <a:lstStyle/>
          <a:p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Query Types</a:t>
            </a:r>
            <a:endParaRPr lang="zh-CN" altLang="en-US" sz="3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grpSp>
        <p:nvGrpSpPr>
          <p:cNvPr id="168" name="组合 167">
            <a:extLst>
              <a:ext uri="{FF2B5EF4-FFF2-40B4-BE49-F238E27FC236}">
                <a16:creationId xmlns:a16="http://schemas.microsoft.com/office/drawing/2014/main" id="{99CFA8F4-B0E6-9031-DC35-915FC2F150B7}"/>
              </a:ext>
            </a:extLst>
          </p:cNvPr>
          <p:cNvGrpSpPr/>
          <p:nvPr/>
        </p:nvGrpSpPr>
        <p:grpSpPr>
          <a:xfrm>
            <a:off x="5246743" y="1973566"/>
            <a:ext cx="4253887" cy="3031250"/>
            <a:chOff x="781522" y="3598962"/>
            <a:chExt cx="4608512" cy="3348376"/>
          </a:xfrm>
        </p:grpSpPr>
        <p:sp>
          <p:nvSpPr>
            <p:cNvPr id="169" name="Oval 3">
              <a:extLst>
                <a:ext uri="{FF2B5EF4-FFF2-40B4-BE49-F238E27FC236}">
                  <a16:creationId xmlns:a16="http://schemas.microsoft.com/office/drawing/2014/main" id="{98E2EF86-4F5F-7358-16B8-F4CBEA2CE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522" y="4611262"/>
              <a:ext cx="389452" cy="3893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70" name="Oval 4">
              <a:extLst>
                <a:ext uri="{FF2B5EF4-FFF2-40B4-BE49-F238E27FC236}">
                  <a16:creationId xmlns:a16="http://schemas.microsoft.com/office/drawing/2014/main" id="{505B7735-995D-B361-F890-6E3894AC4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5883" y="5312085"/>
              <a:ext cx="389452" cy="38934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71" name="Oval 5">
              <a:extLst>
                <a:ext uri="{FF2B5EF4-FFF2-40B4-BE49-F238E27FC236}">
                  <a16:creationId xmlns:a16="http://schemas.microsoft.com/office/drawing/2014/main" id="{999C750B-BEEC-051B-9673-9D9DF7C92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969" y="4844870"/>
              <a:ext cx="389452" cy="3893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72" name="Oval 6">
              <a:extLst>
                <a:ext uri="{FF2B5EF4-FFF2-40B4-BE49-F238E27FC236}">
                  <a16:creationId xmlns:a16="http://schemas.microsoft.com/office/drawing/2014/main" id="{B292A985-7530-4BAB-F066-7B89EEF60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608" y="4221916"/>
              <a:ext cx="389452" cy="3893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73" name="Oval 7">
              <a:extLst>
                <a:ext uri="{FF2B5EF4-FFF2-40B4-BE49-F238E27FC236}">
                  <a16:creationId xmlns:a16="http://schemas.microsoft.com/office/drawing/2014/main" id="{A23AD048-91B3-FEFD-D292-11ECA2867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603" y="5935038"/>
              <a:ext cx="389452" cy="3893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74" name="Oval 8">
              <a:extLst>
                <a:ext uri="{FF2B5EF4-FFF2-40B4-BE49-F238E27FC236}">
                  <a16:creationId xmlns:a16="http://schemas.microsoft.com/office/drawing/2014/main" id="{18BEF05E-C1D0-B72D-2701-B086CDACB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415" y="5779300"/>
              <a:ext cx="389452" cy="3893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75" name="Oval 9">
              <a:extLst>
                <a:ext uri="{FF2B5EF4-FFF2-40B4-BE49-F238E27FC236}">
                  <a16:creationId xmlns:a16="http://schemas.microsoft.com/office/drawing/2014/main" id="{90184981-9C01-18AF-37C8-4E60FE3A0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474" y="6557992"/>
              <a:ext cx="389452" cy="3893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76" name="Oval 10">
              <a:extLst>
                <a:ext uri="{FF2B5EF4-FFF2-40B4-BE49-F238E27FC236}">
                  <a16:creationId xmlns:a16="http://schemas.microsoft.com/office/drawing/2014/main" id="{83A79E2C-249C-824A-2F5B-BC3F636EE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049" y="3754700"/>
              <a:ext cx="389452" cy="3893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77" name="Oval 11">
              <a:extLst>
                <a:ext uri="{FF2B5EF4-FFF2-40B4-BE49-F238E27FC236}">
                  <a16:creationId xmlns:a16="http://schemas.microsoft.com/office/drawing/2014/main" id="{0F5FCE81-2B9F-362C-561A-89AAA904F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770" y="3598962"/>
              <a:ext cx="389452" cy="3893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78" name="Oval 12">
              <a:extLst>
                <a:ext uri="{FF2B5EF4-FFF2-40B4-BE49-F238E27FC236}">
                  <a16:creationId xmlns:a16="http://schemas.microsoft.com/office/drawing/2014/main" id="{341A5AFB-A227-DEBC-3F58-3A9BD753F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958" y="4533393"/>
              <a:ext cx="389452" cy="3893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79" name="Oval 13">
              <a:extLst>
                <a:ext uri="{FF2B5EF4-FFF2-40B4-BE49-F238E27FC236}">
                  <a16:creationId xmlns:a16="http://schemas.microsoft.com/office/drawing/2014/main" id="{616D19CA-DD31-BC5D-AE32-04C515D3A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770" y="4767000"/>
              <a:ext cx="389452" cy="3893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80" name="Oval 14">
              <a:extLst>
                <a:ext uri="{FF2B5EF4-FFF2-40B4-BE49-F238E27FC236}">
                  <a16:creationId xmlns:a16="http://schemas.microsoft.com/office/drawing/2014/main" id="{FA498C69-E54A-DC72-1F3D-755A04797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582" y="4066177"/>
              <a:ext cx="389452" cy="38934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cxnSp>
          <p:nvCxnSpPr>
            <p:cNvPr id="181" name="直线箭头连接符 180">
              <a:extLst>
                <a:ext uri="{FF2B5EF4-FFF2-40B4-BE49-F238E27FC236}">
                  <a16:creationId xmlns:a16="http://schemas.microsoft.com/office/drawing/2014/main" id="{ED6308AA-1FF6-F806-0A60-F887D7026720}"/>
                </a:ext>
              </a:extLst>
            </p:cNvPr>
            <p:cNvCxnSpPr>
              <a:cxnSpLocks/>
              <a:stCxn id="170" idx="5"/>
            </p:cNvCxnSpPr>
            <p:nvPr/>
          </p:nvCxnSpPr>
          <p:spPr>
            <a:xfrm>
              <a:off x="1568301" y="5644412"/>
              <a:ext cx="632895" cy="350024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直线箭头连接符 181">
              <a:extLst>
                <a:ext uri="{FF2B5EF4-FFF2-40B4-BE49-F238E27FC236}">
                  <a16:creationId xmlns:a16="http://schemas.microsoft.com/office/drawing/2014/main" id="{739D12F4-61C3-D043-158C-97AA88A720A2}"/>
                </a:ext>
              </a:extLst>
            </p:cNvPr>
            <p:cNvCxnSpPr>
              <a:cxnSpLocks/>
              <a:stCxn id="170" idx="1"/>
              <a:endCxn id="169" idx="5"/>
            </p:cNvCxnSpPr>
            <p:nvPr/>
          </p:nvCxnSpPr>
          <p:spPr>
            <a:xfrm flipH="1" flipV="1">
              <a:off x="1113940" y="4943589"/>
              <a:ext cx="178976" cy="425513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直线箭头连接符 182">
              <a:extLst>
                <a:ext uri="{FF2B5EF4-FFF2-40B4-BE49-F238E27FC236}">
                  <a16:creationId xmlns:a16="http://schemas.microsoft.com/office/drawing/2014/main" id="{2557F31A-3F27-04F7-A7D2-556F476FEF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2806" y="4421551"/>
              <a:ext cx="312487" cy="251722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线箭头连接符 183">
              <a:extLst>
                <a:ext uri="{FF2B5EF4-FFF2-40B4-BE49-F238E27FC236}">
                  <a16:creationId xmlns:a16="http://schemas.microsoft.com/office/drawing/2014/main" id="{0185D863-BB25-460A-C687-761CA81F7A43}"/>
                </a:ext>
              </a:extLst>
            </p:cNvPr>
            <p:cNvCxnSpPr>
              <a:cxnSpLocks/>
            </p:cNvCxnSpPr>
            <p:nvPr/>
          </p:nvCxnSpPr>
          <p:spPr>
            <a:xfrm>
              <a:off x="1815463" y="4421551"/>
              <a:ext cx="1504515" cy="308894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直线箭头连接符 184">
              <a:extLst>
                <a:ext uri="{FF2B5EF4-FFF2-40B4-BE49-F238E27FC236}">
                  <a16:creationId xmlns:a16="http://schemas.microsoft.com/office/drawing/2014/main" id="{581B1104-A71E-83AC-6E84-E45D38A64B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58324" y="4559223"/>
              <a:ext cx="182712" cy="350394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直线箭头连接符 185">
              <a:extLst>
                <a:ext uri="{FF2B5EF4-FFF2-40B4-BE49-F238E27FC236}">
                  <a16:creationId xmlns:a16="http://schemas.microsoft.com/office/drawing/2014/main" id="{BCBB64C8-74C5-2BE5-7884-F08FC9999BF6}"/>
                </a:ext>
              </a:extLst>
            </p:cNvPr>
            <p:cNvCxnSpPr>
              <a:cxnSpLocks/>
            </p:cNvCxnSpPr>
            <p:nvPr/>
          </p:nvCxnSpPr>
          <p:spPr>
            <a:xfrm>
              <a:off x="1171693" y="4806710"/>
              <a:ext cx="713952" cy="236343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直线箭头连接符 186">
              <a:extLst>
                <a:ext uri="{FF2B5EF4-FFF2-40B4-BE49-F238E27FC236}">
                  <a16:creationId xmlns:a16="http://schemas.microsoft.com/office/drawing/2014/main" id="{3DB164E7-3281-FF30-D824-A5FDBB04E2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6076" y="4850012"/>
              <a:ext cx="900097" cy="1123940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直线箭头连接符 187">
              <a:extLst>
                <a:ext uri="{FF2B5EF4-FFF2-40B4-BE49-F238E27FC236}">
                  <a16:creationId xmlns:a16="http://schemas.microsoft.com/office/drawing/2014/main" id="{E6285499-2044-FF30-FE71-14781BF32310}"/>
                </a:ext>
              </a:extLst>
            </p:cNvPr>
            <p:cNvCxnSpPr>
              <a:cxnSpLocks/>
              <a:stCxn id="170" idx="7"/>
            </p:cNvCxnSpPr>
            <p:nvPr/>
          </p:nvCxnSpPr>
          <p:spPr>
            <a:xfrm flipV="1">
              <a:off x="1568301" y="5156346"/>
              <a:ext cx="374484" cy="212756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直线箭头连接符 188">
              <a:extLst>
                <a:ext uri="{FF2B5EF4-FFF2-40B4-BE49-F238E27FC236}">
                  <a16:creationId xmlns:a16="http://schemas.microsoft.com/office/drawing/2014/main" id="{71BFF814-EA4E-D5AF-3B08-7572CDA1E3F4}"/>
                </a:ext>
              </a:extLst>
            </p:cNvPr>
            <p:cNvCxnSpPr>
              <a:cxnSpLocks/>
              <a:endCxn id="174" idx="2"/>
            </p:cNvCxnSpPr>
            <p:nvPr/>
          </p:nvCxnSpPr>
          <p:spPr>
            <a:xfrm flipV="1">
              <a:off x="2534227" y="5973973"/>
              <a:ext cx="454188" cy="158135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直线箭头连接符 189">
              <a:extLst>
                <a:ext uri="{FF2B5EF4-FFF2-40B4-BE49-F238E27FC236}">
                  <a16:creationId xmlns:a16="http://schemas.microsoft.com/office/drawing/2014/main" id="{A0956484-EB57-13C5-1A82-936B0BA50417}"/>
                </a:ext>
              </a:extLst>
            </p:cNvPr>
            <p:cNvCxnSpPr>
              <a:cxnSpLocks/>
              <a:stCxn id="173" idx="5"/>
              <a:endCxn id="175" idx="1"/>
            </p:cNvCxnSpPr>
            <p:nvPr/>
          </p:nvCxnSpPr>
          <p:spPr>
            <a:xfrm>
              <a:off x="2477021" y="6267366"/>
              <a:ext cx="334486" cy="347644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直线箭头连接符 190">
              <a:extLst>
                <a:ext uri="{FF2B5EF4-FFF2-40B4-BE49-F238E27FC236}">
                  <a16:creationId xmlns:a16="http://schemas.microsoft.com/office/drawing/2014/main" id="{4329CE1C-8528-B2F9-C823-363B21E66275}"/>
                </a:ext>
              </a:extLst>
            </p:cNvPr>
            <p:cNvCxnSpPr>
              <a:cxnSpLocks/>
              <a:stCxn id="175" idx="0"/>
            </p:cNvCxnSpPr>
            <p:nvPr/>
          </p:nvCxnSpPr>
          <p:spPr>
            <a:xfrm flipV="1">
              <a:off x="2949200" y="6159179"/>
              <a:ext cx="236164" cy="398813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直线箭头连接符 191">
              <a:extLst>
                <a:ext uri="{FF2B5EF4-FFF2-40B4-BE49-F238E27FC236}">
                  <a16:creationId xmlns:a16="http://schemas.microsoft.com/office/drawing/2014/main" id="{CDD7E582-4C99-0494-6068-EC843C7E540C}"/>
                </a:ext>
              </a:extLst>
            </p:cNvPr>
            <p:cNvCxnSpPr>
              <a:cxnSpLocks/>
              <a:endCxn id="179" idx="2"/>
            </p:cNvCxnSpPr>
            <p:nvPr/>
          </p:nvCxnSpPr>
          <p:spPr>
            <a:xfrm>
              <a:off x="3653010" y="4868117"/>
              <a:ext cx="503760" cy="93556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直线箭头连接符 192">
              <a:extLst>
                <a:ext uri="{FF2B5EF4-FFF2-40B4-BE49-F238E27FC236}">
                  <a16:creationId xmlns:a16="http://schemas.microsoft.com/office/drawing/2014/main" id="{E8EF859B-E3F8-FDD8-367C-CDE45C32D1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89227" y="4391524"/>
              <a:ext cx="567776" cy="424317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直线箭头连接符 193">
              <a:extLst>
                <a:ext uri="{FF2B5EF4-FFF2-40B4-BE49-F238E27FC236}">
                  <a16:creationId xmlns:a16="http://schemas.microsoft.com/office/drawing/2014/main" id="{CFBEA001-2807-A261-E048-7B6521501C5D}"/>
                </a:ext>
              </a:extLst>
            </p:cNvPr>
            <p:cNvCxnSpPr>
              <a:cxnSpLocks/>
              <a:endCxn id="177" idx="4"/>
            </p:cNvCxnSpPr>
            <p:nvPr/>
          </p:nvCxnSpPr>
          <p:spPr>
            <a:xfrm flipV="1">
              <a:off x="4351281" y="3988308"/>
              <a:ext cx="216" cy="770508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直线箭头连接符 194">
              <a:extLst>
                <a:ext uri="{FF2B5EF4-FFF2-40B4-BE49-F238E27FC236}">
                  <a16:creationId xmlns:a16="http://schemas.microsoft.com/office/drawing/2014/main" id="{4C4878B8-5B2A-C2F2-F826-FE450FD1EEE1}"/>
                </a:ext>
              </a:extLst>
            </p:cNvPr>
            <p:cNvCxnSpPr>
              <a:cxnSpLocks/>
              <a:stCxn id="176" idx="6"/>
            </p:cNvCxnSpPr>
            <p:nvPr/>
          </p:nvCxnSpPr>
          <p:spPr>
            <a:xfrm flipV="1">
              <a:off x="3637501" y="3793660"/>
              <a:ext cx="528908" cy="155714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直线箭头连接符 195">
              <a:extLst>
                <a:ext uri="{FF2B5EF4-FFF2-40B4-BE49-F238E27FC236}">
                  <a16:creationId xmlns:a16="http://schemas.microsoft.com/office/drawing/2014/main" id="{3AF99D6D-19DF-C958-96C4-53CFF419D4CC}"/>
                </a:ext>
              </a:extLst>
            </p:cNvPr>
            <p:cNvCxnSpPr>
              <a:cxnSpLocks/>
              <a:endCxn id="176" idx="4"/>
            </p:cNvCxnSpPr>
            <p:nvPr/>
          </p:nvCxnSpPr>
          <p:spPr>
            <a:xfrm flipH="1" flipV="1">
              <a:off x="3442776" y="4144046"/>
              <a:ext cx="72289" cy="391702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直线箭头连接符 196">
              <a:extLst>
                <a:ext uri="{FF2B5EF4-FFF2-40B4-BE49-F238E27FC236}">
                  <a16:creationId xmlns:a16="http://schemas.microsoft.com/office/drawing/2014/main" id="{B31EEB59-3F9D-BFF3-31CC-8433F90AB0F6}"/>
                </a:ext>
              </a:extLst>
            </p:cNvPr>
            <p:cNvCxnSpPr>
              <a:cxnSpLocks/>
              <a:stCxn id="180" idx="1"/>
              <a:endCxn id="177" idx="6"/>
            </p:cNvCxnSpPr>
            <p:nvPr/>
          </p:nvCxnSpPr>
          <p:spPr>
            <a:xfrm flipH="1" flipV="1">
              <a:off x="4546222" y="3793635"/>
              <a:ext cx="511394" cy="329560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直线箭头连接符 197">
              <a:extLst>
                <a:ext uri="{FF2B5EF4-FFF2-40B4-BE49-F238E27FC236}">
                  <a16:creationId xmlns:a16="http://schemas.microsoft.com/office/drawing/2014/main" id="{DBA73785-153F-B528-7878-E5F15D4651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61798" y="4887138"/>
              <a:ext cx="713952" cy="236343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直线箭头连接符 198">
              <a:extLst>
                <a:ext uri="{FF2B5EF4-FFF2-40B4-BE49-F238E27FC236}">
                  <a16:creationId xmlns:a16="http://schemas.microsoft.com/office/drawing/2014/main" id="{8B3F86B9-61F8-4D28-DED2-E14AF82BCF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9151" y="4917641"/>
              <a:ext cx="900097" cy="1123940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直线箭头连接符 199">
              <a:extLst>
                <a:ext uri="{FF2B5EF4-FFF2-40B4-BE49-F238E27FC236}">
                  <a16:creationId xmlns:a16="http://schemas.microsoft.com/office/drawing/2014/main" id="{16F5CDE6-7820-5AD1-EF34-B818CE4F6E52}"/>
                </a:ext>
              </a:extLst>
            </p:cNvPr>
            <p:cNvCxnSpPr>
              <a:cxnSpLocks/>
            </p:cNvCxnSpPr>
            <p:nvPr/>
          </p:nvCxnSpPr>
          <p:spPr>
            <a:xfrm>
              <a:off x="4546449" y="3887830"/>
              <a:ext cx="471220" cy="315934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文本框 201">
                <a:extLst>
                  <a:ext uri="{FF2B5EF4-FFF2-40B4-BE49-F238E27FC236}">
                    <a16:creationId xmlns:a16="http://schemas.microsoft.com/office/drawing/2014/main" id="{DCF7206A-2C2C-D75D-B02F-AC6BC59EAA06}"/>
                  </a:ext>
                </a:extLst>
              </p:cNvPr>
              <p:cNvSpPr txBox="1"/>
              <p:nvPr/>
            </p:nvSpPr>
            <p:spPr bwMode="auto">
              <a:xfrm>
                <a:off x="5693981" y="3534848"/>
                <a:ext cx="303265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2" name="文本框 201">
                <a:extLst>
                  <a:ext uri="{FF2B5EF4-FFF2-40B4-BE49-F238E27FC236}">
                    <a16:creationId xmlns:a16="http://schemas.microsoft.com/office/drawing/2014/main" id="{DCF7206A-2C2C-D75D-B02F-AC6BC59EA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3981" y="3534848"/>
                <a:ext cx="30326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" name="弧 203">
            <a:extLst>
              <a:ext uri="{FF2B5EF4-FFF2-40B4-BE49-F238E27FC236}">
                <a16:creationId xmlns:a16="http://schemas.microsoft.com/office/drawing/2014/main" id="{AFFC4901-C670-EF82-BEE5-BFEFE0A6E797}"/>
              </a:ext>
            </a:extLst>
          </p:cNvPr>
          <p:cNvSpPr/>
          <p:nvPr/>
        </p:nvSpPr>
        <p:spPr>
          <a:xfrm rot="16395408">
            <a:off x="5869317" y="1816161"/>
            <a:ext cx="3606235" cy="3677665"/>
          </a:xfrm>
          <a:prstGeom prst="arc">
            <a:avLst>
              <a:gd name="adj1" fmla="val 16220676"/>
              <a:gd name="adj2" fmla="val 1320449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弧 204">
            <a:extLst>
              <a:ext uri="{FF2B5EF4-FFF2-40B4-BE49-F238E27FC236}">
                <a16:creationId xmlns:a16="http://schemas.microsoft.com/office/drawing/2014/main" id="{1CEF61E6-ACC8-6404-751A-201B7E6F8669}"/>
              </a:ext>
            </a:extLst>
          </p:cNvPr>
          <p:cNvSpPr/>
          <p:nvPr/>
        </p:nvSpPr>
        <p:spPr>
          <a:xfrm rot="12513648">
            <a:off x="5416893" y="2475706"/>
            <a:ext cx="1047375" cy="1225471"/>
          </a:xfrm>
          <a:prstGeom prst="arc">
            <a:avLst>
              <a:gd name="adj1" fmla="val 16044048"/>
              <a:gd name="adj2" fmla="val 18896147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弧 205">
            <a:extLst>
              <a:ext uri="{FF2B5EF4-FFF2-40B4-BE49-F238E27FC236}">
                <a16:creationId xmlns:a16="http://schemas.microsoft.com/office/drawing/2014/main" id="{F3703DE7-D01A-451F-CAE4-D80E68465346}"/>
              </a:ext>
            </a:extLst>
          </p:cNvPr>
          <p:cNvSpPr/>
          <p:nvPr/>
        </p:nvSpPr>
        <p:spPr>
          <a:xfrm rot="14974755">
            <a:off x="5680398" y="2604793"/>
            <a:ext cx="1390804" cy="1396334"/>
          </a:xfrm>
          <a:prstGeom prst="arc">
            <a:avLst>
              <a:gd name="adj1" fmla="val 16128754"/>
              <a:gd name="adj2" fmla="val 20122433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弧 206">
            <a:extLst>
              <a:ext uri="{FF2B5EF4-FFF2-40B4-BE49-F238E27FC236}">
                <a16:creationId xmlns:a16="http://schemas.microsoft.com/office/drawing/2014/main" id="{2FCD33C6-9F02-2193-A7A8-05CB7E94233F}"/>
              </a:ext>
            </a:extLst>
          </p:cNvPr>
          <p:cNvSpPr/>
          <p:nvPr/>
        </p:nvSpPr>
        <p:spPr>
          <a:xfrm rot="18308715">
            <a:off x="5899593" y="3250780"/>
            <a:ext cx="1390804" cy="1396334"/>
          </a:xfrm>
          <a:prstGeom prst="arc">
            <a:avLst>
              <a:gd name="adj1" fmla="val 15953915"/>
              <a:gd name="adj2" fmla="val 17863079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弧 207">
            <a:extLst>
              <a:ext uri="{FF2B5EF4-FFF2-40B4-BE49-F238E27FC236}">
                <a16:creationId xmlns:a16="http://schemas.microsoft.com/office/drawing/2014/main" id="{004D5B6A-F16A-D916-6FA9-EAE57829398B}"/>
              </a:ext>
            </a:extLst>
          </p:cNvPr>
          <p:cNvSpPr/>
          <p:nvPr/>
        </p:nvSpPr>
        <p:spPr>
          <a:xfrm rot="3247115" flipV="1">
            <a:off x="5895174" y="2741496"/>
            <a:ext cx="1390804" cy="1396334"/>
          </a:xfrm>
          <a:prstGeom prst="arc">
            <a:avLst>
              <a:gd name="adj1" fmla="val 15953915"/>
              <a:gd name="adj2" fmla="val 19334095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文本框 219">
                <a:extLst>
                  <a:ext uri="{FF2B5EF4-FFF2-40B4-BE49-F238E27FC236}">
                    <a16:creationId xmlns:a16="http://schemas.microsoft.com/office/drawing/2014/main" id="{DA9EE83F-FCEE-F152-3B53-164E585D4BCB}"/>
                  </a:ext>
                </a:extLst>
              </p:cNvPr>
              <p:cNvSpPr txBox="1"/>
              <p:nvPr/>
            </p:nvSpPr>
            <p:spPr bwMode="auto">
              <a:xfrm>
                <a:off x="4701665" y="5494868"/>
                <a:ext cx="5142742" cy="11074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r>
                  <a:rPr lang="en-US" sz="2200" b="1" dirty="0">
                    <a:solidFill>
                      <a:srgbClr val="005A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Goal: 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source node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estimating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each node </a:t>
                </a:r>
                <a14:m>
                  <m:oMath xmlns:m="http://schemas.openxmlformats.org/officeDocument/2006/math">
                    <m:r>
                      <a:rPr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graph.  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0" name="文本框 219">
                <a:extLst>
                  <a:ext uri="{FF2B5EF4-FFF2-40B4-BE49-F238E27FC236}">
                    <a16:creationId xmlns:a16="http://schemas.microsoft.com/office/drawing/2014/main" id="{DA9EE83F-FCEE-F152-3B53-164E585D4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1665" y="5494868"/>
                <a:ext cx="5142742" cy="1107460"/>
              </a:xfrm>
              <a:prstGeom prst="rect">
                <a:avLst/>
              </a:prstGeom>
              <a:blipFill>
                <a:blip r:embed="rId4"/>
                <a:stretch>
                  <a:fillRect l="-1478" t="-2273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弧 6">
            <a:extLst>
              <a:ext uri="{FF2B5EF4-FFF2-40B4-BE49-F238E27FC236}">
                <a16:creationId xmlns:a16="http://schemas.microsoft.com/office/drawing/2014/main" id="{FA14C4A1-0B84-9797-AAFB-DC9996BEE6C8}"/>
              </a:ext>
            </a:extLst>
          </p:cNvPr>
          <p:cNvSpPr/>
          <p:nvPr/>
        </p:nvSpPr>
        <p:spPr>
          <a:xfrm rot="2700118" flipV="1">
            <a:off x="5625276" y="2467884"/>
            <a:ext cx="2677467" cy="2101849"/>
          </a:xfrm>
          <a:prstGeom prst="arc">
            <a:avLst>
              <a:gd name="adj1" fmla="val 14655313"/>
              <a:gd name="adj2" fmla="val 19334095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弧 7">
            <a:extLst>
              <a:ext uri="{FF2B5EF4-FFF2-40B4-BE49-F238E27FC236}">
                <a16:creationId xmlns:a16="http://schemas.microsoft.com/office/drawing/2014/main" id="{BC9083E8-C568-183D-A541-96D67FD70B10}"/>
              </a:ext>
            </a:extLst>
          </p:cNvPr>
          <p:cNvSpPr/>
          <p:nvPr/>
        </p:nvSpPr>
        <p:spPr>
          <a:xfrm rot="1332916" flipV="1">
            <a:off x="5498161" y="1965995"/>
            <a:ext cx="2677467" cy="2101849"/>
          </a:xfrm>
          <a:prstGeom prst="arc">
            <a:avLst>
              <a:gd name="adj1" fmla="val 14655313"/>
              <a:gd name="adj2" fmla="val 18923210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弧 8">
            <a:extLst>
              <a:ext uri="{FF2B5EF4-FFF2-40B4-BE49-F238E27FC236}">
                <a16:creationId xmlns:a16="http://schemas.microsoft.com/office/drawing/2014/main" id="{AB60C87E-71D7-8F2E-6F52-EA9BED8ACD15}"/>
              </a:ext>
            </a:extLst>
          </p:cNvPr>
          <p:cNvSpPr/>
          <p:nvPr/>
        </p:nvSpPr>
        <p:spPr>
          <a:xfrm rot="21349760" flipV="1">
            <a:off x="4768392" y="1255976"/>
            <a:ext cx="4123343" cy="2498761"/>
          </a:xfrm>
          <a:prstGeom prst="arc">
            <a:avLst>
              <a:gd name="adj1" fmla="val 13897278"/>
              <a:gd name="adj2" fmla="val 19799903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弧 10">
            <a:extLst>
              <a:ext uri="{FF2B5EF4-FFF2-40B4-BE49-F238E27FC236}">
                <a16:creationId xmlns:a16="http://schemas.microsoft.com/office/drawing/2014/main" id="{2B64D5BA-7EFB-300B-CA23-ECA03E3D30D7}"/>
              </a:ext>
            </a:extLst>
          </p:cNvPr>
          <p:cNvSpPr/>
          <p:nvPr/>
        </p:nvSpPr>
        <p:spPr>
          <a:xfrm rot="21301116" flipV="1">
            <a:off x="4889719" y="1035365"/>
            <a:ext cx="4632004" cy="2824580"/>
          </a:xfrm>
          <a:prstGeom prst="arc">
            <a:avLst>
              <a:gd name="adj1" fmla="val 13342260"/>
              <a:gd name="adj2" fmla="val 20834677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弧 11">
            <a:extLst>
              <a:ext uri="{FF2B5EF4-FFF2-40B4-BE49-F238E27FC236}">
                <a16:creationId xmlns:a16="http://schemas.microsoft.com/office/drawing/2014/main" id="{93F714AD-5EED-8096-5722-04E2D6A49B00}"/>
              </a:ext>
            </a:extLst>
          </p:cNvPr>
          <p:cNvSpPr/>
          <p:nvPr/>
        </p:nvSpPr>
        <p:spPr>
          <a:xfrm rot="17383923">
            <a:off x="5840182" y="2308378"/>
            <a:ext cx="3606235" cy="3677665"/>
          </a:xfrm>
          <a:prstGeom prst="arc">
            <a:avLst>
              <a:gd name="adj1" fmla="val 16200000"/>
              <a:gd name="adj2" fmla="val 20197166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弧 12">
            <a:extLst>
              <a:ext uri="{FF2B5EF4-FFF2-40B4-BE49-F238E27FC236}">
                <a16:creationId xmlns:a16="http://schemas.microsoft.com/office/drawing/2014/main" id="{7F1D99F0-22B0-9DDD-3A30-614FCA7461D4}"/>
              </a:ext>
            </a:extLst>
          </p:cNvPr>
          <p:cNvSpPr/>
          <p:nvPr/>
        </p:nvSpPr>
        <p:spPr>
          <a:xfrm rot="20308394" flipV="1">
            <a:off x="4688037" y="1084287"/>
            <a:ext cx="3483329" cy="2498761"/>
          </a:xfrm>
          <a:prstGeom prst="arc">
            <a:avLst>
              <a:gd name="adj1" fmla="val 13897278"/>
              <a:gd name="adj2" fmla="val 18418892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016AB24-00DE-B50D-EA30-F86BB4657FBC}"/>
                  </a:ext>
                </a:extLst>
              </p:cNvPr>
              <p:cNvSpPr txBox="1"/>
              <p:nvPr/>
            </p:nvSpPr>
            <p:spPr bwMode="auto">
              <a:xfrm>
                <a:off x="4529209" y="3909017"/>
                <a:ext cx="1875077" cy="7689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Source Node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016AB24-00DE-B50D-EA30-F86BB4657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9209" y="3909017"/>
                <a:ext cx="1875077" cy="768906"/>
              </a:xfrm>
              <a:prstGeom prst="rect">
                <a:avLst/>
              </a:prstGeom>
              <a:blipFill>
                <a:blip r:embed="rId5"/>
                <a:stretch>
                  <a:fillRect l="-3356" t="-4839" b="-14516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id="{4CAC8693-EABF-15DC-0998-35EB8E964421}"/>
              </a:ext>
            </a:extLst>
          </p:cNvPr>
          <p:cNvGrpSpPr/>
          <p:nvPr/>
        </p:nvGrpSpPr>
        <p:grpSpPr>
          <a:xfrm>
            <a:off x="645545" y="1991793"/>
            <a:ext cx="3494336" cy="1129444"/>
            <a:chOff x="645545" y="1991793"/>
            <a:chExt cx="3494336" cy="1129444"/>
          </a:xfrm>
        </p:grpSpPr>
        <p:sp>
          <p:nvSpPr>
            <p:cNvPr id="3" name="AutoShape 10">
              <a:extLst>
                <a:ext uri="{FF2B5EF4-FFF2-40B4-BE49-F238E27FC236}">
                  <a16:creationId xmlns:a16="http://schemas.microsoft.com/office/drawing/2014/main" id="{CA0CAAFE-18FB-A2B1-07C1-0684873F10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5545" y="1991793"/>
              <a:ext cx="3430334" cy="1129444"/>
            </a:xfrm>
            <a:prstGeom prst="roundRect">
              <a:avLst>
                <a:gd name="adj" fmla="val 16667"/>
              </a:avLst>
            </a:prstGeom>
            <a:solidFill>
              <a:srgbClr val="E5E6E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anchor="ctr">
              <a:flatTx/>
            </a:bodyPr>
            <a:lstStyle/>
            <a:p>
              <a:pPr marL="17100" lvl="1" algn="ctr" eaLnBrk="0" hangingPunct="0">
                <a:lnSpc>
                  <a:spcPct val="120000"/>
                </a:lnSpc>
                <a:spcBef>
                  <a:spcPts val="300"/>
                </a:spcBef>
                <a:buSzPct val="80000"/>
                <a:defRPr/>
              </a:pPr>
              <a:endPara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09F0A0C-8B81-E66F-55E8-41D8B3AA33BA}"/>
                </a:ext>
              </a:extLst>
            </p:cNvPr>
            <p:cNvSpPr txBox="1"/>
            <p:nvPr/>
          </p:nvSpPr>
          <p:spPr>
            <a:xfrm>
              <a:off x="742131" y="2182679"/>
              <a:ext cx="33977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00" lvl="1" eaLnBrk="0" hangingPunct="0">
                <a:spcBef>
                  <a:spcPts val="300"/>
                </a:spcBef>
                <a:buSzPct val="80000"/>
                <a:defRPr/>
              </a:pPr>
              <a:r>
                <a:rPr lang="en-US" altLang="zh-C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Single-Node </a:t>
              </a: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Random-Walk Probability Computations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9D06293E-C2FF-7F76-C408-620E160ABA8B}"/>
              </a:ext>
            </a:extLst>
          </p:cNvPr>
          <p:cNvGrpSpPr/>
          <p:nvPr/>
        </p:nvGrpSpPr>
        <p:grpSpPr>
          <a:xfrm>
            <a:off x="646150" y="3717053"/>
            <a:ext cx="3416470" cy="1117418"/>
            <a:chOff x="646150" y="3445982"/>
            <a:chExt cx="3416470" cy="1117418"/>
          </a:xfrm>
        </p:grpSpPr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105A6345-2A10-5CFB-13A1-60ABF8A4A50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6150" y="3445982"/>
              <a:ext cx="3416470" cy="1117418"/>
            </a:xfrm>
            <a:prstGeom prst="roundRect">
              <a:avLst>
                <a:gd name="adj" fmla="val 16667"/>
              </a:avLst>
            </a:prstGeom>
            <a:solidFill>
              <a:srgbClr val="E5E6E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anchor="ctr">
              <a:flatTx/>
            </a:bodyPr>
            <a:lstStyle/>
            <a:p>
              <a:pPr marL="17100" lvl="1" algn="ctr" eaLnBrk="0" hangingPunct="0">
                <a:lnSpc>
                  <a:spcPct val="120000"/>
                </a:lnSpc>
                <a:spcBef>
                  <a:spcPts val="300"/>
                </a:spcBef>
                <a:buSzPct val="80000"/>
                <a:defRPr/>
              </a:pPr>
              <a:endPara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3ACE4F1-F8B2-0721-63D4-B3E33362766E}"/>
                </a:ext>
              </a:extLst>
            </p:cNvPr>
            <p:cNvSpPr txBox="1"/>
            <p:nvPr/>
          </p:nvSpPr>
          <p:spPr>
            <a:xfrm>
              <a:off x="742131" y="3662006"/>
              <a:ext cx="33204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00" lvl="1" eaLnBrk="0" hangingPunct="0">
                <a:spcBef>
                  <a:spcPts val="300"/>
                </a:spcBef>
                <a:buSzPct val="80000"/>
                <a:defRPr/>
              </a:pPr>
              <a:r>
                <a:rPr lang="en-US" altLang="zh-C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Single-Target </a:t>
              </a: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Random-Walk Probability Computations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3F8A897-8F6A-CEFD-0298-0B3765005CD7}"/>
              </a:ext>
            </a:extLst>
          </p:cNvPr>
          <p:cNvGrpSpPr/>
          <p:nvPr/>
        </p:nvGrpSpPr>
        <p:grpSpPr>
          <a:xfrm>
            <a:off x="659410" y="5264661"/>
            <a:ext cx="3513545" cy="1062225"/>
            <a:chOff x="659410" y="5264661"/>
            <a:chExt cx="3513545" cy="1062225"/>
          </a:xfrm>
        </p:grpSpPr>
        <p:sp>
          <p:nvSpPr>
            <p:cNvPr id="17" name="AutoShape 10">
              <a:extLst>
                <a:ext uri="{FF2B5EF4-FFF2-40B4-BE49-F238E27FC236}">
                  <a16:creationId xmlns:a16="http://schemas.microsoft.com/office/drawing/2014/main" id="{10CA53F2-E8AC-AD29-86A2-E464C7DF981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9410" y="5264661"/>
              <a:ext cx="3416469" cy="1062225"/>
            </a:xfrm>
            <a:prstGeom prst="roundRect">
              <a:avLst>
                <a:gd name="adj" fmla="val 16667"/>
              </a:avLst>
            </a:prstGeom>
            <a:solidFill>
              <a:srgbClr val="E5E6E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anchor="ctr">
              <a:flatTx/>
            </a:bodyPr>
            <a:lstStyle/>
            <a:p>
              <a:pPr marL="17100" lvl="1" algn="ctr" eaLnBrk="0" hangingPunct="0">
                <a:lnSpc>
                  <a:spcPct val="120000"/>
                </a:lnSpc>
                <a:spcBef>
                  <a:spcPts val="300"/>
                </a:spcBef>
                <a:buSzPct val="80000"/>
                <a:defRPr/>
              </a:pPr>
              <a:endPara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CF588E0-06C6-36F6-E85B-4963214F9485}"/>
                </a:ext>
              </a:extLst>
            </p:cNvPr>
            <p:cNvSpPr txBox="1"/>
            <p:nvPr/>
          </p:nvSpPr>
          <p:spPr>
            <a:xfrm>
              <a:off x="742621" y="5441830"/>
              <a:ext cx="343033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00" lvl="1" eaLnBrk="0" hangingPunct="0">
                <a:spcBef>
                  <a:spcPts val="300"/>
                </a:spcBef>
                <a:buSzPct val="80000"/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Single-Source</a:t>
              </a:r>
              <a:r>
                <a:rPr lang="en-US" altLang="zh-CN" sz="20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Random-Walk Probability Computations</a:t>
              </a: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A3A62FE-2953-B741-D8C5-61E7B6F181BA}"/>
              </a:ext>
            </a:extLst>
          </p:cNvPr>
          <p:cNvSpPr/>
          <p:nvPr/>
        </p:nvSpPr>
        <p:spPr>
          <a:xfrm>
            <a:off x="389302" y="1835886"/>
            <a:ext cx="3842655" cy="3168929"/>
          </a:xfrm>
          <a:prstGeom prst="rect">
            <a:avLst/>
          </a:prstGeom>
          <a:solidFill>
            <a:schemeClr val="bg1">
              <a:alpha val="71971"/>
            </a:schemeClr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325665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5" grpId="0" animBg="1"/>
      <p:bldP spid="206" grpId="0" animBg="1"/>
      <p:bldP spid="207" grpId="0" animBg="1"/>
      <p:bldP spid="208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24">
            <a:extLst>
              <a:ext uri="{FF2B5EF4-FFF2-40B4-BE49-F238E27FC236}">
                <a16:creationId xmlns:a16="http://schemas.microsoft.com/office/drawing/2014/main" id="{9E3BBBD6-5866-40E1-BC24-6826FCA4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25" y="718642"/>
            <a:ext cx="9817503" cy="558338"/>
          </a:xfrm>
        </p:spPr>
        <p:txBody>
          <a:bodyPr/>
          <a:lstStyle/>
          <a:p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Problem Definition</a:t>
            </a:r>
            <a:endParaRPr lang="zh-CN" altLang="en-US" sz="3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47CF0669-2B00-ADD4-0C19-39A36ED5F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149" y="4597178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6259A356-C795-BDF1-1D6C-9C47B68E3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547" y="5231625"/>
            <a:ext cx="359484" cy="35247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E44F9600-E95B-CAAA-0997-992448DC5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686" y="4808661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5B0AB45D-1748-6E95-61F2-2335C6EFE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288" y="4244707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183ADB30-529E-A55A-EFE9-C261A0A2A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341" y="5795578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C34FC4B6-8C9D-614E-8154-0E2A5858D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5222" y="5654590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BA743992-A75A-B986-B675-3DF1A42E1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283" y="6359532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E6601C95-2728-E786-2451-A5ED2580F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877" y="3821741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E13ACBEF-6D87-71FE-B1A3-8C2C493A5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72" y="3680753"/>
            <a:ext cx="359484" cy="35247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025D90B9-315D-3676-CC49-AB639214A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792" y="4526684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84D1F1A1-018B-A3FC-147A-E5E2639D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72" y="4738166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8" name="Oval 14">
            <a:extLst>
              <a:ext uri="{FF2B5EF4-FFF2-40B4-BE49-F238E27FC236}">
                <a16:creationId xmlns:a16="http://schemas.microsoft.com/office/drawing/2014/main" id="{BE462A0F-30C1-EAC5-2C7F-4946CED60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2553" y="4103718"/>
            <a:ext cx="359484" cy="35247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D215BF44-1B02-3241-F264-2277CE359F3D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1774386" y="5532478"/>
            <a:ext cx="584194" cy="316873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FFC9E236-7DE5-3955-A457-2F4CA75F3D62}"/>
              </a:ext>
            </a:extLst>
          </p:cNvPr>
          <p:cNvCxnSpPr>
            <a:cxnSpLocks/>
            <a:stCxn id="6" idx="1"/>
            <a:endCxn id="5" idx="5"/>
          </p:cNvCxnSpPr>
          <p:nvPr/>
        </p:nvCxnSpPr>
        <p:spPr>
          <a:xfrm flipH="1" flipV="1">
            <a:off x="1354988" y="4898030"/>
            <a:ext cx="165204" cy="385212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F96F5C77-4E01-2287-8A76-E155486E4C29}"/>
              </a:ext>
            </a:extLst>
          </p:cNvPr>
          <p:cNvCxnSpPr>
            <a:cxnSpLocks/>
          </p:cNvCxnSpPr>
          <p:nvPr/>
        </p:nvCxnSpPr>
        <p:spPr>
          <a:xfrm flipV="1">
            <a:off x="1353941" y="4425434"/>
            <a:ext cx="288441" cy="227881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D8F06CB8-4E0F-9EEB-A099-8214CE537898}"/>
              </a:ext>
            </a:extLst>
          </p:cNvPr>
          <p:cNvCxnSpPr>
            <a:cxnSpLocks/>
          </p:cNvCxnSpPr>
          <p:nvPr/>
        </p:nvCxnSpPr>
        <p:spPr>
          <a:xfrm>
            <a:off x="2002528" y="4425434"/>
            <a:ext cx="1388743" cy="279639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CF56C16F-E733-F375-F191-6C9945CA4457}"/>
              </a:ext>
            </a:extLst>
          </p:cNvPr>
          <p:cNvCxnSpPr>
            <a:cxnSpLocks/>
          </p:cNvCxnSpPr>
          <p:nvPr/>
        </p:nvCxnSpPr>
        <p:spPr>
          <a:xfrm flipH="1" flipV="1">
            <a:off x="1949786" y="4550067"/>
            <a:ext cx="168652" cy="317208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35C20AD6-B1D1-83A4-6983-1B54182E91E0}"/>
              </a:ext>
            </a:extLst>
          </p:cNvPr>
          <p:cNvCxnSpPr>
            <a:cxnSpLocks/>
          </p:cNvCxnSpPr>
          <p:nvPr/>
        </p:nvCxnSpPr>
        <p:spPr>
          <a:xfrm>
            <a:off x="1408296" y="4774115"/>
            <a:ext cx="659014" cy="213959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B529A9C3-C39D-E7D3-7D7C-AE63F1781191}"/>
              </a:ext>
            </a:extLst>
          </p:cNvPr>
          <p:cNvCxnSpPr>
            <a:cxnSpLocks/>
          </p:cNvCxnSpPr>
          <p:nvPr/>
        </p:nvCxnSpPr>
        <p:spPr>
          <a:xfrm flipV="1">
            <a:off x="2593846" y="4813316"/>
            <a:ext cx="830835" cy="1017491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45CF677D-024F-BBEE-0E34-1F6BEF7A43BE}"/>
              </a:ext>
            </a:extLst>
          </p:cNvPr>
          <p:cNvCxnSpPr>
            <a:cxnSpLocks/>
            <a:stCxn id="6" idx="7"/>
          </p:cNvCxnSpPr>
          <p:nvPr/>
        </p:nvCxnSpPr>
        <p:spPr>
          <a:xfrm flipV="1">
            <a:off x="1774386" y="5090637"/>
            <a:ext cx="345668" cy="192606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45468331-E394-57DC-AA77-EB01085C60B0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2665984" y="5830826"/>
            <a:ext cx="419238" cy="143158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03EE2358-211A-98B5-27BB-EAFF1053922C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>
          <a:xfrm>
            <a:off x="2613180" y="6096431"/>
            <a:ext cx="308747" cy="314719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3035273A-AC57-8349-CBF6-A752514CA01F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3049025" y="5998491"/>
            <a:ext cx="217991" cy="361041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D0FF5D23-7D5D-9235-24D2-E70B5E691900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3698677" y="4829706"/>
            <a:ext cx="464996" cy="84695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E1AFC293-6688-6BA3-2F56-8D53C521AAF5}"/>
              </a:ext>
            </a:extLst>
          </p:cNvPr>
          <p:cNvCxnSpPr>
            <a:cxnSpLocks/>
          </p:cNvCxnSpPr>
          <p:nvPr/>
        </p:nvCxnSpPr>
        <p:spPr>
          <a:xfrm flipV="1">
            <a:off x="4470547" y="4398251"/>
            <a:ext cx="524086" cy="384130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A085B938-95BA-D7F6-B4CB-13880A08300C}"/>
              </a:ext>
            </a:extLst>
          </p:cNvPr>
          <p:cNvCxnSpPr>
            <a:cxnSpLocks/>
            <a:endCxn id="15" idx="4"/>
          </p:cNvCxnSpPr>
          <p:nvPr/>
        </p:nvCxnSpPr>
        <p:spPr>
          <a:xfrm flipV="1">
            <a:off x="4343216" y="4033224"/>
            <a:ext cx="199" cy="697533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1EE4D5BC-9ACC-FCCF-BD24-E5CF9230789B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3684361" y="3857011"/>
            <a:ext cx="488209" cy="140966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B6C09850-9F4C-7D27-1FF1-3F9D1E1F6A7C}"/>
              </a:ext>
            </a:extLst>
          </p:cNvPr>
          <p:cNvCxnSpPr>
            <a:cxnSpLocks/>
            <a:endCxn id="14" idx="4"/>
          </p:cNvCxnSpPr>
          <p:nvPr/>
        </p:nvCxnSpPr>
        <p:spPr>
          <a:xfrm flipH="1" flipV="1">
            <a:off x="3504620" y="4174212"/>
            <a:ext cx="66726" cy="354604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B76E1757-6D6B-6531-417D-8ACDCDE0C2DF}"/>
              </a:ext>
            </a:extLst>
          </p:cNvPr>
          <p:cNvCxnSpPr>
            <a:cxnSpLocks/>
            <a:stCxn id="18" idx="1"/>
            <a:endCxn id="15" idx="6"/>
          </p:cNvCxnSpPr>
          <p:nvPr/>
        </p:nvCxnSpPr>
        <p:spPr>
          <a:xfrm flipH="1" flipV="1">
            <a:off x="4523156" y="3856988"/>
            <a:ext cx="472042" cy="298347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2E89EB64-D976-4A78-5A3D-D5E4E0497932}"/>
              </a:ext>
            </a:extLst>
          </p:cNvPr>
          <p:cNvCxnSpPr>
            <a:cxnSpLocks/>
          </p:cNvCxnSpPr>
          <p:nvPr/>
        </p:nvCxnSpPr>
        <p:spPr>
          <a:xfrm flipH="1" flipV="1">
            <a:off x="1399163" y="4846925"/>
            <a:ext cx="659014" cy="213959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C78D8898-8320-A108-122D-AE42EF289F56}"/>
              </a:ext>
            </a:extLst>
          </p:cNvPr>
          <p:cNvCxnSpPr>
            <a:cxnSpLocks/>
          </p:cNvCxnSpPr>
          <p:nvPr/>
        </p:nvCxnSpPr>
        <p:spPr>
          <a:xfrm flipH="1">
            <a:off x="2633607" y="4874539"/>
            <a:ext cx="830835" cy="1017491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7D1C9135-5B10-C0AC-66CC-355630BB07B6}"/>
              </a:ext>
            </a:extLst>
          </p:cNvPr>
          <p:cNvCxnSpPr>
            <a:cxnSpLocks/>
          </p:cNvCxnSpPr>
          <p:nvPr/>
        </p:nvCxnSpPr>
        <p:spPr>
          <a:xfrm>
            <a:off x="4523366" y="3942262"/>
            <a:ext cx="434960" cy="286012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BC5A71A3-08F8-F259-178B-655F273DAC5B}"/>
              </a:ext>
            </a:extLst>
          </p:cNvPr>
          <p:cNvSpPr txBox="1"/>
          <p:nvPr/>
        </p:nvSpPr>
        <p:spPr bwMode="auto">
          <a:xfrm>
            <a:off x="3623552" y="2853801"/>
            <a:ext cx="1704815" cy="7073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  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E3037909-0479-578E-5F1A-E544EAE9FE5F}"/>
                  </a:ext>
                </a:extLst>
              </p:cNvPr>
              <p:cNvSpPr txBox="1"/>
              <p:nvPr/>
            </p:nvSpPr>
            <p:spPr bwMode="auto">
              <a:xfrm>
                <a:off x="4254313" y="3669703"/>
                <a:ext cx="177805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E3037909-0479-578E-5F1A-E544EAE9F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4313" y="3669703"/>
                <a:ext cx="177805" cy="307777"/>
              </a:xfrm>
              <a:prstGeom prst="rect">
                <a:avLst/>
              </a:prstGeom>
              <a:blipFill>
                <a:blip r:embed="rId3"/>
                <a:stretch>
                  <a:fillRect l="-28571" r="-28571" b="-80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BEBF0035-08C9-36B6-A087-2171D83BB1E3}"/>
              </a:ext>
            </a:extLst>
          </p:cNvPr>
          <p:cNvCxnSpPr>
            <a:cxnSpLocks/>
          </p:cNvCxnSpPr>
          <p:nvPr/>
        </p:nvCxnSpPr>
        <p:spPr>
          <a:xfrm flipH="1">
            <a:off x="2672999" y="5888831"/>
            <a:ext cx="419238" cy="143158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709FAB40-3F27-68DB-020A-3BC8C3DAA290}"/>
              </a:ext>
            </a:extLst>
          </p:cNvPr>
          <p:cNvCxnSpPr>
            <a:cxnSpLocks/>
          </p:cNvCxnSpPr>
          <p:nvPr/>
        </p:nvCxnSpPr>
        <p:spPr>
          <a:xfrm flipH="1" flipV="1">
            <a:off x="2592889" y="6154455"/>
            <a:ext cx="308747" cy="314719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文本框 103">
            <a:extLst>
              <a:ext uri="{FF2B5EF4-FFF2-40B4-BE49-F238E27FC236}">
                <a16:creationId xmlns:a16="http://schemas.microsoft.com/office/drawing/2014/main" id="{EE26541D-807F-5208-9AC7-C39D303220B9}"/>
              </a:ext>
            </a:extLst>
          </p:cNvPr>
          <p:cNvSpPr txBox="1"/>
          <p:nvPr/>
        </p:nvSpPr>
        <p:spPr bwMode="auto">
          <a:xfrm>
            <a:off x="3859789" y="5598960"/>
            <a:ext cx="1166578" cy="4303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2200" b="1" dirty="0">
                <a:solidFill>
                  <a:srgbClr val="005A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Goal: 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BFC08D35-E441-1C7B-C7B5-64EC07F263C9}"/>
                  </a:ext>
                </a:extLst>
              </p:cNvPr>
              <p:cNvSpPr txBox="1"/>
              <p:nvPr/>
            </p:nvSpPr>
            <p:spPr bwMode="auto">
              <a:xfrm>
                <a:off x="5029994" y="5612653"/>
                <a:ext cx="4610826" cy="4308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  <a:buSzPct val="80000"/>
                </a:pPr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Given a target node 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𝑡</m:t>
                    </m:r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, e</a:t>
                </a:r>
                <a:r>
                  <a:rPr kumimoji="1"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stimating </a:t>
                </a:r>
                <a14:m>
                  <m:oMath xmlns:m="http://schemas.openxmlformats.org/officeDocument/2006/math">
                    <m:r>
                      <a:rPr kumimoji="1" lang="en-US" altLang="zh-CN" sz="22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kumimoji="1"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BFC08D35-E441-1C7B-C7B5-64EC07F26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994" y="5612653"/>
                <a:ext cx="4610826" cy="430887"/>
              </a:xfrm>
              <a:prstGeom prst="rect">
                <a:avLst/>
              </a:prstGeom>
              <a:blipFill>
                <a:blip r:embed="rId4"/>
                <a:stretch>
                  <a:fillRect l="-1653" t="-11765" b="-2647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>
            <a:extLst>
              <a:ext uri="{FF2B5EF4-FFF2-40B4-BE49-F238E27FC236}">
                <a16:creationId xmlns:a16="http://schemas.microsoft.com/office/drawing/2014/main" id="{FE001336-AF09-98A2-D4A6-80D0B29EB768}"/>
              </a:ext>
            </a:extLst>
          </p:cNvPr>
          <p:cNvSpPr txBox="1"/>
          <p:nvPr/>
        </p:nvSpPr>
        <p:spPr bwMode="auto">
          <a:xfrm>
            <a:off x="420191" y="5903269"/>
            <a:ext cx="1546410" cy="6457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Uniformly</a:t>
            </a:r>
          </a:p>
          <a:p>
            <a:pPr algn="ctr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Sampled! </a:t>
            </a:r>
          </a:p>
        </p:txBody>
      </p:sp>
      <p:sp>
        <p:nvSpPr>
          <p:cNvPr id="46" name="Oval 4">
            <a:extLst>
              <a:ext uri="{FF2B5EF4-FFF2-40B4-BE49-F238E27FC236}">
                <a16:creationId xmlns:a16="http://schemas.microsoft.com/office/drawing/2014/main" id="{95F68C05-1ABC-9B90-7056-9CFBEB472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4934" y="5227069"/>
            <a:ext cx="359484" cy="352471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3F8E365C-5CC9-9E4A-2D54-EFF135278818}"/>
                  </a:ext>
                </a:extLst>
              </p:cNvPr>
              <p:cNvSpPr txBox="1"/>
              <p:nvPr/>
            </p:nvSpPr>
            <p:spPr bwMode="auto">
              <a:xfrm>
                <a:off x="904284" y="3288510"/>
                <a:ext cx="2030506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005AAA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E</a:t>
                </a:r>
                <a:r>
                  <a:rPr kumimoji="1" lang="en-US" altLang="zh-CN" sz="2000" dirty="0">
                    <a:solidFill>
                      <a:srgbClr val="005AAA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stimating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>
                        <a:solidFill>
                          <a:srgbClr val="005A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kumimoji="1" lang="en-US" altLang="zh-CN" sz="2000" b="0" i="1" dirty="0">
                        <a:solidFill>
                          <a:srgbClr val="005A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dirty="0">
                        <a:solidFill>
                          <a:srgbClr val="005A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000" b="0" i="1" dirty="0">
                        <a:solidFill>
                          <a:srgbClr val="005A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>
                  <a:solidFill>
                    <a:srgbClr val="005AAA"/>
                  </a:solidFill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3F8E365C-5CC9-9E4A-2D54-EFF135278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4284" y="3288510"/>
                <a:ext cx="2030506" cy="400110"/>
              </a:xfrm>
              <a:prstGeom prst="rect">
                <a:avLst/>
              </a:prstGeom>
              <a:blipFill>
                <a:blip r:embed="rId5"/>
                <a:stretch>
                  <a:fillRect l="-3125" t="-6061" b="-2424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弧 46">
            <a:extLst>
              <a:ext uri="{FF2B5EF4-FFF2-40B4-BE49-F238E27FC236}">
                <a16:creationId xmlns:a16="http://schemas.microsoft.com/office/drawing/2014/main" id="{6356C7B5-6DF3-100F-FC31-6A944B941D3D}"/>
              </a:ext>
            </a:extLst>
          </p:cNvPr>
          <p:cNvSpPr/>
          <p:nvPr/>
        </p:nvSpPr>
        <p:spPr>
          <a:xfrm rot="16395408">
            <a:off x="1646553" y="3483229"/>
            <a:ext cx="3606235" cy="3677665"/>
          </a:xfrm>
          <a:prstGeom prst="arc">
            <a:avLst>
              <a:gd name="adj1" fmla="val 16175108"/>
              <a:gd name="adj2" fmla="val 1356544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弧 63">
            <a:extLst>
              <a:ext uri="{FF2B5EF4-FFF2-40B4-BE49-F238E27FC236}">
                <a16:creationId xmlns:a16="http://schemas.microsoft.com/office/drawing/2014/main" id="{3CE9E657-9BE9-9C0A-2568-FD38466E64DB}"/>
              </a:ext>
            </a:extLst>
          </p:cNvPr>
          <p:cNvSpPr/>
          <p:nvPr/>
        </p:nvSpPr>
        <p:spPr>
          <a:xfrm rot="8925758" flipV="1">
            <a:off x="1100643" y="5474751"/>
            <a:ext cx="747722" cy="636801"/>
          </a:xfrm>
          <a:prstGeom prst="arc">
            <a:avLst>
              <a:gd name="adj1" fmla="val 14538063"/>
              <a:gd name="adj2" fmla="val 20534766"/>
            </a:avLst>
          </a:prstGeom>
          <a:ln w="12700">
            <a:solidFill>
              <a:srgbClr val="005AAA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A35BC76-B180-D3F9-167B-990C69CE1C7B}"/>
                  </a:ext>
                </a:extLst>
              </p:cNvPr>
              <p:cNvSpPr txBox="1"/>
              <p:nvPr/>
            </p:nvSpPr>
            <p:spPr bwMode="auto">
              <a:xfrm>
                <a:off x="5064574" y="6207380"/>
                <a:ext cx="4683822" cy="4579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  <a:buSzPct val="8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2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kumimoji="1" lang="en-US" altLang="zh-CN" sz="22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− 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acc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(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𝑡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&gt;</m:t>
                              </m:r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𝑐</m:t>
                              </m:r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1" lang="en-US" altLang="zh-CN" sz="22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kumimoji="1" lang="en-US" altLang="zh-CN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A35BC76-B180-D3F9-167B-990C69CE1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4574" y="6207380"/>
                <a:ext cx="4683822" cy="457946"/>
              </a:xfrm>
              <a:prstGeom prst="rect">
                <a:avLst/>
              </a:prstGeom>
              <a:blipFill>
                <a:blip r:embed="rId6"/>
                <a:stretch>
                  <a:fillRect b="-13514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34">
            <a:extLst>
              <a:ext uri="{FF2B5EF4-FFF2-40B4-BE49-F238E27FC236}">
                <a16:creationId xmlns:a16="http://schemas.microsoft.com/office/drawing/2014/main" id="{362BC78C-F104-09EE-B064-7CF7423FB03A}"/>
              </a:ext>
            </a:extLst>
          </p:cNvPr>
          <p:cNvSpPr>
            <a:spLocks noEditPoints="1"/>
          </p:cNvSpPr>
          <p:nvPr/>
        </p:nvSpPr>
        <p:spPr bwMode="auto">
          <a:xfrm>
            <a:off x="266316" y="1614547"/>
            <a:ext cx="9510238" cy="797436"/>
          </a:xfrm>
          <a:custGeom>
            <a:avLst/>
            <a:gdLst>
              <a:gd name="T0" fmla="*/ 26 w 3711"/>
              <a:gd name="T1" fmla="*/ 284 h 969"/>
              <a:gd name="T2" fmla="*/ 283 w 3711"/>
              <a:gd name="T3" fmla="*/ 144 h 969"/>
              <a:gd name="T4" fmla="*/ 394 w 3711"/>
              <a:gd name="T5" fmla="*/ 65 h 969"/>
              <a:gd name="T6" fmla="*/ 1140 w 3711"/>
              <a:gd name="T7" fmla="*/ 13 h 969"/>
              <a:gd name="T8" fmla="*/ 2918 w 3711"/>
              <a:gd name="T9" fmla="*/ 66 h 969"/>
              <a:gd name="T10" fmla="*/ 3387 w 3711"/>
              <a:gd name="T11" fmla="*/ 146 h 969"/>
              <a:gd name="T12" fmla="*/ 3587 w 3711"/>
              <a:gd name="T13" fmla="*/ 188 h 969"/>
              <a:gd name="T14" fmla="*/ 3562 w 3711"/>
              <a:gd name="T15" fmla="*/ 303 h 969"/>
              <a:gd name="T16" fmla="*/ 3630 w 3711"/>
              <a:gd name="T17" fmla="*/ 389 h 969"/>
              <a:gd name="T18" fmla="*/ 3463 w 3711"/>
              <a:gd name="T19" fmla="*/ 519 h 969"/>
              <a:gd name="T20" fmla="*/ 3667 w 3711"/>
              <a:gd name="T21" fmla="*/ 614 h 969"/>
              <a:gd name="T22" fmla="*/ 3484 w 3711"/>
              <a:gd name="T23" fmla="*/ 637 h 969"/>
              <a:gd name="T24" fmla="*/ 3566 w 3711"/>
              <a:gd name="T25" fmla="*/ 718 h 969"/>
              <a:gd name="T26" fmla="*/ 3512 w 3711"/>
              <a:gd name="T27" fmla="*/ 815 h 969"/>
              <a:gd name="T28" fmla="*/ 3417 w 3711"/>
              <a:gd name="T29" fmla="*/ 880 h 969"/>
              <a:gd name="T30" fmla="*/ 3543 w 3711"/>
              <a:gd name="T31" fmla="*/ 941 h 969"/>
              <a:gd name="T32" fmla="*/ 3315 w 3711"/>
              <a:gd name="T33" fmla="*/ 958 h 969"/>
              <a:gd name="T34" fmla="*/ 2731 w 3711"/>
              <a:gd name="T35" fmla="*/ 934 h 969"/>
              <a:gd name="T36" fmla="*/ 2742 w 3711"/>
              <a:gd name="T37" fmla="*/ 924 h 969"/>
              <a:gd name="T38" fmla="*/ 2035 w 3711"/>
              <a:gd name="T39" fmla="*/ 918 h 969"/>
              <a:gd name="T40" fmla="*/ 1396 w 3711"/>
              <a:gd name="T41" fmla="*/ 894 h 969"/>
              <a:gd name="T42" fmla="*/ 1581 w 3711"/>
              <a:gd name="T43" fmla="*/ 860 h 969"/>
              <a:gd name="T44" fmla="*/ 1284 w 3711"/>
              <a:gd name="T45" fmla="*/ 903 h 969"/>
              <a:gd name="T46" fmla="*/ 1054 w 3711"/>
              <a:gd name="T47" fmla="*/ 913 h 969"/>
              <a:gd name="T48" fmla="*/ 612 w 3711"/>
              <a:gd name="T49" fmla="*/ 927 h 969"/>
              <a:gd name="T50" fmla="*/ 365 w 3711"/>
              <a:gd name="T51" fmla="*/ 933 h 969"/>
              <a:gd name="T52" fmla="*/ 292 w 3711"/>
              <a:gd name="T53" fmla="*/ 856 h 969"/>
              <a:gd name="T54" fmla="*/ 155 w 3711"/>
              <a:gd name="T55" fmla="*/ 801 h 969"/>
              <a:gd name="T56" fmla="*/ 238 w 3711"/>
              <a:gd name="T57" fmla="*/ 701 h 969"/>
              <a:gd name="T58" fmla="*/ 182 w 3711"/>
              <a:gd name="T59" fmla="*/ 606 h 969"/>
              <a:gd name="T60" fmla="*/ 16 w 3711"/>
              <a:gd name="T61" fmla="*/ 476 h 969"/>
              <a:gd name="T62" fmla="*/ 3086 w 3711"/>
              <a:gd name="T63" fmla="*/ 869 h 969"/>
              <a:gd name="T64" fmla="*/ 2478 w 3711"/>
              <a:gd name="T65" fmla="*/ 854 h 969"/>
              <a:gd name="T66" fmla="*/ 1072 w 3711"/>
              <a:gd name="T67" fmla="*/ 822 h 969"/>
              <a:gd name="T68" fmla="*/ 3102 w 3711"/>
              <a:gd name="T69" fmla="*/ 871 h 969"/>
              <a:gd name="T70" fmla="*/ 1235 w 3711"/>
              <a:gd name="T71" fmla="*/ 772 h 969"/>
              <a:gd name="T72" fmla="*/ 1026 w 3711"/>
              <a:gd name="T73" fmla="*/ 782 h 969"/>
              <a:gd name="T74" fmla="*/ 2006 w 3711"/>
              <a:gd name="T75" fmla="*/ 589 h 969"/>
              <a:gd name="T76" fmla="*/ 2732 w 3711"/>
              <a:gd name="T77" fmla="*/ 497 h 969"/>
              <a:gd name="T78" fmla="*/ 1607 w 3711"/>
              <a:gd name="T79" fmla="*/ 874 h 969"/>
              <a:gd name="T80" fmla="*/ 1682 w 3711"/>
              <a:gd name="T81" fmla="*/ 880 h 969"/>
              <a:gd name="T82" fmla="*/ 3213 w 3711"/>
              <a:gd name="T83" fmla="*/ 162 h 969"/>
              <a:gd name="T84" fmla="*/ 2125 w 3711"/>
              <a:gd name="T85" fmla="*/ 742 h 969"/>
              <a:gd name="T86" fmla="*/ 2345 w 3711"/>
              <a:gd name="T87" fmla="*/ 791 h 969"/>
              <a:gd name="T88" fmla="*/ 2328 w 3711"/>
              <a:gd name="T89" fmla="*/ 737 h 969"/>
              <a:gd name="T90" fmla="*/ 1289 w 3711"/>
              <a:gd name="T91" fmla="*/ 774 h 969"/>
              <a:gd name="T92" fmla="*/ 2941 w 3711"/>
              <a:gd name="T93" fmla="*/ 925 h 969"/>
              <a:gd name="T94" fmla="*/ 1277 w 3711"/>
              <a:gd name="T95" fmla="*/ 670 h 969"/>
              <a:gd name="T96" fmla="*/ 2834 w 3711"/>
              <a:gd name="T97" fmla="*/ 896 h 969"/>
              <a:gd name="T98" fmla="*/ 1637 w 3711"/>
              <a:gd name="T99" fmla="*/ 745 h 969"/>
              <a:gd name="T100" fmla="*/ 1344 w 3711"/>
              <a:gd name="T101" fmla="*/ 846 h 969"/>
              <a:gd name="T102" fmla="*/ 654 w 3711"/>
              <a:gd name="T103" fmla="*/ 776 h 969"/>
              <a:gd name="T104" fmla="*/ 281 w 3711"/>
              <a:gd name="T105" fmla="*/ 794 h 969"/>
              <a:gd name="T106" fmla="*/ 3306 w 3711"/>
              <a:gd name="T107" fmla="*/ 717 h 969"/>
              <a:gd name="T108" fmla="*/ 2193 w 3711"/>
              <a:gd name="T109" fmla="*/ 600 h 969"/>
              <a:gd name="T110" fmla="*/ 2123 w 3711"/>
              <a:gd name="T111" fmla="*/ 903 h 969"/>
              <a:gd name="T112" fmla="*/ 1028 w 3711"/>
              <a:gd name="T113" fmla="*/ 663 h 969"/>
              <a:gd name="T114" fmla="*/ 1364 w 3711"/>
              <a:gd name="T115" fmla="*/ 872 h 969"/>
              <a:gd name="T116" fmla="*/ 2278 w 3711"/>
              <a:gd name="T117" fmla="*/ 844 h 969"/>
              <a:gd name="T118" fmla="*/ 2650 w 3711"/>
              <a:gd name="T119" fmla="*/ 882 h 969"/>
              <a:gd name="T120" fmla="*/ 2434 w 3711"/>
              <a:gd name="T121" fmla="*/ 678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11" h="969">
                <a:moveTo>
                  <a:pt x="44" y="398"/>
                </a:moveTo>
                <a:cubicBezTo>
                  <a:pt x="37" y="398"/>
                  <a:pt x="30" y="398"/>
                  <a:pt x="23" y="398"/>
                </a:cubicBezTo>
                <a:cubicBezTo>
                  <a:pt x="16" y="399"/>
                  <a:pt x="10" y="399"/>
                  <a:pt x="3" y="400"/>
                </a:cubicBezTo>
                <a:cubicBezTo>
                  <a:pt x="2" y="397"/>
                  <a:pt x="1" y="394"/>
                  <a:pt x="0" y="392"/>
                </a:cubicBezTo>
                <a:cubicBezTo>
                  <a:pt x="12" y="383"/>
                  <a:pt x="24" y="374"/>
                  <a:pt x="36" y="365"/>
                </a:cubicBezTo>
                <a:cubicBezTo>
                  <a:pt x="35" y="365"/>
                  <a:pt x="32" y="364"/>
                  <a:pt x="28" y="362"/>
                </a:cubicBezTo>
                <a:cubicBezTo>
                  <a:pt x="53" y="350"/>
                  <a:pt x="77" y="338"/>
                  <a:pt x="104" y="326"/>
                </a:cubicBezTo>
                <a:cubicBezTo>
                  <a:pt x="77" y="311"/>
                  <a:pt x="53" y="298"/>
                  <a:pt x="26" y="284"/>
                </a:cubicBezTo>
                <a:cubicBezTo>
                  <a:pt x="34" y="276"/>
                  <a:pt x="41" y="269"/>
                  <a:pt x="47" y="262"/>
                </a:cubicBezTo>
                <a:cubicBezTo>
                  <a:pt x="50" y="257"/>
                  <a:pt x="52" y="250"/>
                  <a:pt x="52" y="244"/>
                </a:cubicBezTo>
                <a:cubicBezTo>
                  <a:pt x="53" y="231"/>
                  <a:pt x="59" y="224"/>
                  <a:pt x="72" y="220"/>
                </a:cubicBezTo>
                <a:cubicBezTo>
                  <a:pt x="89" y="216"/>
                  <a:pt x="107" y="213"/>
                  <a:pt x="123" y="206"/>
                </a:cubicBezTo>
                <a:cubicBezTo>
                  <a:pt x="133" y="202"/>
                  <a:pt x="139" y="193"/>
                  <a:pt x="149" y="184"/>
                </a:cubicBezTo>
                <a:cubicBezTo>
                  <a:pt x="161" y="179"/>
                  <a:pt x="177" y="171"/>
                  <a:pt x="194" y="165"/>
                </a:cubicBezTo>
                <a:cubicBezTo>
                  <a:pt x="212" y="158"/>
                  <a:pt x="231" y="149"/>
                  <a:pt x="250" y="148"/>
                </a:cubicBezTo>
                <a:cubicBezTo>
                  <a:pt x="261" y="148"/>
                  <a:pt x="271" y="148"/>
                  <a:pt x="283" y="144"/>
                </a:cubicBezTo>
                <a:cubicBezTo>
                  <a:pt x="279" y="141"/>
                  <a:pt x="277" y="139"/>
                  <a:pt x="270" y="133"/>
                </a:cubicBezTo>
                <a:cubicBezTo>
                  <a:pt x="287" y="135"/>
                  <a:pt x="298" y="136"/>
                  <a:pt x="309" y="138"/>
                </a:cubicBezTo>
                <a:cubicBezTo>
                  <a:pt x="282" y="124"/>
                  <a:pt x="254" y="130"/>
                  <a:pt x="225" y="131"/>
                </a:cubicBezTo>
                <a:cubicBezTo>
                  <a:pt x="228" y="129"/>
                  <a:pt x="232" y="127"/>
                  <a:pt x="238" y="123"/>
                </a:cubicBezTo>
                <a:cubicBezTo>
                  <a:pt x="229" y="120"/>
                  <a:pt x="224" y="119"/>
                  <a:pt x="217" y="117"/>
                </a:cubicBezTo>
                <a:cubicBezTo>
                  <a:pt x="241" y="104"/>
                  <a:pt x="269" y="127"/>
                  <a:pt x="297" y="107"/>
                </a:cubicBezTo>
                <a:cubicBezTo>
                  <a:pt x="274" y="101"/>
                  <a:pt x="252" y="102"/>
                  <a:pt x="254" y="72"/>
                </a:cubicBezTo>
                <a:cubicBezTo>
                  <a:pt x="300" y="70"/>
                  <a:pt x="347" y="67"/>
                  <a:pt x="394" y="65"/>
                </a:cubicBezTo>
                <a:cubicBezTo>
                  <a:pt x="440" y="63"/>
                  <a:pt x="486" y="62"/>
                  <a:pt x="532" y="59"/>
                </a:cubicBezTo>
                <a:cubicBezTo>
                  <a:pt x="541" y="59"/>
                  <a:pt x="550" y="55"/>
                  <a:pt x="559" y="52"/>
                </a:cubicBezTo>
                <a:cubicBezTo>
                  <a:pt x="559" y="50"/>
                  <a:pt x="559" y="49"/>
                  <a:pt x="558" y="47"/>
                </a:cubicBezTo>
                <a:cubicBezTo>
                  <a:pt x="535" y="48"/>
                  <a:pt x="512" y="50"/>
                  <a:pt x="489" y="51"/>
                </a:cubicBezTo>
                <a:cubicBezTo>
                  <a:pt x="489" y="51"/>
                  <a:pt x="489" y="50"/>
                  <a:pt x="489" y="50"/>
                </a:cubicBezTo>
                <a:cubicBezTo>
                  <a:pt x="495" y="48"/>
                  <a:pt x="500" y="45"/>
                  <a:pt x="506" y="45"/>
                </a:cubicBezTo>
                <a:cubicBezTo>
                  <a:pt x="577" y="39"/>
                  <a:pt x="647" y="32"/>
                  <a:pt x="718" y="28"/>
                </a:cubicBezTo>
                <a:cubicBezTo>
                  <a:pt x="859" y="22"/>
                  <a:pt x="1000" y="18"/>
                  <a:pt x="1140" y="13"/>
                </a:cubicBezTo>
                <a:cubicBezTo>
                  <a:pt x="1214" y="11"/>
                  <a:pt x="1289" y="9"/>
                  <a:pt x="1363" y="8"/>
                </a:cubicBezTo>
                <a:cubicBezTo>
                  <a:pt x="1525" y="5"/>
                  <a:pt x="1688" y="1"/>
                  <a:pt x="1851" y="1"/>
                </a:cubicBezTo>
                <a:cubicBezTo>
                  <a:pt x="1982" y="0"/>
                  <a:pt x="2114" y="0"/>
                  <a:pt x="2245" y="4"/>
                </a:cubicBezTo>
                <a:cubicBezTo>
                  <a:pt x="2376" y="8"/>
                  <a:pt x="2506" y="16"/>
                  <a:pt x="2636" y="24"/>
                </a:cubicBezTo>
                <a:cubicBezTo>
                  <a:pt x="2706" y="29"/>
                  <a:pt x="2775" y="36"/>
                  <a:pt x="2844" y="46"/>
                </a:cubicBezTo>
                <a:cubicBezTo>
                  <a:pt x="2833" y="48"/>
                  <a:pt x="2822" y="50"/>
                  <a:pt x="2811" y="52"/>
                </a:cubicBezTo>
                <a:cubicBezTo>
                  <a:pt x="2811" y="53"/>
                  <a:pt x="2811" y="55"/>
                  <a:pt x="2811" y="56"/>
                </a:cubicBezTo>
                <a:cubicBezTo>
                  <a:pt x="2845" y="59"/>
                  <a:pt x="2879" y="62"/>
                  <a:pt x="2918" y="66"/>
                </a:cubicBezTo>
                <a:cubicBezTo>
                  <a:pt x="2905" y="88"/>
                  <a:pt x="2884" y="66"/>
                  <a:pt x="2873" y="78"/>
                </a:cubicBezTo>
                <a:cubicBezTo>
                  <a:pt x="2875" y="79"/>
                  <a:pt x="2879" y="81"/>
                  <a:pt x="2883" y="82"/>
                </a:cubicBezTo>
                <a:cubicBezTo>
                  <a:pt x="2878" y="85"/>
                  <a:pt x="2875" y="87"/>
                  <a:pt x="2867" y="90"/>
                </a:cubicBezTo>
                <a:cubicBezTo>
                  <a:pt x="2919" y="96"/>
                  <a:pt x="2968" y="102"/>
                  <a:pt x="3016" y="107"/>
                </a:cubicBezTo>
                <a:cubicBezTo>
                  <a:pt x="3068" y="113"/>
                  <a:pt x="3120" y="120"/>
                  <a:pt x="3172" y="125"/>
                </a:cubicBezTo>
                <a:cubicBezTo>
                  <a:pt x="3219" y="130"/>
                  <a:pt x="3265" y="133"/>
                  <a:pt x="3312" y="136"/>
                </a:cubicBezTo>
                <a:cubicBezTo>
                  <a:pt x="3332" y="138"/>
                  <a:pt x="3353" y="137"/>
                  <a:pt x="3374" y="138"/>
                </a:cubicBezTo>
                <a:cubicBezTo>
                  <a:pt x="3378" y="139"/>
                  <a:pt x="3382" y="144"/>
                  <a:pt x="3387" y="146"/>
                </a:cubicBezTo>
                <a:cubicBezTo>
                  <a:pt x="3386" y="148"/>
                  <a:pt x="3385" y="150"/>
                  <a:pt x="3384" y="152"/>
                </a:cubicBezTo>
                <a:cubicBezTo>
                  <a:pt x="3366" y="151"/>
                  <a:pt x="3348" y="150"/>
                  <a:pt x="3330" y="149"/>
                </a:cubicBezTo>
                <a:cubicBezTo>
                  <a:pt x="3351" y="163"/>
                  <a:pt x="3373" y="159"/>
                  <a:pt x="3395" y="158"/>
                </a:cubicBezTo>
                <a:cubicBezTo>
                  <a:pt x="3418" y="158"/>
                  <a:pt x="3442" y="159"/>
                  <a:pt x="3465" y="160"/>
                </a:cubicBezTo>
                <a:cubicBezTo>
                  <a:pt x="3486" y="161"/>
                  <a:pt x="3507" y="162"/>
                  <a:pt x="3527" y="164"/>
                </a:cubicBezTo>
                <a:cubicBezTo>
                  <a:pt x="3532" y="165"/>
                  <a:pt x="3537" y="169"/>
                  <a:pt x="3542" y="169"/>
                </a:cubicBezTo>
                <a:cubicBezTo>
                  <a:pt x="3553" y="169"/>
                  <a:pt x="3564" y="168"/>
                  <a:pt x="3578" y="167"/>
                </a:cubicBezTo>
                <a:cubicBezTo>
                  <a:pt x="3580" y="171"/>
                  <a:pt x="3583" y="179"/>
                  <a:pt x="3587" y="188"/>
                </a:cubicBezTo>
                <a:cubicBezTo>
                  <a:pt x="3593" y="188"/>
                  <a:pt x="3600" y="188"/>
                  <a:pt x="3607" y="189"/>
                </a:cubicBezTo>
                <a:cubicBezTo>
                  <a:pt x="3607" y="189"/>
                  <a:pt x="3609" y="190"/>
                  <a:pt x="3609" y="191"/>
                </a:cubicBezTo>
                <a:cubicBezTo>
                  <a:pt x="3622" y="211"/>
                  <a:pt x="3628" y="229"/>
                  <a:pt x="3596" y="236"/>
                </a:cubicBezTo>
                <a:cubicBezTo>
                  <a:pt x="3595" y="236"/>
                  <a:pt x="3593" y="243"/>
                  <a:pt x="3594" y="244"/>
                </a:cubicBezTo>
                <a:cubicBezTo>
                  <a:pt x="3598" y="248"/>
                  <a:pt x="3603" y="251"/>
                  <a:pt x="3608" y="253"/>
                </a:cubicBezTo>
                <a:cubicBezTo>
                  <a:pt x="3628" y="259"/>
                  <a:pt x="3648" y="266"/>
                  <a:pt x="3670" y="273"/>
                </a:cubicBezTo>
                <a:cubicBezTo>
                  <a:pt x="3632" y="281"/>
                  <a:pt x="3596" y="289"/>
                  <a:pt x="3561" y="297"/>
                </a:cubicBezTo>
                <a:cubicBezTo>
                  <a:pt x="3561" y="299"/>
                  <a:pt x="3562" y="301"/>
                  <a:pt x="3562" y="303"/>
                </a:cubicBezTo>
                <a:cubicBezTo>
                  <a:pt x="3572" y="304"/>
                  <a:pt x="3582" y="305"/>
                  <a:pt x="3594" y="307"/>
                </a:cubicBezTo>
                <a:cubicBezTo>
                  <a:pt x="3591" y="311"/>
                  <a:pt x="3589" y="312"/>
                  <a:pt x="3589" y="313"/>
                </a:cubicBezTo>
                <a:cubicBezTo>
                  <a:pt x="3616" y="320"/>
                  <a:pt x="3644" y="326"/>
                  <a:pt x="3672" y="333"/>
                </a:cubicBezTo>
                <a:cubicBezTo>
                  <a:pt x="3676" y="349"/>
                  <a:pt x="3676" y="349"/>
                  <a:pt x="3701" y="349"/>
                </a:cubicBezTo>
                <a:cubicBezTo>
                  <a:pt x="3711" y="363"/>
                  <a:pt x="3710" y="371"/>
                  <a:pt x="3690" y="372"/>
                </a:cubicBezTo>
                <a:cubicBezTo>
                  <a:pt x="3666" y="372"/>
                  <a:pt x="3642" y="374"/>
                  <a:pt x="3618" y="375"/>
                </a:cubicBezTo>
                <a:cubicBezTo>
                  <a:pt x="3613" y="375"/>
                  <a:pt x="3609" y="377"/>
                  <a:pt x="3603" y="382"/>
                </a:cubicBezTo>
                <a:cubicBezTo>
                  <a:pt x="3612" y="384"/>
                  <a:pt x="3622" y="385"/>
                  <a:pt x="3630" y="389"/>
                </a:cubicBezTo>
                <a:cubicBezTo>
                  <a:pt x="3650" y="399"/>
                  <a:pt x="3670" y="410"/>
                  <a:pt x="3689" y="422"/>
                </a:cubicBezTo>
                <a:cubicBezTo>
                  <a:pt x="3694" y="426"/>
                  <a:pt x="3699" y="439"/>
                  <a:pt x="3697" y="441"/>
                </a:cubicBezTo>
                <a:cubicBezTo>
                  <a:pt x="3690" y="449"/>
                  <a:pt x="3680" y="454"/>
                  <a:pt x="3671" y="458"/>
                </a:cubicBezTo>
                <a:cubicBezTo>
                  <a:pt x="3659" y="463"/>
                  <a:pt x="3647" y="466"/>
                  <a:pt x="3635" y="469"/>
                </a:cubicBezTo>
                <a:cubicBezTo>
                  <a:pt x="3626" y="471"/>
                  <a:pt x="3616" y="471"/>
                  <a:pt x="3607" y="473"/>
                </a:cubicBezTo>
                <a:cubicBezTo>
                  <a:pt x="3599" y="474"/>
                  <a:pt x="3586" y="469"/>
                  <a:pt x="3587" y="487"/>
                </a:cubicBezTo>
                <a:cubicBezTo>
                  <a:pt x="3561" y="472"/>
                  <a:pt x="3533" y="482"/>
                  <a:pt x="3515" y="495"/>
                </a:cubicBezTo>
                <a:cubicBezTo>
                  <a:pt x="3498" y="506"/>
                  <a:pt x="3474" y="498"/>
                  <a:pt x="3463" y="519"/>
                </a:cubicBezTo>
                <a:cubicBezTo>
                  <a:pt x="3493" y="517"/>
                  <a:pt x="3522" y="515"/>
                  <a:pt x="3551" y="513"/>
                </a:cubicBezTo>
                <a:cubicBezTo>
                  <a:pt x="3507" y="541"/>
                  <a:pt x="3457" y="544"/>
                  <a:pt x="3408" y="551"/>
                </a:cubicBezTo>
                <a:cubicBezTo>
                  <a:pt x="3484" y="565"/>
                  <a:pt x="3559" y="578"/>
                  <a:pt x="3634" y="591"/>
                </a:cubicBezTo>
                <a:cubicBezTo>
                  <a:pt x="3634" y="593"/>
                  <a:pt x="3634" y="595"/>
                  <a:pt x="3634" y="597"/>
                </a:cubicBezTo>
                <a:cubicBezTo>
                  <a:pt x="3615" y="598"/>
                  <a:pt x="3597" y="600"/>
                  <a:pt x="3578" y="601"/>
                </a:cubicBezTo>
                <a:cubicBezTo>
                  <a:pt x="3578" y="603"/>
                  <a:pt x="3578" y="604"/>
                  <a:pt x="3578" y="606"/>
                </a:cubicBezTo>
                <a:cubicBezTo>
                  <a:pt x="3592" y="606"/>
                  <a:pt x="3606" y="607"/>
                  <a:pt x="3620" y="608"/>
                </a:cubicBezTo>
                <a:cubicBezTo>
                  <a:pt x="3636" y="609"/>
                  <a:pt x="3652" y="611"/>
                  <a:pt x="3667" y="614"/>
                </a:cubicBezTo>
                <a:cubicBezTo>
                  <a:pt x="3670" y="614"/>
                  <a:pt x="3674" y="619"/>
                  <a:pt x="3674" y="621"/>
                </a:cubicBezTo>
                <a:cubicBezTo>
                  <a:pt x="3674" y="624"/>
                  <a:pt x="3670" y="628"/>
                  <a:pt x="3667" y="629"/>
                </a:cubicBezTo>
                <a:cubicBezTo>
                  <a:pt x="3658" y="630"/>
                  <a:pt x="3649" y="632"/>
                  <a:pt x="3639" y="632"/>
                </a:cubicBezTo>
                <a:cubicBezTo>
                  <a:pt x="3593" y="629"/>
                  <a:pt x="3547" y="626"/>
                  <a:pt x="3502" y="623"/>
                </a:cubicBezTo>
                <a:cubicBezTo>
                  <a:pt x="3501" y="625"/>
                  <a:pt x="3501" y="628"/>
                  <a:pt x="3501" y="630"/>
                </a:cubicBezTo>
                <a:cubicBezTo>
                  <a:pt x="3510" y="631"/>
                  <a:pt x="3519" y="633"/>
                  <a:pt x="3528" y="634"/>
                </a:cubicBezTo>
                <a:cubicBezTo>
                  <a:pt x="3528" y="635"/>
                  <a:pt x="3528" y="636"/>
                  <a:pt x="3528" y="637"/>
                </a:cubicBezTo>
                <a:cubicBezTo>
                  <a:pt x="3513" y="637"/>
                  <a:pt x="3498" y="637"/>
                  <a:pt x="3484" y="637"/>
                </a:cubicBezTo>
                <a:cubicBezTo>
                  <a:pt x="3508" y="647"/>
                  <a:pt x="3531" y="659"/>
                  <a:pt x="3556" y="667"/>
                </a:cubicBezTo>
                <a:cubicBezTo>
                  <a:pt x="3571" y="671"/>
                  <a:pt x="3588" y="670"/>
                  <a:pt x="3605" y="672"/>
                </a:cubicBezTo>
                <a:cubicBezTo>
                  <a:pt x="3603" y="675"/>
                  <a:pt x="3599" y="681"/>
                  <a:pt x="3595" y="688"/>
                </a:cubicBezTo>
                <a:cubicBezTo>
                  <a:pt x="3612" y="690"/>
                  <a:pt x="3628" y="691"/>
                  <a:pt x="3646" y="692"/>
                </a:cubicBezTo>
                <a:cubicBezTo>
                  <a:pt x="3645" y="702"/>
                  <a:pt x="3652" y="713"/>
                  <a:pt x="3637" y="719"/>
                </a:cubicBezTo>
                <a:cubicBezTo>
                  <a:pt x="3635" y="721"/>
                  <a:pt x="3636" y="732"/>
                  <a:pt x="3636" y="742"/>
                </a:cubicBezTo>
                <a:cubicBezTo>
                  <a:pt x="3625" y="738"/>
                  <a:pt x="3616" y="734"/>
                  <a:pt x="3605" y="731"/>
                </a:cubicBezTo>
                <a:cubicBezTo>
                  <a:pt x="3592" y="726"/>
                  <a:pt x="3579" y="722"/>
                  <a:pt x="3566" y="718"/>
                </a:cubicBezTo>
                <a:cubicBezTo>
                  <a:pt x="3555" y="715"/>
                  <a:pt x="3547" y="718"/>
                  <a:pt x="3548" y="732"/>
                </a:cubicBezTo>
                <a:cubicBezTo>
                  <a:pt x="3540" y="731"/>
                  <a:pt x="3532" y="731"/>
                  <a:pt x="3524" y="730"/>
                </a:cubicBezTo>
                <a:cubicBezTo>
                  <a:pt x="3526" y="745"/>
                  <a:pt x="3532" y="749"/>
                  <a:pt x="3546" y="747"/>
                </a:cubicBezTo>
                <a:cubicBezTo>
                  <a:pt x="3564" y="745"/>
                  <a:pt x="3582" y="746"/>
                  <a:pt x="3600" y="746"/>
                </a:cubicBezTo>
                <a:cubicBezTo>
                  <a:pt x="3600" y="748"/>
                  <a:pt x="3600" y="750"/>
                  <a:pt x="3600" y="752"/>
                </a:cubicBezTo>
                <a:cubicBezTo>
                  <a:pt x="3574" y="754"/>
                  <a:pt x="3547" y="757"/>
                  <a:pt x="3521" y="759"/>
                </a:cubicBezTo>
                <a:cubicBezTo>
                  <a:pt x="3527" y="780"/>
                  <a:pt x="3527" y="780"/>
                  <a:pt x="3549" y="794"/>
                </a:cubicBezTo>
                <a:cubicBezTo>
                  <a:pt x="3543" y="811"/>
                  <a:pt x="3543" y="811"/>
                  <a:pt x="3512" y="815"/>
                </a:cubicBezTo>
                <a:cubicBezTo>
                  <a:pt x="3520" y="818"/>
                  <a:pt x="3527" y="820"/>
                  <a:pt x="3539" y="825"/>
                </a:cubicBezTo>
                <a:cubicBezTo>
                  <a:pt x="3531" y="827"/>
                  <a:pt x="3527" y="828"/>
                  <a:pt x="3522" y="830"/>
                </a:cubicBezTo>
                <a:cubicBezTo>
                  <a:pt x="3526" y="833"/>
                  <a:pt x="3529" y="835"/>
                  <a:pt x="3537" y="840"/>
                </a:cubicBezTo>
                <a:cubicBezTo>
                  <a:pt x="3521" y="841"/>
                  <a:pt x="3511" y="842"/>
                  <a:pt x="3498" y="844"/>
                </a:cubicBezTo>
                <a:cubicBezTo>
                  <a:pt x="3508" y="857"/>
                  <a:pt x="3522" y="851"/>
                  <a:pt x="3535" y="856"/>
                </a:cubicBezTo>
                <a:cubicBezTo>
                  <a:pt x="3489" y="862"/>
                  <a:pt x="3442" y="842"/>
                  <a:pt x="3400" y="873"/>
                </a:cubicBezTo>
                <a:cubicBezTo>
                  <a:pt x="3409" y="874"/>
                  <a:pt x="3417" y="874"/>
                  <a:pt x="3429" y="875"/>
                </a:cubicBezTo>
                <a:cubicBezTo>
                  <a:pt x="3425" y="877"/>
                  <a:pt x="3423" y="878"/>
                  <a:pt x="3417" y="880"/>
                </a:cubicBezTo>
                <a:cubicBezTo>
                  <a:pt x="3467" y="890"/>
                  <a:pt x="3513" y="900"/>
                  <a:pt x="3560" y="909"/>
                </a:cubicBezTo>
                <a:cubicBezTo>
                  <a:pt x="3560" y="911"/>
                  <a:pt x="3559" y="913"/>
                  <a:pt x="3559" y="915"/>
                </a:cubicBezTo>
                <a:cubicBezTo>
                  <a:pt x="3555" y="915"/>
                  <a:pt x="3551" y="915"/>
                  <a:pt x="3548" y="914"/>
                </a:cubicBezTo>
                <a:cubicBezTo>
                  <a:pt x="3547" y="915"/>
                  <a:pt x="3547" y="916"/>
                  <a:pt x="3547" y="917"/>
                </a:cubicBezTo>
                <a:cubicBezTo>
                  <a:pt x="3553" y="920"/>
                  <a:pt x="3560" y="923"/>
                  <a:pt x="3566" y="926"/>
                </a:cubicBezTo>
                <a:cubicBezTo>
                  <a:pt x="3541" y="923"/>
                  <a:pt x="3516" y="921"/>
                  <a:pt x="3490" y="919"/>
                </a:cubicBezTo>
                <a:cubicBezTo>
                  <a:pt x="3490" y="921"/>
                  <a:pt x="3490" y="924"/>
                  <a:pt x="3489" y="926"/>
                </a:cubicBezTo>
                <a:cubicBezTo>
                  <a:pt x="3505" y="931"/>
                  <a:pt x="3521" y="935"/>
                  <a:pt x="3543" y="941"/>
                </a:cubicBezTo>
                <a:cubicBezTo>
                  <a:pt x="3510" y="941"/>
                  <a:pt x="3483" y="941"/>
                  <a:pt x="3456" y="941"/>
                </a:cubicBezTo>
                <a:cubicBezTo>
                  <a:pt x="3455" y="942"/>
                  <a:pt x="3455" y="943"/>
                  <a:pt x="3455" y="945"/>
                </a:cubicBezTo>
                <a:cubicBezTo>
                  <a:pt x="3466" y="947"/>
                  <a:pt x="3476" y="949"/>
                  <a:pt x="3491" y="952"/>
                </a:cubicBezTo>
                <a:cubicBezTo>
                  <a:pt x="3459" y="954"/>
                  <a:pt x="3432" y="957"/>
                  <a:pt x="3404" y="959"/>
                </a:cubicBezTo>
                <a:cubicBezTo>
                  <a:pt x="3404" y="960"/>
                  <a:pt x="3403" y="962"/>
                  <a:pt x="3402" y="964"/>
                </a:cubicBezTo>
                <a:cubicBezTo>
                  <a:pt x="3405" y="965"/>
                  <a:pt x="3407" y="966"/>
                  <a:pt x="3414" y="969"/>
                </a:cubicBezTo>
                <a:cubicBezTo>
                  <a:pt x="3378" y="966"/>
                  <a:pt x="3346" y="963"/>
                  <a:pt x="3315" y="960"/>
                </a:cubicBezTo>
                <a:cubicBezTo>
                  <a:pt x="3315" y="959"/>
                  <a:pt x="3315" y="959"/>
                  <a:pt x="3315" y="958"/>
                </a:cubicBezTo>
                <a:cubicBezTo>
                  <a:pt x="3327" y="958"/>
                  <a:pt x="3340" y="957"/>
                  <a:pt x="3352" y="957"/>
                </a:cubicBezTo>
                <a:cubicBezTo>
                  <a:pt x="3352" y="956"/>
                  <a:pt x="3352" y="955"/>
                  <a:pt x="3352" y="954"/>
                </a:cubicBezTo>
                <a:cubicBezTo>
                  <a:pt x="3318" y="954"/>
                  <a:pt x="3284" y="954"/>
                  <a:pt x="3246" y="954"/>
                </a:cubicBezTo>
                <a:cubicBezTo>
                  <a:pt x="3254" y="958"/>
                  <a:pt x="3258" y="961"/>
                  <a:pt x="3265" y="964"/>
                </a:cubicBezTo>
                <a:cubicBezTo>
                  <a:pt x="3233" y="964"/>
                  <a:pt x="3202" y="964"/>
                  <a:pt x="3172" y="964"/>
                </a:cubicBezTo>
                <a:cubicBezTo>
                  <a:pt x="3172" y="964"/>
                  <a:pt x="3172" y="963"/>
                  <a:pt x="3172" y="962"/>
                </a:cubicBezTo>
                <a:cubicBezTo>
                  <a:pt x="3184" y="960"/>
                  <a:pt x="3197" y="958"/>
                  <a:pt x="3210" y="956"/>
                </a:cubicBezTo>
                <a:cubicBezTo>
                  <a:pt x="3050" y="953"/>
                  <a:pt x="2890" y="959"/>
                  <a:pt x="2731" y="934"/>
                </a:cubicBezTo>
                <a:cubicBezTo>
                  <a:pt x="2802" y="934"/>
                  <a:pt x="2874" y="934"/>
                  <a:pt x="2943" y="934"/>
                </a:cubicBezTo>
                <a:cubicBezTo>
                  <a:pt x="2924" y="913"/>
                  <a:pt x="2896" y="920"/>
                  <a:pt x="2869" y="919"/>
                </a:cubicBezTo>
                <a:cubicBezTo>
                  <a:pt x="2826" y="916"/>
                  <a:pt x="2782" y="911"/>
                  <a:pt x="2738" y="913"/>
                </a:cubicBezTo>
                <a:cubicBezTo>
                  <a:pt x="2703" y="915"/>
                  <a:pt x="2671" y="901"/>
                  <a:pt x="2634" y="902"/>
                </a:cubicBezTo>
                <a:cubicBezTo>
                  <a:pt x="2638" y="905"/>
                  <a:pt x="2640" y="906"/>
                  <a:pt x="2644" y="909"/>
                </a:cubicBezTo>
                <a:cubicBezTo>
                  <a:pt x="2612" y="909"/>
                  <a:pt x="2582" y="909"/>
                  <a:pt x="2553" y="909"/>
                </a:cubicBezTo>
                <a:cubicBezTo>
                  <a:pt x="2552" y="911"/>
                  <a:pt x="2552" y="912"/>
                  <a:pt x="2552" y="914"/>
                </a:cubicBezTo>
                <a:cubicBezTo>
                  <a:pt x="2616" y="917"/>
                  <a:pt x="2679" y="921"/>
                  <a:pt x="2742" y="924"/>
                </a:cubicBezTo>
                <a:cubicBezTo>
                  <a:pt x="2742" y="925"/>
                  <a:pt x="2742" y="926"/>
                  <a:pt x="2742" y="926"/>
                </a:cubicBezTo>
                <a:cubicBezTo>
                  <a:pt x="2712" y="926"/>
                  <a:pt x="2682" y="926"/>
                  <a:pt x="2652" y="926"/>
                </a:cubicBezTo>
                <a:cubicBezTo>
                  <a:pt x="2645" y="926"/>
                  <a:pt x="2638" y="926"/>
                  <a:pt x="2630" y="926"/>
                </a:cubicBezTo>
                <a:cubicBezTo>
                  <a:pt x="2607" y="926"/>
                  <a:pt x="2582" y="940"/>
                  <a:pt x="2560" y="920"/>
                </a:cubicBezTo>
                <a:cubicBezTo>
                  <a:pt x="2562" y="922"/>
                  <a:pt x="2563" y="924"/>
                  <a:pt x="2566" y="929"/>
                </a:cubicBezTo>
                <a:cubicBezTo>
                  <a:pt x="2535" y="929"/>
                  <a:pt x="2506" y="929"/>
                  <a:pt x="2476" y="929"/>
                </a:cubicBezTo>
                <a:cubicBezTo>
                  <a:pt x="2402" y="928"/>
                  <a:pt x="2328" y="927"/>
                  <a:pt x="2254" y="926"/>
                </a:cubicBezTo>
                <a:cubicBezTo>
                  <a:pt x="2181" y="924"/>
                  <a:pt x="2108" y="921"/>
                  <a:pt x="2035" y="918"/>
                </a:cubicBezTo>
                <a:cubicBezTo>
                  <a:pt x="1997" y="916"/>
                  <a:pt x="1960" y="910"/>
                  <a:pt x="1922" y="908"/>
                </a:cubicBezTo>
                <a:cubicBezTo>
                  <a:pt x="1893" y="906"/>
                  <a:pt x="1865" y="910"/>
                  <a:pt x="1836" y="910"/>
                </a:cubicBezTo>
                <a:cubicBezTo>
                  <a:pt x="1817" y="910"/>
                  <a:pt x="1798" y="905"/>
                  <a:pt x="1779" y="904"/>
                </a:cubicBezTo>
                <a:cubicBezTo>
                  <a:pt x="1700" y="903"/>
                  <a:pt x="1620" y="902"/>
                  <a:pt x="1540" y="901"/>
                </a:cubicBezTo>
                <a:cubicBezTo>
                  <a:pt x="1524" y="901"/>
                  <a:pt x="1507" y="901"/>
                  <a:pt x="1490" y="901"/>
                </a:cubicBezTo>
                <a:cubicBezTo>
                  <a:pt x="1490" y="899"/>
                  <a:pt x="1489" y="896"/>
                  <a:pt x="1489" y="894"/>
                </a:cubicBezTo>
                <a:cubicBezTo>
                  <a:pt x="1495" y="892"/>
                  <a:pt x="1501" y="891"/>
                  <a:pt x="1507" y="890"/>
                </a:cubicBezTo>
                <a:cubicBezTo>
                  <a:pt x="1484" y="880"/>
                  <a:pt x="1422" y="882"/>
                  <a:pt x="1396" y="894"/>
                </a:cubicBezTo>
                <a:cubicBezTo>
                  <a:pt x="1416" y="893"/>
                  <a:pt x="1432" y="891"/>
                  <a:pt x="1449" y="890"/>
                </a:cubicBezTo>
                <a:cubicBezTo>
                  <a:pt x="1438" y="902"/>
                  <a:pt x="1438" y="903"/>
                  <a:pt x="1404" y="900"/>
                </a:cubicBezTo>
                <a:cubicBezTo>
                  <a:pt x="1388" y="899"/>
                  <a:pt x="1372" y="894"/>
                  <a:pt x="1354" y="890"/>
                </a:cubicBezTo>
                <a:cubicBezTo>
                  <a:pt x="1355" y="896"/>
                  <a:pt x="1355" y="900"/>
                  <a:pt x="1356" y="904"/>
                </a:cubicBezTo>
                <a:cubicBezTo>
                  <a:pt x="1325" y="898"/>
                  <a:pt x="1295" y="892"/>
                  <a:pt x="1265" y="886"/>
                </a:cubicBezTo>
                <a:cubicBezTo>
                  <a:pt x="1269" y="885"/>
                  <a:pt x="1274" y="883"/>
                  <a:pt x="1282" y="880"/>
                </a:cubicBezTo>
                <a:cubicBezTo>
                  <a:pt x="1267" y="877"/>
                  <a:pt x="1255" y="874"/>
                  <a:pt x="1239" y="870"/>
                </a:cubicBezTo>
                <a:cubicBezTo>
                  <a:pt x="1355" y="867"/>
                  <a:pt x="1468" y="863"/>
                  <a:pt x="1581" y="860"/>
                </a:cubicBezTo>
                <a:cubicBezTo>
                  <a:pt x="1581" y="858"/>
                  <a:pt x="1581" y="857"/>
                  <a:pt x="1580" y="855"/>
                </a:cubicBezTo>
                <a:cubicBezTo>
                  <a:pt x="1405" y="854"/>
                  <a:pt x="1230" y="865"/>
                  <a:pt x="1055" y="865"/>
                </a:cubicBezTo>
                <a:cubicBezTo>
                  <a:pt x="1065" y="873"/>
                  <a:pt x="1075" y="881"/>
                  <a:pt x="1084" y="888"/>
                </a:cubicBezTo>
                <a:cubicBezTo>
                  <a:pt x="1083" y="891"/>
                  <a:pt x="1083" y="893"/>
                  <a:pt x="1082" y="896"/>
                </a:cubicBezTo>
                <a:cubicBezTo>
                  <a:pt x="1104" y="892"/>
                  <a:pt x="1126" y="887"/>
                  <a:pt x="1148" y="887"/>
                </a:cubicBezTo>
                <a:cubicBezTo>
                  <a:pt x="1165" y="886"/>
                  <a:pt x="1181" y="893"/>
                  <a:pt x="1198" y="894"/>
                </a:cubicBezTo>
                <a:cubicBezTo>
                  <a:pt x="1225" y="896"/>
                  <a:pt x="1253" y="895"/>
                  <a:pt x="1280" y="896"/>
                </a:cubicBezTo>
                <a:cubicBezTo>
                  <a:pt x="1282" y="896"/>
                  <a:pt x="1283" y="897"/>
                  <a:pt x="1284" y="903"/>
                </a:cubicBezTo>
                <a:cubicBezTo>
                  <a:pt x="1242" y="903"/>
                  <a:pt x="1199" y="903"/>
                  <a:pt x="1151" y="903"/>
                </a:cubicBezTo>
                <a:cubicBezTo>
                  <a:pt x="1157" y="909"/>
                  <a:pt x="1158" y="911"/>
                  <a:pt x="1163" y="916"/>
                </a:cubicBezTo>
                <a:cubicBezTo>
                  <a:pt x="1137" y="918"/>
                  <a:pt x="1114" y="920"/>
                  <a:pt x="1091" y="923"/>
                </a:cubicBezTo>
                <a:cubicBezTo>
                  <a:pt x="1091" y="921"/>
                  <a:pt x="1091" y="920"/>
                  <a:pt x="1091" y="919"/>
                </a:cubicBezTo>
                <a:cubicBezTo>
                  <a:pt x="1104" y="916"/>
                  <a:pt x="1117" y="914"/>
                  <a:pt x="1130" y="912"/>
                </a:cubicBezTo>
                <a:cubicBezTo>
                  <a:pt x="1130" y="911"/>
                  <a:pt x="1130" y="911"/>
                  <a:pt x="1130" y="910"/>
                </a:cubicBezTo>
                <a:cubicBezTo>
                  <a:pt x="1106" y="909"/>
                  <a:pt x="1082" y="907"/>
                  <a:pt x="1059" y="907"/>
                </a:cubicBezTo>
                <a:cubicBezTo>
                  <a:pt x="1057" y="906"/>
                  <a:pt x="1053" y="911"/>
                  <a:pt x="1054" y="913"/>
                </a:cubicBezTo>
                <a:cubicBezTo>
                  <a:pt x="1054" y="915"/>
                  <a:pt x="1058" y="917"/>
                  <a:pt x="1060" y="920"/>
                </a:cubicBezTo>
                <a:cubicBezTo>
                  <a:pt x="1023" y="920"/>
                  <a:pt x="985" y="919"/>
                  <a:pt x="947" y="921"/>
                </a:cubicBezTo>
                <a:cubicBezTo>
                  <a:pt x="928" y="921"/>
                  <a:pt x="909" y="926"/>
                  <a:pt x="889" y="927"/>
                </a:cubicBezTo>
                <a:cubicBezTo>
                  <a:pt x="876" y="929"/>
                  <a:pt x="861" y="931"/>
                  <a:pt x="849" y="928"/>
                </a:cubicBezTo>
                <a:cubicBezTo>
                  <a:pt x="808" y="916"/>
                  <a:pt x="767" y="925"/>
                  <a:pt x="726" y="927"/>
                </a:cubicBezTo>
                <a:cubicBezTo>
                  <a:pt x="715" y="927"/>
                  <a:pt x="705" y="926"/>
                  <a:pt x="693" y="923"/>
                </a:cubicBezTo>
                <a:cubicBezTo>
                  <a:pt x="667" y="916"/>
                  <a:pt x="638" y="921"/>
                  <a:pt x="608" y="921"/>
                </a:cubicBezTo>
                <a:cubicBezTo>
                  <a:pt x="610" y="925"/>
                  <a:pt x="611" y="927"/>
                  <a:pt x="612" y="927"/>
                </a:cubicBezTo>
                <a:cubicBezTo>
                  <a:pt x="636" y="931"/>
                  <a:pt x="661" y="934"/>
                  <a:pt x="686" y="937"/>
                </a:cubicBezTo>
                <a:cubicBezTo>
                  <a:pt x="686" y="940"/>
                  <a:pt x="686" y="942"/>
                  <a:pt x="686" y="944"/>
                </a:cubicBezTo>
                <a:cubicBezTo>
                  <a:pt x="664" y="944"/>
                  <a:pt x="643" y="944"/>
                  <a:pt x="622" y="944"/>
                </a:cubicBezTo>
                <a:cubicBezTo>
                  <a:pt x="589" y="944"/>
                  <a:pt x="557" y="945"/>
                  <a:pt x="524" y="943"/>
                </a:cubicBezTo>
                <a:cubicBezTo>
                  <a:pt x="504" y="942"/>
                  <a:pt x="483" y="937"/>
                  <a:pt x="464" y="948"/>
                </a:cubicBezTo>
                <a:cubicBezTo>
                  <a:pt x="462" y="949"/>
                  <a:pt x="456" y="943"/>
                  <a:pt x="446" y="936"/>
                </a:cubicBezTo>
                <a:cubicBezTo>
                  <a:pt x="424" y="936"/>
                  <a:pt x="395" y="936"/>
                  <a:pt x="365" y="936"/>
                </a:cubicBezTo>
                <a:cubicBezTo>
                  <a:pt x="365" y="935"/>
                  <a:pt x="365" y="934"/>
                  <a:pt x="365" y="933"/>
                </a:cubicBezTo>
                <a:cubicBezTo>
                  <a:pt x="375" y="927"/>
                  <a:pt x="384" y="922"/>
                  <a:pt x="393" y="917"/>
                </a:cubicBezTo>
                <a:cubicBezTo>
                  <a:pt x="368" y="908"/>
                  <a:pt x="342" y="899"/>
                  <a:pt x="316" y="890"/>
                </a:cubicBezTo>
                <a:cubicBezTo>
                  <a:pt x="351" y="893"/>
                  <a:pt x="382" y="912"/>
                  <a:pt x="421" y="898"/>
                </a:cubicBezTo>
                <a:cubicBezTo>
                  <a:pt x="404" y="896"/>
                  <a:pt x="389" y="897"/>
                  <a:pt x="376" y="892"/>
                </a:cubicBezTo>
                <a:cubicBezTo>
                  <a:pt x="364" y="889"/>
                  <a:pt x="343" y="894"/>
                  <a:pt x="347" y="869"/>
                </a:cubicBezTo>
                <a:cubicBezTo>
                  <a:pt x="339" y="869"/>
                  <a:pt x="332" y="868"/>
                  <a:pt x="320" y="867"/>
                </a:cubicBezTo>
                <a:cubicBezTo>
                  <a:pt x="325" y="863"/>
                  <a:pt x="328" y="861"/>
                  <a:pt x="332" y="858"/>
                </a:cubicBezTo>
                <a:cubicBezTo>
                  <a:pt x="320" y="858"/>
                  <a:pt x="309" y="857"/>
                  <a:pt x="292" y="856"/>
                </a:cubicBezTo>
                <a:cubicBezTo>
                  <a:pt x="300" y="850"/>
                  <a:pt x="305" y="847"/>
                  <a:pt x="310" y="843"/>
                </a:cubicBezTo>
                <a:cubicBezTo>
                  <a:pt x="308" y="840"/>
                  <a:pt x="306" y="836"/>
                  <a:pt x="303" y="831"/>
                </a:cubicBezTo>
                <a:cubicBezTo>
                  <a:pt x="284" y="839"/>
                  <a:pt x="280" y="838"/>
                  <a:pt x="280" y="820"/>
                </a:cubicBezTo>
                <a:cubicBezTo>
                  <a:pt x="262" y="822"/>
                  <a:pt x="244" y="826"/>
                  <a:pt x="226" y="826"/>
                </a:cubicBezTo>
                <a:cubicBezTo>
                  <a:pt x="213" y="826"/>
                  <a:pt x="200" y="821"/>
                  <a:pt x="187" y="819"/>
                </a:cubicBezTo>
                <a:cubicBezTo>
                  <a:pt x="181" y="819"/>
                  <a:pt x="174" y="822"/>
                  <a:pt x="168" y="823"/>
                </a:cubicBezTo>
                <a:cubicBezTo>
                  <a:pt x="161" y="823"/>
                  <a:pt x="154" y="821"/>
                  <a:pt x="148" y="821"/>
                </a:cubicBezTo>
                <a:cubicBezTo>
                  <a:pt x="150" y="815"/>
                  <a:pt x="152" y="810"/>
                  <a:pt x="155" y="801"/>
                </a:cubicBezTo>
                <a:cubicBezTo>
                  <a:pt x="146" y="799"/>
                  <a:pt x="136" y="797"/>
                  <a:pt x="126" y="795"/>
                </a:cubicBezTo>
                <a:cubicBezTo>
                  <a:pt x="126" y="793"/>
                  <a:pt x="126" y="792"/>
                  <a:pt x="126" y="790"/>
                </a:cubicBezTo>
                <a:cubicBezTo>
                  <a:pt x="182" y="776"/>
                  <a:pt x="238" y="762"/>
                  <a:pt x="294" y="747"/>
                </a:cubicBezTo>
                <a:cubicBezTo>
                  <a:pt x="294" y="746"/>
                  <a:pt x="294" y="745"/>
                  <a:pt x="293" y="743"/>
                </a:cubicBezTo>
                <a:cubicBezTo>
                  <a:pt x="273" y="735"/>
                  <a:pt x="252" y="728"/>
                  <a:pt x="232" y="720"/>
                </a:cubicBezTo>
                <a:cubicBezTo>
                  <a:pt x="232" y="718"/>
                  <a:pt x="233" y="716"/>
                  <a:pt x="233" y="714"/>
                </a:cubicBezTo>
                <a:cubicBezTo>
                  <a:pt x="239" y="715"/>
                  <a:pt x="244" y="716"/>
                  <a:pt x="252" y="717"/>
                </a:cubicBezTo>
                <a:cubicBezTo>
                  <a:pt x="247" y="712"/>
                  <a:pt x="244" y="708"/>
                  <a:pt x="238" y="701"/>
                </a:cubicBezTo>
                <a:cubicBezTo>
                  <a:pt x="253" y="705"/>
                  <a:pt x="265" y="708"/>
                  <a:pt x="278" y="712"/>
                </a:cubicBezTo>
                <a:cubicBezTo>
                  <a:pt x="273" y="704"/>
                  <a:pt x="269" y="699"/>
                  <a:pt x="266" y="695"/>
                </a:cubicBezTo>
                <a:cubicBezTo>
                  <a:pt x="272" y="691"/>
                  <a:pt x="279" y="689"/>
                  <a:pt x="285" y="686"/>
                </a:cubicBezTo>
                <a:cubicBezTo>
                  <a:pt x="274" y="677"/>
                  <a:pt x="265" y="669"/>
                  <a:pt x="256" y="662"/>
                </a:cubicBezTo>
                <a:cubicBezTo>
                  <a:pt x="262" y="658"/>
                  <a:pt x="268" y="655"/>
                  <a:pt x="278" y="648"/>
                </a:cubicBezTo>
                <a:cubicBezTo>
                  <a:pt x="260" y="645"/>
                  <a:pt x="245" y="641"/>
                  <a:pt x="230" y="641"/>
                </a:cubicBezTo>
                <a:cubicBezTo>
                  <a:pt x="217" y="641"/>
                  <a:pt x="210" y="639"/>
                  <a:pt x="204" y="626"/>
                </a:cubicBezTo>
                <a:cubicBezTo>
                  <a:pt x="201" y="617"/>
                  <a:pt x="190" y="611"/>
                  <a:pt x="182" y="606"/>
                </a:cubicBezTo>
                <a:cubicBezTo>
                  <a:pt x="164" y="595"/>
                  <a:pt x="164" y="596"/>
                  <a:pt x="179" y="578"/>
                </a:cubicBezTo>
                <a:cubicBezTo>
                  <a:pt x="173" y="576"/>
                  <a:pt x="168" y="575"/>
                  <a:pt x="164" y="573"/>
                </a:cubicBezTo>
                <a:cubicBezTo>
                  <a:pt x="185" y="546"/>
                  <a:pt x="205" y="519"/>
                  <a:pt x="243" y="512"/>
                </a:cubicBezTo>
                <a:cubicBezTo>
                  <a:pt x="242" y="510"/>
                  <a:pt x="241" y="508"/>
                  <a:pt x="240" y="506"/>
                </a:cubicBezTo>
                <a:cubicBezTo>
                  <a:pt x="210" y="509"/>
                  <a:pt x="180" y="515"/>
                  <a:pt x="150" y="513"/>
                </a:cubicBezTo>
                <a:cubicBezTo>
                  <a:pt x="123" y="511"/>
                  <a:pt x="91" y="522"/>
                  <a:pt x="69" y="493"/>
                </a:cubicBezTo>
                <a:cubicBezTo>
                  <a:pt x="53" y="514"/>
                  <a:pt x="37" y="498"/>
                  <a:pt x="23" y="495"/>
                </a:cubicBezTo>
                <a:cubicBezTo>
                  <a:pt x="20" y="488"/>
                  <a:pt x="17" y="482"/>
                  <a:pt x="16" y="476"/>
                </a:cubicBezTo>
                <a:cubicBezTo>
                  <a:pt x="13" y="465"/>
                  <a:pt x="12" y="452"/>
                  <a:pt x="25" y="448"/>
                </a:cubicBezTo>
                <a:cubicBezTo>
                  <a:pt x="37" y="445"/>
                  <a:pt x="35" y="437"/>
                  <a:pt x="32" y="432"/>
                </a:cubicBezTo>
                <a:cubicBezTo>
                  <a:pt x="20" y="414"/>
                  <a:pt x="34" y="407"/>
                  <a:pt x="44" y="398"/>
                </a:cubicBezTo>
                <a:cubicBezTo>
                  <a:pt x="52" y="404"/>
                  <a:pt x="61" y="410"/>
                  <a:pt x="69" y="416"/>
                </a:cubicBezTo>
                <a:cubicBezTo>
                  <a:pt x="71" y="415"/>
                  <a:pt x="72" y="414"/>
                  <a:pt x="74" y="413"/>
                </a:cubicBezTo>
                <a:cubicBezTo>
                  <a:pt x="72" y="407"/>
                  <a:pt x="71" y="397"/>
                  <a:pt x="68" y="396"/>
                </a:cubicBezTo>
                <a:cubicBezTo>
                  <a:pt x="61" y="395"/>
                  <a:pt x="52" y="398"/>
                  <a:pt x="44" y="398"/>
                </a:cubicBezTo>
                <a:close/>
                <a:moveTo>
                  <a:pt x="3086" y="869"/>
                </a:moveTo>
                <a:cubicBezTo>
                  <a:pt x="3086" y="868"/>
                  <a:pt x="3085" y="868"/>
                  <a:pt x="3085" y="867"/>
                </a:cubicBezTo>
                <a:cubicBezTo>
                  <a:pt x="3069" y="865"/>
                  <a:pt x="3054" y="863"/>
                  <a:pt x="3038" y="862"/>
                </a:cubicBezTo>
                <a:cubicBezTo>
                  <a:pt x="2981" y="857"/>
                  <a:pt x="2923" y="866"/>
                  <a:pt x="2866" y="860"/>
                </a:cubicBezTo>
                <a:cubicBezTo>
                  <a:pt x="2847" y="858"/>
                  <a:pt x="2828" y="863"/>
                  <a:pt x="2810" y="862"/>
                </a:cubicBezTo>
                <a:cubicBezTo>
                  <a:pt x="2774" y="860"/>
                  <a:pt x="2739" y="855"/>
                  <a:pt x="2703" y="854"/>
                </a:cubicBezTo>
                <a:cubicBezTo>
                  <a:pt x="2630" y="851"/>
                  <a:pt x="2558" y="850"/>
                  <a:pt x="2485" y="849"/>
                </a:cubicBezTo>
                <a:cubicBezTo>
                  <a:pt x="2474" y="848"/>
                  <a:pt x="2462" y="847"/>
                  <a:pt x="2451" y="846"/>
                </a:cubicBezTo>
                <a:cubicBezTo>
                  <a:pt x="2459" y="852"/>
                  <a:pt x="2469" y="854"/>
                  <a:pt x="2478" y="854"/>
                </a:cubicBezTo>
                <a:cubicBezTo>
                  <a:pt x="2521" y="856"/>
                  <a:pt x="2564" y="858"/>
                  <a:pt x="2607" y="860"/>
                </a:cubicBezTo>
                <a:cubicBezTo>
                  <a:pt x="2647" y="863"/>
                  <a:pt x="2688" y="867"/>
                  <a:pt x="2728" y="869"/>
                </a:cubicBezTo>
                <a:cubicBezTo>
                  <a:pt x="2799" y="871"/>
                  <a:pt x="2870" y="873"/>
                  <a:pt x="2942" y="875"/>
                </a:cubicBezTo>
                <a:cubicBezTo>
                  <a:pt x="2976" y="876"/>
                  <a:pt x="3011" y="877"/>
                  <a:pt x="3045" y="876"/>
                </a:cubicBezTo>
                <a:cubicBezTo>
                  <a:pt x="3059" y="876"/>
                  <a:pt x="3073" y="872"/>
                  <a:pt x="3086" y="869"/>
                </a:cubicBezTo>
                <a:close/>
                <a:moveTo>
                  <a:pt x="1567" y="812"/>
                </a:moveTo>
                <a:cubicBezTo>
                  <a:pt x="1567" y="812"/>
                  <a:pt x="1567" y="811"/>
                  <a:pt x="1566" y="810"/>
                </a:cubicBezTo>
                <a:cubicBezTo>
                  <a:pt x="1402" y="814"/>
                  <a:pt x="1237" y="818"/>
                  <a:pt x="1072" y="822"/>
                </a:cubicBezTo>
                <a:cubicBezTo>
                  <a:pt x="1098" y="827"/>
                  <a:pt x="1123" y="831"/>
                  <a:pt x="1148" y="832"/>
                </a:cubicBezTo>
                <a:cubicBezTo>
                  <a:pt x="1199" y="832"/>
                  <a:pt x="1249" y="829"/>
                  <a:pt x="1299" y="829"/>
                </a:cubicBezTo>
                <a:cubicBezTo>
                  <a:pt x="1358" y="828"/>
                  <a:pt x="1417" y="831"/>
                  <a:pt x="1476" y="828"/>
                </a:cubicBezTo>
                <a:cubicBezTo>
                  <a:pt x="1506" y="827"/>
                  <a:pt x="1536" y="818"/>
                  <a:pt x="1567" y="812"/>
                </a:cubicBezTo>
                <a:close/>
                <a:moveTo>
                  <a:pt x="3131" y="849"/>
                </a:moveTo>
                <a:cubicBezTo>
                  <a:pt x="3162" y="858"/>
                  <a:pt x="3196" y="839"/>
                  <a:pt x="3228" y="860"/>
                </a:cubicBezTo>
                <a:cubicBezTo>
                  <a:pt x="3183" y="862"/>
                  <a:pt x="3142" y="864"/>
                  <a:pt x="3102" y="866"/>
                </a:cubicBezTo>
                <a:cubicBezTo>
                  <a:pt x="3102" y="868"/>
                  <a:pt x="3102" y="869"/>
                  <a:pt x="3102" y="871"/>
                </a:cubicBezTo>
                <a:cubicBezTo>
                  <a:pt x="3198" y="871"/>
                  <a:pt x="3294" y="871"/>
                  <a:pt x="3390" y="871"/>
                </a:cubicBezTo>
                <a:cubicBezTo>
                  <a:pt x="3390" y="868"/>
                  <a:pt x="3390" y="865"/>
                  <a:pt x="3390" y="861"/>
                </a:cubicBezTo>
                <a:cubicBezTo>
                  <a:pt x="3348" y="861"/>
                  <a:pt x="3305" y="861"/>
                  <a:pt x="3263" y="861"/>
                </a:cubicBezTo>
                <a:cubicBezTo>
                  <a:pt x="3263" y="858"/>
                  <a:pt x="3263" y="855"/>
                  <a:pt x="3263" y="852"/>
                </a:cubicBezTo>
                <a:cubicBezTo>
                  <a:pt x="3294" y="852"/>
                  <a:pt x="3325" y="852"/>
                  <a:pt x="3357" y="852"/>
                </a:cubicBezTo>
                <a:cubicBezTo>
                  <a:pt x="3282" y="846"/>
                  <a:pt x="3207" y="825"/>
                  <a:pt x="3131" y="849"/>
                </a:cubicBezTo>
                <a:close/>
                <a:moveTo>
                  <a:pt x="1026" y="782"/>
                </a:moveTo>
                <a:cubicBezTo>
                  <a:pt x="1093" y="779"/>
                  <a:pt x="1164" y="775"/>
                  <a:pt x="1235" y="772"/>
                </a:cubicBezTo>
                <a:cubicBezTo>
                  <a:pt x="1228" y="768"/>
                  <a:pt x="1220" y="765"/>
                  <a:pt x="1212" y="765"/>
                </a:cubicBezTo>
                <a:cubicBezTo>
                  <a:pt x="1198" y="765"/>
                  <a:pt x="1184" y="768"/>
                  <a:pt x="1171" y="767"/>
                </a:cubicBezTo>
                <a:cubicBezTo>
                  <a:pt x="1125" y="766"/>
                  <a:pt x="1080" y="764"/>
                  <a:pt x="1034" y="764"/>
                </a:cubicBezTo>
                <a:cubicBezTo>
                  <a:pt x="1015" y="763"/>
                  <a:pt x="995" y="765"/>
                  <a:pt x="975" y="766"/>
                </a:cubicBezTo>
                <a:cubicBezTo>
                  <a:pt x="975" y="768"/>
                  <a:pt x="975" y="770"/>
                  <a:pt x="976" y="772"/>
                </a:cubicBezTo>
                <a:cubicBezTo>
                  <a:pt x="994" y="773"/>
                  <a:pt x="1013" y="775"/>
                  <a:pt x="1031" y="776"/>
                </a:cubicBezTo>
                <a:cubicBezTo>
                  <a:pt x="1031" y="778"/>
                  <a:pt x="1031" y="780"/>
                  <a:pt x="1031" y="781"/>
                </a:cubicBezTo>
                <a:cubicBezTo>
                  <a:pt x="1028" y="782"/>
                  <a:pt x="1025" y="782"/>
                  <a:pt x="1026" y="782"/>
                </a:cubicBezTo>
                <a:close/>
                <a:moveTo>
                  <a:pt x="1715" y="582"/>
                </a:moveTo>
                <a:cubicBezTo>
                  <a:pt x="1715" y="585"/>
                  <a:pt x="1715" y="587"/>
                  <a:pt x="1715" y="590"/>
                </a:cubicBezTo>
                <a:cubicBezTo>
                  <a:pt x="1775" y="590"/>
                  <a:pt x="1834" y="589"/>
                  <a:pt x="1893" y="590"/>
                </a:cubicBezTo>
                <a:cubicBezTo>
                  <a:pt x="1930" y="591"/>
                  <a:pt x="1968" y="583"/>
                  <a:pt x="2004" y="598"/>
                </a:cubicBezTo>
                <a:cubicBezTo>
                  <a:pt x="2013" y="601"/>
                  <a:pt x="2023" y="599"/>
                  <a:pt x="2033" y="600"/>
                </a:cubicBezTo>
                <a:cubicBezTo>
                  <a:pt x="2033" y="599"/>
                  <a:pt x="2033" y="598"/>
                  <a:pt x="2033" y="597"/>
                </a:cubicBezTo>
                <a:cubicBezTo>
                  <a:pt x="2024" y="596"/>
                  <a:pt x="2015" y="594"/>
                  <a:pt x="2006" y="593"/>
                </a:cubicBezTo>
                <a:cubicBezTo>
                  <a:pt x="2006" y="592"/>
                  <a:pt x="2006" y="590"/>
                  <a:pt x="2006" y="589"/>
                </a:cubicBezTo>
                <a:cubicBezTo>
                  <a:pt x="2032" y="588"/>
                  <a:pt x="2058" y="586"/>
                  <a:pt x="2084" y="585"/>
                </a:cubicBezTo>
                <a:cubicBezTo>
                  <a:pt x="2084" y="584"/>
                  <a:pt x="2084" y="583"/>
                  <a:pt x="2084" y="582"/>
                </a:cubicBezTo>
                <a:cubicBezTo>
                  <a:pt x="1961" y="582"/>
                  <a:pt x="1838" y="582"/>
                  <a:pt x="1715" y="582"/>
                </a:cubicBezTo>
                <a:close/>
                <a:moveTo>
                  <a:pt x="1860" y="846"/>
                </a:moveTo>
                <a:cubicBezTo>
                  <a:pt x="1973" y="858"/>
                  <a:pt x="2082" y="850"/>
                  <a:pt x="2190" y="852"/>
                </a:cubicBezTo>
                <a:cubicBezTo>
                  <a:pt x="2190" y="850"/>
                  <a:pt x="2190" y="848"/>
                  <a:pt x="2190" y="846"/>
                </a:cubicBezTo>
                <a:cubicBezTo>
                  <a:pt x="2082" y="846"/>
                  <a:pt x="1974" y="846"/>
                  <a:pt x="1860" y="846"/>
                </a:cubicBezTo>
                <a:close/>
                <a:moveTo>
                  <a:pt x="2732" y="497"/>
                </a:moveTo>
                <a:cubicBezTo>
                  <a:pt x="2732" y="499"/>
                  <a:pt x="2733" y="501"/>
                  <a:pt x="2733" y="503"/>
                </a:cubicBezTo>
                <a:cubicBezTo>
                  <a:pt x="2815" y="505"/>
                  <a:pt x="2897" y="507"/>
                  <a:pt x="2979" y="503"/>
                </a:cubicBezTo>
                <a:cubicBezTo>
                  <a:pt x="2979" y="501"/>
                  <a:pt x="2979" y="499"/>
                  <a:pt x="2979" y="497"/>
                </a:cubicBezTo>
                <a:cubicBezTo>
                  <a:pt x="2897" y="497"/>
                  <a:pt x="2815" y="497"/>
                  <a:pt x="2732" y="497"/>
                </a:cubicBezTo>
                <a:close/>
                <a:moveTo>
                  <a:pt x="1642" y="871"/>
                </a:moveTo>
                <a:cubicBezTo>
                  <a:pt x="1622" y="871"/>
                  <a:pt x="1604" y="871"/>
                  <a:pt x="1586" y="871"/>
                </a:cubicBezTo>
                <a:cubicBezTo>
                  <a:pt x="1586" y="871"/>
                  <a:pt x="1586" y="872"/>
                  <a:pt x="1586" y="873"/>
                </a:cubicBezTo>
                <a:cubicBezTo>
                  <a:pt x="1593" y="874"/>
                  <a:pt x="1600" y="874"/>
                  <a:pt x="1607" y="874"/>
                </a:cubicBezTo>
                <a:cubicBezTo>
                  <a:pt x="1607" y="876"/>
                  <a:pt x="1607" y="878"/>
                  <a:pt x="1607" y="879"/>
                </a:cubicBezTo>
                <a:cubicBezTo>
                  <a:pt x="1578" y="879"/>
                  <a:pt x="1548" y="879"/>
                  <a:pt x="1519" y="879"/>
                </a:cubicBezTo>
                <a:cubicBezTo>
                  <a:pt x="1519" y="881"/>
                  <a:pt x="1519" y="883"/>
                  <a:pt x="1519" y="885"/>
                </a:cubicBezTo>
                <a:cubicBezTo>
                  <a:pt x="1534" y="885"/>
                  <a:pt x="1550" y="885"/>
                  <a:pt x="1565" y="885"/>
                </a:cubicBezTo>
                <a:cubicBezTo>
                  <a:pt x="1565" y="886"/>
                  <a:pt x="1565" y="887"/>
                  <a:pt x="1565" y="889"/>
                </a:cubicBezTo>
                <a:cubicBezTo>
                  <a:pt x="1558" y="890"/>
                  <a:pt x="1551" y="891"/>
                  <a:pt x="1544" y="892"/>
                </a:cubicBezTo>
                <a:cubicBezTo>
                  <a:pt x="1544" y="893"/>
                  <a:pt x="1544" y="894"/>
                  <a:pt x="1544" y="895"/>
                </a:cubicBezTo>
                <a:cubicBezTo>
                  <a:pt x="1590" y="890"/>
                  <a:pt x="1636" y="885"/>
                  <a:pt x="1682" y="880"/>
                </a:cubicBezTo>
                <a:cubicBezTo>
                  <a:pt x="1682" y="879"/>
                  <a:pt x="1682" y="878"/>
                  <a:pt x="1682" y="877"/>
                </a:cubicBezTo>
                <a:cubicBezTo>
                  <a:pt x="1666" y="877"/>
                  <a:pt x="1651" y="877"/>
                  <a:pt x="1633" y="877"/>
                </a:cubicBezTo>
                <a:cubicBezTo>
                  <a:pt x="1637" y="874"/>
                  <a:pt x="1639" y="873"/>
                  <a:pt x="1642" y="871"/>
                </a:cubicBezTo>
                <a:close/>
                <a:moveTo>
                  <a:pt x="3146" y="164"/>
                </a:moveTo>
                <a:cubicBezTo>
                  <a:pt x="3146" y="166"/>
                  <a:pt x="3146" y="167"/>
                  <a:pt x="3146" y="168"/>
                </a:cubicBezTo>
                <a:cubicBezTo>
                  <a:pt x="3185" y="168"/>
                  <a:pt x="3224" y="168"/>
                  <a:pt x="3263" y="168"/>
                </a:cubicBezTo>
                <a:cubicBezTo>
                  <a:pt x="3237" y="156"/>
                  <a:pt x="3211" y="142"/>
                  <a:pt x="3180" y="155"/>
                </a:cubicBezTo>
                <a:cubicBezTo>
                  <a:pt x="3191" y="158"/>
                  <a:pt x="3202" y="160"/>
                  <a:pt x="3213" y="162"/>
                </a:cubicBezTo>
                <a:cubicBezTo>
                  <a:pt x="3213" y="163"/>
                  <a:pt x="3213" y="164"/>
                  <a:pt x="3212" y="164"/>
                </a:cubicBezTo>
                <a:cubicBezTo>
                  <a:pt x="3190" y="164"/>
                  <a:pt x="3168" y="164"/>
                  <a:pt x="3146" y="164"/>
                </a:cubicBezTo>
                <a:close/>
                <a:moveTo>
                  <a:pt x="2203" y="745"/>
                </a:moveTo>
                <a:cubicBezTo>
                  <a:pt x="2204" y="744"/>
                  <a:pt x="2204" y="742"/>
                  <a:pt x="2204" y="741"/>
                </a:cubicBezTo>
                <a:cubicBezTo>
                  <a:pt x="2221" y="743"/>
                  <a:pt x="2238" y="744"/>
                  <a:pt x="2256" y="746"/>
                </a:cubicBezTo>
                <a:cubicBezTo>
                  <a:pt x="2256" y="743"/>
                  <a:pt x="2256" y="741"/>
                  <a:pt x="2256" y="738"/>
                </a:cubicBezTo>
                <a:cubicBezTo>
                  <a:pt x="2212" y="738"/>
                  <a:pt x="2169" y="738"/>
                  <a:pt x="2125" y="738"/>
                </a:cubicBezTo>
                <a:cubicBezTo>
                  <a:pt x="2125" y="739"/>
                  <a:pt x="2125" y="740"/>
                  <a:pt x="2125" y="742"/>
                </a:cubicBezTo>
                <a:cubicBezTo>
                  <a:pt x="2157" y="744"/>
                  <a:pt x="2190" y="747"/>
                  <a:pt x="2222" y="750"/>
                </a:cubicBezTo>
                <a:cubicBezTo>
                  <a:pt x="2222" y="748"/>
                  <a:pt x="2223" y="747"/>
                  <a:pt x="2223" y="745"/>
                </a:cubicBezTo>
                <a:cubicBezTo>
                  <a:pt x="2216" y="745"/>
                  <a:pt x="2210" y="745"/>
                  <a:pt x="2203" y="745"/>
                </a:cubicBezTo>
                <a:close/>
                <a:moveTo>
                  <a:pt x="2500" y="797"/>
                </a:moveTo>
                <a:cubicBezTo>
                  <a:pt x="2500" y="796"/>
                  <a:pt x="2500" y="795"/>
                  <a:pt x="2500" y="794"/>
                </a:cubicBezTo>
                <a:cubicBezTo>
                  <a:pt x="2483" y="794"/>
                  <a:pt x="2466" y="794"/>
                  <a:pt x="2448" y="794"/>
                </a:cubicBezTo>
                <a:cubicBezTo>
                  <a:pt x="2431" y="794"/>
                  <a:pt x="2414" y="793"/>
                  <a:pt x="2397" y="793"/>
                </a:cubicBezTo>
                <a:cubicBezTo>
                  <a:pt x="2379" y="792"/>
                  <a:pt x="2362" y="791"/>
                  <a:pt x="2345" y="791"/>
                </a:cubicBezTo>
                <a:cubicBezTo>
                  <a:pt x="2329" y="791"/>
                  <a:pt x="2313" y="793"/>
                  <a:pt x="2296" y="794"/>
                </a:cubicBezTo>
                <a:cubicBezTo>
                  <a:pt x="2297" y="795"/>
                  <a:pt x="2297" y="796"/>
                  <a:pt x="2297" y="797"/>
                </a:cubicBezTo>
                <a:cubicBezTo>
                  <a:pt x="2364" y="797"/>
                  <a:pt x="2432" y="797"/>
                  <a:pt x="2500" y="797"/>
                </a:cubicBezTo>
                <a:close/>
                <a:moveTo>
                  <a:pt x="2362" y="737"/>
                </a:moveTo>
                <a:cubicBezTo>
                  <a:pt x="2363" y="736"/>
                  <a:pt x="2364" y="735"/>
                  <a:pt x="2364" y="733"/>
                </a:cubicBezTo>
                <a:cubicBezTo>
                  <a:pt x="2331" y="733"/>
                  <a:pt x="2299" y="733"/>
                  <a:pt x="2268" y="733"/>
                </a:cubicBezTo>
                <a:cubicBezTo>
                  <a:pt x="2287" y="757"/>
                  <a:pt x="2312" y="745"/>
                  <a:pt x="2335" y="744"/>
                </a:cubicBezTo>
                <a:cubicBezTo>
                  <a:pt x="2334" y="742"/>
                  <a:pt x="2332" y="741"/>
                  <a:pt x="2328" y="737"/>
                </a:cubicBezTo>
                <a:cubicBezTo>
                  <a:pt x="2341" y="737"/>
                  <a:pt x="2352" y="737"/>
                  <a:pt x="2362" y="737"/>
                </a:cubicBezTo>
                <a:close/>
                <a:moveTo>
                  <a:pt x="509" y="791"/>
                </a:moveTo>
                <a:cubicBezTo>
                  <a:pt x="482" y="772"/>
                  <a:pt x="449" y="774"/>
                  <a:pt x="433" y="791"/>
                </a:cubicBezTo>
                <a:cubicBezTo>
                  <a:pt x="456" y="791"/>
                  <a:pt x="480" y="791"/>
                  <a:pt x="509" y="791"/>
                </a:cubicBezTo>
                <a:close/>
                <a:moveTo>
                  <a:pt x="1394" y="774"/>
                </a:moveTo>
                <a:cubicBezTo>
                  <a:pt x="1394" y="773"/>
                  <a:pt x="1394" y="771"/>
                  <a:pt x="1394" y="769"/>
                </a:cubicBezTo>
                <a:cubicBezTo>
                  <a:pt x="1359" y="769"/>
                  <a:pt x="1324" y="769"/>
                  <a:pt x="1289" y="769"/>
                </a:cubicBezTo>
                <a:cubicBezTo>
                  <a:pt x="1289" y="771"/>
                  <a:pt x="1289" y="773"/>
                  <a:pt x="1289" y="774"/>
                </a:cubicBezTo>
                <a:cubicBezTo>
                  <a:pt x="1324" y="774"/>
                  <a:pt x="1359" y="774"/>
                  <a:pt x="1394" y="774"/>
                </a:cubicBezTo>
                <a:close/>
                <a:moveTo>
                  <a:pt x="2394" y="834"/>
                </a:moveTo>
                <a:cubicBezTo>
                  <a:pt x="2394" y="832"/>
                  <a:pt x="2394" y="829"/>
                  <a:pt x="2394" y="827"/>
                </a:cubicBezTo>
                <a:cubicBezTo>
                  <a:pt x="2364" y="825"/>
                  <a:pt x="2334" y="823"/>
                  <a:pt x="2304" y="820"/>
                </a:cubicBezTo>
                <a:cubicBezTo>
                  <a:pt x="2303" y="823"/>
                  <a:pt x="2303" y="826"/>
                  <a:pt x="2303" y="829"/>
                </a:cubicBezTo>
                <a:cubicBezTo>
                  <a:pt x="2333" y="831"/>
                  <a:pt x="2364" y="833"/>
                  <a:pt x="2394" y="834"/>
                </a:cubicBezTo>
                <a:close/>
                <a:moveTo>
                  <a:pt x="2941" y="921"/>
                </a:moveTo>
                <a:cubicBezTo>
                  <a:pt x="2941" y="922"/>
                  <a:pt x="2941" y="924"/>
                  <a:pt x="2941" y="925"/>
                </a:cubicBezTo>
                <a:cubicBezTo>
                  <a:pt x="2984" y="925"/>
                  <a:pt x="3027" y="925"/>
                  <a:pt x="3069" y="925"/>
                </a:cubicBezTo>
                <a:cubicBezTo>
                  <a:pt x="3069" y="924"/>
                  <a:pt x="3069" y="922"/>
                  <a:pt x="3069" y="921"/>
                </a:cubicBezTo>
                <a:cubicBezTo>
                  <a:pt x="3027" y="921"/>
                  <a:pt x="2984" y="921"/>
                  <a:pt x="2941" y="921"/>
                </a:cubicBezTo>
                <a:close/>
                <a:moveTo>
                  <a:pt x="1277" y="670"/>
                </a:moveTo>
                <a:cubicBezTo>
                  <a:pt x="1277" y="668"/>
                  <a:pt x="1277" y="667"/>
                  <a:pt x="1277" y="666"/>
                </a:cubicBezTo>
                <a:cubicBezTo>
                  <a:pt x="1242" y="666"/>
                  <a:pt x="1206" y="666"/>
                  <a:pt x="1171" y="666"/>
                </a:cubicBezTo>
                <a:cubicBezTo>
                  <a:pt x="1171" y="667"/>
                  <a:pt x="1171" y="668"/>
                  <a:pt x="1171" y="670"/>
                </a:cubicBezTo>
                <a:cubicBezTo>
                  <a:pt x="1206" y="670"/>
                  <a:pt x="1242" y="670"/>
                  <a:pt x="1277" y="670"/>
                </a:cubicBezTo>
                <a:close/>
                <a:moveTo>
                  <a:pt x="2225" y="905"/>
                </a:moveTo>
                <a:cubicBezTo>
                  <a:pt x="2225" y="907"/>
                  <a:pt x="2225" y="909"/>
                  <a:pt x="2225" y="910"/>
                </a:cubicBezTo>
                <a:cubicBezTo>
                  <a:pt x="2257" y="910"/>
                  <a:pt x="2289" y="910"/>
                  <a:pt x="2321" y="910"/>
                </a:cubicBezTo>
                <a:cubicBezTo>
                  <a:pt x="2321" y="909"/>
                  <a:pt x="2321" y="907"/>
                  <a:pt x="2321" y="905"/>
                </a:cubicBezTo>
                <a:cubicBezTo>
                  <a:pt x="2289" y="905"/>
                  <a:pt x="2257" y="905"/>
                  <a:pt x="2225" y="905"/>
                </a:cubicBezTo>
                <a:close/>
                <a:moveTo>
                  <a:pt x="2738" y="874"/>
                </a:moveTo>
                <a:cubicBezTo>
                  <a:pt x="2738" y="876"/>
                  <a:pt x="2737" y="879"/>
                  <a:pt x="2737" y="881"/>
                </a:cubicBezTo>
                <a:cubicBezTo>
                  <a:pt x="2769" y="886"/>
                  <a:pt x="2801" y="891"/>
                  <a:pt x="2834" y="896"/>
                </a:cubicBezTo>
                <a:cubicBezTo>
                  <a:pt x="2834" y="894"/>
                  <a:pt x="2834" y="893"/>
                  <a:pt x="2835" y="891"/>
                </a:cubicBezTo>
                <a:cubicBezTo>
                  <a:pt x="2821" y="890"/>
                  <a:pt x="2807" y="889"/>
                  <a:pt x="2793" y="886"/>
                </a:cubicBezTo>
                <a:cubicBezTo>
                  <a:pt x="2775" y="883"/>
                  <a:pt x="2756" y="878"/>
                  <a:pt x="2738" y="874"/>
                </a:cubicBezTo>
                <a:close/>
                <a:moveTo>
                  <a:pt x="1637" y="745"/>
                </a:moveTo>
                <a:cubicBezTo>
                  <a:pt x="1637" y="746"/>
                  <a:pt x="1637" y="748"/>
                  <a:pt x="1637" y="749"/>
                </a:cubicBezTo>
                <a:cubicBezTo>
                  <a:pt x="1672" y="749"/>
                  <a:pt x="1706" y="749"/>
                  <a:pt x="1741" y="749"/>
                </a:cubicBezTo>
                <a:cubicBezTo>
                  <a:pt x="1741" y="748"/>
                  <a:pt x="1741" y="746"/>
                  <a:pt x="1741" y="745"/>
                </a:cubicBezTo>
                <a:cubicBezTo>
                  <a:pt x="1706" y="745"/>
                  <a:pt x="1671" y="745"/>
                  <a:pt x="1637" y="745"/>
                </a:cubicBezTo>
                <a:close/>
                <a:moveTo>
                  <a:pt x="3074" y="946"/>
                </a:moveTo>
                <a:cubicBezTo>
                  <a:pt x="3054" y="925"/>
                  <a:pt x="3036" y="935"/>
                  <a:pt x="3019" y="935"/>
                </a:cubicBezTo>
                <a:cubicBezTo>
                  <a:pt x="3019" y="938"/>
                  <a:pt x="3019" y="940"/>
                  <a:pt x="3019" y="942"/>
                </a:cubicBezTo>
                <a:cubicBezTo>
                  <a:pt x="3036" y="944"/>
                  <a:pt x="3053" y="945"/>
                  <a:pt x="3074" y="946"/>
                </a:cubicBezTo>
                <a:close/>
                <a:moveTo>
                  <a:pt x="1219" y="846"/>
                </a:moveTo>
                <a:cubicBezTo>
                  <a:pt x="1219" y="847"/>
                  <a:pt x="1219" y="848"/>
                  <a:pt x="1219" y="848"/>
                </a:cubicBezTo>
                <a:cubicBezTo>
                  <a:pt x="1261" y="848"/>
                  <a:pt x="1302" y="848"/>
                  <a:pt x="1344" y="848"/>
                </a:cubicBezTo>
                <a:cubicBezTo>
                  <a:pt x="1344" y="848"/>
                  <a:pt x="1344" y="847"/>
                  <a:pt x="1344" y="846"/>
                </a:cubicBezTo>
                <a:cubicBezTo>
                  <a:pt x="1302" y="846"/>
                  <a:pt x="1261" y="846"/>
                  <a:pt x="1219" y="846"/>
                </a:cubicBezTo>
                <a:close/>
                <a:moveTo>
                  <a:pt x="3055" y="502"/>
                </a:moveTo>
                <a:cubicBezTo>
                  <a:pt x="3055" y="500"/>
                  <a:pt x="3055" y="498"/>
                  <a:pt x="3055" y="497"/>
                </a:cubicBezTo>
                <a:cubicBezTo>
                  <a:pt x="3038" y="497"/>
                  <a:pt x="3022" y="497"/>
                  <a:pt x="3005" y="497"/>
                </a:cubicBezTo>
                <a:cubicBezTo>
                  <a:pt x="3005" y="499"/>
                  <a:pt x="3006" y="502"/>
                  <a:pt x="3006" y="504"/>
                </a:cubicBezTo>
                <a:cubicBezTo>
                  <a:pt x="3022" y="504"/>
                  <a:pt x="3039" y="503"/>
                  <a:pt x="3055" y="502"/>
                </a:cubicBezTo>
                <a:close/>
                <a:moveTo>
                  <a:pt x="653" y="768"/>
                </a:moveTo>
                <a:cubicBezTo>
                  <a:pt x="653" y="771"/>
                  <a:pt x="654" y="774"/>
                  <a:pt x="654" y="776"/>
                </a:cubicBezTo>
                <a:cubicBezTo>
                  <a:pt x="686" y="775"/>
                  <a:pt x="718" y="773"/>
                  <a:pt x="750" y="771"/>
                </a:cubicBezTo>
                <a:cubicBezTo>
                  <a:pt x="750" y="770"/>
                  <a:pt x="750" y="769"/>
                  <a:pt x="750" y="768"/>
                </a:cubicBezTo>
                <a:cubicBezTo>
                  <a:pt x="717" y="768"/>
                  <a:pt x="685" y="768"/>
                  <a:pt x="653" y="768"/>
                </a:cubicBezTo>
                <a:close/>
                <a:moveTo>
                  <a:pt x="281" y="794"/>
                </a:moveTo>
                <a:cubicBezTo>
                  <a:pt x="282" y="797"/>
                  <a:pt x="283" y="800"/>
                  <a:pt x="283" y="802"/>
                </a:cubicBezTo>
                <a:cubicBezTo>
                  <a:pt x="302" y="798"/>
                  <a:pt x="320" y="794"/>
                  <a:pt x="338" y="790"/>
                </a:cubicBezTo>
                <a:cubicBezTo>
                  <a:pt x="338" y="788"/>
                  <a:pt x="338" y="786"/>
                  <a:pt x="337" y="784"/>
                </a:cubicBezTo>
                <a:cubicBezTo>
                  <a:pt x="318" y="787"/>
                  <a:pt x="300" y="791"/>
                  <a:pt x="281" y="794"/>
                </a:cubicBezTo>
                <a:close/>
                <a:moveTo>
                  <a:pt x="2788" y="721"/>
                </a:moveTo>
                <a:cubicBezTo>
                  <a:pt x="2762" y="704"/>
                  <a:pt x="2742" y="715"/>
                  <a:pt x="2722" y="721"/>
                </a:cubicBezTo>
                <a:cubicBezTo>
                  <a:pt x="2742" y="721"/>
                  <a:pt x="2762" y="721"/>
                  <a:pt x="2788" y="721"/>
                </a:cubicBezTo>
                <a:close/>
                <a:moveTo>
                  <a:pt x="3306" y="717"/>
                </a:moveTo>
                <a:cubicBezTo>
                  <a:pt x="3306" y="718"/>
                  <a:pt x="3305" y="720"/>
                  <a:pt x="3305" y="721"/>
                </a:cubicBezTo>
                <a:cubicBezTo>
                  <a:pt x="3332" y="724"/>
                  <a:pt x="3358" y="726"/>
                  <a:pt x="3384" y="728"/>
                </a:cubicBezTo>
                <a:cubicBezTo>
                  <a:pt x="3384" y="726"/>
                  <a:pt x="3384" y="724"/>
                  <a:pt x="3385" y="723"/>
                </a:cubicBezTo>
                <a:cubicBezTo>
                  <a:pt x="3358" y="721"/>
                  <a:pt x="3332" y="719"/>
                  <a:pt x="3306" y="717"/>
                </a:cubicBezTo>
                <a:close/>
                <a:moveTo>
                  <a:pt x="2322" y="606"/>
                </a:moveTo>
                <a:cubicBezTo>
                  <a:pt x="2322" y="604"/>
                  <a:pt x="2322" y="602"/>
                  <a:pt x="2322" y="601"/>
                </a:cubicBezTo>
                <a:cubicBezTo>
                  <a:pt x="2295" y="599"/>
                  <a:pt x="2268" y="598"/>
                  <a:pt x="2241" y="597"/>
                </a:cubicBezTo>
                <a:cubicBezTo>
                  <a:pt x="2241" y="598"/>
                  <a:pt x="2241" y="600"/>
                  <a:pt x="2241" y="601"/>
                </a:cubicBezTo>
                <a:cubicBezTo>
                  <a:pt x="2268" y="603"/>
                  <a:pt x="2295" y="604"/>
                  <a:pt x="2322" y="606"/>
                </a:cubicBezTo>
                <a:close/>
                <a:moveTo>
                  <a:pt x="2164" y="590"/>
                </a:moveTo>
                <a:cubicBezTo>
                  <a:pt x="2163" y="592"/>
                  <a:pt x="2163" y="593"/>
                  <a:pt x="2163" y="595"/>
                </a:cubicBezTo>
                <a:cubicBezTo>
                  <a:pt x="2173" y="597"/>
                  <a:pt x="2183" y="600"/>
                  <a:pt x="2193" y="600"/>
                </a:cubicBezTo>
                <a:cubicBezTo>
                  <a:pt x="2204" y="600"/>
                  <a:pt x="2214" y="598"/>
                  <a:pt x="2225" y="597"/>
                </a:cubicBezTo>
                <a:cubicBezTo>
                  <a:pt x="2225" y="596"/>
                  <a:pt x="2225" y="595"/>
                  <a:pt x="2225" y="595"/>
                </a:cubicBezTo>
                <a:cubicBezTo>
                  <a:pt x="2204" y="593"/>
                  <a:pt x="2184" y="592"/>
                  <a:pt x="2164" y="590"/>
                </a:cubicBezTo>
                <a:close/>
                <a:moveTo>
                  <a:pt x="2123" y="903"/>
                </a:moveTo>
                <a:cubicBezTo>
                  <a:pt x="2123" y="904"/>
                  <a:pt x="2123" y="905"/>
                  <a:pt x="2123" y="906"/>
                </a:cubicBezTo>
                <a:cubicBezTo>
                  <a:pt x="2152" y="906"/>
                  <a:pt x="2182" y="906"/>
                  <a:pt x="2211" y="906"/>
                </a:cubicBezTo>
                <a:cubicBezTo>
                  <a:pt x="2211" y="905"/>
                  <a:pt x="2211" y="904"/>
                  <a:pt x="2211" y="903"/>
                </a:cubicBezTo>
                <a:cubicBezTo>
                  <a:pt x="2182" y="903"/>
                  <a:pt x="2152" y="903"/>
                  <a:pt x="2123" y="903"/>
                </a:cubicBezTo>
                <a:close/>
                <a:moveTo>
                  <a:pt x="2261" y="828"/>
                </a:moveTo>
                <a:cubicBezTo>
                  <a:pt x="2261" y="827"/>
                  <a:pt x="2261" y="826"/>
                  <a:pt x="2261" y="825"/>
                </a:cubicBezTo>
                <a:cubicBezTo>
                  <a:pt x="2230" y="825"/>
                  <a:pt x="2199" y="825"/>
                  <a:pt x="2168" y="825"/>
                </a:cubicBezTo>
                <a:cubicBezTo>
                  <a:pt x="2168" y="826"/>
                  <a:pt x="2168" y="827"/>
                  <a:pt x="2168" y="828"/>
                </a:cubicBezTo>
                <a:cubicBezTo>
                  <a:pt x="2199" y="828"/>
                  <a:pt x="2230" y="828"/>
                  <a:pt x="2261" y="828"/>
                </a:cubicBezTo>
                <a:close/>
                <a:moveTo>
                  <a:pt x="955" y="661"/>
                </a:moveTo>
                <a:cubicBezTo>
                  <a:pt x="954" y="662"/>
                  <a:pt x="954" y="662"/>
                  <a:pt x="954" y="663"/>
                </a:cubicBezTo>
                <a:cubicBezTo>
                  <a:pt x="979" y="663"/>
                  <a:pt x="1004" y="663"/>
                  <a:pt x="1028" y="663"/>
                </a:cubicBezTo>
                <a:cubicBezTo>
                  <a:pt x="1028" y="661"/>
                  <a:pt x="1028" y="659"/>
                  <a:pt x="1028" y="657"/>
                </a:cubicBezTo>
                <a:cubicBezTo>
                  <a:pt x="1004" y="658"/>
                  <a:pt x="979" y="660"/>
                  <a:pt x="955" y="661"/>
                </a:cubicBezTo>
                <a:close/>
                <a:moveTo>
                  <a:pt x="1762" y="685"/>
                </a:moveTo>
                <a:cubicBezTo>
                  <a:pt x="1762" y="684"/>
                  <a:pt x="1762" y="683"/>
                  <a:pt x="1762" y="681"/>
                </a:cubicBezTo>
                <a:cubicBezTo>
                  <a:pt x="1742" y="681"/>
                  <a:pt x="1723" y="681"/>
                  <a:pt x="1703" y="681"/>
                </a:cubicBezTo>
                <a:cubicBezTo>
                  <a:pt x="1703" y="683"/>
                  <a:pt x="1703" y="684"/>
                  <a:pt x="1704" y="685"/>
                </a:cubicBezTo>
                <a:cubicBezTo>
                  <a:pt x="1723" y="685"/>
                  <a:pt x="1743" y="685"/>
                  <a:pt x="1762" y="685"/>
                </a:cubicBezTo>
                <a:close/>
                <a:moveTo>
                  <a:pt x="1364" y="872"/>
                </a:moveTo>
                <a:cubicBezTo>
                  <a:pt x="1365" y="875"/>
                  <a:pt x="1365" y="877"/>
                  <a:pt x="1365" y="880"/>
                </a:cubicBezTo>
                <a:cubicBezTo>
                  <a:pt x="1381" y="878"/>
                  <a:pt x="1398" y="877"/>
                  <a:pt x="1414" y="875"/>
                </a:cubicBezTo>
                <a:cubicBezTo>
                  <a:pt x="1414" y="874"/>
                  <a:pt x="1414" y="873"/>
                  <a:pt x="1414" y="872"/>
                </a:cubicBezTo>
                <a:cubicBezTo>
                  <a:pt x="1397" y="872"/>
                  <a:pt x="1381" y="872"/>
                  <a:pt x="1364" y="872"/>
                </a:cubicBezTo>
                <a:close/>
                <a:moveTo>
                  <a:pt x="2329" y="844"/>
                </a:moveTo>
                <a:cubicBezTo>
                  <a:pt x="2329" y="843"/>
                  <a:pt x="2329" y="841"/>
                  <a:pt x="2329" y="840"/>
                </a:cubicBezTo>
                <a:cubicBezTo>
                  <a:pt x="2312" y="840"/>
                  <a:pt x="2295" y="840"/>
                  <a:pt x="2278" y="840"/>
                </a:cubicBezTo>
                <a:cubicBezTo>
                  <a:pt x="2278" y="841"/>
                  <a:pt x="2278" y="843"/>
                  <a:pt x="2278" y="844"/>
                </a:cubicBezTo>
                <a:cubicBezTo>
                  <a:pt x="2295" y="844"/>
                  <a:pt x="2312" y="844"/>
                  <a:pt x="2329" y="844"/>
                </a:cubicBezTo>
                <a:close/>
                <a:moveTo>
                  <a:pt x="1447" y="801"/>
                </a:moveTo>
                <a:cubicBezTo>
                  <a:pt x="1447" y="802"/>
                  <a:pt x="1447" y="803"/>
                  <a:pt x="1447" y="804"/>
                </a:cubicBezTo>
                <a:cubicBezTo>
                  <a:pt x="1474" y="804"/>
                  <a:pt x="1501" y="804"/>
                  <a:pt x="1529" y="804"/>
                </a:cubicBezTo>
                <a:cubicBezTo>
                  <a:pt x="1529" y="803"/>
                  <a:pt x="1529" y="802"/>
                  <a:pt x="1529" y="801"/>
                </a:cubicBezTo>
                <a:cubicBezTo>
                  <a:pt x="1501" y="801"/>
                  <a:pt x="1474" y="801"/>
                  <a:pt x="1447" y="801"/>
                </a:cubicBezTo>
                <a:close/>
                <a:moveTo>
                  <a:pt x="2649" y="874"/>
                </a:moveTo>
                <a:cubicBezTo>
                  <a:pt x="2649" y="876"/>
                  <a:pt x="2650" y="879"/>
                  <a:pt x="2650" y="882"/>
                </a:cubicBezTo>
                <a:cubicBezTo>
                  <a:pt x="2664" y="880"/>
                  <a:pt x="2678" y="878"/>
                  <a:pt x="2691" y="876"/>
                </a:cubicBezTo>
                <a:cubicBezTo>
                  <a:pt x="2691" y="874"/>
                  <a:pt x="2691" y="873"/>
                  <a:pt x="2691" y="871"/>
                </a:cubicBezTo>
                <a:cubicBezTo>
                  <a:pt x="2677" y="872"/>
                  <a:pt x="2663" y="873"/>
                  <a:pt x="2649" y="874"/>
                </a:cubicBezTo>
                <a:close/>
                <a:moveTo>
                  <a:pt x="2434" y="678"/>
                </a:moveTo>
                <a:cubicBezTo>
                  <a:pt x="2434" y="677"/>
                  <a:pt x="2434" y="675"/>
                  <a:pt x="2434" y="674"/>
                </a:cubicBezTo>
                <a:cubicBezTo>
                  <a:pt x="2409" y="675"/>
                  <a:pt x="2384" y="677"/>
                  <a:pt x="2360" y="678"/>
                </a:cubicBezTo>
                <a:cubicBezTo>
                  <a:pt x="2360" y="680"/>
                  <a:pt x="2360" y="681"/>
                  <a:pt x="2360" y="682"/>
                </a:cubicBezTo>
                <a:cubicBezTo>
                  <a:pt x="2385" y="681"/>
                  <a:pt x="2410" y="679"/>
                  <a:pt x="2434" y="678"/>
                </a:cubicBezTo>
                <a:close/>
                <a:moveTo>
                  <a:pt x="2441" y="598"/>
                </a:moveTo>
                <a:cubicBezTo>
                  <a:pt x="2441" y="596"/>
                  <a:pt x="2441" y="594"/>
                  <a:pt x="2441" y="593"/>
                </a:cubicBezTo>
                <a:cubicBezTo>
                  <a:pt x="2423" y="593"/>
                  <a:pt x="2404" y="593"/>
                  <a:pt x="2386" y="593"/>
                </a:cubicBezTo>
                <a:cubicBezTo>
                  <a:pt x="2386" y="594"/>
                  <a:pt x="2386" y="596"/>
                  <a:pt x="2386" y="598"/>
                </a:cubicBezTo>
                <a:cubicBezTo>
                  <a:pt x="2405" y="598"/>
                  <a:pt x="2423" y="598"/>
                  <a:pt x="2441" y="598"/>
                </a:cubicBezTo>
                <a:close/>
              </a:path>
            </a:pathLst>
          </a:custGeom>
          <a:solidFill>
            <a:srgbClr val="CEE7FA"/>
          </a:solidFill>
          <a:ln>
            <a:noFill/>
          </a:ln>
        </p:spPr>
        <p:txBody>
          <a:bodyPr vert="horz" wrap="square" lIns="100600" tIns="36000" rIns="100600" bIns="5030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Single-Node PageRank Estimation</a:t>
            </a:r>
          </a:p>
        </p:txBody>
      </p:sp>
    </p:spTree>
    <p:extLst>
      <p:ext uri="{BB962C8B-B14F-4D97-AF65-F5344CB8AC3E}">
        <p14:creationId xmlns:p14="http://schemas.microsoft.com/office/powerpoint/2010/main" val="1136126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24">
            <a:extLst>
              <a:ext uri="{FF2B5EF4-FFF2-40B4-BE49-F238E27FC236}">
                <a16:creationId xmlns:a16="http://schemas.microsoft.com/office/drawing/2014/main" id="{9E3BBBD6-5866-40E1-BC24-6826FCA4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26" y="718642"/>
            <a:ext cx="8997950" cy="558338"/>
          </a:xfrm>
        </p:spPr>
        <p:txBody>
          <a:bodyPr/>
          <a:lstStyle/>
          <a:p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Graph Access Model</a:t>
            </a:r>
            <a:endParaRPr lang="zh-CN" altLang="en-US" sz="3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108" name="Oval 3">
            <a:extLst>
              <a:ext uri="{FF2B5EF4-FFF2-40B4-BE49-F238E27FC236}">
                <a16:creationId xmlns:a16="http://schemas.microsoft.com/office/drawing/2014/main" id="{760E627D-CF2F-970F-4A8E-12A9AF858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958" y="2943191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09" name="Oval 4">
            <a:extLst>
              <a:ext uri="{FF2B5EF4-FFF2-40B4-BE49-F238E27FC236}">
                <a16:creationId xmlns:a16="http://schemas.microsoft.com/office/drawing/2014/main" id="{DF4B9C0B-ED7E-3169-5CB5-5EF212CFB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356" y="3577638"/>
            <a:ext cx="359484" cy="35247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0" name="Oval 5">
            <a:extLst>
              <a:ext uri="{FF2B5EF4-FFF2-40B4-BE49-F238E27FC236}">
                <a16:creationId xmlns:a16="http://schemas.microsoft.com/office/drawing/2014/main" id="{4A7278BD-4CD8-640E-1244-69B0A70DA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495" y="3154674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1" name="Oval 6">
            <a:extLst>
              <a:ext uri="{FF2B5EF4-FFF2-40B4-BE49-F238E27FC236}">
                <a16:creationId xmlns:a16="http://schemas.microsoft.com/office/drawing/2014/main" id="{282FE0CA-5650-BAAB-07D1-2BED0BAF3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097" y="2590720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2" name="Oval 7">
            <a:extLst>
              <a:ext uri="{FF2B5EF4-FFF2-40B4-BE49-F238E27FC236}">
                <a16:creationId xmlns:a16="http://schemas.microsoft.com/office/drawing/2014/main" id="{9A77852B-5EDB-FB03-26C5-1BAC091C1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150" y="4141591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3" name="Oval 8">
            <a:extLst>
              <a:ext uri="{FF2B5EF4-FFF2-40B4-BE49-F238E27FC236}">
                <a16:creationId xmlns:a16="http://schemas.microsoft.com/office/drawing/2014/main" id="{61566B8A-3DBE-CBA6-ABD5-078764340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031" y="4000603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4" name="Oval 9">
            <a:extLst>
              <a:ext uri="{FF2B5EF4-FFF2-40B4-BE49-F238E27FC236}">
                <a16:creationId xmlns:a16="http://schemas.microsoft.com/office/drawing/2014/main" id="{49CC0056-0CD9-0582-1982-F862FE700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092" y="4705545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5" name="Oval 10">
            <a:extLst>
              <a:ext uri="{FF2B5EF4-FFF2-40B4-BE49-F238E27FC236}">
                <a16:creationId xmlns:a16="http://schemas.microsoft.com/office/drawing/2014/main" id="{3DF22538-AF3B-E8C5-B498-B1C18930F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4686" y="2167754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6" name="Oval 11">
            <a:extLst>
              <a:ext uri="{FF2B5EF4-FFF2-40B4-BE49-F238E27FC236}">
                <a16:creationId xmlns:a16="http://schemas.microsoft.com/office/drawing/2014/main" id="{B613AAAE-1481-0DDF-5D8E-187406CF7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481" y="2026766"/>
            <a:ext cx="359484" cy="352471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7" name="Oval 12">
            <a:extLst>
              <a:ext uri="{FF2B5EF4-FFF2-40B4-BE49-F238E27FC236}">
                <a16:creationId xmlns:a16="http://schemas.microsoft.com/office/drawing/2014/main" id="{FBD93A1F-7E8C-81FA-194B-3CA8F1FFD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4601" y="2872697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8" name="Oval 13">
            <a:extLst>
              <a:ext uri="{FF2B5EF4-FFF2-40B4-BE49-F238E27FC236}">
                <a16:creationId xmlns:a16="http://schemas.microsoft.com/office/drawing/2014/main" id="{1B22DE18-9A56-C4D5-3AA9-C697A3895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481" y="3084179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9" name="Oval 14">
            <a:extLst>
              <a:ext uri="{FF2B5EF4-FFF2-40B4-BE49-F238E27FC236}">
                <a16:creationId xmlns:a16="http://schemas.microsoft.com/office/drawing/2014/main" id="{B9A16B98-BCC7-4E44-8868-A2AEC97F8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362" y="2449731"/>
            <a:ext cx="359484" cy="35247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cxnSp>
        <p:nvCxnSpPr>
          <p:cNvPr id="120" name="直线箭头连接符 119">
            <a:extLst>
              <a:ext uri="{FF2B5EF4-FFF2-40B4-BE49-F238E27FC236}">
                <a16:creationId xmlns:a16="http://schemas.microsoft.com/office/drawing/2014/main" id="{7330DF01-A0BD-32C1-6CAF-B883F5B769A1}"/>
              </a:ext>
            </a:extLst>
          </p:cNvPr>
          <p:cNvCxnSpPr>
            <a:cxnSpLocks/>
            <a:stCxn id="109" idx="5"/>
          </p:cNvCxnSpPr>
          <p:nvPr/>
        </p:nvCxnSpPr>
        <p:spPr>
          <a:xfrm>
            <a:off x="1354195" y="3878491"/>
            <a:ext cx="584194" cy="316873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直线箭头连接符 121">
            <a:extLst>
              <a:ext uri="{FF2B5EF4-FFF2-40B4-BE49-F238E27FC236}">
                <a16:creationId xmlns:a16="http://schemas.microsoft.com/office/drawing/2014/main" id="{51B34CFF-EF68-94E7-AA6A-CB8B7149E80D}"/>
              </a:ext>
            </a:extLst>
          </p:cNvPr>
          <p:cNvCxnSpPr>
            <a:cxnSpLocks/>
            <a:stCxn id="109" idx="1"/>
            <a:endCxn id="108" idx="5"/>
          </p:cNvCxnSpPr>
          <p:nvPr/>
        </p:nvCxnSpPr>
        <p:spPr>
          <a:xfrm flipH="1" flipV="1">
            <a:off x="934797" y="3244043"/>
            <a:ext cx="165204" cy="385212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直线箭头连接符 122">
            <a:extLst>
              <a:ext uri="{FF2B5EF4-FFF2-40B4-BE49-F238E27FC236}">
                <a16:creationId xmlns:a16="http://schemas.microsoft.com/office/drawing/2014/main" id="{442FD52B-EDD7-F74D-B7E0-0DF9A1FF03C4}"/>
              </a:ext>
            </a:extLst>
          </p:cNvPr>
          <p:cNvCxnSpPr>
            <a:cxnSpLocks/>
          </p:cNvCxnSpPr>
          <p:nvPr/>
        </p:nvCxnSpPr>
        <p:spPr>
          <a:xfrm flipV="1">
            <a:off x="933750" y="2771447"/>
            <a:ext cx="288441" cy="227881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直线箭头连接符 123">
            <a:extLst>
              <a:ext uri="{FF2B5EF4-FFF2-40B4-BE49-F238E27FC236}">
                <a16:creationId xmlns:a16="http://schemas.microsoft.com/office/drawing/2014/main" id="{2C5A2CA0-2951-E214-982C-BAD1A9960B25}"/>
              </a:ext>
            </a:extLst>
          </p:cNvPr>
          <p:cNvCxnSpPr>
            <a:cxnSpLocks/>
          </p:cNvCxnSpPr>
          <p:nvPr/>
        </p:nvCxnSpPr>
        <p:spPr>
          <a:xfrm>
            <a:off x="1582337" y="2771447"/>
            <a:ext cx="1388743" cy="279639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直线箭头连接符 124">
            <a:extLst>
              <a:ext uri="{FF2B5EF4-FFF2-40B4-BE49-F238E27FC236}">
                <a16:creationId xmlns:a16="http://schemas.microsoft.com/office/drawing/2014/main" id="{7A40E7F0-C34A-5523-3BAC-4184807B85BF}"/>
              </a:ext>
            </a:extLst>
          </p:cNvPr>
          <p:cNvCxnSpPr>
            <a:cxnSpLocks/>
          </p:cNvCxnSpPr>
          <p:nvPr/>
        </p:nvCxnSpPr>
        <p:spPr>
          <a:xfrm flipH="1" flipV="1">
            <a:off x="1529595" y="2896080"/>
            <a:ext cx="168652" cy="317208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直线箭头连接符 125">
            <a:extLst>
              <a:ext uri="{FF2B5EF4-FFF2-40B4-BE49-F238E27FC236}">
                <a16:creationId xmlns:a16="http://schemas.microsoft.com/office/drawing/2014/main" id="{B21901F8-85CA-70A9-4C5D-2749B3905F81}"/>
              </a:ext>
            </a:extLst>
          </p:cNvPr>
          <p:cNvCxnSpPr>
            <a:cxnSpLocks/>
          </p:cNvCxnSpPr>
          <p:nvPr/>
        </p:nvCxnSpPr>
        <p:spPr>
          <a:xfrm>
            <a:off x="988105" y="3120128"/>
            <a:ext cx="659014" cy="213959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直线箭头连接符 126">
            <a:extLst>
              <a:ext uri="{FF2B5EF4-FFF2-40B4-BE49-F238E27FC236}">
                <a16:creationId xmlns:a16="http://schemas.microsoft.com/office/drawing/2014/main" id="{7AFBC18A-9328-1BDD-8310-01565A54B8FC}"/>
              </a:ext>
            </a:extLst>
          </p:cNvPr>
          <p:cNvCxnSpPr>
            <a:cxnSpLocks/>
          </p:cNvCxnSpPr>
          <p:nvPr/>
        </p:nvCxnSpPr>
        <p:spPr>
          <a:xfrm flipV="1">
            <a:off x="2173655" y="3159329"/>
            <a:ext cx="830835" cy="1017491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直线箭头连接符 127">
            <a:extLst>
              <a:ext uri="{FF2B5EF4-FFF2-40B4-BE49-F238E27FC236}">
                <a16:creationId xmlns:a16="http://schemas.microsoft.com/office/drawing/2014/main" id="{8EEF4E9B-CC26-3A75-3A66-377AA0459BF0}"/>
              </a:ext>
            </a:extLst>
          </p:cNvPr>
          <p:cNvCxnSpPr>
            <a:cxnSpLocks/>
            <a:stCxn id="109" idx="7"/>
          </p:cNvCxnSpPr>
          <p:nvPr/>
        </p:nvCxnSpPr>
        <p:spPr>
          <a:xfrm flipV="1">
            <a:off x="1354195" y="3436650"/>
            <a:ext cx="345668" cy="192606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直线箭头连接符 128">
            <a:extLst>
              <a:ext uri="{FF2B5EF4-FFF2-40B4-BE49-F238E27FC236}">
                <a16:creationId xmlns:a16="http://schemas.microsoft.com/office/drawing/2014/main" id="{02405E6D-1D81-247F-8076-36EEEFF40D9D}"/>
              </a:ext>
            </a:extLst>
          </p:cNvPr>
          <p:cNvCxnSpPr>
            <a:cxnSpLocks/>
            <a:endCxn id="113" idx="2"/>
          </p:cNvCxnSpPr>
          <p:nvPr/>
        </p:nvCxnSpPr>
        <p:spPr>
          <a:xfrm flipV="1">
            <a:off x="2245793" y="4176839"/>
            <a:ext cx="419238" cy="143158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直线箭头连接符 129">
            <a:extLst>
              <a:ext uri="{FF2B5EF4-FFF2-40B4-BE49-F238E27FC236}">
                <a16:creationId xmlns:a16="http://schemas.microsoft.com/office/drawing/2014/main" id="{90FB8CD2-9220-870E-B9B4-6C8A2711FA7A}"/>
              </a:ext>
            </a:extLst>
          </p:cNvPr>
          <p:cNvCxnSpPr>
            <a:cxnSpLocks/>
            <a:stCxn id="112" idx="5"/>
            <a:endCxn id="114" idx="1"/>
          </p:cNvCxnSpPr>
          <p:nvPr/>
        </p:nvCxnSpPr>
        <p:spPr>
          <a:xfrm>
            <a:off x="2192989" y="4442444"/>
            <a:ext cx="308747" cy="314719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直线箭头连接符 130">
            <a:extLst>
              <a:ext uri="{FF2B5EF4-FFF2-40B4-BE49-F238E27FC236}">
                <a16:creationId xmlns:a16="http://schemas.microsoft.com/office/drawing/2014/main" id="{396C77A5-F3E6-6A58-1785-F3038494946C}"/>
              </a:ext>
            </a:extLst>
          </p:cNvPr>
          <p:cNvCxnSpPr>
            <a:cxnSpLocks/>
            <a:stCxn id="114" idx="0"/>
          </p:cNvCxnSpPr>
          <p:nvPr/>
        </p:nvCxnSpPr>
        <p:spPr>
          <a:xfrm flipV="1">
            <a:off x="2628834" y="4344504"/>
            <a:ext cx="217991" cy="361041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直线箭头连接符 131">
            <a:extLst>
              <a:ext uri="{FF2B5EF4-FFF2-40B4-BE49-F238E27FC236}">
                <a16:creationId xmlns:a16="http://schemas.microsoft.com/office/drawing/2014/main" id="{D3E37345-B6C8-86E6-B9AB-0CA9E45C2DC1}"/>
              </a:ext>
            </a:extLst>
          </p:cNvPr>
          <p:cNvCxnSpPr>
            <a:cxnSpLocks/>
            <a:endCxn id="118" idx="2"/>
          </p:cNvCxnSpPr>
          <p:nvPr/>
        </p:nvCxnSpPr>
        <p:spPr>
          <a:xfrm>
            <a:off x="3278486" y="3175719"/>
            <a:ext cx="464996" cy="84695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直线箭头连接符 132">
            <a:extLst>
              <a:ext uri="{FF2B5EF4-FFF2-40B4-BE49-F238E27FC236}">
                <a16:creationId xmlns:a16="http://schemas.microsoft.com/office/drawing/2014/main" id="{487E13B5-5884-E7B6-FE16-EFCE226F3FE0}"/>
              </a:ext>
            </a:extLst>
          </p:cNvPr>
          <p:cNvCxnSpPr>
            <a:cxnSpLocks/>
          </p:cNvCxnSpPr>
          <p:nvPr/>
        </p:nvCxnSpPr>
        <p:spPr>
          <a:xfrm flipV="1">
            <a:off x="4050356" y="2744264"/>
            <a:ext cx="524086" cy="384130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直线箭头连接符 133">
            <a:extLst>
              <a:ext uri="{FF2B5EF4-FFF2-40B4-BE49-F238E27FC236}">
                <a16:creationId xmlns:a16="http://schemas.microsoft.com/office/drawing/2014/main" id="{5C19721C-C869-92C9-9186-44A5F14EB0F7}"/>
              </a:ext>
            </a:extLst>
          </p:cNvPr>
          <p:cNvCxnSpPr>
            <a:cxnSpLocks/>
            <a:endCxn id="116" idx="4"/>
          </p:cNvCxnSpPr>
          <p:nvPr/>
        </p:nvCxnSpPr>
        <p:spPr>
          <a:xfrm flipV="1">
            <a:off x="3923025" y="2379237"/>
            <a:ext cx="199" cy="697533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直线箭头连接符 134">
            <a:extLst>
              <a:ext uri="{FF2B5EF4-FFF2-40B4-BE49-F238E27FC236}">
                <a16:creationId xmlns:a16="http://schemas.microsoft.com/office/drawing/2014/main" id="{BE1CA57C-54E1-CDDE-B748-EBA9D6B6E58C}"/>
              </a:ext>
            </a:extLst>
          </p:cNvPr>
          <p:cNvCxnSpPr>
            <a:cxnSpLocks/>
            <a:stCxn id="115" idx="6"/>
          </p:cNvCxnSpPr>
          <p:nvPr/>
        </p:nvCxnSpPr>
        <p:spPr>
          <a:xfrm flipV="1">
            <a:off x="3264170" y="2203024"/>
            <a:ext cx="488209" cy="140966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直线箭头连接符 135">
            <a:extLst>
              <a:ext uri="{FF2B5EF4-FFF2-40B4-BE49-F238E27FC236}">
                <a16:creationId xmlns:a16="http://schemas.microsoft.com/office/drawing/2014/main" id="{013DB9BA-6EB7-DD6D-55FC-3638427B6057}"/>
              </a:ext>
            </a:extLst>
          </p:cNvPr>
          <p:cNvCxnSpPr>
            <a:cxnSpLocks/>
            <a:endCxn id="115" idx="4"/>
          </p:cNvCxnSpPr>
          <p:nvPr/>
        </p:nvCxnSpPr>
        <p:spPr>
          <a:xfrm flipH="1" flipV="1">
            <a:off x="3084429" y="2520225"/>
            <a:ext cx="66726" cy="354604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直线箭头连接符 136">
            <a:extLst>
              <a:ext uri="{FF2B5EF4-FFF2-40B4-BE49-F238E27FC236}">
                <a16:creationId xmlns:a16="http://schemas.microsoft.com/office/drawing/2014/main" id="{F45DE604-7CEE-E2B3-E0BA-A0CD2B8CB19A}"/>
              </a:ext>
            </a:extLst>
          </p:cNvPr>
          <p:cNvCxnSpPr>
            <a:cxnSpLocks/>
            <a:stCxn id="119" idx="1"/>
            <a:endCxn id="116" idx="6"/>
          </p:cNvCxnSpPr>
          <p:nvPr/>
        </p:nvCxnSpPr>
        <p:spPr>
          <a:xfrm flipH="1" flipV="1">
            <a:off x="4102965" y="2203001"/>
            <a:ext cx="472042" cy="298347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直线箭头连接符 137">
            <a:extLst>
              <a:ext uri="{FF2B5EF4-FFF2-40B4-BE49-F238E27FC236}">
                <a16:creationId xmlns:a16="http://schemas.microsoft.com/office/drawing/2014/main" id="{6DAA5A95-B2F2-DDA7-96A8-DA3CE1506976}"/>
              </a:ext>
            </a:extLst>
          </p:cNvPr>
          <p:cNvCxnSpPr>
            <a:cxnSpLocks/>
          </p:cNvCxnSpPr>
          <p:nvPr/>
        </p:nvCxnSpPr>
        <p:spPr>
          <a:xfrm flipH="1" flipV="1">
            <a:off x="978972" y="3192938"/>
            <a:ext cx="659014" cy="213959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直线箭头连接符 138">
            <a:extLst>
              <a:ext uri="{FF2B5EF4-FFF2-40B4-BE49-F238E27FC236}">
                <a16:creationId xmlns:a16="http://schemas.microsoft.com/office/drawing/2014/main" id="{29D23E7B-489F-C260-7594-BD4A3236C2DB}"/>
              </a:ext>
            </a:extLst>
          </p:cNvPr>
          <p:cNvCxnSpPr>
            <a:cxnSpLocks/>
          </p:cNvCxnSpPr>
          <p:nvPr/>
        </p:nvCxnSpPr>
        <p:spPr>
          <a:xfrm flipH="1">
            <a:off x="2213416" y="3220552"/>
            <a:ext cx="830835" cy="1017491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直线箭头连接符 139">
            <a:extLst>
              <a:ext uri="{FF2B5EF4-FFF2-40B4-BE49-F238E27FC236}">
                <a16:creationId xmlns:a16="http://schemas.microsoft.com/office/drawing/2014/main" id="{87FFACE4-B1C6-DDA4-CEBA-72ECC9933F38}"/>
              </a:ext>
            </a:extLst>
          </p:cNvPr>
          <p:cNvCxnSpPr>
            <a:cxnSpLocks/>
          </p:cNvCxnSpPr>
          <p:nvPr/>
        </p:nvCxnSpPr>
        <p:spPr>
          <a:xfrm>
            <a:off x="4103175" y="2288275"/>
            <a:ext cx="434960" cy="286012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直线箭头连接符 142">
            <a:extLst>
              <a:ext uri="{FF2B5EF4-FFF2-40B4-BE49-F238E27FC236}">
                <a16:creationId xmlns:a16="http://schemas.microsoft.com/office/drawing/2014/main" id="{34AF22B7-7CAA-E753-BD22-52BDDB01CD6E}"/>
              </a:ext>
            </a:extLst>
          </p:cNvPr>
          <p:cNvCxnSpPr>
            <a:cxnSpLocks/>
          </p:cNvCxnSpPr>
          <p:nvPr/>
        </p:nvCxnSpPr>
        <p:spPr>
          <a:xfrm flipH="1">
            <a:off x="2252808" y="4234844"/>
            <a:ext cx="419238" cy="143158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直线箭头连接符 143">
            <a:extLst>
              <a:ext uri="{FF2B5EF4-FFF2-40B4-BE49-F238E27FC236}">
                <a16:creationId xmlns:a16="http://schemas.microsoft.com/office/drawing/2014/main" id="{D486E099-C547-030B-D199-1FC8841ED4DB}"/>
              </a:ext>
            </a:extLst>
          </p:cNvPr>
          <p:cNvCxnSpPr>
            <a:cxnSpLocks/>
          </p:cNvCxnSpPr>
          <p:nvPr/>
        </p:nvCxnSpPr>
        <p:spPr>
          <a:xfrm flipH="1" flipV="1">
            <a:off x="2172698" y="4500468"/>
            <a:ext cx="308747" cy="314719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5" name="文本框 144">
            <a:extLst>
              <a:ext uri="{FF2B5EF4-FFF2-40B4-BE49-F238E27FC236}">
                <a16:creationId xmlns:a16="http://schemas.microsoft.com/office/drawing/2014/main" id="{BA7A2DE0-4A10-667F-1A0B-D4964A5A7E4B}"/>
              </a:ext>
            </a:extLst>
          </p:cNvPr>
          <p:cNvSpPr txBox="1"/>
          <p:nvPr/>
        </p:nvSpPr>
        <p:spPr bwMode="auto">
          <a:xfrm>
            <a:off x="0" y="4249282"/>
            <a:ext cx="1546410" cy="6457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Uniformly</a:t>
            </a:r>
          </a:p>
          <a:p>
            <a:pPr algn="ctr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Sampled! </a:t>
            </a:r>
          </a:p>
        </p:txBody>
      </p:sp>
      <p:sp>
        <p:nvSpPr>
          <p:cNvPr id="158" name="Oval 4">
            <a:extLst>
              <a:ext uri="{FF2B5EF4-FFF2-40B4-BE49-F238E27FC236}">
                <a16:creationId xmlns:a16="http://schemas.microsoft.com/office/drawing/2014/main" id="{B8E89C53-EC1F-3CB6-6F2B-3AE7C1808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743" y="3573082"/>
            <a:ext cx="359484" cy="352471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61" name="弧 160">
            <a:extLst>
              <a:ext uri="{FF2B5EF4-FFF2-40B4-BE49-F238E27FC236}">
                <a16:creationId xmlns:a16="http://schemas.microsoft.com/office/drawing/2014/main" id="{132D2DAA-B64B-D906-3E66-98D80CC7808E}"/>
              </a:ext>
            </a:extLst>
          </p:cNvPr>
          <p:cNvSpPr/>
          <p:nvPr/>
        </p:nvSpPr>
        <p:spPr>
          <a:xfrm rot="8925758" flipV="1">
            <a:off x="680452" y="3820764"/>
            <a:ext cx="747722" cy="636801"/>
          </a:xfrm>
          <a:prstGeom prst="arc">
            <a:avLst>
              <a:gd name="adj1" fmla="val 14538063"/>
              <a:gd name="adj2" fmla="val 20534766"/>
            </a:avLst>
          </a:prstGeom>
          <a:ln w="12700">
            <a:solidFill>
              <a:srgbClr val="005AAA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文本框 161">
                <a:extLst>
                  <a:ext uri="{FF2B5EF4-FFF2-40B4-BE49-F238E27FC236}">
                    <a16:creationId xmlns:a16="http://schemas.microsoft.com/office/drawing/2014/main" id="{94679E0C-507A-6422-E7EE-ABEDE9C59F7B}"/>
                  </a:ext>
                </a:extLst>
              </p:cNvPr>
              <p:cNvSpPr txBox="1"/>
              <p:nvPr/>
            </p:nvSpPr>
            <p:spPr bwMode="auto">
              <a:xfrm>
                <a:off x="3904896" y="3852394"/>
                <a:ext cx="4974618" cy="4308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1800"/>
                  </a:spcBef>
                  <a:buSzPct val="80000"/>
                  <a:buFont typeface="Arial" panose="020B0604020202020204" pitchFamily="34" charset="0"/>
                  <a:buChar char="•"/>
                </a:pPr>
                <a:r>
                  <a:rPr kumimoji="1"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Indeg (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</m:oMath>
                </a14:m>
                <a:r>
                  <a:rPr kumimoji="1"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): return the in-degree of 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</m:oMath>
                </a14:m>
                <a:endParaRPr kumimoji="1" lang="en-US" altLang="zh-CN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62" name="文本框 161">
                <a:extLst>
                  <a:ext uri="{FF2B5EF4-FFF2-40B4-BE49-F238E27FC236}">
                    <a16:creationId xmlns:a16="http://schemas.microsoft.com/office/drawing/2014/main" id="{94679E0C-507A-6422-E7EE-ABEDE9C59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4896" y="3852394"/>
                <a:ext cx="4974618" cy="430887"/>
              </a:xfrm>
              <a:prstGeom prst="rect">
                <a:avLst/>
              </a:prstGeom>
              <a:blipFill>
                <a:blip r:embed="rId3"/>
                <a:stretch>
                  <a:fillRect l="-763" t="-8571" b="-25714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62851853-9EAF-D185-DDFD-D6C0C6733DF9}"/>
                  </a:ext>
                </a:extLst>
              </p:cNvPr>
              <p:cNvSpPr txBox="1"/>
              <p:nvPr/>
            </p:nvSpPr>
            <p:spPr bwMode="auto">
              <a:xfrm>
                <a:off x="3743298" y="1978371"/>
                <a:ext cx="359484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𝑢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62851853-9EAF-D185-DDFD-D6C0C6733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3298" y="1978371"/>
                <a:ext cx="35948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文本框 164">
                <a:extLst>
                  <a:ext uri="{FF2B5EF4-FFF2-40B4-BE49-F238E27FC236}">
                    <a16:creationId xmlns:a16="http://schemas.microsoft.com/office/drawing/2014/main" id="{F8F3A41F-C68F-0461-44E2-CDB38B25BA08}"/>
                  </a:ext>
                </a:extLst>
              </p:cNvPr>
              <p:cNvSpPr txBox="1"/>
              <p:nvPr/>
            </p:nvSpPr>
            <p:spPr bwMode="auto">
              <a:xfrm>
                <a:off x="3904896" y="4519328"/>
                <a:ext cx="4974618" cy="4308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1800"/>
                  </a:spcBef>
                  <a:buSzPct val="80000"/>
                  <a:buFont typeface="Arial" panose="020B0604020202020204" pitchFamily="34" charset="0"/>
                  <a:buChar char="•"/>
                </a:pPr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Out</a:t>
                </a:r>
                <a:r>
                  <a:rPr kumimoji="1"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deg (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</m:oMath>
                </a14:m>
                <a:r>
                  <a:rPr kumimoji="1"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): return the out-degree of 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</m:oMath>
                </a14:m>
                <a:endParaRPr kumimoji="1" lang="en-US" altLang="zh-CN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65" name="文本框 164">
                <a:extLst>
                  <a:ext uri="{FF2B5EF4-FFF2-40B4-BE49-F238E27FC236}">
                    <a16:creationId xmlns:a16="http://schemas.microsoft.com/office/drawing/2014/main" id="{F8F3A41F-C68F-0461-44E2-CDB38B25B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4896" y="4519328"/>
                <a:ext cx="4974618" cy="430887"/>
              </a:xfrm>
              <a:prstGeom prst="rect">
                <a:avLst/>
              </a:prstGeom>
              <a:blipFill>
                <a:blip r:embed="rId5"/>
                <a:stretch>
                  <a:fillRect l="-763" t="-8571" b="-25714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文本框 165">
                <a:extLst>
                  <a:ext uri="{FF2B5EF4-FFF2-40B4-BE49-F238E27FC236}">
                    <a16:creationId xmlns:a16="http://schemas.microsoft.com/office/drawing/2014/main" id="{BA554ECA-A31E-AA6C-8CE6-01B6D04944FB}"/>
                  </a:ext>
                </a:extLst>
              </p:cNvPr>
              <p:cNvSpPr txBox="1"/>
              <p:nvPr/>
            </p:nvSpPr>
            <p:spPr bwMode="auto">
              <a:xfrm>
                <a:off x="3904895" y="5186262"/>
                <a:ext cx="5751683" cy="4308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1800"/>
                  </a:spcBef>
                  <a:buSzPct val="80000"/>
                  <a:buFont typeface="Arial" panose="020B0604020202020204" pitchFamily="34" charset="0"/>
                  <a:buChar char="•"/>
                </a:pPr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InNbr</a:t>
                </a:r>
                <a:r>
                  <a:rPr kumimoji="1"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,</m:t>
                    </m:r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𝑖</m:t>
                    </m:r>
                  </m:oMath>
                </a14:m>
                <a:r>
                  <a:rPr kumimoji="1"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): return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kumimoji="1" lang="en-US" altLang="zh-CN" sz="22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𝑖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th</m:t>
                        </m:r>
                      </m:sub>
                    </m:sSub>
                  </m:oMath>
                </a14:m>
                <a:r>
                  <a:rPr kumimoji="1"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in-neighbor of 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</m:oMath>
                </a14:m>
                <a:endParaRPr kumimoji="1" lang="en-US" altLang="zh-CN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66" name="文本框 165">
                <a:extLst>
                  <a:ext uri="{FF2B5EF4-FFF2-40B4-BE49-F238E27FC236}">
                    <a16:creationId xmlns:a16="http://schemas.microsoft.com/office/drawing/2014/main" id="{BA554ECA-A31E-AA6C-8CE6-01B6D0494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4895" y="5186262"/>
                <a:ext cx="5751683" cy="430887"/>
              </a:xfrm>
              <a:prstGeom prst="rect">
                <a:avLst/>
              </a:prstGeom>
              <a:blipFill>
                <a:blip r:embed="rId6"/>
                <a:stretch>
                  <a:fillRect l="-661" t="-8571" b="-25714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文本框 166">
                <a:extLst>
                  <a:ext uri="{FF2B5EF4-FFF2-40B4-BE49-F238E27FC236}">
                    <a16:creationId xmlns:a16="http://schemas.microsoft.com/office/drawing/2014/main" id="{F8FAD8A4-496C-1BB6-7F04-73F8A9AD981A}"/>
                  </a:ext>
                </a:extLst>
              </p:cNvPr>
              <p:cNvSpPr txBox="1"/>
              <p:nvPr/>
            </p:nvSpPr>
            <p:spPr bwMode="auto">
              <a:xfrm>
                <a:off x="3904895" y="5853196"/>
                <a:ext cx="6247636" cy="4308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1800"/>
                  </a:spcBef>
                  <a:buSzPct val="80000"/>
                  <a:buFont typeface="Arial" panose="020B0604020202020204" pitchFamily="34" charset="0"/>
                  <a:buChar char="•"/>
                </a:pPr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OutNbr</a:t>
                </a:r>
                <a:r>
                  <a:rPr kumimoji="1"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(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,</m:t>
                    </m:r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𝑖</m:t>
                    </m:r>
                  </m:oMath>
                </a14:m>
                <a:r>
                  <a:rPr kumimoji="1"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): return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kumimoji="1" lang="en-US" altLang="zh-CN" sz="22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𝑖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th</m:t>
                        </m:r>
                      </m:sub>
                    </m:sSub>
                  </m:oMath>
                </a14:m>
                <a:r>
                  <a:rPr kumimoji="1"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out-neighbor of 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</m:oMath>
                </a14:m>
                <a:endParaRPr kumimoji="1" lang="en-US" altLang="zh-CN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67" name="文本框 166">
                <a:extLst>
                  <a:ext uri="{FF2B5EF4-FFF2-40B4-BE49-F238E27FC236}">
                    <a16:creationId xmlns:a16="http://schemas.microsoft.com/office/drawing/2014/main" id="{F8FAD8A4-496C-1BB6-7F04-73F8A9AD9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4895" y="5853196"/>
                <a:ext cx="6247636" cy="430887"/>
              </a:xfrm>
              <a:prstGeom prst="rect">
                <a:avLst/>
              </a:prstGeom>
              <a:blipFill>
                <a:blip r:embed="rId7"/>
                <a:stretch>
                  <a:fillRect l="-609" t="-8571" b="-25714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文本框 167">
            <a:extLst>
              <a:ext uri="{FF2B5EF4-FFF2-40B4-BE49-F238E27FC236}">
                <a16:creationId xmlns:a16="http://schemas.microsoft.com/office/drawing/2014/main" id="{AD13C81D-F277-80D0-9C80-6EC2C67CBD8A}"/>
              </a:ext>
            </a:extLst>
          </p:cNvPr>
          <p:cNvSpPr txBox="1"/>
          <p:nvPr/>
        </p:nvSpPr>
        <p:spPr bwMode="auto">
          <a:xfrm>
            <a:off x="3917801" y="6520130"/>
            <a:ext cx="624763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SzPct val="80000"/>
              <a:buFont typeface="Arial" panose="020B0604020202020204" pitchFamily="34" charset="0"/>
              <a:buChar char="•"/>
            </a:pPr>
            <a:r>
              <a:rPr kumimoji="1" lang="en-US" altLang="zh-CN" sz="2200" dirty="0">
                <a:latin typeface="Times New Roman" panose="02020603050405020304" pitchFamily="18" charset="0"/>
                <a:ea typeface="楷体" panose="02010609060101010101" pitchFamily="49" charset="-122"/>
              </a:rPr>
              <a:t>Jump</a:t>
            </a:r>
            <a:r>
              <a:rPr kumimoji="1"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(): return a uniformly sampled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文本框 168">
                <a:extLst>
                  <a:ext uri="{FF2B5EF4-FFF2-40B4-BE49-F238E27FC236}">
                    <a16:creationId xmlns:a16="http://schemas.microsoft.com/office/drawing/2014/main" id="{76C103DE-3F24-C2A1-80D2-DEF04B53AFB2}"/>
                  </a:ext>
                </a:extLst>
              </p:cNvPr>
              <p:cNvSpPr txBox="1"/>
              <p:nvPr/>
            </p:nvSpPr>
            <p:spPr bwMode="auto">
              <a:xfrm>
                <a:off x="1044461" y="3525283"/>
                <a:ext cx="359484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𝑣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9" name="文本框 168">
                <a:extLst>
                  <a:ext uri="{FF2B5EF4-FFF2-40B4-BE49-F238E27FC236}">
                    <a16:creationId xmlns:a16="http://schemas.microsoft.com/office/drawing/2014/main" id="{76C103DE-3F24-C2A1-80D2-DEF04B53A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4461" y="3525283"/>
                <a:ext cx="35948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196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Our Contributions</a:t>
            </a:r>
          </a:p>
        </p:txBody>
      </p:sp>
      <p:sp>
        <p:nvSpPr>
          <p:cNvPr id="15" name="Freeform 34">
            <a:extLst>
              <a:ext uri="{FF2B5EF4-FFF2-40B4-BE49-F238E27FC236}">
                <a16:creationId xmlns:a16="http://schemas.microsoft.com/office/drawing/2014/main" id="{4F834560-7E97-8246-997A-CD39AFECD282}"/>
              </a:ext>
            </a:extLst>
          </p:cNvPr>
          <p:cNvSpPr>
            <a:spLocks noEditPoints="1"/>
          </p:cNvSpPr>
          <p:nvPr/>
        </p:nvSpPr>
        <p:spPr bwMode="auto">
          <a:xfrm>
            <a:off x="266316" y="1438722"/>
            <a:ext cx="9510238" cy="797436"/>
          </a:xfrm>
          <a:custGeom>
            <a:avLst/>
            <a:gdLst>
              <a:gd name="T0" fmla="*/ 26 w 3711"/>
              <a:gd name="T1" fmla="*/ 284 h 969"/>
              <a:gd name="T2" fmla="*/ 283 w 3711"/>
              <a:gd name="T3" fmla="*/ 144 h 969"/>
              <a:gd name="T4" fmla="*/ 394 w 3711"/>
              <a:gd name="T5" fmla="*/ 65 h 969"/>
              <a:gd name="T6" fmla="*/ 1140 w 3711"/>
              <a:gd name="T7" fmla="*/ 13 h 969"/>
              <a:gd name="T8" fmla="*/ 2918 w 3711"/>
              <a:gd name="T9" fmla="*/ 66 h 969"/>
              <a:gd name="T10" fmla="*/ 3387 w 3711"/>
              <a:gd name="T11" fmla="*/ 146 h 969"/>
              <a:gd name="T12" fmla="*/ 3587 w 3711"/>
              <a:gd name="T13" fmla="*/ 188 h 969"/>
              <a:gd name="T14" fmla="*/ 3562 w 3711"/>
              <a:gd name="T15" fmla="*/ 303 h 969"/>
              <a:gd name="T16" fmla="*/ 3630 w 3711"/>
              <a:gd name="T17" fmla="*/ 389 h 969"/>
              <a:gd name="T18" fmla="*/ 3463 w 3711"/>
              <a:gd name="T19" fmla="*/ 519 h 969"/>
              <a:gd name="T20" fmla="*/ 3667 w 3711"/>
              <a:gd name="T21" fmla="*/ 614 h 969"/>
              <a:gd name="T22" fmla="*/ 3484 w 3711"/>
              <a:gd name="T23" fmla="*/ 637 h 969"/>
              <a:gd name="T24" fmla="*/ 3566 w 3711"/>
              <a:gd name="T25" fmla="*/ 718 h 969"/>
              <a:gd name="T26" fmla="*/ 3512 w 3711"/>
              <a:gd name="T27" fmla="*/ 815 h 969"/>
              <a:gd name="T28" fmla="*/ 3417 w 3711"/>
              <a:gd name="T29" fmla="*/ 880 h 969"/>
              <a:gd name="T30" fmla="*/ 3543 w 3711"/>
              <a:gd name="T31" fmla="*/ 941 h 969"/>
              <a:gd name="T32" fmla="*/ 3315 w 3711"/>
              <a:gd name="T33" fmla="*/ 958 h 969"/>
              <a:gd name="T34" fmla="*/ 2731 w 3711"/>
              <a:gd name="T35" fmla="*/ 934 h 969"/>
              <a:gd name="T36" fmla="*/ 2742 w 3711"/>
              <a:gd name="T37" fmla="*/ 924 h 969"/>
              <a:gd name="T38" fmla="*/ 2035 w 3711"/>
              <a:gd name="T39" fmla="*/ 918 h 969"/>
              <a:gd name="T40" fmla="*/ 1396 w 3711"/>
              <a:gd name="T41" fmla="*/ 894 h 969"/>
              <a:gd name="T42" fmla="*/ 1581 w 3711"/>
              <a:gd name="T43" fmla="*/ 860 h 969"/>
              <a:gd name="T44" fmla="*/ 1284 w 3711"/>
              <a:gd name="T45" fmla="*/ 903 h 969"/>
              <a:gd name="T46" fmla="*/ 1054 w 3711"/>
              <a:gd name="T47" fmla="*/ 913 h 969"/>
              <a:gd name="T48" fmla="*/ 612 w 3711"/>
              <a:gd name="T49" fmla="*/ 927 h 969"/>
              <a:gd name="T50" fmla="*/ 365 w 3711"/>
              <a:gd name="T51" fmla="*/ 933 h 969"/>
              <a:gd name="T52" fmla="*/ 292 w 3711"/>
              <a:gd name="T53" fmla="*/ 856 h 969"/>
              <a:gd name="T54" fmla="*/ 155 w 3711"/>
              <a:gd name="T55" fmla="*/ 801 h 969"/>
              <a:gd name="T56" fmla="*/ 238 w 3711"/>
              <a:gd name="T57" fmla="*/ 701 h 969"/>
              <a:gd name="T58" fmla="*/ 182 w 3711"/>
              <a:gd name="T59" fmla="*/ 606 h 969"/>
              <a:gd name="T60" fmla="*/ 16 w 3711"/>
              <a:gd name="T61" fmla="*/ 476 h 969"/>
              <a:gd name="T62" fmla="*/ 3086 w 3711"/>
              <a:gd name="T63" fmla="*/ 869 h 969"/>
              <a:gd name="T64" fmla="*/ 2478 w 3711"/>
              <a:gd name="T65" fmla="*/ 854 h 969"/>
              <a:gd name="T66" fmla="*/ 1072 w 3711"/>
              <a:gd name="T67" fmla="*/ 822 h 969"/>
              <a:gd name="T68" fmla="*/ 3102 w 3711"/>
              <a:gd name="T69" fmla="*/ 871 h 969"/>
              <a:gd name="T70" fmla="*/ 1235 w 3711"/>
              <a:gd name="T71" fmla="*/ 772 h 969"/>
              <a:gd name="T72" fmla="*/ 1026 w 3711"/>
              <a:gd name="T73" fmla="*/ 782 h 969"/>
              <a:gd name="T74" fmla="*/ 2006 w 3711"/>
              <a:gd name="T75" fmla="*/ 589 h 969"/>
              <a:gd name="T76" fmla="*/ 2732 w 3711"/>
              <a:gd name="T77" fmla="*/ 497 h 969"/>
              <a:gd name="T78" fmla="*/ 1607 w 3711"/>
              <a:gd name="T79" fmla="*/ 874 h 969"/>
              <a:gd name="T80" fmla="*/ 1682 w 3711"/>
              <a:gd name="T81" fmla="*/ 880 h 969"/>
              <a:gd name="T82" fmla="*/ 3213 w 3711"/>
              <a:gd name="T83" fmla="*/ 162 h 969"/>
              <a:gd name="T84" fmla="*/ 2125 w 3711"/>
              <a:gd name="T85" fmla="*/ 742 h 969"/>
              <a:gd name="T86" fmla="*/ 2345 w 3711"/>
              <a:gd name="T87" fmla="*/ 791 h 969"/>
              <a:gd name="T88" fmla="*/ 2328 w 3711"/>
              <a:gd name="T89" fmla="*/ 737 h 969"/>
              <a:gd name="T90" fmla="*/ 1289 w 3711"/>
              <a:gd name="T91" fmla="*/ 774 h 969"/>
              <a:gd name="T92" fmla="*/ 2941 w 3711"/>
              <a:gd name="T93" fmla="*/ 925 h 969"/>
              <a:gd name="T94" fmla="*/ 1277 w 3711"/>
              <a:gd name="T95" fmla="*/ 670 h 969"/>
              <a:gd name="T96" fmla="*/ 2834 w 3711"/>
              <a:gd name="T97" fmla="*/ 896 h 969"/>
              <a:gd name="T98" fmla="*/ 1637 w 3711"/>
              <a:gd name="T99" fmla="*/ 745 h 969"/>
              <a:gd name="T100" fmla="*/ 1344 w 3711"/>
              <a:gd name="T101" fmla="*/ 846 h 969"/>
              <a:gd name="T102" fmla="*/ 654 w 3711"/>
              <a:gd name="T103" fmla="*/ 776 h 969"/>
              <a:gd name="T104" fmla="*/ 281 w 3711"/>
              <a:gd name="T105" fmla="*/ 794 h 969"/>
              <a:gd name="T106" fmla="*/ 3306 w 3711"/>
              <a:gd name="T107" fmla="*/ 717 h 969"/>
              <a:gd name="T108" fmla="*/ 2193 w 3711"/>
              <a:gd name="T109" fmla="*/ 600 h 969"/>
              <a:gd name="T110" fmla="*/ 2123 w 3711"/>
              <a:gd name="T111" fmla="*/ 903 h 969"/>
              <a:gd name="T112" fmla="*/ 1028 w 3711"/>
              <a:gd name="T113" fmla="*/ 663 h 969"/>
              <a:gd name="T114" fmla="*/ 1364 w 3711"/>
              <a:gd name="T115" fmla="*/ 872 h 969"/>
              <a:gd name="T116" fmla="*/ 2278 w 3711"/>
              <a:gd name="T117" fmla="*/ 844 h 969"/>
              <a:gd name="T118" fmla="*/ 2650 w 3711"/>
              <a:gd name="T119" fmla="*/ 882 h 969"/>
              <a:gd name="T120" fmla="*/ 2434 w 3711"/>
              <a:gd name="T121" fmla="*/ 678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11" h="969">
                <a:moveTo>
                  <a:pt x="44" y="398"/>
                </a:moveTo>
                <a:cubicBezTo>
                  <a:pt x="37" y="398"/>
                  <a:pt x="30" y="398"/>
                  <a:pt x="23" y="398"/>
                </a:cubicBezTo>
                <a:cubicBezTo>
                  <a:pt x="16" y="399"/>
                  <a:pt x="10" y="399"/>
                  <a:pt x="3" y="400"/>
                </a:cubicBezTo>
                <a:cubicBezTo>
                  <a:pt x="2" y="397"/>
                  <a:pt x="1" y="394"/>
                  <a:pt x="0" y="392"/>
                </a:cubicBezTo>
                <a:cubicBezTo>
                  <a:pt x="12" y="383"/>
                  <a:pt x="24" y="374"/>
                  <a:pt x="36" y="365"/>
                </a:cubicBezTo>
                <a:cubicBezTo>
                  <a:pt x="35" y="365"/>
                  <a:pt x="32" y="364"/>
                  <a:pt x="28" y="362"/>
                </a:cubicBezTo>
                <a:cubicBezTo>
                  <a:pt x="53" y="350"/>
                  <a:pt x="77" y="338"/>
                  <a:pt x="104" y="326"/>
                </a:cubicBezTo>
                <a:cubicBezTo>
                  <a:pt x="77" y="311"/>
                  <a:pt x="53" y="298"/>
                  <a:pt x="26" y="284"/>
                </a:cubicBezTo>
                <a:cubicBezTo>
                  <a:pt x="34" y="276"/>
                  <a:pt x="41" y="269"/>
                  <a:pt x="47" y="262"/>
                </a:cubicBezTo>
                <a:cubicBezTo>
                  <a:pt x="50" y="257"/>
                  <a:pt x="52" y="250"/>
                  <a:pt x="52" y="244"/>
                </a:cubicBezTo>
                <a:cubicBezTo>
                  <a:pt x="53" y="231"/>
                  <a:pt x="59" y="224"/>
                  <a:pt x="72" y="220"/>
                </a:cubicBezTo>
                <a:cubicBezTo>
                  <a:pt x="89" y="216"/>
                  <a:pt x="107" y="213"/>
                  <a:pt x="123" y="206"/>
                </a:cubicBezTo>
                <a:cubicBezTo>
                  <a:pt x="133" y="202"/>
                  <a:pt x="139" y="193"/>
                  <a:pt x="149" y="184"/>
                </a:cubicBezTo>
                <a:cubicBezTo>
                  <a:pt x="161" y="179"/>
                  <a:pt x="177" y="171"/>
                  <a:pt x="194" y="165"/>
                </a:cubicBezTo>
                <a:cubicBezTo>
                  <a:pt x="212" y="158"/>
                  <a:pt x="231" y="149"/>
                  <a:pt x="250" y="148"/>
                </a:cubicBezTo>
                <a:cubicBezTo>
                  <a:pt x="261" y="148"/>
                  <a:pt x="271" y="148"/>
                  <a:pt x="283" y="144"/>
                </a:cubicBezTo>
                <a:cubicBezTo>
                  <a:pt x="279" y="141"/>
                  <a:pt x="277" y="139"/>
                  <a:pt x="270" y="133"/>
                </a:cubicBezTo>
                <a:cubicBezTo>
                  <a:pt x="287" y="135"/>
                  <a:pt x="298" y="136"/>
                  <a:pt x="309" y="138"/>
                </a:cubicBezTo>
                <a:cubicBezTo>
                  <a:pt x="282" y="124"/>
                  <a:pt x="254" y="130"/>
                  <a:pt x="225" y="131"/>
                </a:cubicBezTo>
                <a:cubicBezTo>
                  <a:pt x="228" y="129"/>
                  <a:pt x="232" y="127"/>
                  <a:pt x="238" y="123"/>
                </a:cubicBezTo>
                <a:cubicBezTo>
                  <a:pt x="229" y="120"/>
                  <a:pt x="224" y="119"/>
                  <a:pt x="217" y="117"/>
                </a:cubicBezTo>
                <a:cubicBezTo>
                  <a:pt x="241" y="104"/>
                  <a:pt x="269" y="127"/>
                  <a:pt x="297" y="107"/>
                </a:cubicBezTo>
                <a:cubicBezTo>
                  <a:pt x="274" y="101"/>
                  <a:pt x="252" y="102"/>
                  <a:pt x="254" y="72"/>
                </a:cubicBezTo>
                <a:cubicBezTo>
                  <a:pt x="300" y="70"/>
                  <a:pt x="347" y="67"/>
                  <a:pt x="394" y="65"/>
                </a:cubicBezTo>
                <a:cubicBezTo>
                  <a:pt x="440" y="63"/>
                  <a:pt x="486" y="62"/>
                  <a:pt x="532" y="59"/>
                </a:cubicBezTo>
                <a:cubicBezTo>
                  <a:pt x="541" y="59"/>
                  <a:pt x="550" y="55"/>
                  <a:pt x="559" y="52"/>
                </a:cubicBezTo>
                <a:cubicBezTo>
                  <a:pt x="559" y="50"/>
                  <a:pt x="559" y="49"/>
                  <a:pt x="558" y="47"/>
                </a:cubicBezTo>
                <a:cubicBezTo>
                  <a:pt x="535" y="48"/>
                  <a:pt x="512" y="50"/>
                  <a:pt x="489" y="51"/>
                </a:cubicBezTo>
                <a:cubicBezTo>
                  <a:pt x="489" y="51"/>
                  <a:pt x="489" y="50"/>
                  <a:pt x="489" y="50"/>
                </a:cubicBezTo>
                <a:cubicBezTo>
                  <a:pt x="495" y="48"/>
                  <a:pt x="500" y="45"/>
                  <a:pt x="506" y="45"/>
                </a:cubicBezTo>
                <a:cubicBezTo>
                  <a:pt x="577" y="39"/>
                  <a:pt x="647" y="32"/>
                  <a:pt x="718" y="28"/>
                </a:cubicBezTo>
                <a:cubicBezTo>
                  <a:pt x="859" y="22"/>
                  <a:pt x="1000" y="18"/>
                  <a:pt x="1140" y="13"/>
                </a:cubicBezTo>
                <a:cubicBezTo>
                  <a:pt x="1214" y="11"/>
                  <a:pt x="1289" y="9"/>
                  <a:pt x="1363" y="8"/>
                </a:cubicBezTo>
                <a:cubicBezTo>
                  <a:pt x="1525" y="5"/>
                  <a:pt x="1688" y="1"/>
                  <a:pt x="1851" y="1"/>
                </a:cubicBezTo>
                <a:cubicBezTo>
                  <a:pt x="1982" y="0"/>
                  <a:pt x="2114" y="0"/>
                  <a:pt x="2245" y="4"/>
                </a:cubicBezTo>
                <a:cubicBezTo>
                  <a:pt x="2376" y="8"/>
                  <a:pt x="2506" y="16"/>
                  <a:pt x="2636" y="24"/>
                </a:cubicBezTo>
                <a:cubicBezTo>
                  <a:pt x="2706" y="29"/>
                  <a:pt x="2775" y="36"/>
                  <a:pt x="2844" y="46"/>
                </a:cubicBezTo>
                <a:cubicBezTo>
                  <a:pt x="2833" y="48"/>
                  <a:pt x="2822" y="50"/>
                  <a:pt x="2811" y="52"/>
                </a:cubicBezTo>
                <a:cubicBezTo>
                  <a:pt x="2811" y="53"/>
                  <a:pt x="2811" y="55"/>
                  <a:pt x="2811" y="56"/>
                </a:cubicBezTo>
                <a:cubicBezTo>
                  <a:pt x="2845" y="59"/>
                  <a:pt x="2879" y="62"/>
                  <a:pt x="2918" y="66"/>
                </a:cubicBezTo>
                <a:cubicBezTo>
                  <a:pt x="2905" y="88"/>
                  <a:pt x="2884" y="66"/>
                  <a:pt x="2873" y="78"/>
                </a:cubicBezTo>
                <a:cubicBezTo>
                  <a:pt x="2875" y="79"/>
                  <a:pt x="2879" y="81"/>
                  <a:pt x="2883" y="82"/>
                </a:cubicBezTo>
                <a:cubicBezTo>
                  <a:pt x="2878" y="85"/>
                  <a:pt x="2875" y="87"/>
                  <a:pt x="2867" y="90"/>
                </a:cubicBezTo>
                <a:cubicBezTo>
                  <a:pt x="2919" y="96"/>
                  <a:pt x="2968" y="102"/>
                  <a:pt x="3016" y="107"/>
                </a:cubicBezTo>
                <a:cubicBezTo>
                  <a:pt x="3068" y="113"/>
                  <a:pt x="3120" y="120"/>
                  <a:pt x="3172" y="125"/>
                </a:cubicBezTo>
                <a:cubicBezTo>
                  <a:pt x="3219" y="130"/>
                  <a:pt x="3265" y="133"/>
                  <a:pt x="3312" y="136"/>
                </a:cubicBezTo>
                <a:cubicBezTo>
                  <a:pt x="3332" y="138"/>
                  <a:pt x="3353" y="137"/>
                  <a:pt x="3374" y="138"/>
                </a:cubicBezTo>
                <a:cubicBezTo>
                  <a:pt x="3378" y="139"/>
                  <a:pt x="3382" y="144"/>
                  <a:pt x="3387" y="146"/>
                </a:cubicBezTo>
                <a:cubicBezTo>
                  <a:pt x="3386" y="148"/>
                  <a:pt x="3385" y="150"/>
                  <a:pt x="3384" y="152"/>
                </a:cubicBezTo>
                <a:cubicBezTo>
                  <a:pt x="3366" y="151"/>
                  <a:pt x="3348" y="150"/>
                  <a:pt x="3330" y="149"/>
                </a:cubicBezTo>
                <a:cubicBezTo>
                  <a:pt x="3351" y="163"/>
                  <a:pt x="3373" y="159"/>
                  <a:pt x="3395" y="158"/>
                </a:cubicBezTo>
                <a:cubicBezTo>
                  <a:pt x="3418" y="158"/>
                  <a:pt x="3442" y="159"/>
                  <a:pt x="3465" y="160"/>
                </a:cubicBezTo>
                <a:cubicBezTo>
                  <a:pt x="3486" y="161"/>
                  <a:pt x="3507" y="162"/>
                  <a:pt x="3527" y="164"/>
                </a:cubicBezTo>
                <a:cubicBezTo>
                  <a:pt x="3532" y="165"/>
                  <a:pt x="3537" y="169"/>
                  <a:pt x="3542" y="169"/>
                </a:cubicBezTo>
                <a:cubicBezTo>
                  <a:pt x="3553" y="169"/>
                  <a:pt x="3564" y="168"/>
                  <a:pt x="3578" y="167"/>
                </a:cubicBezTo>
                <a:cubicBezTo>
                  <a:pt x="3580" y="171"/>
                  <a:pt x="3583" y="179"/>
                  <a:pt x="3587" y="188"/>
                </a:cubicBezTo>
                <a:cubicBezTo>
                  <a:pt x="3593" y="188"/>
                  <a:pt x="3600" y="188"/>
                  <a:pt x="3607" y="189"/>
                </a:cubicBezTo>
                <a:cubicBezTo>
                  <a:pt x="3607" y="189"/>
                  <a:pt x="3609" y="190"/>
                  <a:pt x="3609" y="191"/>
                </a:cubicBezTo>
                <a:cubicBezTo>
                  <a:pt x="3622" y="211"/>
                  <a:pt x="3628" y="229"/>
                  <a:pt x="3596" y="236"/>
                </a:cubicBezTo>
                <a:cubicBezTo>
                  <a:pt x="3595" y="236"/>
                  <a:pt x="3593" y="243"/>
                  <a:pt x="3594" y="244"/>
                </a:cubicBezTo>
                <a:cubicBezTo>
                  <a:pt x="3598" y="248"/>
                  <a:pt x="3603" y="251"/>
                  <a:pt x="3608" y="253"/>
                </a:cubicBezTo>
                <a:cubicBezTo>
                  <a:pt x="3628" y="259"/>
                  <a:pt x="3648" y="266"/>
                  <a:pt x="3670" y="273"/>
                </a:cubicBezTo>
                <a:cubicBezTo>
                  <a:pt x="3632" y="281"/>
                  <a:pt x="3596" y="289"/>
                  <a:pt x="3561" y="297"/>
                </a:cubicBezTo>
                <a:cubicBezTo>
                  <a:pt x="3561" y="299"/>
                  <a:pt x="3562" y="301"/>
                  <a:pt x="3562" y="303"/>
                </a:cubicBezTo>
                <a:cubicBezTo>
                  <a:pt x="3572" y="304"/>
                  <a:pt x="3582" y="305"/>
                  <a:pt x="3594" y="307"/>
                </a:cubicBezTo>
                <a:cubicBezTo>
                  <a:pt x="3591" y="311"/>
                  <a:pt x="3589" y="312"/>
                  <a:pt x="3589" y="313"/>
                </a:cubicBezTo>
                <a:cubicBezTo>
                  <a:pt x="3616" y="320"/>
                  <a:pt x="3644" y="326"/>
                  <a:pt x="3672" y="333"/>
                </a:cubicBezTo>
                <a:cubicBezTo>
                  <a:pt x="3676" y="349"/>
                  <a:pt x="3676" y="349"/>
                  <a:pt x="3701" y="349"/>
                </a:cubicBezTo>
                <a:cubicBezTo>
                  <a:pt x="3711" y="363"/>
                  <a:pt x="3710" y="371"/>
                  <a:pt x="3690" y="372"/>
                </a:cubicBezTo>
                <a:cubicBezTo>
                  <a:pt x="3666" y="372"/>
                  <a:pt x="3642" y="374"/>
                  <a:pt x="3618" y="375"/>
                </a:cubicBezTo>
                <a:cubicBezTo>
                  <a:pt x="3613" y="375"/>
                  <a:pt x="3609" y="377"/>
                  <a:pt x="3603" y="382"/>
                </a:cubicBezTo>
                <a:cubicBezTo>
                  <a:pt x="3612" y="384"/>
                  <a:pt x="3622" y="385"/>
                  <a:pt x="3630" y="389"/>
                </a:cubicBezTo>
                <a:cubicBezTo>
                  <a:pt x="3650" y="399"/>
                  <a:pt x="3670" y="410"/>
                  <a:pt x="3689" y="422"/>
                </a:cubicBezTo>
                <a:cubicBezTo>
                  <a:pt x="3694" y="426"/>
                  <a:pt x="3699" y="439"/>
                  <a:pt x="3697" y="441"/>
                </a:cubicBezTo>
                <a:cubicBezTo>
                  <a:pt x="3690" y="449"/>
                  <a:pt x="3680" y="454"/>
                  <a:pt x="3671" y="458"/>
                </a:cubicBezTo>
                <a:cubicBezTo>
                  <a:pt x="3659" y="463"/>
                  <a:pt x="3647" y="466"/>
                  <a:pt x="3635" y="469"/>
                </a:cubicBezTo>
                <a:cubicBezTo>
                  <a:pt x="3626" y="471"/>
                  <a:pt x="3616" y="471"/>
                  <a:pt x="3607" y="473"/>
                </a:cubicBezTo>
                <a:cubicBezTo>
                  <a:pt x="3599" y="474"/>
                  <a:pt x="3586" y="469"/>
                  <a:pt x="3587" y="487"/>
                </a:cubicBezTo>
                <a:cubicBezTo>
                  <a:pt x="3561" y="472"/>
                  <a:pt x="3533" y="482"/>
                  <a:pt x="3515" y="495"/>
                </a:cubicBezTo>
                <a:cubicBezTo>
                  <a:pt x="3498" y="506"/>
                  <a:pt x="3474" y="498"/>
                  <a:pt x="3463" y="519"/>
                </a:cubicBezTo>
                <a:cubicBezTo>
                  <a:pt x="3493" y="517"/>
                  <a:pt x="3522" y="515"/>
                  <a:pt x="3551" y="513"/>
                </a:cubicBezTo>
                <a:cubicBezTo>
                  <a:pt x="3507" y="541"/>
                  <a:pt x="3457" y="544"/>
                  <a:pt x="3408" y="551"/>
                </a:cubicBezTo>
                <a:cubicBezTo>
                  <a:pt x="3484" y="565"/>
                  <a:pt x="3559" y="578"/>
                  <a:pt x="3634" y="591"/>
                </a:cubicBezTo>
                <a:cubicBezTo>
                  <a:pt x="3634" y="593"/>
                  <a:pt x="3634" y="595"/>
                  <a:pt x="3634" y="597"/>
                </a:cubicBezTo>
                <a:cubicBezTo>
                  <a:pt x="3615" y="598"/>
                  <a:pt x="3597" y="600"/>
                  <a:pt x="3578" y="601"/>
                </a:cubicBezTo>
                <a:cubicBezTo>
                  <a:pt x="3578" y="603"/>
                  <a:pt x="3578" y="604"/>
                  <a:pt x="3578" y="606"/>
                </a:cubicBezTo>
                <a:cubicBezTo>
                  <a:pt x="3592" y="606"/>
                  <a:pt x="3606" y="607"/>
                  <a:pt x="3620" y="608"/>
                </a:cubicBezTo>
                <a:cubicBezTo>
                  <a:pt x="3636" y="609"/>
                  <a:pt x="3652" y="611"/>
                  <a:pt x="3667" y="614"/>
                </a:cubicBezTo>
                <a:cubicBezTo>
                  <a:pt x="3670" y="614"/>
                  <a:pt x="3674" y="619"/>
                  <a:pt x="3674" y="621"/>
                </a:cubicBezTo>
                <a:cubicBezTo>
                  <a:pt x="3674" y="624"/>
                  <a:pt x="3670" y="628"/>
                  <a:pt x="3667" y="629"/>
                </a:cubicBezTo>
                <a:cubicBezTo>
                  <a:pt x="3658" y="630"/>
                  <a:pt x="3649" y="632"/>
                  <a:pt x="3639" y="632"/>
                </a:cubicBezTo>
                <a:cubicBezTo>
                  <a:pt x="3593" y="629"/>
                  <a:pt x="3547" y="626"/>
                  <a:pt x="3502" y="623"/>
                </a:cubicBezTo>
                <a:cubicBezTo>
                  <a:pt x="3501" y="625"/>
                  <a:pt x="3501" y="628"/>
                  <a:pt x="3501" y="630"/>
                </a:cubicBezTo>
                <a:cubicBezTo>
                  <a:pt x="3510" y="631"/>
                  <a:pt x="3519" y="633"/>
                  <a:pt x="3528" y="634"/>
                </a:cubicBezTo>
                <a:cubicBezTo>
                  <a:pt x="3528" y="635"/>
                  <a:pt x="3528" y="636"/>
                  <a:pt x="3528" y="637"/>
                </a:cubicBezTo>
                <a:cubicBezTo>
                  <a:pt x="3513" y="637"/>
                  <a:pt x="3498" y="637"/>
                  <a:pt x="3484" y="637"/>
                </a:cubicBezTo>
                <a:cubicBezTo>
                  <a:pt x="3508" y="647"/>
                  <a:pt x="3531" y="659"/>
                  <a:pt x="3556" y="667"/>
                </a:cubicBezTo>
                <a:cubicBezTo>
                  <a:pt x="3571" y="671"/>
                  <a:pt x="3588" y="670"/>
                  <a:pt x="3605" y="672"/>
                </a:cubicBezTo>
                <a:cubicBezTo>
                  <a:pt x="3603" y="675"/>
                  <a:pt x="3599" y="681"/>
                  <a:pt x="3595" y="688"/>
                </a:cubicBezTo>
                <a:cubicBezTo>
                  <a:pt x="3612" y="690"/>
                  <a:pt x="3628" y="691"/>
                  <a:pt x="3646" y="692"/>
                </a:cubicBezTo>
                <a:cubicBezTo>
                  <a:pt x="3645" y="702"/>
                  <a:pt x="3652" y="713"/>
                  <a:pt x="3637" y="719"/>
                </a:cubicBezTo>
                <a:cubicBezTo>
                  <a:pt x="3635" y="721"/>
                  <a:pt x="3636" y="732"/>
                  <a:pt x="3636" y="742"/>
                </a:cubicBezTo>
                <a:cubicBezTo>
                  <a:pt x="3625" y="738"/>
                  <a:pt x="3616" y="734"/>
                  <a:pt x="3605" y="731"/>
                </a:cubicBezTo>
                <a:cubicBezTo>
                  <a:pt x="3592" y="726"/>
                  <a:pt x="3579" y="722"/>
                  <a:pt x="3566" y="718"/>
                </a:cubicBezTo>
                <a:cubicBezTo>
                  <a:pt x="3555" y="715"/>
                  <a:pt x="3547" y="718"/>
                  <a:pt x="3548" y="732"/>
                </a:cubicBezTo>
                <a:cubicBezTo>
                  <a:pt x="3540" y="731"/>
                  <a:pt x="3532" y="731"/>
                  <a:pt x="3524" y="730"/>
                </a:cubicBezTo>
                <a:cubicBezTo>
                  <a:pt x="3526" y="745"/>
                  <a:pt x="3532" y="749"/>
                  <a:pt x="3546" y="747"/>
                </a:cubicBezTo>
                <a:cubicBezTo>
                  <a:pt x="3564" y="745"/>
                  <a:pt x="3582" y="746"/>
                  <a:pt x="3600" y="746"/>
                </a:cubicBezTo>
                <a:cubicBezTo>
                  <a:pt x="3600" y="748"/>
                  <a:pt x="3600" y="750"/>
                  <a:pt x="3600" y="752"/>
                </a:cubicBezTo>
                <a:cubicBezTo>
                  <a:pt x="3574" y="754"/>
                  <a:pt x="3547" y="757"/>
                  <a:pt x="3521" y="759"/>
                </a:cubicBezTo>
                <a:cubicBezTo>
                  <a:pt x="3527" y="780"/>
                  <a:pt x="3527" y="780"/>
                  <a:pt x="3549" y="794"/>
                </a:cubicBezTo>
                <a:cubicBezTo>
                  <a:pt x="3543" y="811"/>
                  <a:pt x="3543" y="811"/>
                  <a:pt x="3512" y="815"/>
                </a:cubicBezTo>
                <a:cubicBezTo>
                  <a:pt x="3520" y="818"/>
                  <a:pt x="3527" y="820"/>
                  <a:pt x="3539" y="825"/>
                </a:cubicBezTo>
                <a:cubicBezTo>
                  <a:pt x="3531" y="827"/>
                  <a:pt x="3527" y="828"/>
                  <a:pt x="3522" y="830"/>
                </a:cubicBezTo>
                <a:cubicBezTo>
                  <a:pt x="3526" y="833"/>
                  <a:pt x="3529" y="835"/>
                  <a:pt x="3537" y="840"/>
                </a:cubicBezTo>
                <a:cubicBezTo>
                  <a:pt x="3521" y="841"/>
                  <a:pt x="3511" y="842"/>
                  <a:pt x="3498" y="844"/>
                </a:cubicBezTo>
                <a:cubicBezTo>
                  <a:pt x="3508" y="857"/>
                  <a:pt x="3522" y="851"/>
                  <a:pt x="3535" y="856"/>
                </a:cubicBezTo>
                <a:cubicBezTo>
                  <a:pt x="3489" y="862"/>
                  <a:pt x="3442" y="842"/>
                  <a:pt x="3400" y="873"/>
                </a:cubicBezTo>
                <a:cubicBezTo>
                  <a:pt x="3409" y="874"/>
                  <a:pt x="3417" y="874"/>
                  <a:pt x="3429" y="875"/>
                </a:cubicBezTo>
                <a:cubicBezTo>
                  <a:pt x="3425" y="877"/>
                  <a:pt x="3423" y="878"/>
                  <a:pt x="3417" y="880"/>
                </a:cubicBezTo>
                <a:cubicBezTo>
                  <a:pt x="3467" y="890"/>
                  <a:pt x="3513" y="900"/>
                  <a:pt x="3560" y="909"/>
                </a:cubicBezTo>
                <a:cubicBezTo>
                  <a:pt x="3560" y="911"/>
                  <a:pt x="3559" y="913"/>
                  <a:pt x="3559" y="915"/>
                </a:cubicBezTo>
                <a:cubicBezTo>
                  <a:pt x="3555" y="915"/>
                  <a:pt x="3551" y="915"/>
                  <a:pt x="3548" y="914"/>
                </a:cubicBezTo>
                <a:cubicBezTo>
                  <a:pt x="3547" y="915"/>
                  <a:pt x="3547" y="916"/>
                  <a:pt x="3547" y="917"/>
                </a:cubicBezTo>
                <a:cubicBezTo>
                  <a:pt x="3553" y="920"/>
                  <a:pt x="3560" y="923"/>
                  <a:pt x="3566" y="926"/>
                </a:cubicBezTo>
                <a:cubicBezTo>
                  <a:pt x="3541" y="923"/>
                  <a:pt x="3516" y="921"/>
                  <a:pt x="3490" y="919"/>
                </a:cubicBezTo>
                <a:cubicBezTo>
                  <a:pt x="3490" y="921"/>
                  <a:pt x="3490" y="924"/>
                  <a:pt x="3489" y="926"/>
                </a:cubicBezTo>
                <a:cubicBezTo>
                  <a:pt x="3505" y="931"/>
                  <a:pt x="3521" y="935"/>
                  <a:pt x="3543" y="941"/>
                </a:cubicBezTo>
                <a:cubicBezTo>
                  <a:pt x="3510" y="941"/>
                  <a:pt x="3483" y="941"/>
                  <a:pt x="3456" y="941"/>
                </a:cubicBezTo>
                <a:cubicBezTo>
                  <a:pt x="3455" y="942"/>
                  <a:pt x="3455" y="943"/>
                  <a:pt x="3455" y="945"/>
                </a:cubicBezTo>
                <a:cubicBezTo>
                  <a:pt x="3466" y="947"/>
                  <a:pt x="3476" y="949"/>
                  <a:pt x="3491" y="952"/>
                </a:cubicBezTo>
                <a:cubicBezTo>
                  <a:pt x="3459" y="954"/>
                  <a:pt x="3432" y="957"/>
                  <a:pt x="3404" y="959"/>
                </a:cubicBezTo>
                <a:cubicBezTo>
                  <a:pt x="3404" y="960"/>
                  <a:pt x="3403" y="962"/>
                  <a:pt x="3402" y="964"/>
                </a:cubicBezTo>
                <a:cubicBezTo>
                  <a:pt x="3405" y="965"/>
                  <a:pt x="3407" y="966"/>
                  <a:pt x="3414" y="969"/>
                </a:cubicBezTo>
                <a:cubicBezTo>
                  <a:pt x="3378" y="966"/>
                  <a:pt x="3346" y="963"/>
                  <a:pt x="3315" y="960"/>
                </a:cubicBezTo>
                <a:cubicBezTo>
                  <a:pt x="3315" y="959"/>
                  <a:pt x="3315" y="959"/>
                  <a:pt x="3315" y="958"/>
                </a:cubicBezTo>
                <a:cubicBezTo>
                  <a:pt x="3327" y="958"/>
                  <a:pt x="3340" y="957"/>
                  <a:pt x="3352" y="957"/>
                </a:cubicBezTo>
                <a:cubicBezTo>
                  <a:pt x="3352" y="956"/>
                  <a:pt x="3352" y="955"/>
                  <a:pt x="3352" y="954"/>
                </a:cubicBezTo>
                <a:cubicBezTo>
                  <a:pt x="3318" y="954"/>
                  <a:pt x="3284" y="954"/>
                  <a:pt x="3246" y="954"/>
                </a:cubicBezTo>
                <a:cubicBezTo>
                  <a:pt x="3254" y="958"/>
                  <a:pt x="3258" y="961"/>
                  <a:pt x="3265" y="964"/>
                </a:cubicBezTo>
                <a:cubicBezTo>
                  <a:pt x="3233" y="964"/>
                  <a:pt x="3202" y="964"/>
                  <a:pt x="3172" y="964"/>
                </a:cubicBezTo>
                <a:cubicBezTo>
                  <a:pt x="3172" y="964"/>
                  <a:pt x="3172" y="963"/>
                  <a:pt x="3172" y="962"/>
                </a:cubicBezTo>
                <a:cubicBezTo>
                  <a:pt x="3184" y="960"/>
                  <a:pt x="3197" y="958"/>
                  <a:pt x="3210" y="956"/>
                </a:cubicBezTo>
                <a:cubicBezTo>
                  <a:pt x="3050" y="953"/>
                  <a:pt x="2890" y="959"/>
                  <a:pt x="2731" y="934"/>
                </a:cubicBezTo>
                <a:cubicBezTo>
                  <a:pt x="2802" y="934"/>
                  <a:pt x="2874" y="934"/>
                  <a:pt x="2943" y="934"/>
                </a:cubicBezTo>
                <a:cubicBezTo>
                  <a:pt x="2924" y="913"/>
                  <a:pt x="2896" y="920"/>
                  <a:pt x="2869" y="919"/>
                </a:cubicBezTo>
                <a:cubicBezTo>
                  <a:pt x="2826" y="916"/>
                  <a:pt x="2782" y="911"/>
                  <a:pt x="2738" y="913"/>
                </a:cubicBezTo>
                <a:cubicBezTo>
                  <a:pt x="2703" y="915"/>
                  <a:pt x="2671" y="901"/>
                  <a:pt x="2634" y="902"/>
                </a:cubicBezTo>
                <a:cubicBezTo>
                  <a:pt x="2638" y="905"/>
                  <a:pt x="2640" y="906"/>
                  <a:pt x="2644" y="909"/>
                </a:cubicBezTo>
                <a:cubicBezTo>
                  <a:pt x="2612" y="909"/>
                  <a:pt x="2582" y="909"/>
                  <a:pt x="2553" y="909"/>
                </a:cubicBezTo>
                <a:cubicBezTo>
                  <a:pt x="2552" y="911"/>
                  <a:pt x="2552" y="912"/>
                  <a:pt x="2552" y="914"/>
                </a:cubicBezTo>
                <a:cubicBezTo>
                  <a:pt x="2616" y="917"/>
                  <a:pt x="2679" y="921"/>
                  <a:pt x="2742" y="924"/>
                </a:cubicBezTo>
                <a:cubicBezTo>
                  <a:pt x="2742" y="925"/>
                  <a:pt x="2742" y="926"/>
                  <a:pt x="2742" y="926"/>
                </a:cubicBezTo>
                <a:cubicBezTo>
                  <a:pt x="2712" y="926"/>
                  <a:pt x="2682" y="926"/>
                  <a:pt x="2652" y="926"/>
                </a:cubicBezTo>
                <a:cubicBezTo>
                  <a:pt x="2645" y="926"/>
                  <a:pt x="2638" y="926"/>
                  <a:pt x="2630" y="926"/>
                </a:cubicBezTo>
                <a:cubicBezTo>
                  <a:pt x="2607" y="926"/>
                  <a:pt x="2582" y="940"/>
                  <a:pt x="2560" y="920"/>
                </a:cubicBezTo>
                <a:cubicBezTo>
                  <a:pt x="2562" y="922"/>
                  <a:pt x="2563" y="924"/>
                  <a:pt x="2566" y="929"/>
                </a:cubicBezTo>
                <a:cubicBezTo>
                  <a:pt x="2535" y="929"/>
                  <a:pt x="2506" y="929"/>
                  <a:pt x="2476" y="929"/>
                </a:cubicBezTo>
                <a:cubicBezTo>
                  <a:pt x="2402" y="928"/>
                  <a:pt x="2328" y="927"/>
                  <a:pt x="2254" y="926"/>
                </a:cubicBezTo>
                <a:cubicBezTo>
                  <a:pt x="2181" y="924"/>
                  <a:pt x="2108" y="921"/>
                  <a:pt x="2035" y="918"/>
                </a:cubicBezTo>
                <a:cubicBezTo>
                  <a:pt x="1997" y="916"/>
                  <a:pt x="1960" y="910"/>
                  <a:pt x="1922" y="908"/>
                </a:cubicBezTo>
                <a:cubicBezTo>
                  <a:pt x="1893" y="906"/>
                  <a:pt x="1865" y="910"/>
                  <a:pt x="1836" y="910"/>
                </a:cubicBezTo>
                <a:cubicBezTo>
                  <a:pt x="1817" y="910"/>
                  <a:pt x="1798" y="905"/>
                  <a:pt x="1779" y="904"/>
                </a:cubicBezTo>
                <a:cubicBezTo>
                  <a:pt x="1700" y="903"/>
                  <a:pt x="1620" y="902"/>
                  <a:pt x="1540" y="901"/>
                </a:cubicBezTo>
                <a:cubicBezTo>
                  <a:pt x="1524" y="901"/>
                  <a:pt x="1507" y="901"/>
                  <a:pt x="1490" y="901"/>
                </a:cubicBezTo>
                <a:cubicBezTo>
                  <a:pt x="1490" y="899"/>
                  <a:pt x="1489" y="896"/>
                  <a:pt x="1489" y="894"/>
                </a:cubicBezTo>
                <a:cubicBezTo>
                  <a:pt x="1495" y="892"/>
                  <a:pt x="1501" y="891"/>
                  <a:pt x="1507" y="890"/>
                </a:cubicBezTo>
                <a:cubicBezTo>
                  <a:pt x="1484" y="880"/>
                  <a:pt x="1422" y="882"/>
                  <a:pt x="1396" y="894"/>
                </a:cubicBezTo>
                <a:cubicBezTo>
                  <a:pt x="1416" y="893"/>
                  <a:pt x="1432" y="891"/>
                  <a:pt x="1449" y="890"/>
                </a:cubicBezTo>
                <a:cubicBezTo>
                  <a:pt x="1438" y="902"/>
                  <a:pt x="1438" y="903"/>
                  <a:pt x="1404" y="900"/>
                </a:cubicBezTo>
                <a:cubicBezTo>
                  <a:pt x="1388" y="899"/>
                  <a:pt x="1372" y="894"/>
                  <a:pt x="1354" y="890"/>
                </a:cubicBezTo>
                <a:cubicBezTo>
                  <a:pt x="1355" y="896"/>
                  <a:pt x="1355" y="900"/>
                  <a:pt x="1356" y="904"/>
                </a:cubicBezTo>
                <a:cubicBezTo>
                  <a:pt x="1325" y="898"/>
                  <a:pt x="1295" y="892"/>
                  <a:pt x="1265" y="886"/>
                </a:cubicBezTo>
                <a:cubicBezTo>
                  <a:pt x="1269" y="885"/>
                  <a:pt x="1274" y="883"/>
                  <a:pt x="1282" y="880"/>
                </a:cubicBezTo>
                <a:cubicBezTo>
                  <a:pt x="1267" y="877"/>
                  <a:pt x="1255" y="874"/>
                  <a:pt x="1239" y="870"/>
                </a:cubicBezTo>
                <a:cubicBezTo>
                  <a:pt x="1355" y="867"/>
                  <a:pt x="1468" y="863"/>
                  <a:pt x="1581" y="860"/>
                </a:cubicBezTo>
                <a:cubicBezTo>
                  <a:pt x="1581" y="858"/>
                  <a:pt x="1581" y="857"/>
                  <a:pt x="1580" y="855"/>
                </a:cubicBezTo>
                <a:cubicBezTo>
                  <a:pt x="1405" y="854"/>
                  <a:pt x="1230" y="865"/>
                  <a:pt x="1055" y="865"/>
                </a:cubicBezTo>
                <a:cubicBezTo>
                  <a:pt x="1065" y="873"/>
                  <a:pt x="1075" y="881"/>
                  <a:pt x="1084" y="888"/>
                </a:cubicBezTo>
                <a:cubicBezTo>
                  <a:pt x="1083" y="891"/>
                  <a:pt x="1083" y="893"/>
                  <a:pt x="1082" y="896"/>
                </a:cubicBezTo>
                <a:cubicBezTo>
                  <a:pt x="1104" y="892"/>
                  <a:pt x="1126" y="887"/>
                  <a:pt x="1148" y="887"/>
                </a:cubicBezTo>
                <a:cubicBezTo>
                  <a:pt x="1165" y="886"/>
                  <a:pt x="1181" y="893"/>
                  <a:pt x="1198" y="894"/>
                </a:cubicBezTo>
                <a:cubicBezTo>
                  <a:pt x="1225" y="896"/>
                  <a:pt x="1253" y="895"/>
                  <a:pt x="1280" y="896"/>
                </a:cubicBezTo>
                <a:cubicBezTo>
                  <a:pt x="1282" y="896"/>
                  <a:pt x="1283" y="897"/>
                  <a:pt x="1284" y="903"/>
                </a:cubicBezTo>
                <a:cubicBezTo>
                  <a:pt x="1242" y="903"/>
                  <a:pt x="1199" y="903"/>
                  <a:pt x="1151" y="903"/>
                </a:cubicBezTo>
                <a:cubicBezTo>
                  <a:pt x="1157" y="909"/>
                  <a:pt x="1158" y="911"/>
                  <a:pt x="1163" y="916"/>
                </a:cubicBezTo>
                <a:cubicBezTo>
                  <a:pt x="1137" y="918"/>
                  <a:pt x="1114" y="920"/>
                  <a:pt x="1091" y="923"/>
                </a:cubicBezTo>
                <a:cubicBezTo>
                  <a:pt x="1091" y="921"/>
                  <a:pt x="1091" y="920"/>
                  <a:pt x="1091" y="919"/>
                </a:cubicBezTo>
                <a:cubicBezTo>
                  <a:pt x="1104" y="916"/>
                  <a:pt x="1117" y="914"/>
                  <a:pt x="1130" y="912"/>
                </a:cubicBezTo>
                <a:cubicBezTo>
                  <a:pt x="1130" y="911"/>
                  <a:pt x="1130" y="911"/>
                  <a:pt x="1130" y="910"/>
                </a:cubicBezTo>
                <a:cubicBezTo>
                  <a:pt x="1106" y="909"/>
                  <a:pt x="1082" y="907"/>
                  <a:pt x="1059" y="907"/>
                </a:cubicBezTo>
                <a:cubicBezTo>
                  <a:pt x="1057" y="906"/>
                  <a:pt x="1053" y="911"/>
                  <a:pt x="1054" y="913"/>
                </a:cubicBezTo>
                <a:cubicBezTo>
                  <a:pt x="1054" y="915"/>
                  <a:pt x="1058" y="917"/>
                  <a:pt x="1060" y="920"/>
                </a:cubicBezTo>
                <a:cubicBezTo>
                  <a:pt x="1023" y="920"/>
                  <a:pt x="985" y="919"/>
                  <a:pt x="947" y="921"/>
                </a:cubicBezTo>
                <a:cubicBezTo>
                  <a:pt x="928" y="921"/>
                  <a:pt x="909" y="926"/>
                  <a:pt x="889" y="927"/>
                </a:cubicBezTo>
                <a:cubicBezTo>
                  <a:pt x="876" y="929"/>
                  <a:pt x="861" y="931"/>
                  <a:pt x="849" y="928"/>
                </a:cubicBezTo>
                <a:cubicBezTo>
                  <a:pt x="808" y="916"/>
                  <a:pt x="767" y="925"/>
                  <a:pt x="726" y="927"/>
                </a:cubicBezTo>
                <a:cubicBezTo>
                  <a:pt x="715" y="927"/>
                  <a:pt x="705" y="926"/>
                  <a:pt x="693" y="923"/>
                </a:cubicBezTo>
                <a:cubicBezTo>
                  <a:pt x="667" y="916"/>
                  <a:pt x="638" y="921"/>
                  <a:pt x="608" y="921"/>
                </a:cubicBezTo>
                <a:cubicBezTo>
                  <a:pt x="610" y="925"/>
                  <a:pt x="611" y="927"/>
                  <a:pt x="612" y="927"/>
                </a:cubicBezTo>
                <a:cubicBezTo>
                  <a:pt x="636" y="931"/>
                  <a:pt x="661" y="934"/>
                  <a:pt x="686" y="937"/>
                </a:cubicBezTo>
                <a:cubicBezTo>
                  <a:pt x="686" y="940"/>
                  <a:pt x="686" y="942"/>
                  <a:pt x="686" y="944"/>
                </a:cubicBezTo>
                <a:cubicBezTo>
                  <a:pt x="664" y="944"/>
                  <a:pt x="643" y="944"/>
                  <a:pt x="622" y="944"/>
                </a:cubicBezTo>
                <a:cubicBezTo>
                  <a:pt x="589" y="944"/>
                  <a:pt x="557" y="945"/>
                  <a:pt x="524" y="943"/>
                </a:cubicBezTo>
                <a:cubicBezTo>
                  <a:pt x="504" y="942"/>
                  <a:pt x="483" y="937"/>
                  <a:pt x="464" y="948"/>
                </a:cubicBezTo>
                <a:cubicBezTo>
                  <a:pt x="462" y="949"/>
                  <a:pt x="456" y="943"/>
                  <a:pt x="446" y="936"/>
                </a:cubicBezTo>
                <a:cubicBezTo>
                  <a:pt x="424" y="936"/>
                  <a:pt x="395" y="936"/>
                  <a:pt x="365" y="936"/>
                </a:cubicBezTo>
                <a:cubicBezTo>
                  <a:pt x="365" y="935"/>
                  <a:pt x="365" y="934"/>
                  <a:pt x="365" y="933"/>
                </a:cubicBezTo>
                <a:cubicBezTo>
                  <a:pt x="375" y="927"/>
                  <a:pt x="384" y="922"/>
                  <a:pt x="393" y="917"/>
                </a:cubicBezTo>
                <a:cubicBezTo>
                  <a:pt x="368" y="908"/>
                  <a:pt x="342" y="899"/>
                  <a:pt x="316" y="890"/>
                </a:cubicBezTo>
                <a:cubicBezTo>
                  <a:pt x="351" y="893"/>
                  <a:pt x="382" y="912"/>
                  <a:pt x="421" y="898"/>
                </a:cubicBezTo>
                <a:cubicBezTo>
                  <a:pt x="404" y="896"/>
                  <a:pt x="389" y="897"/>
                  <a:pt x="376" y="892"/>
                </a:cubicBezTo>
                <a:cubicBezTo>
                  <a:pt x="364" y="889"/>
                  <a:pt x="343" y="894"/>
                  <a:pt x="347" y="869"/>
                </a:cubicBezTo>
                <a:cubicBezTo>
                  <a:pt x="339" y="869"/>
                  <a:pt x="332" y="868"/>
                  <a:pt x="320" y="867"/>
                </a:cubicBezTo>
                <a:cubicBezTo>
                  <a:pt x="325" y="863"/>
                  <a:pt x="328" y="861"/>
                  <a:pt x="332" y="858"/>
                </a:cubicBezTo>
                <a:cubicBezTo>
                  <a:pt x="320" y="858"/>
                  <a:pt x="309" y="857"/>
                  <a:pt x="292" y="856"/>
                </a:cubicBezTo>
                <a:cubicBezTo>
                  <a:pt x="300" y="850"/>
                  <a:pt x="305" y="847"/>
                  <a:pt x="310" y="843"/>
                </a:cubicBezTo>
                <a:cubicBezTo>
                  <a:pt x="308" y="840"/>
                  <a:pt x="306" y="836"/>
                  <a:pt x="303" y="831"/>
                </a:cubicBezTo>
                <a:cubicBezTo>
                  <a:pt x="284" y="839"/>
                  <a:pt x="280" y="838"/>
                  <a:pt x="280" y="820"/>
                </a:cubicBezTo>
                <a:cubicBezTo>
                  <a:pt x="262" y="822"/>
                  <a:pt x="244" y="826"/>
                  <a:pt x="226" y="826"/>
                </a:cubicBezTo>
                <a:cubicBezTo>
                  <a:pt x="213" y="826"/>
                  <a:pt x="200" y="821"/>
                  <a:pt x="187" y="819"/>
                </a:cubicBezTo>
                <a:cubicBezTo>
                  <a:pt x="181" y="819"/>
                  <a:pt x="174" y="822"/>
                  <a:pt x="168" y="823"/>
                </a:cubicBezTo>
                <a:cubicBezTo>
                  <a:pt x="161" y="823"/>
                  <a:pt x="154" y="821"/>
                  <a:pt x="148" y="821"/>
                </a:cubicBezTo>
                <a:cubicBezTo>
                  <a:pt x="150" y="815"/>
                  <a:pt x="152" y="810"/>
                  <a:pt x="155" y="801"/>
                </a:cubicBezTo>
                <a:cubicBezTo>
                  <a:pt x="146" y="799"/>
                  <a:pt x="136" y="797"/>
                  <a:pt x="126" y="795"/>
                </a:cubicBezTo>
                <a:cubicBezTo>
                  <a:pt x="126" y="793"/>
                  <a:pt x="126" y="792"/>
                  <a:pt x="126" y="790"/>
                </a:cubicBezTo>
                <a:cubicBezTo>
                  <a:pt x="182" y="776"/>
                  <a:pt x="238" y="762"/>
                  <a:pt x="294" y="747"/>
                </a:cubicBezTo>
                <a:cubicBezTo>
                  <a:pt x="294" y="746"/>
                  <a:pt x="294" y="745"/>
                  <a:pt x="293" y="743"/>
                </a:cubicBezTo>
                <a:cubicBezTo>
                  <a:pt x="273" y="735"/>
                  <a:pt x="252" y="728"/>
                  <a:pt x="232" y="720"/>
                </a:cubicBezTo>
                <a:cubicBezTo>
                  <a:pt x="232" y="718"/>
                  <a:pt x="233" y="716"/>
                  <a:pt x="233" y="714"/>
                </a:cubicBezTo>
                <a:cubicBezTo>
                  <a:pt x="239" y="715"/>
                  <a:pt x="244" y="716"/>
                  <a:pt x="252" y="717"/>
                </a:cubicBezTo>
                <a:cubicBezTo>
                  <a:pt x="247" y="712"/>
                  <a:pt x="244" y="708"/>
                  <a:pt x="238" y="701"/>
                </a:cubicBezTo>
                <a:cubicBezTo>
                  <a:pt x="253" y="705"/>
                  <a:pt x="265" y="708"/>
                  <a:pt x="278" y="712"/>
                </a:cubicBezTo>
                <a:cubicBezTo>
                  <a:pt x="273" y="704"/>
                  <a:pt x="269" y="699"/>
                  <a:pt x="266" y="695"/>
                </a:cubicBezTo>
                <a:cubicBezTo>
                  <a:pt x="272" y="691"/>
                  <a:pt x="279" y="689"/>
                  <a:pt x="285" y="686"/>
                </a:cubicBezTo>
                <a:cubicBezTo>
                  <a:pt x="274" y="677"/>
                  <a:pt x="265" y="669"/>
                  <a:pt x="256" y="662"/>
                </a:cubicBezTo>
                <a:cubicBezTo>
                  <a:pt x="262" y="658"/>
                  <a:pt x="268" y="655"/>
                  <a:pt x="278" y="648"/>
                </a:cubicBezTo>
                <a:cubicBezTo>
                  <a:pt x="260" y="645"/>
                  <a:pt x="245" y="641"/>
                  <a:pt x="230" y="641"/>
                </a:cubicBezTo>
                <a:cubicBezTo>
                  <a:pt x="217" y="641"/>
                  <a:pt x="210" y="639"/>
                  <a:pt x="204" y="626"/>
                </a:cubicBezTo>
                <a:cubicBezTo>
                  <a:pt x="201" y="617"/>
                  <a:pt x="190" y="611"/>
                  <a:pt x="182" y="606"/>
                </a:cubicBezTo>
                <a:cubicBezTo>
                  <a:pt x="164" y="595"/>
                  <a:pt x="164" y="596"/>
                  <a:pt x="179" y="578"/>
                </a:cubicBezTo>
                <a:cubicBezTo>
                  <a:pt x="173" y="576"/>
                  <a:pt x="168" y="575"/>
                  <a:pt x="164" y="573"/>
                </a:cubicBezTo>
                <a:cubicBezTo>
                  <a:pt x="185" y="546"/>
                  <a:pt x="205" y="519"/>
                  <a:pt x="243" y="512"/>
                </a:cubicBezTo>
                <a:cubicBezTo>
                  <a:pt x="242" y="510"/>
                  <a:pt x="241" y="508"/>
                  <a:pt x="240" y="506"/>
                </a:cubicBezTo>
                <a:cubicBezTo>
                  <a:pt x="210" y="509"/>
                  <a:pt x="180" y="515"/>
                  <a:pt x="150" y="513"/>
                </a:cubicBezTo>
                <a:cubicBezTo>
                  <a:pt x="123" y="511"/>
                  <a:pt x="91" y="522"/>
                  <a:pt x="69" y="493"/>
                </a:cubicBezTo>
                <a:cubicBezTo>
                  <a:pt x="53" y="514"/>
                  <a:pt x="37" y="498"/>
                  <a:pt x="23" y="495"/>
                </a:cubicBezTo>
                <a:cubicBezTo>
                  <a:pt x="20" y="488"/>
                  <a:pt x="17" y="482"/>
                  <a:pt x="16" y="476"/>
                </a:cubicBezTo>
                <a:cubicBezTo>
                  <a:pt x="13" y="465"/>
                  <a:pt x="12" y="452"/>
                  <a:pt x="25" y="448"/>
                </a:cubicBezTo>
                <a:cubicBezTo>
                  <a:pt x="37" y="445"/>
                  <a:pt x="35" y="437"/>
                  <a:pt x="32" y="432"/>
                </a:cubicBezTo>
                <a:cubicBezTo>
                  <a:pt x="20" y="414"/>
                  <a:pt x="34" y="407"/>
                  <a:pt x="44" y="398"/>
                </a:cubicBezTo>
                <a:cubicBezTo>
                  <a:pt x="52" y="404"/>
                  <a:pt x="61" y="410"/>
                  <a:pt x="69" y="416"/>
                </a:cubicBezTo>
                <a:cubicBezTo>
                  <a:pt x="71" y="415"/>
                  <a:pt x="72" y="414"/>
                  <a:pt x="74" y="413"/>
                </a:cubicBezTo>
                <a:cubicBezTo>
                  <a:pt x="72" y="407"/>
                  <a:pt x="71" y="397"/>
                  <a:pt x="68" y="396"/>
                </a:cubicBezTo>
                <a:cubicBezTo>
                  <a:pt x="61" y="395"/>
                  <a:pt x="52" y="398"/>
                  <a:pt x="44" y="398"/>
                </a:cubicBezTo>
                <a:close/>
                <a:moveTo>
                  <a:pt x="3086" y="869"/>
                </a:moveTo>
                <a:cubicBezTo>
                  <a:pt x="3086" y="868"/>
                  <a:pt x="3085" y="868"/>
                  <a:pt x="3085" y="867"/>
                </a:cubicBezTo>
                <a:cubicBezTo>
                  <a:pt x="3069" y="865"/>
                  <a:pt x="3054" y="863"/>
                  <a:pt x="3038" y="862"/>
                </a:cubicBezTo>
                <a:cubicBezTo>
                  <a:pt x="2981" y="857"/>
                  <a:pt x="2923" y="866"/>
                  <a:pt x="2866" y="860"/>
                </a:cubicBezTo>
                <a:cubicBezTo>
                  <a:pt x="2847" y="858"/>
                  <a:pt x="2828" y="863"/>
                  <a:pt x="2810" y="862"/>
                </a:cubicBezTo>
                <a:cubicBezTo>
                  <a:pt x="2774" y="860"/>
                  <a:pt x="2739" y="855"/>
                  <a:pt x="2703" y="854"/>
                </a:cubicBezTo>
                <a:cubicBezTo>
                  <a:pt x="2630" y="851"/>
                  <a:pt x="2558" y="850"/>
                  <a:pt x="2485" y="849"/>
                </a:cubicBezTo>
                <a:cubicBezTo>
                  <a:pt x="2474" y="848"/>
                  <a:pt x="2462" y="847"/>
                  <a:pt x="2451" y="846"/>
                </a:cubicBezTo>
                <a:cubicBezTo>
                  <a:pt x="2459" y="852"/>
                  <a:pt x="2469" y="854"/>
                  <a:pt x="2478" y="854"/>
                </a:cubicBezTo>
                <a:cubicBezTo>
                  <a:pt x="2521" y="856"/>
                  <a:pt x="2564" y="858"/>
                  <a:pt x="2607" y="860"/>
                </a:cubicBezTo>
                <a:cubicBezTo>
                  <a:pt x="2647" y="863"/>
                  <a:pt x="2688" y="867"/>
                  <a:pt x="2728" y="869"/>
                </a:cubicBezTo>
                <a:cubicBezTo>
                  <a:pt x="2799" y="871"/>
                  <a:pt x="2870" y="873"/>
                  <a:pt x="2942" y="875"/>
                </a:cubicBezTo>
                <a:cubicBezTo>
                  <a:pt x="2976" y="876"/>
                  <a:pt x="3011" y="877"/>
                  <a:pt x="3045" y="876"/>
                </a:cubicBezTo>
                <a:cubicBezTo>
                  <a:pt x="3059" y="876"/>
                  <a:pt x="3073" y="872"/>
                  <a:pt x="3086" y="869"/>
                </a:cubicBezTo>
                <a:close/>
                <a:moveTo>
                  <a:pt x="1567" y="812"/>
                </a:moveTo>
                <a:cubicBezTo>
                  <a:pt x="1567" y="812"/>
                  <a:pt x="1567" y="811"/>
                  <a:pt x="1566" y="810"/>
                </a:cubicBezTo>
                <a:cubicBezTo>
                  <a:pt x="1402" y="814"/>
                  <a:pt x="1237" y="818"/>
                  <a:pt x="1072" y="822"/>
                </a:cubicBezTo>
                <a:cubicBezTo>
                  <a:pt x="1098" y="827"/>
                  <a:pt x="1123" y="831"/>
                  <a:pt x="1148" y="832"/>
                </a:cubicBezTo>
                <a:cubicBezTo>
                  <a:pt x="1199" y="832"/>
                  <a:pt x="1249" y="829"/>
                  <a:pt x="1299" y="829"/>
                </a:cubicBezTo>
                <a:cubicBezTo>
                  <a:pt x="1358" y="828"/>
                  <a:pt x="1417" y="831"/>
                  <a:pt x="1476" y="828"/>
                </a:cubicBezTo>
                <a:cubicBezTo>
                  <a:pt x="1506" y="827"/>
                  <a:pt x="1536" y="818"/>
                  <a:pt x="1567" y="812"/>
                </a:cubicBezTo>
                <a:close/>
                <a:moveTo>
                  <a:pt x="3131" y="849"/>
                </a:moveTo>
                <a:cubicBezTo>
                  <a:pt x="3162" y="858"/>
                  <a:pt x="3196" y="839"/>
                  <a:pt x="3228" y="860"/>
                </a:cubicBezTo>
                <a:cubicBezTo>
                  <a:pt x="3183" y="862"/>
                  <a:pt x="3142" y="864"/>
                  <a:pt x="3102" y="866"/>
                </a:cubicBezTo>
                <a:cubicBezTo>
                  <a:pt x="3102" y="868"/>
                  <a:pt x="3102" y="869"/>
                  <a:pt x="3102" y="871"/>
                </a:cubicBezTo>
                <a:cubicBezTo>
                  <a:pt x="3198" y="871"/>
                  <a:pt x="3294" y="871"/>
                  <a:pt x="3390" y="871"/>
                </a:cubicBezTo>
                <a:cubicBezTo>
                  <a:pt x="3390" y="868"/>
                  <a:pt x="3390" y="865"/>
                  <a:pt x="3390" y="861"/>
                </a:cubicBezTo>
                <a:cubicBezTo>
                  <a:pt x="3348" y="861"/>
                  <a:pt x="3305" y="861"/>
                  <a:pt x="3263" y="861"/>
                </a:cubicBezTo>
                <a:cubicBezTo>
                  <a:pt x="3263" y="858"/>
                  <a:pt x="3263" y="855"/>
                  <a:pt x="3263" y="852"/>
                </a:cubicBezTo>
                <a:cubicBezTo>
                  <a:pt x="3294" y="852"/>
                  <a:pt x="3325" y="852"/>
                  <a:pt x="3357" y="852"/>
                </a:cubicBezTo>
                <a:cubicBezTo>
                  <a:pt x="3282" y="846"/>
                  <a:pt x="3207" y="825"/>
                  <a:pt x="3131" y="849"/>
                </a:cubicBezTo>
                <a:close/>
                <a:moveTo>
                  <a:pt x="1026" y="782"/>
                </a:moveTo>
                <a:cubicBezTo>
                  <a:pt x="1093" y="779"/>
                  <a:pt x="1164" y="775"/>
                  <a:pt x="1235" y="772"/>
                </a:cubicBezTo>
                <a:cubicBezTo>
                  <a:pt x="1228" y="768"/>
                  <a:pt x="1220" y="765"/>
                  <a:pt x="1212" y="765"/>
                </a:cubicBezTo>
                <a:cubicBezTo>
                  <a:pt x="1198" y="765"/>
                  <a:pt x="1184" y="768"/>
                  <a:pt x="1171" y="767"/>
                </a:cubicBezTo>
                <a:cubicBezTo>
                  <a:pt x="1125" y="766"/>
                  <a:pt x="1080" y="764"/>
                  <a:pt x="1034" y="764"/>
                </a:cubicBezTo>
                <a:cubicBezTo>
                  <a:pt x="1015" y="763"/>
                  <a:pt x="995" y="765"/>
                  <a:pt x="975" y="766"/>
                </a:cubicBezTo>
                <a:cubicBezTo>
                  <a:pt x="975" y="768"/>
                  <a:pt x="975" y="770"/>
                  <a:pt x="976" y="772"/>
                </a:cubicBezTo>
                <a:cubicBezTo>
                  <a:pt x="994" y="773"/>
                  <a:pt x="1013" y="775"/>
                  <a:pt x="1031" y="776"/>
                </a:cubicBezTo>
                <a:cubicBezTo>
                  <a:pt x="1031" y="778"/>
                  <a:pt x="1031" y="780"/>
                  <a:pt x="1031" y="781"/>
                </a:cubicBezTo>
                <a:cubicBezTo>
                  <a:pt x="1028" y="782"/>
                  <a:pt x="1025" y="782"/>
                  <a:pt x="1026" y="782"/>
                </a:cubicBezTo>
                <a:close/>
                <a:moveTo>
                  <a:pt x="1715" y="582"/>
                </a:moveTo>
                <a:cubicBezTo>
                  <a:pt x="1715" y="585"/>
                  <a:pt x="1715" y="587"/>
                  <a:pt x="1715" y="590"/>
                </a:cubicBezTo>
                <a:cubicBezTo>
                  <a:pt x="1775" y="590"/>
                  <a:pt x="1834" y="589"/>
                  <a:pt x="1893" y="590"/>
                </a:cubicBezTo>
                <a:cubicBezTo>
                  <a:pt x="1930" y="591"/>
                  <a:pt x="1968" y="583"/>
                  <a:pt x="2004" y="598"/>
                </a:cubicBezTo>
                <a:cubicBezTo>
                  <a:pt x="2013" y="601"/>
                  <a:pt x="2023" y="599"/>
                  <a:pt x="2033" y="600"/>
                </a:cubicBezTo>
                <a:cubicBezTo>
                  <a:pt x="2033" y="599"/>
                  <a:pt x="2033" y="598"/>
                  <a:pt x="2033" y="597"/>
                </a:cubicBezTo>
                <a:cubicBezTo>
                  <a:pt x="2024" y="596"/>
                  <a:pt x="2015" y="594"/>
                  <a:pt x="2006" y="593"/>
                </a:cubicBezTo>
                <a:cubicBezTo>
                  <a:pt x="2006" y="592"/>
                  <a:pt x="2006" y="590"/>
                  <a:pt x="2006" y="589"/>
                </a:cubicBezTo>
                <a:cubicBezTo>
                  <a:pt x="2032" y="588"/>
                  <a:pt x="2058" y="586"/>
                  <a:pt x="2084" y="585"/>
                </a:cubicBezTo>
                <a:cubicBezTo>
                  <a:pt x="2084" y="584"/>
                  <a:pt x="2084" y="583"/>
                  <a:pt x="2084" y="582"/>
                </a:cubicBezTo>
                <a:cubicBezTo>
                  <a:pt x="1961" y="582"/>
                  <a:pt x="1838" y="582"/>
                  <a:pt x="1715" y="582"/>
                </a:cubicBezTo>
                <a:close/>
                <a:moveTo>
                  <a:pt x="1860" y="846"/>
                </a:moveTo>
                <a:cubicBezTo>
                  <a:pt x="1973" y="858"/>
                  <a:pt x="2082" y="850"/>
                  <a:pt x="2190" y="852"/>
                </a:cubicBezTo>
                <a:cubicBezTo>
                  <a:pt x="2190" y="850"/>
                  <a:pt x="2190" y="848"/>
                  <a:pt x="2190" y="846"/>
                </a:cubicBezTo>
                <a:cubicBezTo>
                  <a:pt x="2082" y="846"/>
                  <a:pt x="1974" y="846"/>
                  <a:pt x="1860" y="846"/>
                </a:cubicBezTo>
                <a:close/>
                <a:moveTo>
                  <a:pt x="2732" y="497"/>
                </a:moveTo>
                <a:cubicBezTo>
                  <a:pt x="2732" y="499"/>
                  <a:pt x="2733" y="501"/>
                  <a:pt x="2733" y="503"/>
                </a:cubicBezTo>
                <a:cubicBezTo>
                  <a:pt x="2815" y="505"/>
                  <a:pt x="2897" y="507"/>
                  <a:pt x="2979" y="503"/>
                </a:cubicBezTo>
                <a:cubicBezTo>
                  <a:pt x="2979" y="501"/>
                  <a:pt x="2979" y="499"/>
                  <a:pt x="2979" y="497"/>
                </a:cubicBezTo>
                <a:cubicBezTo>
                  <a:pt x="2897" y="497"/>
                  <a:pt x="2815" y="497"/>
                  <a:pt x="2732" y="497"/>
                </a:cubicBezTo>
                <a:close/>
                <a:moveTo>
                  <a:pt x="1642" y="871"/>
                </a:moveTo>
                <a:cubicBezTo>
                  <a:pt x="1622" y="871"/>
                  <a:pt x="1604" y="871"/>
                  <a:pt x="1586" y="871"/>
                </a:cubicBezTo>
                <a:cubicBezTo>
                  <a:pt x="1586" y="871"/>
                  <a:pt x="1586" y="872"/>
                  <a:pt x="1586" y="873"/>
                </a:cubicBezTo>
                <a:cubicBezTo>
                  <a:pt x="1593" y="874"/>
                  <a:pt x="1600" y="874"/>
                  <a:pt x="1607" y="874"/>
                </a:cubicBezTo>
                <a:cubicBezTo>
                  <a:pt x="1607" y="876"/>
                  <a:pt x="1607" y="878"/>
                  <a:pt x="1607" y="879"/>
                </a:cubicBezTo>
                <a:cubicBezTo>
                  <a:pt x="1578" y="879"/>
                  <a:pt x="1548" y="879"/>
                  <a:pt x="1519" y="879"/>
                </a:cubicBezTo>
                <a:cubicBezTo>
                  <a:pt x="1519" y="881"/>
                  <a:pt x="1519" y="883"/>
                  <a:pt x="1519" y="885"/>
                </a:cubicBezTo>
                <a:cubicBezTo>
                  <a:pt x="1534" y="885"/>
                  <a:pt x="1550" y="885"/>
                  <a:pt x="1565" y="885"/>
                </a:cubicBezTo>
                <a:cubicBezTo>
                  <a:pt x="1565" y="886"/>
                  <a:pt x="1565" y="887"/>
                  <a:pt x="1565" y="889"/>
                </a:cubicBezTo>
                <a:cubicBezTo>
                  <a:pt x="1558" y="890"/>
                  <a:pt x="1551" y="891"/>
                  <a:pt x="1544" y="892"/>
                </a:cubicBezTo>
                <a:cubicBezTo>
                  <a:pt x="1544" y="893"/>
                  <a:pt x="1544" y="894"/>
                  <a:pt x="1544" y="895"/>
                </a:cubicBezTo>
                <a:cubicBezTo>
                  <a:pt x="1590" y="890"/>
                  <a:pt x="1636" y="885"/>
                  <a:pt x="1682" y="880"/>
                </a:cubicBezTo>
                <a:cubicBezTo>
                  <a:pt x="1682" y="879"/>
                  <a:pt x="1682" y="878"/>
                  <a:pt x="1682" y="877"/>
                </a:cubicBezTo>
                <a:cubicBezTo>
                  <a:pt x="1666" y="877"/>
                  <a:pt x="1651" y="877"/>
                  <a:pt x="1633" y="877"/>
                </a:cubicBezTo>
                <a:cubicBezTo>
                  <a:pt x="1637" y="874"/>
                  <a:pt x="1639" y="873"/>
                  <a:pt x="1642" y="871"/>
                </a:cubicBezTo>
                <a:close/>
                <a:moveTo>
                  <a:pt x="3146" y="164"/>
                </a:moveTo>
                <a:cubicBezTo>
                  <a:pt x="3146" y="166"/>
                  <a:pt x="3146" y="167"/>
                  <a:pt x="3146" y="168"/>
                </a:cubicBezTo>
                <a:cubicBezTo>
                  <a:pt x="3185" y="168"/>
                  <a:pt x="3224" y="168"/>
                  <a:pt x="3263" y="168"/>
                </a:cubicBezTo>
                <a:cubicBezTo>
                  <a:pt x="3237" y="156"/>
                  <a:pt x="3211" y="142"/>
                  <a:pt x="3180" y="155"/>
                </a:cubicBezTo>
                <a:cubicBezTo>
                  <a:pt x="3191" y="158"/>
                  <a:pt x="3202" y="160"/>
                  <a:pt x="3213" y="162"/>
                </a:cubicBezTo>
                <a:cubicBezTo>
                  <a:pt x="3213" y="163"/>
                  <a:pt x="3213" y="164"/>
                  <a:pt x="3212" y="164"/>
                </a:cubicBezTo>
                <a:cubicBezTo>
                  <a:pt x="3190" y="164"/>
                  <a:pt x="3168" y="164"/>
                  <a:pt x="3146" y="164"/>
                </a:cubicBezTo>
                <a:close/>
                <a:moveTo>
                  <a:pt x="2203" y="745"/>
                </a:moveTo>
                <a:cubicBezTo>
                  <a:pt x="2204" y="744"/>
                  <a:pt x="2204" y="742"/>
                  <a:pt x="2204" y="741"/>
                </a:cubicBezTo>
                <a:cubicBezTo>
                  <a:pt x="2221" y="743"/>
                  <a:pt x="2238" y="744"/>
                  <a:pt x="2256" y="746"/>
                </a:cubicBezTo>
                <a:cubicBezTo>
                  <a:pt x="2256" y="743"/>
                  <a:pt x="2256" y="741"/>
                  <a:pt x="2256" y="738"/>
                </a:cubicBezTo>
                <a:cubicBezTo>
                  <a:pt x="2212" y="738"/>
                  <a:pt x="2169" y="738"/>
                  <a:pt x="2125" y="738"/>
                </a:cubicBezTo>
                <a:cubicBezTo>
                  <a:pt x="2125" y="739"/>
                  <a:pt x="2125" y="740"/>
                  <a:pt x="2125" y="742"/>
                </a:cubicBezTo>
                <a:cubicBezTo>
                  <a:pt x="2157" y="744"/>
                  <a:pt x="2190" y="747"/>
                  <a:pt x="2222" y="750"/>
                </a:cubicBezTo>
                <a:cubicBezTo>
                  <a:pt x="2222" y="748"/>
                  <a:pt x="2223" y="747"/>
                  <a:pt x="2223" y="745"/>
                </a:cubicBezTo>
                <a:cubicBezTo>
                  <a:pt x="2216" y="745"/>
                  <a:pt x="2210" y="745"/>
                  <a:pt x="2203" y="745"/>
                </a:cubicBezTo>
                <a:close/>
                <a:moveTo>
                  <a:pt x="2500" y="797"/>
                </a:moveTo>
                <a:cubicBezTo>
                  <a:pt x="2500" y="796"/>
                  <a:pt x="2500" y="795"/>
                  <a:pt x="2500" y="794"/>
                </a:cubicBezTo>
                <a:cubicBezTo>
                  <a:pt x="2483" y="794"/>
                  <a:pt x="2466" y="794"/>
                  <a:pt x="2448" y="794"/>
                </a:cubicBezTo>
                <a:cubicBezTo>
                  <a:pt x="2431" y="794"/>
                  <a:pt x="2414" y="793"/>
                  <a:pt x="2397" y="793"/>
                </a:cubicBezTo>
                <a:cubicBezTo>
                  <a:pt x="2379" y="792"/>
                  <a:pt x="2362" y="791"/>
                  <a:pt x="2345" y="791"/>
                </a:cubicBezTo>
                <a:cubicBezTo>
                  <a:pt x="2329" y="791"/>
                  <a:pt x="2313" y="793"/>
                  <a:pt x="2296" y="794"/>
                </a:cubicBezTo>
                <a:cubicBezTo>
                  <a:pt x="2297" y="795"/>
                  <a:pt x="2297" y="796"/>
                  <a:pt x="2297" y="797"/>
                </a:cubicBezTo>
                <a:cubicBezTo>
                  <a:pt x="2364" y="797"/>
                  <a:pt x="2432" y="797"/>
                  <a:pt x="2500" y="797"/>
                </a:cubicBezTo>
                <a:close/>
                <a:moveTo>
                  <a:pt x="2362" y="737"/>
                </a:moveTo>
                <a:cubicBezTo>
                  <a:pt x="2363" y="736"/>
                  <a:pt x="2364" y="735"/>
                  <a:pt x="2364" y="733"/>
                </a:cubicBezTo>
                <a:cubicBezTo>
                  <a:pt x="2331" y="733"/>
                  <a:pt x="2299" y="733"/>
                  <a:pt x="2268" y="733"/>
                </a:cubicBezTo>
                <a:cubicBezTo>
                  <a:pt x="2287" y="757"/>
                  <a:pt x="2312" y="745"/>
                  <a:pt x="2335" y="744"/>
                </a:cubicBezTo>
                <a:cubicBezTo>
                  <a:pt x="2334" y="742"/>
                  <a:pt x="2332" y="741"/>
                  <a:pt x="2328" y="737"/>
                </a:cubicBezTo>
                <a:cubicBezTo>
                  <a:pt x="2341" y="737"/>
                  <a:pt x="2352" y="737"/>
                  <a:pt x="2362" y="737"/>
                </a:cubicBezTo>
                <a:close/>
                <a:moveTo>
                  <a:pt x="509" y="791"/>
                </a:moveTo>
                <a:cubicBezTo>
                  <a:pt x="482" y="772"/>
                  <a:pt x="449" y="774"/>
                  <a:pt x="433" y="791"/>
                </a:cubicBezTo>
                <a:cubicBezTo>
                  <a:pt x="456" y="791"/>
                  <a:pt x="480" y="791"/>
                  <a:pt x="509" y="791"/>
                </a:cubicBezTo>
                <a:close/>
                <a:moveTo>
                  <a:pt x="1394" y="774"/>
                </a:moveTo>
                <a:cubicBezTo>
                  <a:pt x="1394" y="773"/>
                  <a:pt x="1394" y="771"/>
                  <a:pt x="1394" y="769"/>
                </a:cubicBezTo>
                <a:cubicBezTo>
                  <a:pt x="1359" y="769"/>
                  <a:pt x="1324" y="769"/>
                  <a:pt x="1289" y="769"/>
                </a:cubicBezTo>
                <a:cubicBezTo>
                  <a:pt x="1289" y="771"/>
                  <a:pt x="1289" y="773"/>
                  <a:pt x="1289" y="774"/>
                </a:cubicBezTo>
                <a:cubicBezTo>
                  <a:pt x="1324" y="774"/>
                  <a:pt x="1359" y="774"/>
                  <a:pt x="1394" y="774"/>
                </a:cubicBezTo>
                <a:close/>
                <a:moveTo>
                  <a:pt x="2394" y="834"/>
                </a:moveTo>
                <a:cubicBezTo>
                  <a:pt x="2394" y="832"/>
                  <a:pt x="2394" y="829"/>
                  <a:pt x="2394" y="827"/>
                </a:cubicBezTo>
                <a:cubicBezTo>
                  <a:pt x="2364" y="825"/>
                  <a:pt x="2334" y="823"/>
                  <a:pt x="2304" y="820"/>
                </a:cubicBezTo>
                <a:cubicBezTo>
                  <a:pt x="2303" y="823"/>
                  <a:pt x="2303" y="826"/>
                  <a:pt x="2303" y="829"/>
                </a:cubicBezTo>
                <a:cubicBezTo>
                  <a:pt x="2333" y="831"/>
                  <a:pt x="2364" y="833"/>
                  <a:pt x="2394" y="834"/>
                </a:cubicBezTo>
                <a:close/>
                <a:moveTo>
                  <a:pt x="2941" y="921"/>
                </a:moveTo>
                <a:cubicBezTo>
                  <a:pt x="2941" y="922"/>
                  <a:pt x="2941" y="924"/>
                  <a:pt x="2941" y="925"/>
                </a:cubicBezTo>
                <a:cubicBezTo>
                  <a:pt x="2984" y="925"/>
                  <a:pt x="3027" y="925"/>
                  <a:pt x="3069" y="925"/>
                </a:cubicBezTo>
                <a:cubicBezTo>
                  <a:pt x="3069" y="924"/>
                  <a:pt x="3069" y="922"/>
                  <a:pt x="3069" y="921"/>
                </a:cubicBezTo>
                <a:cubicBezTo>
                  <a:pt x="3027" y="921"/>
                  <a:pt x="2984" y="921"/>
                  <a:pt x="2941" y="921"/>
                </a:cubicBezTo>
                <a:close/>
                <a:moveTo>
                  <a:pt x="1277" y="670"/>
                </a:moveTo>
                <a:cubicBezTo>
                  <a:pt x="1277" y="668"/>
                  <a:pt x="1277" y="667"/>
                  <a:pt x="1277" y="666"/>
                </a:cubicBezTo>
                <a:cubicBezTo>
                  <a:pt x="1242" y="666"/>
                  <a:pt x="1206" y="666"/>
                  <a:pt x="1171" y="666"/>
                </a:cubicBezTo>
                <a:cubicBezTo>
                  <a:pt x="1171" y="667"/>
                  <a:pt x="1171" y="668"/>
                  <a:pt x="1171" y="670"/>
                </a:cubicBezTo>
                <a:cubicBezTo>
                  <a:pt x="1206" y="670"/>
                  <a:pt x="1242" y="670"/>
                  <a:pt x="1277" y="670"/>
                </a:cubicBezTo>
                <a:close/>
                <a:moveTo>
                  <a:pt x="2225" y="905"/>
                </a:moveTo>
                <a:cubicBezTo>
                  <a:pt x="2225" y="907"/>
                  <a:pt x="2225" y="909"/>
                  <a:pt x="2225" y="910"/>
                </a:cubicBezTo>
                <a:cubicBezTo>
                  <a:pt x="2257" y="910"/>
                  <a:pt x="2289" y="910"/>
                  <a:pt x="2321" y="910"/>
                </a:cubicBezTo>
                <a:cubicBezTo>
                  <a:pt x="2321" y="909"/>
                  <a:pt x="2321" y="907"/>
                  <a:pt x="2321" y="905"/>
                </a:cubicBezTo>
                <a:cubicBezTo>
                  <a:pt x="2289" y="905"/>
                  <a:pt x="2257" y="905"/>
                  <a:pt x="2225" y="905"/>
                </a:cubicBezTo>
                <a:close/>
                <a:moveTo>
                  <a:pt x="2738" y="874"/>
                </a:moveTo>
                <a:cubicBezTo>
                  <a:pt x="2738" y="876"/>
                  <a:pt x="2737" y="879"/>
                  <a:pt x="2737" y="881"/>
                </a:cubicBezTo>
                <a:cubicBezTo>
                  <a:pt x="2769" y="886"/>
                  <a:pt x="2801" y="891"/>
                  <a:pt x="2834" y="896"/>
                </a:cubicBezTo>
                <a:cubicBezTo>
                  <a:pt x="2834" y="894"/>
                  <a:pt x="2834" y="893"/>
                  <a:pt x="2835" y="891"/>
                </a:cubicBezTo>
                <a:cubicBezTo>
                  <a:pt x="2821" y="890"/>
                  <a:pt x="2807" y="889"/>
                  <a:pt x="2793" y="886"/>
                </a:cubicBezTo>
                <a:cubicBezTo>
                  <a:pt x="2775" y="883"/>
                  <a:pt x="2756" y="878"/>
                  <a:pt x="2738" y="874"/>
                </a:cubicBezTo>
                <a:close/>
                <a:moveTo>
                  <a:pt x="1637" y="745"/>
                </a:moveTo>
                <a:cubicBezTo>
                  <a:pt x="1637" y="746"/>
                  <a:pt x="1637" y="748"/>
                  <a:pt x="1637" y="749"/>
                </a:cubicBezTo>
                <a:cubicBezTo>
                  <a:pt x="1672" y="749"/>
                  <a:pt x="1706" y="749"/>
                  <a:pt x="1741" y="749"/>
                </a:cubicBezTo>
                <a:cubicBezTo>
                  <a:pt x="1741" y="748"/>
                  <a:pt x="1741" y="746"/>
                  <a:pt x="1741" y="745"/>
                </a:cubicBezTo>
                <a:cubicBezTo>
                  <a:pt x="1706" y="745"/>
                  <a:pt x="1671" y="745"/>
                  <a:pt x="1637" y="745"/>
                </a:cubicBezTo>
                <a:close/>
                <a:moveTo>
                  <a:pt x="3074" y="946"/>
                </a:moveTo>
                <a:cubicBezTo>
                  <a:pt x="3054" y="925"/>
                  <a:pt x="3036" y="935"/>
                  <a:pt x="3019" y="935"/>
                </a:cubicBezTo>
                <a:cubicBezTo>
                  <a:pt x="3019" y="938"/>
                  <a:pt x="3019" y="940"/>
                  <a:pt x="3019" y="942"/>
                </a:cubicBezTo>
                <a:cubicBezTo>
                  <a:pt x="3036" y="944"/>
                  <a:pt x="3053" y="945"/>
                  <a:pt x="3074" y="946"/>
                </a:cubicBezTo>
                <a:close/>
                <a:moveTo>
                  <a:pt x="1219" y="846"/>
                </a:moveTo>
                <a:cubicBezTo>
                  <a:pt x="1219" y="847"/>
                  <a:pt x="1219" y="848"/>
                  <a:pt x="1219" y="848"/>
                </a:cubicBezTo>
                <a:cubicBezTo>
                  <a:pt x="1261" y="848"/>
                  <a:pt x="1302" y="848"/>
                  <a:pt x="1344" y="848"/>
                </a:cubicBezTo>
                <a:cubicBezTo>
                  <a:pt x="1344" y="848"/>
                  <a:pt x="1344" y="847"/>
                  <a:pt x="1344" y="846"/>
                </a:cubicBezTo>
                <a:cubicBezTo>
                  <a:pt x="1302" y="846"/>
                  <a:pt x="1261" y="846"/>
                  <a:pt x="1219" y="846"/>
                </a:cubicBezTo>
                <a:close/>
                <a:moveTo>
                  <a:pt x="3055" y="502"/>
                </a:moveTo>
                <a:cubicBezTo>
                  <a:pt x="3055" y="500"/>
                  <a:pt x="3055" y="498"/>
                  <a:pt x="3055" y="497"/>
                </a:cubicBezTo>
                <a:cubicBezTo>
                  <a:pt x="3038" y="497"/>
                  <a:pt x="3022" y="497"/>
                  <a:pt x="3005" y="497"/>
                </a:cubicBezTo>
                <a:cubicBezTo>
                  <a:pt x="3005" y="499"/>
                  <a:pt x="3006" y="502"/>
                  <a:pt x="3006" y="504"/>
                </a:cubicBezTo>
                <a:cubicBezTo>
                  <a:pt x="3022" y="504"/>
                  <a:pt x="3039" y="503"/>
                  <a:pt x="3055" y="502"/>
                </a:cubicBezTo>
                <a:close/>
                <a:moveTo>
                  <a:pt x="653" y="768"/>
                </a:moveTo>
                <a:cubicBezTo>
                  <a:pt x="653" y="771"/>
                  <a:pt x="654" y="774"/>
                  <a:pt x="654" y="776"/>
                </a:cubicBezTo>
                <a:cubicBezTo>
                  <a:pt x="686" y="775"/>
                  <a:pt x="718" y="773"/>
                  <a:pt x="750" y="771"/>
                </a:cubicBezTo>
                <a:cubicBezTo>
                  <a:pt x="750" y="770"/>
                  <a:pt x="750" y="769"/>
                  <a:pt x="750" y="768"/>
                </a:cubicBezTo>
                <a:cubicBezTo>
                  <a:pt x="717" y="768"/>
                  <a:pt x="685" y="768"/>
                  <a:pt x="653" y="768"/>
                </a:cubicBezTo>
                <a:close/>
                <a:moveTo>
                  <a:pt x="281" y="794"/>
                </a:moveTo>
                <a:cubicBezTo>
                  <a:pt x="282" y="797"/>
                  <a:pt x="283" y="800"/>
                  <a:pt x="283" y="802"/>
                </a:cubicBezTo>
                <a:cubicBezTo>
                  <a:pt x="302" y="798"/>
                  <a:pt x="320" y="794"/>
                  <a:pt x="338" y="790"/>
                </a:cubicBezTo>
                <a:cubicBezTo>
                  <a:pt x="338" y="788"/>
                  <a:pt x="338" y="786"/>
                  <a:pt x="337" y="784"/>
                </a:cubicBezTo>
                <a:cubicBezTo>
                  <a:pt x="318" y="787"/>
                  <a:pt x="300" y="791"/>
                  <a:pt x="281" y="794"/>
                </a:cubicBezTo>
                <a:close/>
                <a:moveTo>
                  <a:pt x="2788" y="721"/>
                </a:moveTo>
                <a:cubicBezTo>
                  <a:pt x="2762" y="704"/>
                  <a:pt x="2742" y="715"/>
                  <a:pt x="2722" y="721"/>
                </a:cubicBezTo>
                <a:cubicBezTo>
                  <a:pt x="2742" y="721"/>
                  <a:pt x="2762" y="721"/>
                  <a:pt x="2788" y="721"/>
                </a:cubicBezTo>
                <a:close/>
                <a:moveTo>
                  <a:pt x="3306" y="717"/>
                </a:moveTo>
                <a:cubicBezTo>
                  <a:pt x="3306" y="718"/>
                  <a:pt x="3305" y="720"/>
                  <a:pt x="3305" y="721"/>
                </a:cubicBezTo>
                <a:cubicBezTo>
                  <a:pt x="3332" y="724"/>
                  <a:pt x="3358" y="726"/>
                  <a:pt x="3384" y="728"/>
                </a:cubicBezTo>
                <a:cubicBezTo>
                  <a:pt x="3384" y="726"/>
                  <a:pt x="3384" y="724"/>
                  <a:pt x="3385" y="723"/>
                </a:cubicBezTo>
                <a:cubicBezTo>
                  <a:pt x="3358" y="721"/>
                  <a:pt x="3332" y="719"/>
                  <a:pt x="3306" y="717"/>
                </a:cubicBezTo>
                <a:close/>
                <a:moveTo>
                  <a:pt x="2322" y="606"/>
                </a:moveTo>
                <a:cubicBezTo>
                  <a:pt x="2322" y="604"/>
                  <a:pt x="2322" y="602"/>
                  <a:pt x="2322" y="601"/>
                </a:cubicBezTo>
                <a:cubicBezTo>
                  <a:pt x="2295" y="599"/>
                  <a:pt x="2268" y="598"/>
                  <a:pt x="2241" y="597"/>
                </a:cubicBezTo>
                <a:cubicBezTo>
                  <a:pt x="2241" y="598"/>
                  <a:pt x="2241" y="600"/>
                  <a:pt x="2241" y="601"/>
                </a:cubicBezTo>
                <a:cubicBezTo>
                  <a:pt x="2268" y="603"/>
                  <a:pt x="2295" y="604"/>
                  <a:pt x="2322" y="606"/>
                </a:cubicBezTo>
                <a:close/>
                <a:moveTo>
                  <a:pt x="2164" y="590"/>
                </a:moveTo>
                <a:cubicBezTo>
                  <a:pt x="2163" y="592"/>
                  <a:pt x="2163" y="593"/>
                  <a:pt x="2163" y="595"/>
                </a:cubicBezTo>
                <a:cubicBezTo>
                  <a:pt x="2173" y="597"/>
                  <a:pt x="2183" y="600"/>
                  <a:pt x="2193" y="600"/>
                </a:cubicBezTo>
                <a:cubicBezTo>
                  <a:pt x="2204" y="600"/>
                  <a:pt x="2214" y="598"/>
                  <a:pt x="2225" y="597"/>
                </a:cubicBezTo>
                <a:cubicBezTo>
                  <a:pt x="2225" y="596"/>
                  <a:pt x="2225" y="595"/>
                  <a:pt x="2225" y="595"/>
                </a:cubicBezTo>
                <a:cubicBezTo>
                  <a:pt x="2204" y="593"/>
                  <a:pt x="2184" y="592"/>
                  <a:pt x="2164" y="590"/>
                </a:cubicBezTo>
                <a:close/>
                <a:moveTo>
                  <a:pt x="2123" y="903"/>
                </a:moveTo>
                <a:cubicBezTo>
                  <a:pt x="2123" y="904"/>
                  <a:pt x="2123" y="905"/>
                  <a:pt x="2123" y="906"/>
                </a:cubicBezTo>
                <a:cubicBezTo>
                  <a:pt x="2152" y="906"/>
                  <a:pt x="2182" y="906"/>
                  <a:pt x="2211" y="906"/>
                </a:cubicBezTo>
                <a:cubicBezTo>
                  <a:pt x="2211" y="905"/>
                  <a:pt x="2211" y="904"/>
                  <a:pt x="2211" y="903"/>
                </a:cubicBezTo>
                <a:cubicBezTo>
                  <a:pt x="2182" y="903"/>
                  <a:pt x="2152" y="903"/>
                  <a:pt x="2123" y="903"/>
                </a:cubicBezTo>
                <a:close/>
                <a:moveTo>
                  <a:pt x="2261" y="828"/>
                </a:moveTo>
                <a:cubicBezTo>
                  <a:pt x="2261" y="827"/>
                  <a:pt x="2261" y="826"/>
                  <a:pt x="2261" y="825"/>
                </a:cubicBezTo>
                <a:cubicBezTo>
                  <a:pt x="2230" y="825"/>
                  <a:pt x="2199" y="825"/>
                  <a:pt x="2168" y="825"/>
                </a:cubicBezTo>
                <a:cubicBezTo>
                  <a:pt x="2168" y="826"/>
                  <a:pt x="2168" y="827"/>
                  <a:pt x="2168" y="828"/>
                </a:cubicBezTo>
                <a:cubicBezTo>
                  <a:pt x="2199" y="828"/>
                  <a:pt x="2230" y="828"/>
                  <a:pt x="2261" y="828"/>
                </a:cubicBezTo>
                <a:close/>
                <a:moveTo>
                  <a:pt x="955" y="661"/>
                </a:moveTo>
                <a:cubicBezTo>
                  <a:pt x="954" y="662"/>
                  <a:pt x="954" y="662"/>
                  <a:pt x="954" y="663"/>
                </a:cubicBezTo>
                <a:cubicBezTo>
                  <a:pt x="979" y="663"/>
                  <a:pt x="1004" y="663"/>
                  <a:pt x="1028" y="663"/>
                </a:cubicBezTo>
                <a:cubicBezTo>
                  <a:pt x="1028" y="661"/>
                  <a:pt x="1028" y="659"/>
                  <a:pt x="1028" y="657"/>
                </a:cubicBezTo>
                <a:cubicBezTo>
                  <a:pt x="1004" y="658"/>
                  <a:pt x="979" y="660"/>
                  <a:pt x="955" y="661"/>
                </a:cubicBezTo>
                <a:close/>
                <a:moveTo>
                  <a:pt x="1762" y="685"/>
                </a:moveTo>
                <a:cubicBezTo>
                  <a:pt x="1762" y="684"/>
                  <a:pt x="1762" y="683"/>
                  <a:pt x="1762" y="681"/>
                </a:cubicBezTo>
                <a:cubicBezTo>
                  <a:pt x="1742" y="681"/>
                  <a:pt x="1723" y="681"/>
                  <a:pt x="1703" y="681"/>
                </a:cubicBezTo>
                <a:cubicBezTo>
                  <a:pt x="1703" y="683"/>
                  <a:pt x="1703" y="684"/>
                  <a:pt x="1704" y="685"/>
                </a:cubicBezTo>
                <a:cubicBezTo>
                  <a:pt x="1723" y="685"/>
                  <a:pt x="1743" y="685"/>
                  <a:pt x="1762" y="685"/>
                </a:cubicBezTo>
                <a:close/>
                <a:moveTo>
                  <a:pt x="1364" y="872"/>
                </a:moveTo>
                <a:cubicBezTo>
                  <a:pt x="1365" y="875"/>
                  <a:pt x="1365" y="877"/>
                  <a:pt x="1365" y="880"/>
                </a:cubicBezTo>
                <a:cubicBezTo>
                  <a:pt x="1381" y="878"/>
                  <a:pt x="1398" y="877"/>
                  <a:pt x="1414" y="875"/>
                </a:cubicBezTo>
                <a:cubicBezTo>
                  <a:pt x="1414" y="874"/>
                  <a:pt x="1414" y="873"/>
                  <a:pt x="1414" y="872"/>
                </a:cubicBezTo>
                <a:cubicBezTo>
                  <a:pt x="1397" y="872"/>
                  <a:pt x="1381" y="872"/>
                  <a:pt x="1364" y="872"/>
                </a:cubicBezTo>
                <a:close/>
                <a:moveTo>
                  <a:pt x="2329" y="844"/>
                </a:moveTo>
                <a:cubicBezTo>
                  <a:pt x="2329" y="843"/>
                  <a:pt x="2329" y="841"/>
                  <a:pt x="2329" y="840"/>
                </a:cubicBezTo>
                <a:cubicBezTo>
                  <a:pt x="2312" y="840"/>
                  <a:pt x="2295" y="840"/>
                  <a:pt x="2278" y="840"/>
                </a:cubicBezTo>
                <a:cubicBezTo>
                  <a:pt x="2278" y="841"/>
                  <a:pt x="2278" y="843"/>
                  <a:pt x="2278" y="844"/>
                </a:cubicBezTo>
                <a:cubicBezTo>
                  <a:pt x="2295" y="844"/>
                  <a:pt x="2312" y="844"/>
                  <a:pt x="2329" y="844"/>
                </a:cubicBezTo>
                <a:close/>
                <a:moveTo>
                  <a:pt x="1447" y="801"/>
                </a:moveTo>
                <a:cubicBezTo>
                  <a:pt x="1447" y="802"/>
                  <a:pt x="1447" y="803"/>
                  <a:pt x="1447" y="804"/>
                </a:cubicBezTo>
                <a:cubicBezTo>
                  <a:pt x="1474" y="804"/>
                  <a:pt x="1501" y="804"/>
                  <a:pt x="1529" y="804"/>
                </a:cubicBezTo>
                <a:cubicBezTo>
                  <a:pt x="1529" y="803"/>
                  <a:pt x="1529" y="802"/>
                  <a:pt x="1529" y="801"/>
                </a:cubicBezTo>
                <a:cubicBezTo>
                  <a:pt x="1501" y="801"/>
                  <a:pt x="1474" y="801"/>
                  <a:pt x="1447" y="801"/>
                </a:cubicBezTo>
                <a:close/>
                <a:moveTo>
                  <a:pt x="2649" y="874"/>
                </a:moveTo>
                <a:cubicBezTo>
                  <a:pt x="2649" y="876"/>
                  <a:pt x="2650" y="879"/>
                  <a:pt x="2650" y="882"/>
                </a:cubicBezTo>
                <a:cubicBezTo>
                  <a:pt x="2664" y="880"/>
                  <a:pt x="2678" y="878"/>
                  <a:pt x="2691" y="876"/>
                </a:cubicBezTo>
                <a:cubicBezTo>
                  <a:pt x="2691" y="874"/>
                  <a:pt x="2691" y="873"/>
                  <a:pt x="2691" y="871"/>
                </a:cubicBezTo>
                <a:cubicBezTo>
                  <a:pt x="2677" y="872"/>
                  <a:pt x="2663" y="873"/>
                  <a:pt x="2649" y="874"/>
                </a:cubicBezTo>
                <a:close/>
                <a:moveTo>
                  <a:pt x="2434" y="678"/>
                </a:moveTo>
                <a:cubicBezTo>
                  <a:pt x="2434" y="677"/>
                  <a:pt x="2434" y="675"/>
                  <a:pt x="2434" y="674"/>
                </a:cubicBezTo>
                <a:cubicBezTo>
                  <a:pt x="2409" y="675"/>
                  <a:pt x="2384" y="677"/>
                  <a:pt x="2360" y="678"/>
                </a:cubicBezTo>
                <a:cubicBezTo>
                  <a:pt x="2360" y="680"/>
                  <a:pt x="2360" y="681"/>
                  <a:pt x="2360" y="682"/>
                </a:cubicBezTo>
                <a:cubicBezTo>
                  <a:pt x="2385" y="681"/>
                  <a:pt x="2410" y="679"/>
                  <a:pt x="2434" y="678"/>
                </a:cubicBezTo>
                <a:close/>
                <a:moveTo>
                  <a:pt x="2441" y="598"/>
                </a:moveTo>
                <a:cubicBezTo>
                  <a:pt x="2441" y="596"/>
                  <a:pt x="2441" y="594"/>
                  <a:pt x="2441" y="593"/>
                </a:cubicBezTo>
                <a:cubicBezTo>
                  <a:pt x="2423" y="593"/>
                  <a:pt x="2404" y="593"/>
                  <a:pt x="2386" y="593"/>
                </a:cubicBezTo>
                <a:cubicBezTo>
                  <a:pt x="2386" y="594"/>
                  <a:pt x="2386" y="596"/>
                  <a:pt x="2386" y="598"/>
                </a:cubicBezTo>
                <a:cubicBezTo>
                  <a:pt x="2405" y="598"/>
                  <a:pt x="2423" y="598"/>
                  <a:pt x="2441" y="598"/>
                </a:cubicBezTo>
                <a:close/>
              </a:path>
            </a:pathLst>
          </a:custGeom>
          <a:solidFill>
            <a:srgbClr val="CEE7FA"/>
          </a:solidFill>
          <a:ln>
            <a:noFill/>
          </a:ln>
        </p:spPr>
        <p:txBody>
          <a:bodyPr vert="horz" wrap="square" lIns="100600" tIns="36000" rIns="100600" bIns="5030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zh-CN" sz="27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Optimal Algorithm for Single-Node PageRank Estimation</a:t>
            </a:r>
            <a:endParaRPr lang="zh-CN" altLang="en-US" sz="27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24D919C7-BEFD-95A4-A811-8CF8813FB69F}"/>
              </a:ext>
            </a:extLst>
          </p:cNvPr>
          <p:cNvSpPr/>
          <p:nvPr/>
        </p:nvSpPr>
        <p:spPr>
          <a:xfrm>
            <a:off x="269572" y="2815216"/>
            <a:ext cx="2498164" cy="1161317"/>
          </a:xfrm>
          <a:prstGeom prst="rect">
            <a:avLst/>
          </a:prstGeom>
          <a:solidFill>
            <a:schemeClr val="tx2">
              <a:lumMod val="20000"/>
              <a:lumOff val="80000"/>
              <a:alpha val="50196"/>
            </a:schemeClr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74C8688D-E80F-1ED3-2721-9E0D46991725}"/>
                  </a:ext>
                </a:extLst>
              </p:cNvPr>
              <p:cNvSpPr txBox="1"/>
              <p:nvPr/>
            </p:nvSpPr>
            <p:spPr bwMode="auto">
              <a:xfrm>
                <a:off x="297167" y="3136686"/>
                <a:ext cx="2545361" cy="80769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1800" b="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18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b="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sz="1800" b="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sz="1800" b="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1800" b="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1800" b="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𝑉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US" sz="1800" b="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b="0" i="1" dirty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dirty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 sz="1800" b="0" i="1" dirty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800" b="0" i="1" dirty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en-US" sz="1800" b="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∙</m:t>
                                        </m:r>
                                      </m:e>
                                    </m:nary>
                                    <m:sSub>
                                      <m:sSubPr>
                                        <m:ctrlPr>
                                          <a:rPr lang="en-US" sz="1800" b="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1800" b="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𝑖𝑛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800" b="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1800" b="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sz="1800" b="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1800" b="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74C8688D-E80F-1ED3-2721-9E0D46991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67" y="3136686"/>
                <a:ext cx="2545361" cy="807699"/>
              </a:xfrm>
              <a:prstGeom prst="rect">
                <a:avLst/>
              </a:prstGeom>
              <a:blipFill>
                <a:blip r:embed="rId3"/>
                <a:stretch>
                  <a:fillRect t="-10938" b="-2187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直线连接符 86">
            <a:extLst>
              <a:ext uri="{FF2B5EF4-FFF2-40B4-BE49-F238E27FC236}">
                <a16:creationId xmlns:a16="http://schemas.microsoft.com/office/drawing/2014/main" id="{5872DA84-CFBF-F057-EA3C-232768C659E0}"/>
              </a:ext>
            </a:extLst>
          </p:cNvPr>
          <p:cNvCxnSpPr>
            <a:cxnSpLocks/>
          </p:cNvCxnSpPr>
          <p:nvPr/>
        </p:nvCxnSpPr>
        <p:spPr>
          <a:xfrm>
            <a:off x="2767786" y="2814625"/>
            <a:ext cx="0" cy="424800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线连接符 87">
            <a:extLst>
              <a:ext uri="{FF2B5EF4-FFF2-40B4-BE49-F238E27FC236}">
                <a16:creationId xmlns:a16="http://schemas.microsoft.com/office/drawing/2014/main" id="{5BB80C0D-E3D1-715D-6DAB-2A8E5129061A}"/>
              </a:ext>
            </a:extLst>
          </p:cNvPr>
          <p:cNvCxnSpPr>
            <a:cxnSpLocks/>
          </p:cNvCxnSpPr>
          <p:nvPr/>
        </p:nvCxnSpPr>
        <p:spPr>
          <a:xfrm>
            <a:off x="269573" y="2809306"/>
            <a:ext cx="0" cy="424800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矩形 91">
            <a:extLst>
              <a:ext uri="{FF2B5EF4-FFF2-40B4-BE49-F238E27FC236}">
                <a16:creationId xmlns:a16="http://schemas.microsoft.com/office/drawing/2014/main" id="{1C60C644-4512-AC28-C455-71ECE48BB8BA}"/>
              </a:ext>
            </a:extLst>
          </p:cNvPr>
          <p:cNvSpPr/>
          <p:nvPr/>
        </p:nvSpPr>
        <p:spPr>
          <a:xfrm>
            <a:off x="2774539" y="2810880"/>
            <a:ext cx="2319568" cy="1422520"/>
          </a:xfrm>
          <a:prstGeom prst="rect">
            <a:avLst/>
          </a:prstGeom>
          <a:solidFill>
            <a:schemeClr val="tx2">
              <a:lumMod val="20000"/>
              <a:lumOff val="80000"/>
              <a:alpha val="50196"/>
            </a:schemeClr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DEA6B5F4-93DA-B3E2-52C9-5A1EE4702590}"/>
                  </a:ext>
                </a:extLst>
              </p:cNvPr>
              <p:cNvSpPr txBox="1"/>
              <p:nvPr/>
            </p:nvSpPr>
            <p:spPr bwMode="auto">
              <a:xfrm>
                <a:off x="2804051" y="3608940"/>
                <a:ext cx="2301338" cy="5063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1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min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⁡{</m:t>
                          </m:r>
                          <m:sSup>
                            <m:s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}</m:t>
                          </m:r>
                        </m:e>
                      </m:d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DEA6B5F4-93DA-B3E2-52C9-5A1EE4702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4051" y="3608940"/>
                <a:ext cx="2301338" cy="506335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矩形 94">
            <a:extLst>
              <a:ext uri="{FF2B5EF4-FFF2-40B4-BE49-F238E27FC236}">
                <a16:creationId xmlns:a16="http://schemas.microsoft.com/office/drawing/2014/main" id="{6B5F6FB9-B89A-C5B2-1987-197414DD38C3}"/>
              </a:ext>
            </a:extLst>
          </p:cNvPr>
          <p:cNvSpPr/>
          <p:nvPr/>
        </p:nvSpPr>
        <p:spPr>
          <a:xfrm>
            <a:off x="7395446" y="2810879"/>
            <a:ext cx="2366159" cy="2403019"/>
          </a:xfrm>
          <a:prstGeom prst="rect">
            <a:avLst/>
          </a:prstGeom>
          <a:solidFill>
            <a:schemeClr val="tx2">
              <a:lumMod val="20000"/>
              <a:lumOff val="80000"/>
              <a:alpha val="50196"/>
            </a:schemeClr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D5402D2F-D208-3749-A974-41B1AD6A8C2B}"/>
              </a:ext>
            </a:extLst>
          </p:cNvPr>
          <p:cNvSpPr txBox="1"/>
          <p:nvPr/>
        </p:nvSpPr>
        <p:spPr bwMode="auto">
          <a:xfrm>
            <a:off x="256076" y="2416747"/>
            <a:ext cx="2545357" cy="368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KDD 2014/WSDM 2016</a:t>
            </a: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05F207F7-0BE4-53CB-159E-FB7F1BFC192E}"/>
              </a:ext>
            </a:extLst>
          </p:cNvPr>
          <p:cNvSpPr txBox="1"/>
          <p:nvPr/>
        </p:nvSpPr>
        <p:spPr bwMode="auto">
          <a:xfrm>
            <a:off x="5487209" y="2416747"/>
            <a:ext cx="1620000" cy="368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SICOMP 2023</a:t>
            </a: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7439104D-A114-7C66-4794-8D818E877DBA}"/>
              </a:ext>
            </a:extLst>
          </p:cNvPr>
          <p:cNvSpPr txBox="1"/>
          <p:nvPr/>
        </p:nvSpPr>
        <p:spPr bwMode="auto">
          <a:xfrm>
            <a:off x="7177872" y="2385970"/>
            <a:ext cx="2734133" cy="3995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STOC 2024 (Ours)</a:t>
            </a: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B02B361C-949D-D9BA-89CE-D56F0182303F}"/>
              </a:ext>
            </a:extLst>
          </p:cNvPr>
          <p:cNvSpPr/>
          <p:nvPr/>
        </p:nvSpPr>
        <p:spPr>
          <a:xfrm>
            <a:off x="5097027" y="2810879"/>
            <a:ext cx="2301338" cy="1883236"/>
          </a:xfrm>
          <a:prstGeom prst="rect">
            <a:avLst/>
          </a:prstGeom>
          <a:solidFill>
            <a:schemeClr val="tx2">
              <a:lumMod val="20000"/>
              <a:lumOff val="80000"/>
              <a:alpha val="50196"/>
            </a:schemeClr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37F61452-669F-55C7-5193-B1FD6D517AE0}"/>
                  </a:ext>
                </a:extLst>
              </p:cNvPr>
              <p:cNvSpPr txBox="1"/>
              <p:nvPr/>
            </p:nvSpPr>
            <p:spPr bwMode="auto">
              <a:xfrm>
                <a:off x="5113378" y="4128443"/>
                <a:ext cx="2356994" cy="5449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min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⁡{</m:t>
                        </m:r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sSubSup>
                          <m:sSubSupPr>
                            <m:ctrlPr>
                              <a:rPr lang="en-US" altLang="zh-CN" sz="18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zh-CN" sz="1800" b="0" i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bSup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</m:sup>
                        </m:sSup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}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37F61452-669F-55C7-5193-B1FD6D517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3378" y="4128443"/>
                <a:ext cx="2356994" cy="5449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80A1F3CE-2E98-5A4A-51F0-0618B287261B}"/>
                  </a:ext>
                </a:extLst>
              </p:cNvPr>
              <p:cNvSpPr txBox="1"/>
              <p:nvPr/>
            </p:nvSpPr>
            <p:spPr bwMode="auto">
              <a:xfrm>
                <a:off x="7483819" y="4616773"/>
                <a:ext cx="2356994" cy="5063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1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min</m:t>
                          </m:r>
                          <m:r>
                            <a:rPr lang="en-US" altLang="zh-CN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⁡{</m:t>
                          </m:r>
                          <m:sSubSup>
                            <m:sSubSupPr>
                              <m:ctrlPr>
                                <a:rPr lang="en-US" altLang="zh-CN" sz="1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en-US" altLang="zh-CN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altLang="zh-CN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altLang="zh-CN" sz="1800" b="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altLang="zh-CN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r>
                            <a:rPr lang="en-US" altLang="zh-CN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zh-CN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altLang="zh-CN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altLang="zh-CN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}</m:t>
                          </m:r>
                        </m:e>
                      </m:d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80A1F3CE-2E98-5A4A-51F0-0618B2872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83819" y="4616773"/>
                <a:ext cx="2356994" cy="506335"/>
              </a:xfrm>
              <a:prstGeom prst="rect">
                <a:avLst/>
              </a:prstGeom>
              <a:blipFill>
                <a:blip r:embed="rId6"/>
                <a:stretch>
                  <a:fillRect b="-1219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矩形 107">
            <a:extLst>
              <a:ext uri="{FF2B5EF4-FFF2-40B4-BE49-F238E27FC236}">
                <a16:creationId xmlns:a16="http://schemas.microsoft.com/office/drawing/2014/main" id="{E3179382-684B-7E5A-7FDF-1969ADF23817}"/>
              </a:ext>
            </a:extLst>
          </p:cNvPr>
          <p:cNvSpPr/>
          <p:nvPr/>
        </p:nvSpPr>
        <p:spPr>
          <a:xfrm>
            <a:off x="7410758" y="5213898"/>
            <a:ext cx="2350847" cy="1833038"/>
          </a:xfrm>
          <a:prstGeom prst="rect">
            <a:avLst/>
          </a:prstGeom>
          <a:solidFill>
            <a:schemeClr val="accent2">
              <a:alpha val="50196"/>
            </a:schemeClr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1DA0781F-037B-7C1F-B7A2-B3ACF8494124}"/>
                  </a:ext>
                </a:extLst>
              </p:cNvPr>
              <p:cNvSpPr txBox="1"/>
              <p:nvPr/>
            </p:nvSpPr>
            <p:spPr bwMode="auto">
              <a:xfrm>
                <a:off x="7516350" y="5294018"/>
                <a:ext cx="2366156" cy="5430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min</m:t>
                        </m:r>
                        <m:r>
                          <a:rPr lang="en-US" altLang="zh-CN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⁡{</m:t>
                        </m:r>
                        <m:sSubSup>
                          <m:sSubSupPr>
                            <m:ctrlPr>
                              <a:rPr lang="en-US" altLang="zh-CN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en-US" altLang="zh-CN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altLang="zh-CN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altLang="zh-CN" sz="18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zh-CN" sz="1800" b="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altLang="zh-CN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  <m:r>
                          <a:rPr lang="en-US" altLang="zh-CN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CN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altLang="zh-CN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altLang="zh-CN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sup>
                        </m:sSup>
                        <m:r>
                          <a:rPr lang="en-US" altLang="zh-CN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}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1DA0781F-037B-7C1F-B7A2-B3ACF8494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16350" y="5294018"/>
                <a:ext cx="2366156" cy="5430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矩形 111">
            <a:extLst>
              <a:ext uri="{FF2B5EF4-FFF2-40B4-BE49-F238E27FC236}">
                <a16:creationId xmlns:a16="http://schemas.microsoft.com/office/drawing/2014/main" id="{06768F2A-083F-64E0-E2AC-572F16F853F3}"/>
              </a:ext>
            </a:extLst>
          </p:cNvPr>
          <p:cNvSpPr/>
          <p:nvPr/>
        </p:nvSpPr>
        <p:spPr>
          <a:xfrm>
            <a:off x="5091190" y="5728345"/>
            <a:ext cx="2319568" cy="1318591"/>
          </a:xfrm>
          <a:prstGeom prst="rect">
            <a:avLst/>
          </a:prstGeom>
          <a:solidFill>
            <a:schemeClr val="accent2">
              <a:alpha val="50196"/>
            </a:schemeClr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A7830C3A-0108-439D-A666-D8D818C1985F}"/>
                  </a:ext>
                </a:extLst>
              </p:cNvPr>
              <p:cNvSpPr txBox="1"/>
              <p:nvPr/>
            </p:nvSpPr>
            <p:spPr bwMode="auto">
              <a:xfrm>
                <a:off x="5123300" y="5824048"/>
                <a:ext cx="2366156" cy="5442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min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⁡{</m:t>
                        </m:r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800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sSubSup>
                          <m:sSub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zh-CN" sz="1800" b="0" i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800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}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A7830C3A-0108-439D-A666-D8D818C19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3300" y="5824048"/>
                <a:ext cx="2366156" cy="5442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矩形 113">
            <a:extLst>
              <a:ext uri="{FF2B5EF4-FFF2-40B4-BE49-F238E27FC236}">
                <a16:creationId xmlns:a16="http://schemas.microsoft.com/office/drawing/2014/main" id="{0B5A74C6-D7D4-8E3D-78F2-5BF7CFC3EC33}"/>
              </a:ext>
            </a:extLst>
          </p:cNvPr>
          <p:cNvSpPr/>
          <p:nvPr/>
        </p:nvSpPr>
        <p:spPr>
          <a:xfrm>
            <a:off x="278595" y="6144667"/>
            <a:ext cx="2489091" cy="902269"/>
          </a:xfrm>
          <a:prstGeom prst="rect">
            <a:avLst/>
          </a:prstGeom>
          <a:solidFill>
            <a:schemeClr val="accent2">
              <a:alpha val="50196"/>
            </a:schemeClr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直线连接符 115">
            <a:extLst>
              <a:ext uri="{FF2B5EF4-FFF2-40B4-BE49-F238E27FC236}">
                <a16:creationId xmlns:a16="http://schemas.microsoft.com/office/drawing/2014/main" id="{211615DF-F301-3D12-6E6E-A2F5B0390F95}"/>
              </a:ext>
            </a:extLst>
          </p:cNvPr>
          <p:cNvCxnSpPr>
            <a:cxnSpLocks/>
          </p:cNvCxnSpPr>
          <p:nvPr/>
        </p:nvCxnSpPr>
        <p:spPr>
          <a:xfrm>
            <a:off x="5094108" y="2809306"/>
            <a:ext cx="0" cy="424800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583C1B05-FA01-1371-746C-FA01C79345F7}"/>
                  </a:ext>
                </a:extLst>
              </p:cNvPr>
              <p:cNvSpPr txBox="1"/>
              <p:nvPr/>
            </p:nvSpPr>
            <p:spPr bwMode="auto">
              <a:xfrm>
                <a:off x="1158987" y="6162887"/>
                <a:ext cx="975324" cy="5430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8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sz="1800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800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583C1B05-FA01-1371-746C-FA01C7934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8987" y="6162887"/>
                <a:ext cx="975324" cy="5430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直线连接符 117">
            <a:extLst>
              <a:ext uri="{FF2B5EF4-FFF2-40B4-BE49-F238E27FC236}">
                <a16:creationId xmlns:a16="http://schemas.microsoft.com/office/drawing/2014/main" id="{56EB21E7-A530-3B5C-E792-4B920A785F98}"/>
              </a:ext>
            </a:extLst>
          </p:cNvPr>
          <p:cNvCxnSpPr>
            <a:cxnSpLocks/>
          </p:cNvCxnSpPr>
          <p:nvPr/>
        </p:nvCxnSpPr>
        <p:spPr>
          <a:xfrm>
            <a:off x="7398414" y="2809256"/>
            <a:ext cx="12394" cy="424800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文本框 120">
            <a:extLst>
              <a:ext uri="{FF2B5EF4-FFF2-40B4-BE49-F238E27FC236}">
                <a16:creationId xmlns:a16="http://schemas.microsoft.com/office/drawing/2014/main" id="{7E2F2B23-448C-3B62-C0BE-4B348743E44B}"/>
              </a:ext>
            </a:extLst>
          </p:cNvPr>
          <p:cNvSpPr txBox="1"/>
          <p:nvPr/>
        </p:nvSpPr>
        <p:spPr bwMode="auto">
          <a:xfrm>
            <a:off x="852018" y="2838253"/>
            <a:ext cx="1392233" cy="368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bound</a:t>
            </a: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07AE581B-665F-BA22-90AD-39BD51750523}"/>
              </a:ext>
            </a:extLst>
          </p:cNvPr>
          <p:cNvSpPr txBox="1"/>
          <p:nvPr/>
        </p:nvSpPr>
        <p:spPr bwMode="auto">
          <a:xfrm>
            <a:off x="3258754" y="3231277"/>
            <a:ext cx="1392233" cy="368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bound</a:t>
            </a:r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6A547A0A-1E86-C4D9-428D-63EF6462F233}"/>
              </a:ext>
            </a:extLst>
          </p:cNvPr>
          <p:cNvSpPr txBox="1"/>
          <p:nvPr/>
        </p:nvSpPr>
        <p:spPr bwMode="auto">
          <a:xfrm>
            <a:off x="5547202" y="3699911"/>
            <a:ext cx="1392233" cy="368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bound</a:t>
            </a: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46C46BC5-743D-D576-DDD4-31BAA7644C98}"/>
              </a:ext>
            </a:extLst>
          </p:cNvPr>
          <p:cNvSpPr txBox="1"/>
          <p:nvPr/>
        </p:nvSpPr>
        <p:spPr bwMode="auto">
          <a:xfrm>
            <a:off x="7890064" y="4194750"/>
            <a:ext cx="1392233" cy="368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bound</a:t>
            </a:r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E5AD086A-3932-EC37-066B-70B084E3A5DC}"/>
              </a:ext>
            </a:extLst>
          </p:cNvPr>
          <p:cNvSpPr txBox="1"/>
          <p:nvPr/>
        </p:nvSpPr>
        <p:spPr bwMode="auto">
          <a:xfrm>
            <a:off x="7890064" y="5919886"/>
            <a:ext cx="1392233" cy="368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bound</a:t>
            </a: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BE55BDAC-5BFB-CF1C-00CB-47B14A374350}"/>
              </a:ext>
            </a:extLst>
          </p:cNvPr>
          <p:cNvSpPr txBox="1"/>
          <p:nvPr/>
        </p:nvSpPr>
        <p:spPr bwMode="auto">
          <a:xfrm>
            <a:off x="5523739" y="6423942"/>
            <a:ext cx="1392233" cy="368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bound</a:t>
            </a: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5B0B8C50-2000-28A0-64B1-3FE8AB3C5EE6}"/>
              </a:ext>
            </a:extLst>
          </p:cNvPr>
          <p:cNvSpPr txBox="1"/>
          <p:nvPr/>
        </p:nvSpPr>
        <p:spPr bwMode="auto">
          <a:xfrm>
            <a:off x="874164" y="6678139"/>
            <a:ext cx="1392233" cy="368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bound</a:t>
            </a:r>
          </a:p>
        </p:txBody>
      </p:sp>
      <p:cxnSp>
        <p:nvCxnSpPr>
          <p:cNvPr id="141" name="直线连接符 140">
            <a:extLst>
              <a:ext uri="{FF2B5EF4-FFF2-40B4-BE49-F238E27FC236}">
                <a16:creationId xmlns:a16="http://schemas.microsoft.com/office/drawing/2014/main" id="{9F48FAFE-AAA5-9927-ABF0-86E973C94731}"/>
              </a:ext>
            </a:extLst>
          </p:cNvPr>
          <p:cNvCxnSpPr>
            <a:cxnSpLocks/>
          </p:cNvCxnSpPr>
          <p:nvPr/>
        </p:nvCxnSpPr>
        <p:spPr>
          <a:xfrm>
            <a:off x="9762594" y="2809256"/>
            <a:ext cx="12394" cy="424800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3652A6AE-D77F-62DD-9E59-8AD924018644}"/>
              </a:ext>
            </a:extLst>
          </p:cNvPr>
          <p:cNvSpPr txBox="1"/>
          <p:nvPr/>
        </p:nvSpPr>
        <p:spPr bwMode="auto">
          <a:xfrm>
            <a:off x="3124323" y="2416747"/>
            <a:ext cx="1620000" cy="368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FOCS 2018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C8E3A21-3380-1C8C-D6B4-83CB583F32F9}"/>
              </a:ext>
            </a:extLst>
          </p:cNvPr>
          <p:cNvSpPr/>
          <p:nvPr/>
        </p:nvSpPr>
        <p:spPr>
          <a:xfrm>
            <a:off x="2767736" y="5728345"/>
            <a:ext cx="2319568" cy="1318592"/>
          </a:xfrm>
          <a:prstGeom prst="rect">
            <a:avLst/>
          </a:prstGeom>
          <a:solidFill>
            <a:schemeClr val="accent2">
              <a:alpha val="50196"/>
            </a:schemeClr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FDD5195-E868-C830-12AD-A790B8D3B241}"/>
                  </a:ext>
                </a:extLst>
              </p:cNvPr>
              <p:cNvSpPr txBox="1"/>
              <p:nvPr/>
            </p:nvSpPr>
            <p:spPr bwMode="auto">
              <a:xfrm>
                <a:off x="2799846" y="5824048"/>
                <a:ext cx="2366156" cy="5442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min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⁡{</m:t>
                        </m:r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800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sSubSup>
                          <m:sSub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zh-CN" sz="1800" b="0" i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800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}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FDD5195-E868-C830-12AD-A790B8D3B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9846" y="5824048"/>
                <a:ext cx="2366156" cy="5442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CC65B638-739A-BF2D-4922-93C1C5BD5112}"/>
              </a:ext>
            </a:extLst>
          </p:cNvPr>
          <p:cNvSpPr txBox="1"/>
          <p:nvPr/>
        </p:nvSpPr>
        <p:spPr bwMode="auto">
          <a:xfrm>
            <a:off x="3200285" y="6423942"/>
            <a:ext cx="1392233" cy="368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BA2A18D-56EF-8732-0887-5C5AD2AD50FE}"/>
                  </a:ext>
                </a:extLst>
              </p:cNvPr>
              <p:cNvSpPr txBox="1"/>
              <p:nvPr/>
            </p:nvSpPr>
            <p:spPr bwMode="auto">
              <a:xfrm>
                <a:off x="83720" y="7259336"/>
                <a:ext cx="6015259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77100" lvl="2" eaLnBrk="0" hangingPunct="0">
                  <a:spcBef>
                    <a:spcPts val="300"/>
                  </a:spcBef>
                  <a:buSzPct val="80000"/>
                  <a:defRPr/>
                </a:pPr>
                <a14:m>
                  <m:oMath xmlns:m="http://schemas.openxmlformats.org/officeDocument/2006/math">
                    <m:r>
                      <a:rPr lang="en-US" altLang="zh-CN" sz="1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𝑛</m:t>
                    </m:r>
                  </m:oMath>
                </a14:m>
                <a:r>
                  <a:rPr lang="en-US" altLang="zh-CN" sz="1800" b="0" i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𝑚</m:t>
                    </m:r>
                  </m:oMath>
                </a14:m>
                <a:r>
                  <a:rPr lang="en-US" altLang="zh-CN" sz="1800" b="0" i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the number of nodes and edges in the graph</a:t>
                </a:r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BA2A18D-56EF-8732-0887-5C5AD2AD5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720" y="7259336"/>
                <a:ext cx="6015259" cy="369332"/>
              </a:xfrm>
              <a:prstGeom prst="rect">
                <a:avLst/>
              </a:prstGeom>
              <a:blipFill>
                <a:blip r:embed="rId11"/>
                <a:stretch>
                  <a:fillRect t="-6667" b="-23333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911A027-18EF-DB91-100E-8EA1C0948CC2}"/>
                  </a:ext>
                </a:extLst>
              </p:cNvPr>
              <p:cNvSpPr txBox="1"/>
              <p:nvPr/>
            </p:nvSpPr>
            <p:spPr bwMode="auto">
              <a:xfrm>
                <a:off x="5548983" y="7259336"/>
                <a:ext cx="404695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77100" lvl="2" eaLnBrk="0" hangingPunct="0">
                  <a:spcBef>
                    <a:spcPts val="300"/>
                  </a:spcBef>
                  <a:buSzPct val="80000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Δ</m:t>
                        </m:r>
                      </m:e>
                      <m:sub>
                        <m:r>
                          <a:rPr lang="zh-CN" altLang="en-US" sz="1800" b="0" i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maximum out-degree</a:t>
                </a:r>
                <a:r>
                  <a:rPr lang="zh-CN" altLang="en-US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of the graph </a:t>
                </a:r>
                <a:endParaRPr lang="en-US" altLang="zh-CN" sz="1800" b="0" i="1">
                  <a:solidFill>
                    <a:schemeClr val="tx1"/>
                  </a:solidFill>
                  <a:latin typeface="Cambria Math" panose="020405030504060302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911A027-18EF-DB91-100E-8EA1C0948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8983" y="7259336"/>
                <a:ext cx="4046957" cy="369332"/>
              </a:xfrm>
              <a:prstGeom prst="rect">
                <a:avLst/>
              </a:prstGeom>
              <a:blipFill>
                <a:blip r:embed="rId12"/>
                <a:stretch>
                  <a:fillRect t="-6667" r="-1250" b="-23333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963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24">
            <a:extLst>
              <a:ext uri="{FF2B5EF4-FFF2-40B4-BE49-F238E27FC236}">
                <a16:creationId xmlns:a16="http://schemas.microsoft.com/office/drawing/2014/main" id="{9E3BBBD6-5866-40E1-BC24-6826FCA4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26" y="718642"/>
            <a:ext cx="8997950" cy="322293"/>
          </a:xfrm>
        </p:spPr>
        <p:txBody>
          <a:bodyPr/>
          <a:lstStyle/>
          <a:p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Outline</a:t>
            </a:r>
            <a:endParaRPr lang="zh-CN" altLang="en-US" sz="3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" name="AutoShape 15">
            <a:extLst>
              <a:ext uri="{FF2B5EF4-FFF2-40B4-BE49-F238E27FC236}">
                <a16:creationId xmlns:a16="http://schemas.microsoft.com/office/drawing/2014/main" id="{8DE83D24-E75E-394E-2E39-3D68775FD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686" y="3377848"/>
            <a:ext cx="4579937" cy="5286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9B015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3" name="AutoShape 16">
            <a:extLst>
              <a:ext uri="{FF2B5EF4-FFF2-40B4-BE49-F238E27FC236}">
                <a16:creationId xmlns:a16="http://schemas.microsoft.com/office/drawing/2014/main" id="{964FE8CD-CDA9-DEBA-B164-A8687E394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048" y="3239735"/>
            <a:ext cx="723900" cy="793750"/>
          </a:xfrm>
          <a:prstGeom prst="diamond">
            <a:avLst/>
          </a:prstGeom>
          <a:solidFill>
            <a:srgbClr val="F9B015"/>
          </a:solidFill>
          <a:ln w="25400">
            <a:solidFill>
              <a:srgbClr val="F9B01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508FF975-4DF2-139F-DEBF-981F8A1F7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415" y="3411333"/>
            <a:ext cx="3984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微软雅黑" pitchFamily="34" charset="-122"/>
              </a:rPr>
              <a:t>Problems and Contributions 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49207D13-DB05-36C2-290D-3345E6B89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613" y="3411333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 b="1">
                <a:solidFill>
                  <a:srgbClr val="F9F9F9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微软雅黑" pitchFamily="34" charset="-122"/>
              </a:rPr>
              <a:t>2</a:t>
            </a:r>
            <a:endParaRPr lang="zh-CN" altLang="en-US" b="1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AutoShape 15">
            <a:extLst>
              <a:ext uri="{FF2B5EF4-FFF2-40B4-BE49-F238E27FC236}">
                <a16:creationId xmlns:a16="http://schemas.microsoft.com/office/drawing/2014/main" id="{FEF89E42-2682-F525-E196-1BD517D2D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2352" y="5836963"/>
            <a:ext cx="4524272" cy="52916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9B015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14" name="AutoShape 16">
            <a:extLst>
              <a:ext uri="{FF2B5EF4-FFF2-40B4-BE49-F238E27FC236}">
                <a16:creationId xmlns:a16="http://schemas.microsoft.com/office/drawing/2014/main" id="{C6AF6109-B6CD-AF9C-4E47-AAF790FB3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611" y="5699159"/>
            <a:ext cx="723132" cy="793750"/>
          </a:xfrm>
          <a:prstGeom prst="diamond">
            <a:avLst/>
          </a:prstGeom>
          <a:solidFill>
            <a:srgbClr val="F9B015"/>
          </a:solidFill>
          <a:ln w="25400">
            <a:solidFill>
              <a:srgbClr val="F9B01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C97D1F71-5D2F-750D-C8F3-EEA841AA3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0325" y="5870978"/>
            <a:ext cx="35393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微软雅黑" pitchFamily="34" charset="-122"/>
              </a:rPr>
              <a:t>Perspectives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883DE910-55AC-6033-D665-8E71C54CB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5770" y="5849597"/>
            <a:ext cx="338131" cy="46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 b="1">
                <a:solidFill>
                  <a:srgbClr val="F9F9F9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微软雅黑" pitchFamily="34" charset="-122"/>
              </a:rPr>
              <a:t>4</a:t>
            </a:r>
            <a:endParaRPr lang="zh-CN" altLang="en-US" b="1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AutoShape 20">
            <a:extLst>
              <a:ext uri="{FF2B5EF4-FFF2-40B4-BE49-F238E27FC236}">
                <a16:creationId xmlns:a16="http://schemas.microsoft.com/office/drawing/2014/main" id="{E6900EF2-A6A0-2175-056C-DA701686E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071" y="4610359"/>
            <a:ext cx="4547727" cy="52281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EC3E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24" name="AutoShape 21">
            <a:extLst>
              <a:ext uri="{FF2B5EF4-FFF2-40B4-BE49-F238E27FC236}">
                <a16:creationId xmlns:a16="http://schemas.microsoft.com/office/drawing/2014/main" id="{0DCE3E29-960A-B42F-5D6B-3484310B3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3148" y="4474209"/>
            <a:ext cx="718062" cy="784225"/>
          </a:xfrm>
          <a:prstGeom prst="diamond">
            <a:avLst/>
          </a:prstGeom>
          <a:solidFill>
            <a:srgbClr val="9EC3E2"/>
          </a:solidFill>
          <a:ln w="25400">
            <a:solidFill>
              <a:srgbClr val="9EC3E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D0EFF6FB-1E9A-8A7D-4022-3913B627F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876" y="4637126"/>
            <a:ext cx="37136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微软雅黑" pitchFamily="34" charset="-122"/>
              </a:rPr>
              <a:t>Techniques</a:t>
            </a:r>
            <a:endParaRPr lang="zh-CN" altLang="en-US" sz="2400" b="1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DEEB5C09-9D86-A8E6-4416-F061F1F06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816" y="4630181"/>
            <a:ext cx="339085" cy="46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 b="1">
                <a:solidFill>
                  <a:srgbClr val="F9F9F9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微软雅黑" pitchFamily="34" charset="-122"/>
              </a:rPr>
              <a:t>3</a:t>
            </a:r>
            <a:endParaRPr lang="zh-CN" altLang="en-US" b="1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AutoShape 20">
            <a:extLst>
              <a:ext uri="{FF2B5EF4-FFF2-40B4-BE49-F238E27FC236}">
                <a16:creationId xmlns:a16="http://schemas.microsoft.com/office/drawing/2014/main" id="{01DD5896-96ED-A46A-35F4-6406DF164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146" y="2150936"/>
            <a:ext cx="4576661" cy="52281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EC3E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29" name="AutoShape 21">
            <a:extLst>
              <a:ext uri="{FF2B5EF4-FFF2-40B4-BE49-F238E27FC236}">
                <a16:creationId xmlns:a16="http://schemas.microsoft.com/office/drawing/2014/main" id="{32BE7F80-C6C7-806F-F03C-D79866DD2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223" y="2014786"/>
            <a:ext cx="718062" cy="784225"/>
          </a:xfrm>
          <a:prstGeom prst="diamond">
            <a:avLst/>
          </a:prstGeom>
          <a:solidFill>
            <a:srgbClr val="9EC3E2"/>
          </a:solidFill>
          <a:ln w="25400">
            <a:solidFill>
              <a:srgbClr val="9EC3E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30" name="Text Box 22">
            <a:extLst>
              <a:ext uri="{FF2B5EF4-FFF2-40B4-BE49-F238E27FC236}">
                <a16:creationId xmlns:a16="http://schemas.microsoft.com/office/drawing/2014/main" id="{303B7D7F-21CB-03A2-B37A-090FF4784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218" y="2189664"/>
            <a:ext cx="360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微软雅黑" pitchFamily="34" charset="-122"/>
              </a:rPr>
              <a:t>Background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Text Box 23">
            <a:extLst>
              <a:ext uri="{FF2B5EF4-FFF2-40B4-BE49-F238E27FC236}">
                <a16:creationId xmlns:a16="http://schemas.microsoft.com/office/drawing/2014/main" id="{855B5CA8-0EB0-B0C5-B915-C706B450D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342" y="2150936"/>
            <a:ext cx="339085" cy="46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 b="1">
                <a:solidFill>
                  <a:srgbClr val="F9F9F9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微软雅黑" pitchFamily="34" charset="-122"/>
              </a:rPr>
              <a:t>1</a:t>
            </a:r>
            <a:endParaRPr lang="zh-CN" altLang="en-US" b="1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5522F02-3F59-77C5-4CA4-F8C7B7D6FF2F}"/>
              </a:ext>
            </a:extLst>
          </p:cNvPr>
          <p:cNvSpPr/>
          <p:nvPr/>
        </p:nvSpPr>
        <p:spPr>
          <a:xfrm>
            <a:off x="2145759" y="5450406"/>
            <a:ext cx="5836563" cy="160494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A13781E-B711-E70F-EFF3-56C01C9F25D7}"/>
              </a:ext>
            </a:extLst>
          </p:cNvPr>
          <p:cNvSpPr/>
          <p:nvPr/>
        </p:nvSpPr>
        <p:spPr>
          <a:xfrm>
            <a:off x="2111712" y="1653139"/>
            <a:ext cx="5836563" cy="250384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03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50" name="标题 24">
            <a:extLst>
              <a:ext uri="{FF2B5EF4-FFF2-40B4-BE49-F238E27FC236}">
                <a16:creationId xmlns:a16="http://schemas.microsoft.com/office/drawing/2014/main" id="{EE3C8509-D052-7E91-B4F8-C6AAF118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26" y="718642"/>
            <a:ext cx="8997950" cy="558338"/>
          </a:xfrm>
        </p:spPr>
        <p:txBody>
          <a:bodyPr/>
          <a:lstStyle/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Monte-Carlo Method </a:t>
            </a:r>
            <a:r>
              <a:rPr lang="en-US" altLang="zh-CN" sz="2800" b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[InternetMath ’05]</a:t>
            </a:r>
            <a:endParaRPr lang="en-US" altLang="zh-CN" sz="3000" b="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Oval 3">
            <a:extLst>
              <a:ext uri="{FF2B5EF4-FFF2-40B4-BE49-F238E27FC236}">
                <a16:creationId xmlns:a16="http://schemas.microsoft.com/office/drawing/2014/main" id="{D5F897EC-5040-E3B5-E2DB-0D822AED9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46" y="3270247"/>
            <a:ext cx="605307" cy="59365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Oval 4">
            <a:extLst>
              <a:ext uri="{FF2B5EF4-FFF2-40B4-BE49-F238E27FC236}">
                <a16:creationId xmlns:a16="http://schemas.microsoft.com/office/drawing/2014/main" id="{A6F917FE-EAC2-9BA4-42D1-B520748DF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038" y="4338819"/>
            <a:ext cx="605307" cy="5936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7" name="Oval 5">
            <a:extLst>
              <a:ext uri="{FF2B5EF4-FFF2-40B4-BE49-F238E27FC236}">
                <a16:creationId xmlns:a16="http://schemas.microsoft.com/office/drawing/2014/main" id="{FB4B404E-3061-7137-1D0F-307367C31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883" y="3626438"/>
            <a:ext cx="605307" cy="59365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8" name="Oval 6">
            <a:extLst>
              <a:ext uri="{FF2B5EF4-FFF2-40B4-BE49-F238E27FC236}">
                <a16:creationId xmlns:a16="http://schemas.microsoft.com/office/drawing/2014/main" id="{989A4C3E-7D78-B56A-D8EC-0A9B17C16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691" y="2676596"/>
            <a:ext cx="605307" cy="59365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Oval 7">
            <a:extLst>
              <a:ext uri="{FF2B5EF4-FFF2-40B4-BE49-F238E27FC236}">
                <a16:creationId xmlns:a16="http://schemas.microsoft.com/office/drawing/2014/main" id="{1198F7E9-02ED-E7DE-05FB-B02EA42E5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421" y="5288661"/>
            <a:ext cx="605307" cy="59365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1" name="Oval 8">
            <a:extLst>
              <a:ext uri="{FF2B5EF4-FFF2-40B4-BE49-F238E27FC236}">
                <a16:creationId xmlns:a16="http://schemas.microsoft.com/office/drawing/2014/main" id="{3EA6786A-487A-476B-4D0F-6818DB867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919" y="5051201"/>
            <a:ext cx="605307" cy="59365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2" name="Oval 9">
            <a:extLst>
              <a:ext uri="{FF2B5EF4-FFF2-40B4-BE49-F238E27FC236}">
                <a16:creationId xmlns:a16="http://schemas.microsoft.com/office/drawing/2014/main" id="{9847B140-5C2E-3654-5803-CD17E7F53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315" y="6238503"/>
            <a:ext cx="605307" cy="59365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3" name="Oval 10">
            <a:extLst>
              <a:ext uri="{FF2B5EF4-FFF2-40B4-BE49-F238E27FC236}">
                <a16:creationId xmlns:a16="http://schemas.microsoft.com/office/drawing/2014/main" id="{1C390B4A-FC34-5F5B-67C2-C5FCDFC61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457" y="1964214"/>
            <a:ext cx="605307" cy="59365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4" name="Oval 11">
            <a:extLst>
              <a:ext uri="{FF2B5EF4-FFF2-40B4-BE49-F238E27FC236}">
                <a16:creationId xmlns:a16="http://schemas.microsoft.com/office/drawing/2014/main" id="{5F912EED-785B-851E-7313-CCF165213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840" y="1726754"/>
            <a:ext cx="605307" cy="59365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5" name="Oval 12">
            <a:extLst>
              <a:ext uri="{FF2B5EF4-FFF2-40B4-BE49-F238E27FC236}">
                <a16:creationId xmlns:a16="http://schemas.microsoft.com/office/drawing/2014/main" id="{FE9F12E4-AEE7-04C4-3C9F-05181A156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342" y="3151517"/>
            <a:ext cx="605307" cy="59365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6" name="Oval 13">
            <a:extLst>
              <a:ext uri="{FF2B5EF4-FFF2-40B4-BE49-F238E27FC236}">
                <a16:creationId xmlns:a16="http://schemas.microsoft.com/office/drawing/2014/main" id="{65087355-8A0C-DD18-B6C7-587E45FBA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840" y="3507707"/>
            <a:ext cx="605307" cy="59365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57" name="Oval 14">
            <a:extLst>
              <a:ext uri="{FF2B5EF4-FFF2-40B4-BE49-F238E27FC236}">
                <a16:creationId xmlns:a16="http://schemas.microsoft.com/office/drawing/2014/main" id="{ACFA0391-8708-0EBE-8F76-AE8F02831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339" y="2439135"/>
            <a:ext cx="605307" cy="59365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4" name="Oval 5">
            <a:extLst>
              <a:ext uri="{FF2B5EF4-FFF2-40B4-BE49-F238E27FC236}">
                <a16:creationId xmlns:a16="http://schemas.microsoft.com/office/drawing/2014/main" id="{9B479A39-16C8-E489-8E74-273F8A361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3588" y="3132725"/>
            <a:ext cx="606425" cy="593725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EFD53E69-3D45-9901-FEF5-3BECA079E3F7}"/>
                  </a:ext>
                </a:extLst>
              </p:cNvPr>
              <p:cNvSpPr txBox="1"/>
              <p:nvPr/>
            </p:nvSpPr>
            <p:spPr>
              <a:xfrm>
                <a:off x="953557" y="5047667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EFD53E69-3D45-9901-FEF5-3BECA079E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57" y="5047667"/>
                <a:ext cx="93375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FCAC58A3-9C49-E12F-364F-57D21548A3EF}"/>
                  </a:ext>
                </a:extLst>
              </p:cNvPr>
              <p:cNvSpPr txBox="1"/>
              <p:nvPr/>
            </p:nvSpPr>
            <p:spPr>
              <a:xfrm>
                <a:off x="2218846" y="4815577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FCAC58A3-9C49-E12F-364F-57D21548A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846" y="4815577"/>
                <a:ext cx="93375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4195918A-8489-11C9-1B15-8D6A5C74C808}"/>
                  </a:ext>
                </a:extLst>
              </p:cNvPr>
              <p:cNvSpPr txBox="1"/>
              <p:nvPr/>
            </p:nvSpPr>
            <p:spPr>
              <a:xfrm>
                <a:off x="4273240" y="3718724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1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4195918A-8489-11C9-1B15-8D6A5C74C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240" y="3718724"/>
                <a:ext cx="93375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直线箭头连接符 91">
            <a:extLst>
              <a:ext uri="{FF2B5EF4-FFF2-40B4-BE49-F238E27FC236}">
                <a16:creationId xmlns:a16="http://schemas.microsoft.com/office/drawing/2014/main" id="{51691F82-F8D9-C3F0-3D40-3188B67322FC}"/>
              </a:ext>
            </a:extLst>
          </p:cNvPr>
          <p:cNvCxnSpPr>
            <a:cxnSpLocks/>
            <a:stCxn id="46" idx="5"/>
          </p:cNvCxnSpPr>
          <p:nvPr/>
        </p:nvCxnSpPr>
        <p:spPr>
          <a:xfrm>
            <a:off x="1469700" y="4845532"/>
            <a:ext cx="983680" cy="533696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直线箭头连接符 92">
            <a:extLst>
              <a:ext uri="{FF2B5EF4-FFF2-40B4-BE49-F238E27FC236}">
                <a16:creationId xmlns:a16="http://schemas.microsoft.com/office/drawing/2014/main" id="{8538B2ED-9655-E699-62BD-66E0ACD4E4E2}"/>
              </a:ext>
            </a:extLst>
          </p:cNvPr>
          <p:cNvCxnSpPr>
            <a:cxnSpLocks/>
            <a:stCxn id="46" idx="1"/>
            <a:endCxn id="22" idx="5"/>
          </p:cNvCxnSpPr>
          <p:nvPr/>
        </p:nvCxnSpPr>
        <p:spPr>
          <a:xfrm flipH="1" flipV="1">
            <a:off x="763508" y="3776960"/>
            <a:ext cx="278175" cy="648797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直线箭头连接符 93">
            <a:extLst>
              <a:ext uri="{FF2B5EF4-FFF2-40B4-BE49-F238E27FC236}">
                <a16:creationId xmlns:a16="http://schemas.microsoft.com/office/drawing/2014/main" id="{65DB78D6-332D-F607-AF2B-40FBA137AA40}"/>
              </a:ext>
            </a:extLst>
          </p:cNvPr>
          <p:cNvCxnSpPr>
            <a:cxnSpLocks/>
          </p:cNvCxnSpPr>
          <p:nvPr/>
        </p:nvCxnSpPr>
        <p:spPr>
          <a:xfrm flipV="1">
            <a:off x="761745" y="2980988"/>
            <a:ext cx="485684" cy="383811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直线箭头连接符 94">
            <a:extLst>
              <a:ext uri="{FF2B5EF4-FFF2-40B4-BE49-F238E27FC236}">
                <a16:creationId xmlns:a16="http://schemas.microsoft.com/office/drawing/2014/main" id="{3C40B756-6F16-EAE9-42FD-0113692296EE}"/>
              </a:ext>
            </a:extLst>
          </p:cNvPr>
          <p:cNvCxnSpPr>
            <a:cxnSpLocks/>
          </p:cNvCxnSpPr>
          <p:nvPr/>
        </p:nvCxnSpPr>
        <p:spPr>
          <a:xfrm>
            <a:off x="1853854" y="2980988"/>
            <a:ext cx="2338399" cy="470983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直线箭头连接符 95">
            <a:extLst>
              <a:ext uri="{FF2B5EF4-FFF2-40B4-BE49-F238E27FC236}">
                <a16:creationId xmlns:a16="http://schemas.microsoft.com/office/drawing/2014/main" id="{A140F562-2863-24E8-032B-0B99E603D893}"/>
              </a:ext>
            </a:extLst>
          </p:cNvPr>
          <p:cNvCxnSpPr>
            <a:cxnSpLocks/>
          </p:cNvCxnSpPr>
          <p:nvPr/>
        </p:nvCxnSpPr>
        <p:spPr>
          <a:xfrm flipH="1" flipV="1">
            <a:off x="1765045" y="3190901"/>
            <a:ext cx="283981" cy="53426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直线箭头连接符 96">
            <a:extLst>
              <a:ext uri="{FF2B5EF4-FFF2-40B4-BE49-F238E27FC236}">
                <a16:creationId xmlns:a16="http://schemas.microsoft.com/office/drawing/2014/main" id="{1F39C93D-8A95-C543-FB19-A3377CBC33BE}"/>
              </a:ext>
            </a:extLst>
          </p:cNvPr>
          <p:cNvCxnSpPr>
            <a:cxnSpLocks/>
          </p:cNvCxnSpPr>
          <p:nvPr/>
        </p:nvCxnSpPr>
        <p:spPr>
          <a:xfrm>
            <a:off x="853271" y="3568255"/>
            <a:ext cx="1109663" cy="360362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直线箭头连接符 97">
            <a:extLst>
              <a:ext uri="{FF2B5EF4-FFF2-40B4-BE49-F238E27FC236}">
                <a16:creationId xmlns:a16="http://schemas.microsoft.com/office/drawing/2014/main" id="{7566E5B7-D375-4DAF-E0F4-310AE761F687}"/>
              </a:ext>
            </a:extLst>
          </p:cNvPr>
          <p:cNvCxnSpPr>
            <a:cxnSpLocks/>
          </p:cNvCxnSpPr>
          <p:nvPr/>
        </p:nvCxnSpPr>
        <p:spPr>
          <a:xfrm flipV="1">
            <a:off x="2937089" y="3695255"/>
            <a:ext cx="1399993" cy="171853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线箭头连接符 98">
            <a:extLst>
              <a:ext uri="{FF2B5EF4-FFF2-40B4-BE49-F238E27FC236}">
                <a16:creationId xmlns:a16="http://schemas.microsoft.com/office/drawing/2014/main" id="{08E65978-EBC9-925B-7F91-B20BE2398616}"/>
              </a:ext>
            </a:extLst>
          </p:cNvPr>
          <p:cNvCxnSpPr>
            <a:cxnSpLocks/>
            <a:stCxn id="46" idx="7"/>
          </p:cNvCxnSpPr>
          <p:nvPr/>
        </p:nvCxnSpPr>
        <p:spPr>
          <a:xfrm flipV="1">
            <a:off x="1469700" y="4101359"/>
            <a:ext cx="582043" cy="324398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线箭头连接符 99">
            <a:extLst>
              <a:ext uri="{FF2B5EF4-FFF2-40B4-BE49-F238E27FC236}">
                <a16:creationId xmlns:a16="http://schemas.microsoft.com/office/drawing/2014/main" id="{47C2E832-39F3-19B5-A0C3-F09CD58D4FB5}"/>
              </a:ext>
            </a:extLst>
          </p:cNvPr>
          <p:cNvCxnSpPr>
            <a:cxnSpLocks/>
          </p:cNvCxnSpPr>
          <p:nvPr/>
        </p:nvCxnSpPr>
        <p:spPr>
          <a:xfrm flipV="1">
            <a:off x="2970996" y="5348027"/>
            <a:ext cx="705923" cy="24111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直线箭头连接符 100">
            <a:extLst>
              <a:ext uri="{FF2B5EF4-FFF2-40B4-BE49-F238E27FC236}">
                <a16:creationId xmlns:a16="http://schemas.microsoft.com/office/drawing/2014/main" id="{60F447AA-7AF0-4B7A-781F-ACB109B6F6B2}"/>
              </a:ext>
            </a:extLst>
          </p:cNvPr>
          <p:cNvCxnSpPr>
            <a:cxnSpLocks/>
            <a:stCxn id="49" idx="5"/>
            <a:endCxn id="52" idx="1"/>
          </p:cNvCxnSpPr>
          <p:nvPr/>
        </p:nvCxnSpPr>
        <p:spPr>
          <a:xfrm>
            <a:off x="2882083" y="5795374"/>
            <a:ext cx="519877" cy="530067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直线箭头连接符 101">
            <a:extLst>
              <a:ext uri="{FF2B5EF4-FFF2-40B4-BE49-F238E27FC236}">
                <a16:creationId xmlns:a16="http://schemas.microsoft.com/office/drawing/2014/main" id="{ECCC2DCA-BCA6-04C4-7853-0B574D247937}"/>
              </a:ext>
            </a:extLst>
          </p:cNvPr>
          <p:cNvCxnSpPr>
            <a:cxnSpLocks/>
            <a:stCxn id="52" idx="0"/>
          </p:cNvCxnSpPr>
          <p:nvPr/>
        </p:nvCxnSpPr>
        <p:spPr>
          <a:xfrm flipV="1">
            <a:off x="3615969" y="5630417"/>
            <a:ext cx="367059" cy="608086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直线箭头连接符 102">
            <a:extLst>
              <a:ext uri="{FF2B5EF4-FFF2-40B4-BE49-F238E27FC236}">
                <a16:creationId xmlns:a16="http://schemas.microsoft.com/office/drawing/2014/main" id="{96798360-0663-4737-6198-6953C24834F0}"/>
              </a:ext>
            </a:extLst>
          </p:cNvPr>
          <p:cNvCxnSpPr>
            <a:cxnSpLocks/>
          </p:cNvCxnSpPr>
          <p:nvPr/>
        </p:nvCxnSpPr>
        <p:spPr>
          <a:xfrm>
            <a:off x="4709869" y="3661884"/>
            <a:ext cx="782971" cy="142649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线箭头连接符 103">
            <a:extLst>
              <a:ext uri="{FF2B5EF4-FFF2-40B4-BE49-F238E27FC236}">
                <a16:creationId xmlns:a16="http://schemas.microsoft.com/office/drawing/2014/main" id="{5F2A3C7A-D8FB-E4AF-8E25-8F7711A46F6F}"/>
              </a:ext>
            </a:extLst>
          </p:cNvPr>
          <p:cNvCxnSpPr>
            <a:cxnSpLocks/>
          </p:cNvCxnSpPr>
          <p:nvPr/>
        </p:nvCxnSpPr>
        <p:spPr>
          <a:xfrm flipV="1">
            <a:off x="6009562" y="2935205"/>
            <a:ext cx="882468" cy="646973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直线箭头连接符 104">
            <a:extLst>
              <a:ext uri="{FF2B5EF4-FFF2-40B4-BE49-F238E27FC236}">
                <a16:creationId xmlns:a16="http://schemas.microsoft.com/office/drawing/2014/main" id="{B06D6E3F-8080-CF33-28AB-B721D67851EE}"/>
              </a:ext>
            </a:extLst>
          </p:cNvPr>
          <p:cNvCxnSpPr>
            <a:cxnSpLocks/>
          </p:cNvCxnSpPr>
          <p:nvPr/>
        </p:nvCxnSpPr>
        <p:spPr>
          <a:xfrm>
            <a:off x="6107141" y="2094415"/>
            <a:ext cx="784889" cy="420963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直线箭头连接符 105">
            <a:extLst>
              <a:ext uri="{FF2B5EF4-FFF2-40B4-BE49-F238E27FC236}">
                <a16:creationId xmlns:a16="http://schemas.microsoft.com/office/drawing/2014/main" id="{870CB4E1-2A1B-C20C-B535-E0FC20FA3ED0}"/>
              </a:ext>
            </a:extLst>
          </p:cNvPr>
          <p:cNvCxnSpPr>
            <a:cxnSpLocks/>
          </p:cNvCxnSpPr>
          <p:nvPr/>
        </p:nvCxnSpPr>
        <p:spPr>
          <a:xfrm flipV="1">
            <a:off x="5795159" y="2320405"/>
            <a:ext cx="335" cy="1174824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直线箭头连接符 106">
            <a:extLst>
              <a:ext uri="{FF2B5EF4-FFF2-40B4-BE49-F238E27FC236}">
                <a16:creationId xmlns:a16="http://schemas.microsoft.com/office/drawing/2014/main" id="{9B13B54F-983B-846F-7377-AF0B5E70E089}"/>
              </a:ext>
            </a:extLst>
          </p:cNvPr>
          <p:cNvCxnSpPr>
            <a:cxnSpLocks/>
            <a:stCxn id="53" idx="6"/>
          </p:cNvCxnSpPr>
          <p:nvPr/>
        </p:nvCxnSpPr>
        <p:spPr>
          <a:xfrm flipV="1">
            <a:off x="4685764" y="2023617"/>
            <a:ext cx="822057" cy="237423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线箭头连接符 107">
            <a:extLst>
              <a:ext uri="{FF2B5EF4-FFF2-40B4-BE49-F238E27FC236}">
                <a16:creationId xmlns:a16="http://schemas.microsoft.com/office/drawing/2014/main" id="{66F4A1F5-77E1-7364-76BC-E2035C914035}"/>
              </a:ext>
            </a:extLst>
          </p:cNvPr>
          <p:cNvCxnSpPr>
            <a:cxnSpLocks/>
          </p:cNvCxnSpPr>
          <p:nvPr/>
        </p:nvCxnSpPr>
        <p:spPr>
          <a:xfrm flipH="1" flipV="1">
            <a:off x="4383111" y="2557865"/>
            <a:ext cx="112355" cy="597243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直线箭头连接符 108">
            <a:extLst>
              <a:ext uri="{FF2B5EF4-FFF2-40B4-BE49-F238E27FC236}">
                <a16:creationId xmlns:a16="http://schemas.microsoft.com/office/drawing/2014/main" id="{772C2C93-E128-48F5-F5ED-B8CBA8FD753B}"/>
              </a:ext>
            </a:extLst>
          </p:cNvPr>
          <p:cNvCxnSpPr>
            <a:cxnSpLocks/>
          </p:cNvCxnSpPr>
          <p:nvPr/>
        </p:nvCxnSpPr>
        <p:spPr>
          <a:xfrm flipH="1">
            <a:off x="2839134" y="3654392"/>
            <a:ext cx="1401068" cy="1723922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直线箭头连接符 122">
            <a:extLst>
              <a:ext uri="{FF2B5EF4-FFF2-40B4-BE49-F238E27FC236}">
                <a16:creationId xmlns:a16="http://schemas.microsoft.com/office/drawing/2014/main" id="{3009E79D-3B66-7D4C-3C0B-B87A7DC547D1}"/>
              </a:ext>
            </a:extLst>
          </p:cNvPr>
          <p:cNvCxnSpPr>
            <a:cxnSpLocks/>
          </p:cNvCxnSpPr>
          <p:nvPr/>
        </p:nvCxnSpPr>
        <p:spPr>
          <a:xfrm flipH="1" flipV="1">
            <a:off x="850347" y="3652392"/>
            <a:ext cx="1109663" cy="360362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直线箭头连接符 123">
            <a:extLst>
              <a:ext uri="{FF2B5EF4-FFF2-40B4-BE49-F238E27FC236}">
                <a16:creationId xmlns:a16="http://schemas.microsoft.com/office/drawing/2014/main" id="{07CE86F5-FD83-7269-FFD9-60E3ACA23D77}"/>
              </a:ext>
            </a:extLst>
          </p:cNvPr>
          <p:cNvCxnSpPr>
            <a:cxnSpLocks/>
          </p:cNvCxnSpPr>
          <p:nvPr/>
        </p:nvCxnSpPr>
        <p:spPr>
          <a:xfrm rot="10800000">
            <a:off x="6054051" y="2177948"/>
            <a:ext cx="784889" cy="420963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直线箭头连接符 124">
            <a:extLst>
              <a:ext uri="{FF2B5EF4-FFF2-40B4-BE49-F238E27FC236}">
                <a16:creationId xmlns:a16="http://schemas.microsoft.com/office/drawing/2014/main" id="{BCECF8FD-1598-AE93-07AA-EF7742AFC677}"/>
              </a:ext>
            </a:extLst>
          </p:cNvPr>
          <p:cNvCxnSpPr>
            <a:cxnSpLocks/>
          </p:cNvCxnSpPr>
          <p:nvPr/>
        </p:nvCxnSpPr>
        <p:spPr>
          <a:xfrm flipH="1" flipV="1">
            <a:off x="1501927" y="4777814"/>
            <a:ext cx="1014313" cy="533696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6F9D83B-EADD-F79F-1E62-2889F13E3F95}"/>
                  </a:ext>
                </a:extLst>
              </p:cNvPr>
              <p:cNvSpPr txBox="1"/>
              <p:nvPr/>
            </p:nvSpPr>
            <p:spPr>
              <a:xfrm>
                <a:off x="4927065" y="5323692"/>
                <a:ext cx="45532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400"/>
                  </a:spcBef>
                  <a:buClr>
                    <a:schemeClr val="tx1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en-US" altLang="zh-CN" sz="2200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6F9D83B-EADD-F79F-1E62-2889F13E3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065" y="5323692"/>
                <a:ext cx="455326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A8276E4D-73F2-8E7C-1B93-C5B6F50CB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3957" y="6234810"/>
            <a:ext cx="606425" cy="593725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17E8323-66EA-9915-FAEC-74757E6D1A4D}"/>
                  </a:ext>
                </a:extLst>
              </p:cNvPr>
              <p:cNvSpPr txBox="1"/>
              <p:nvPr/>
            </p:nvSpPr>
            <p:spPr>
              <a:xfrm>
                <a:off x="1821473" y="2617362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17E8323-66EA-9915-FAEC-74757E6D1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473" y="2617362"/>
                <a:ext cx="93375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E398BF8-A09D-E0BD-056C-E2C61B8BDB5C}"/>
                  </a:ext>
                </a:extLst>
              </p:cNvPr>
              <p:cNvSpPr txBox="1"/>
              <p:nvPr/>
            </p:nvSpPr>
            <p:spPr>
              <a:xfrm>
                <a:off x="3240799" y="3592535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E398BF8-A09D-E0BD-056C-E2C61B8BD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799" y="3592535"/>
                <a:ext cx="93375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ADE77ED-5319-FBAA-FBD4-3A5050582CA9}"/>
                  </a:ext>
                </a:extLst>
              </p:cNvPr>
              <p:cNvSpPr txBox="1"/>
              <p:nvPr/>
            </p:nvSpPr>
            <p:spPr>
              <a:xfrm>
                <a:off x="3735035" y="6421758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1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ADE77ED-5319-FBAA-FBD4-3A5050582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035" y="6421758"/>
                <a:ext cx="93375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3C16325-9ABC-C0EB-55B2-0DFF69699D07}"/>
                  </a:ext>
                </a:extLst>
              </p:cNvPr>
              <p:cNvSpPr txBox="1"/>
              <p:nvPr/>
            </p:nvSpPr>
            <p:spPr>
              <a:xfrm>
                <a:off x="2238332" y="5915683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3C16325-9ABC-C0EB-55B2-0DFF69699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332" y="5915683"/>
                <a:ext cx="93375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5">
            <a:extLst>
              <a:ext uri="{FF2B5EF4-FFF2-40B4-BE49-F238E27FC236}">
                <a16:creationId xmlns:a16="http://schemas.microsoft.com/office/drawing/2014/main" id="{C0ABAB4C-FC41-320A-709A-E98169C09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204" y="3146345"/>
            <a:ext cx="606425" cy="593725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A7D5F70-BE42-24C5-AC30-D6FD9EBF9398}"/>
                  </a:ext>
                </a:extLst>
              </p:cNvPr>
              <p:cNvSpPr txBox="1"/>
              <p:nvPr/>
            </p:nvSpPr>
            <p:spPr>
              <a:xfrm>
                <a:off x="1990348" y="4192888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A7D5F70-BE42-24C5-AC30-D6FD9EBF9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348" y="4192888"/>
                <a:ext cx="93375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8D53FE1-9F38-B657-6127-30D029ED955D}"/>
                  </a:ext>
                </a:extLst>
              </p:cNvPr>
              <p:cNvSpPr txBox="1"/>
              <p:nvPr/>
            </p:nvSpPr>
            <p:spPr>
              <a:xfrm>
                <a:off x="36306" y="3842265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8D53FE1-9F38-B657-6127-30D029ED9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6" y="3842265"/>
                <a:ext cx="93375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91E6FA4-AFA6-9481-010D-BD82D205050D}"/>
                  </a:ext>
                </a:extLst>
              </p:cNvPr>
              <p:cNvSpPr txBox="1"/>
              <p:nvPr/>
            </p:nvSpPr>
            <p:spPr>
              <a:xfrm>
                <a:off x="3744677" y="2862691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1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91E6FA4-AFA6-9481-010D-BD82D2050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677" y="2862691"/>
                <a:ext cx="93375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C0EFE32-7781-8AB7-6CE5-B30BF5336454}"/>
                  </a:ext>
                </a:extLst>
              </p:cNvPr>
              <p:cNvSpPr txBox="1"/>
              <p:nvPr/>
            </p:nvSpPr>
            <p:spPr>
              <a:xfrm>
                <a:off x="1115269" y="2327743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C0EFE32-7781-8AB7-6CE5-B30BF5336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69" y="2327743"/>
                <a:ext cx="93375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直线箭头连接符 1">
            <a:extLst>
              <a:ext uri="{FF2B5EF4-FFF2-40B4-BE49-F238E27FC236}">
                <a16:creationId xmlns:a16="http://schemas.microsoft.com/office/drawing/2014/main" id="{4720FB6E-551D-2D0F-0FC4-0340BA930C3B}"/>
              </a:ext>
            </a:extLst>
          </p:cNvPr>
          <p:cNvCxnSpPr>
            <a:cxnSpLocks/>
          </p:cNvCxnSpPr>
          <p:nvPr/>
        </p:nvCxnSpPr>
        <p:spPr>
          <a:xfrm flipH="1">
            <a:off x="2960353" y="5405882"/>
            <a:ext cx="705923" cy="24111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F6CC9E6B-BDAD-2E28-666E-A2FE347BA9F4}"/>
              </a:ext>
            </a:extLst>
          </p:cNvPr>
          <p:cNvCxnSpPr>
            <a:cxnSpLocks/>
          </p:cNvCxnSpPr>
          <p:nvPr/>
        </p:nvCxnSpPr>
        <p:spPr>
          <a:xfrm flipH="1" flipV="1">
            <a:off x="2832529" y="5835671"/>
            <a:ext cx="519877" cy="530067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3">
            <a:extLst>
              <a:ext uri="{FF2B5EF4-FFF2-40B4-BE49-F238E27FC236}">
                <a16:creationId xmlns:a16="http://schemas.microsoft.com/office/drawing/2014/main" id="{B8AC9B57-3DCD-7A4A-BDE7-0CCCEDEE4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07" y="3275340"/>
            <a:ext cx="605307" cy="5936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DB1E5354-93F8-D3AE-5E71-D950FCA73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037" y="4337637"/>
            <a:ext cx="605307" cy="5936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Oval 5">
            <a:extLst>
              <a:ext uri="{FF2B5EF4-FFF2-40B4-BE49-F238E27FC236}">
                <a16:creationId xmlns:a16="http://schemas.microsoft.com/office/drawing/2014/main" id="{F60F953C-FB7D-5F25-9D20-B5D3A0607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934" y="3626437"/>
            <a:ext cx="605307" cy="5936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Oval 6">
            <a:extLst>
              <a:ext uri="{FF2B5EF4-FFF2-40B4-BE49-F238E27FC236}">
                <a16:creationId xmlns:a16="http://schemas.microsoft.com/office/drawing/2014/main" id="{D5AE1F3C-C34D-DA5E-B56A-47FBB2EDA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202" y="2677186"/>
            <a:ext cx="605307" cy="5936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6AA9830F-03C1-F724-08E5-50863CC88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421" y="5288661"/>
            <a:ext cx="605307" cy="5936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Oval 8">
            <a:extLst>
              <a:ext uri="{FF2B5EF4-FFF2-40B4-BE49-F238E27FC236}">
                <a16:creationId xmlns:a16="http://schemas.microsoft.com/office/drawing/2014/main" id="{E284FCA3-AB64-B007-419D-4AF692CEC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919" y="5051201"/>
            <a:ext cx="605307" cy="5936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Oval 9">
            <a:extLst>
              <a:ext uri="{FF2B5EF4-FFF2-40B4-BE49-F238E27FC236}">
                <a16:creationId xmlns:a16="http://schemas.microsoft.com/office/drawing/2014/main" id="{E60B3A6A-BA45-E8E2-2A2B-F8881508F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315" y="6238503"/>
            <a:ext cx="605307" cy="5936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3" name="Oval 10">
            <a:extLst>
              <a:ext uri="{FF2B5EF4-FFF2-40B4-BE49-F238E27FC236}">
                <a16:creationId xmlns:a16="http://schemas.microsoft.com/office/drawing/2014/main" id="{8BD4550F-9ED9-2D38-829A-5A6CDFD3E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457" y="1964214"/>
            <a:ext cx="605307" cy="5936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4" name="Oval 11">
            <a:extLst>
              <a:ext uri="{FF2B5EF4-FFF2-40B4-BE49-F238E27FC236}">
                <a16:creationId xmlns:a16="http://schemas.microsoft.com/office/drawing/2014/main" id="{DDFF5FEA-5C85-8DF0-FCAC-5F7F4A891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840" y="1726754"/>
            <a:ext cx="605307" cy="5936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5" name="Oval 13">
            <a:extLst>
              <a:ext uri="{FF2B5EF4-FFF2-40B4-BE49-F238E27FC236}">
                <a16:creationId xmlns:a16="http://schemas.microsoft.com/office/drawing/2014/main" id="{76477DBF-FB5A-95E3-F763-A5B0F4E1E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840" y="3507707"/>
            <a:ext cx="605307" cy="5936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36" name="Oval 14">
            <a:extLst>
              <a:ext uri="{FF2B5EF4-FFF2-40B4-BE49-F238E27FC236}">
                <a16:creationId xmlns:a16="http://schemas.microsoft.com/office/drawing/2014/main" id="{3EF2EB17-907D-FC8F-389C-E525C64A6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339" y="2439135"/>
            <a:ext cx="605307" cy="5936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9" name="Oval 12">
            <a:extLst>
              <a:ext uri="{FF2B5EF4-FFF2-40B4-BE49-F238E27FC236}">
                <a16:creationId xmlns:a16="http://schemas.microsoft.com/office/drawing/2014/main" id="{EEC8D3D7-5411-5B8F-E4DD-BC6E1F854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802" y="3144900"/>
            <a:ext cx="605307" cy="5936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71B16863-34E8-B818-89A8-68A4AF290968}"/>
              </a:ext>
            </a:extLst>
          </p:cNvPr>
          <p:cNvSpPr txBox="1"/>
          <p:nvPr/>
        </p:nvSpPr>
        <p:spPr bwMode="auto">
          <a:xfrm>
            <a:off x="10850" y="5459820"/>
            <a:ext cx="1414538" cy="3995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Sampled!</a:t>
            </a:r>
          </a:p>
        </p:txBody>
      </p:sp>
      <p:sp>
        <p:nvSpPr>
          <p:cNvPr id="42" name="弧 41">
            <a:extLst>
              <a:ext uri="{FF2B5EF4-FFF2-40B4-BE49-F238E27FC236}">
                <a16:creationId xmlns:a16="http://schemas.microsoft.com/office/drawing/2014/main" id="{39E36720-3D7A-6DE5-553E-0A27817E972F}"/>
              </a:ext>
            </a:extLst>
          </p:cNvPr>
          <p:cNvSpPr/>
          <p:nvPr/>
        </p:nvSpPr>
        <p:spPr>
          <a:xfrm rot="9871321" flipV="1">
            <a:off x="491845" y="4797821"/>
            <a:ext cx="1369861" cy="1140422"/>
          </a:xfrm>
          <a:prstGeom prst="arc">
            <a:avLst>
              <a:gd name="adj1" fmla="val 16276609"/>
              <a:gd name="adj2" fmla="val 21217333"/>
            </a:avLst>
          </a:prstGeom>
          <a:ln w="12700">
            <a:solidFill>
              <a:srgbClr val="005AAA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96C3986-F1FA-1AAF-B2F3-09697ED1952D}"/>
              </a:ext>
            </a:extLst>
          </p:cNvPr>
          <p:cNvSpPr txBox="1"/>
          <p:nvPr/>
        </p:nvSpPr>
        <p:spPr bwMode="auto">
          <a:xfrm>
            <a:off x="1378285" y="1927297"/>
            <a:ext cx="1311127" cy="3995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Sampled!</a:t>
            </a:r>
          </a:p>
        </p:txBody>
      </p:sp>
      <p:sp>
        <p:nvSpPr>
          <p:cNvPr id="44" name="弧 43">
            <a:extLst>
              <a:ext uri="{FF2B5EF4-FFF2-40B4-BE49-F238E27FC236}">
                <a16:creationId xmlns:a16="http://schemas.microsoft.com/office/drawing/2014/main" id="{6276EF5E-DF26-3BA5-3BB3-B585E28E0D81}"/>
              </a:ext>
            </a:extLst>
          </p:cNvPr>
          <p:cNvSpPr/>
          <p:nvPr/>
        </p:nvSpPr>
        <p:spPr>
          <a:xfrm rot="4064064" flipH="1" flipV="1">
            <a:off x="1202812" y="2056749"/>
            <a:ext cx="944229" cy="1038418"/>
          </a:xfrm>
          <a:prstGeom prst="arc">
            <a:avLst>
              <a:gd name="adj1" fmla="val 15348003"/>
              <a:gd name="adj2" fmla="val 21217333"/>
            </a:avLst>
          </a:prstGeom>
          <a:ln w="12700">
            <a:solidFill>
              <a:srgbClr val="005AAA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7E47897-DE63-3161-6487-68D1F7357353}"/>
              </a:ext>
            </a:extLst>
          </p:cNvPr>
          <p:cNvSpPr txBox="1"/>
          <p:nvPr/>
        </p:nvSpPr>
        <p:spPr bwMode="auto">
          <a:xfrm>
            <a:off x="2403626" y="3467665"/>
            <a:ext cx="1590149" cy="3995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Sampled!</a:t>
            </a:r>
          </a:p>
        </p:txBody>
      </p:sp>
      <p:sp>
        <p:nvSpPr>
          <p:cNvPr id="58" name="弧 57">
            <a:extLst>
              <a:ext uri="{FF2B5EF4-FFF2-40B4-BE49-F238E27FC236}">
                <a16:creationId xmlns:a16="http://schemas.microsoft.com/office/drawing/2014/main" id="{CCB5B8E0-DE31-8369-6085-0F756BB3FBE8}"/>
              </a:ext>
            </a:extLst>
          </p:cNvPr>
          <p:cNvSpPr/>
          <p:nvPr/>
        </p:nvSpPr>
        <p:spPr>
          <a:xfrm rot="7808536" flipH="1" flipV="1">
            <a:off x="2145757" y="3347095"/>
            <a:ext cx="944229" cy="1038418"/>
          </a:xfrm>
          <a:prstGeom prst="arc">
            <a:avLst>
              <a:gd name="adj1" fmla="val 15348003"/>
              <a:gd name="adj2" fmla="val 21217333"/>
            </a:avLst>
          </a:prstGeom>
          <a:ln w="12700">
            <a:solidFill>
              <a:srgbClr val="005AAA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4">
            <a:extLst>
              <a:ext uri="{FF2B5EF4-FFF2-40B4-BE49-F238E27FC236}">
                <a16:creationId xmlns:a16="http://schemas.microsoft.com/office/drawing/2014/main" id="{EAB985ED-757C-FFC9-2ED7-44C120D36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520" y="4343301"/>
            <a:ext cx="605307" cy="593651"/>
          </a:xfrm>
          <a:prstGeom prst="ellipse">
            <a:avLst/>
          </a:prstGeom>
          <a:noFill/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0" name="Oval 4">
            <a:extLst>
              <a:ext uri="{FF2B5EF4-FFF2-40B4-BE49-F238E27FC236}">
                <a16:creationId xmlns:a16="http://schemas.microsoft.com/office/drawing/2014/main" id="{5264D6CA-91A9-CD2B-4C9F-C503B8A89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838" y="2680348"/>
            <a:ext cx="605307" cy="593651"/>
          </a:xfrm>
          <a:prstGeom prst="ellipse">
            <a:avLst/>
          </a:prstGeom>
          <a:noFill/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" name="Oval 4">
            <a:extLst>
              <a:ext uri="{FF2B5EF4-FFF2-40B4-BE49-F238E27FC236}">
                <a16:creationId xmlns:a16="http://schemas.microsoft.com/office/drawing/2014/main" id="{6F55795C-0BC8-56D2-9409-580A9F4E7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567" y="3626124"/>
            <a:ext cx="605307" cy="593651"/>
          </a:xfrm>
          <a:prstGeom prst="ellipse">
            <a:avLst/>
          </a:prstGeom>
          <a:noFill/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F0C1C116-FEEC-270F-DB6F-F666FCA3370B}"/>
              </a:ext>
            </a:extLst>
          </p:cNvPr>
          <p:cNvSpPr txBox="1"/>
          <p:nvPr/>
        </p:nvSpPr>
        <p:spPr bwMode="auto">
          <a:xfrm>
            <a:off x="537882" y="1483974"/>
            <a:ext cx="4518213" cy="3995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marL="342900" indent="-342900" 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Uniformly Sampling a Source Node …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B081E1A9-204C-F58E-924A-5F26CB17C202}"/>
              </a:ext>
            </a:extLst>
          </p:cNvPr>
          <p:cNvSpPr txBox="1"/>
          <p:nvPr/>
        </p:nvSpPr>
        <p:spPr bwMode="auto">
          <a:xfrm>
            <a:off x="542364" y="1488456"/>
            <a:ext cx="4518213" cy="3995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marL="342900" indent="-342900" 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Uniformly Sampling a Source Node …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0CE5BD20-55ED-D24A-DC06-E7B8C81188A0}"/>
              </a:ext>
            </a:extLst>
          </p:cNvPr>
          <p:cNvSpPr txBox="1"/>
          <p:nvPr/>
        </p:nvSpPr>
        <p:spPr bwMode="auto">
          <a:xfrm>
            <a:off x="546847" y="1492938"/>
            <a:ext cx="4518213" cy="3995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marL="342900" indent="-342900" 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Uniformly Sampling a Source Node …</a:t>
            </a:r>
          </a:p>
        </p:txBody>
      </p: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B04C1BB9-C1F9-998E-F995-6A305647855E}"/>
              </a:ext>
            </a:extLst>
          </p:cNvPr>
          <p:cNvCxnSpPr/>
          <p:nvPr/>
        </p:nvCxnSpPr>
        <p:spPr>
          <a:xfrm>
            <a:off x="6028681" y="5556063"/>
            <a:ext cx="3618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F1E9C2F-7E60-DBFD-53B5-0A82D468951C}"/>
                  </a:ext>
                </a:extLst>
              </p:cNvPr>
              <p:cNvSpPr txBox="1"/>
              <p:nvPr/>
            </p:nvSpPr>
            <p:spPr bwMode="auto">
              <a:xfrm>
                <a:off x="6190045" y="5071315"/>
                <a:ext cx="3594988" cy="4308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22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# of </a:t>
                </a:r>
                <a14:m>
                  <m:oMath xmlns:m="http://schemas.openxmlformats.org/officeDocument/2006/math">
                    <m:r>
                      <a:rPr kumimoji="1"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-walks terminates at </a:t>
                </a:r>
                <a14:m>
                  <m:oMath xmlns:m="http://schemas.openxmlformats.org/officeDocument/2006/math">
                    <m:r>
                      <a:rPr lang="en-US" sz="2200" b="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F1E9C2F-7E60-DBFD-53B5-0A82D4689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0045" y="5071315"/>
                <a:ext cx="3594988" cy="430887"/>
              </a:xfrm>
              <a:prstGeom prst="rect">
                <a:avLst/>
              </a:prstGeom>
              <a:blipFill>
                <a:blip r:embed="rId14"/>
                <a:stretch>
                  <a:fillRect l="-2113" t="-8571" b="-25714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87FBB86-F5C6-00D6-D09C-9F0A4DD781C2}"/>
                  </a:ext>
                </a:extLst>
              </p:cNvPr>
              <p:cNvSpPr txBox="1"/>
              <p:nvPr/>
            </p:nvSpPr>
            <p:spPr bwMode="auto">
              <a:xfrm>
                <a:off x="5924320" y="5606827"/>
                <a:ext cx="3820372" cy="4308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22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# of </a:t>
                </a:r>
                <a14:m>
                  <m:oMath xmlns:m="http://schemas.openxmlformats.org/officeDocument/2006/math">
                    <m:r>
                      <a:rPr kumimoji="1"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altLang="zh-CN" sz="2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-walks generated in total</a:t>
                </a:r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87FBB86-F5C6-00D6-D09C-9F0A4DD78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4320" y="5606827"/>
                <a:ext cx="3820372" cy="430887"/>
              </a:xfrm>
              <a:prstGeom prst="rect">
                <a:avLst/>
              </a:prstGeom>
              <a:blipFill>
                <a:blip r:embed="rId15"/>
                <a:stretch>
                  <a:fillRect t="-8571" b="-25714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1B3D6AF-47EC-5D44-C59E-12077CFA9295}"/>
                  </a:ext>
                </a:extLst>
              </p:cNvPr>
              <p:cNvSpPr txBox="1"/>
              <p:nvPr/>
            </p:nvSpPr>
            <p:spPr>
              <a:xfrm>
                <a:off x="5560742" y="5306817"/>
                <a:ext cx="6534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sz="24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1B3D6AF-47EC-5D44-C59E-12077CFA9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742" y="5306817"/>
                <a:ext cx="653419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39">
            <a:extLst>
              <a:ext uri="{FF2B5EF4-FFF2-40B4-BE49-F238E27FC236}">
                <a16:creationId xmlns:a16="http://schemas.microsoft.com/office/drawing/2014/main" id="{3BF206E1-407C-4754-F6C6-CC9F223F3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614" y="4408208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4F81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39">
            <a:extLst>
              <a:ext uri="{FF2B5EF4-FFF2-40B4-BE49-F238E27FC236}">
                <a16:creationId xmlns:a16="http://schemas.microsoft.com/office/drawing/2014/main" id="{E60E3CB8-89EA-8227-0B5C-5A56EDAD6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500" y="3693001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4F81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39">
            <a:extLst>
              <a:ext uri="{FF2B5EF4-FFF2-40B4-BE49-F238E27FC236}">
                <a16:creationId xmlns:a16="http://schemas.microsoft.com/office/drawing/2014/main" id="{6A3896A0-7624-A27E-95BE-7D62F27F8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073" y="2757926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4F81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2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500"/>
                            </p:stCondLst>
                            <p:childTnLst>
                              <p:par>
                                <p:cTn id="1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500"/>
                            </p:stCondLst>
                            <p:childTnLst>
                              <p:par>
                                <p:cTn id="175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3555E-6 2.3545E-6 C 0.0426 0.07106 0.08537 0.14274 0.13871 0.11701 C 0.1922 0.09209 0.25643 -0.03022 0.32097 -0.15132 " pathEditMode="relative" rAng="0" ptsTypes="AAA">
                                      <p:cBhvr>
                                        <p:cTn id="17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9" y="-145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2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800"/>
                            </p:stCondLst>
                            <p:childTnLst>
                              <p:par>
                                <p:cTn id="186" presetID="5" presetClass="entr" presetSubtype="1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850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90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9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6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3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0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5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93925E-7 -2.72207E-6 C 0.07575 0.00531 0.2659 0.00674 0.28357 0.06453 C 0.30125 0.12273 0.15717 0.26649 0.1062 0.34593 C 0.10841 0.38248 0.18857 0.41761 0.2042 0.45375 " pathEditMode="relative" rAng="0" ptsTypes="AAAA">
                                      <p:cBhvr>
                                        <p:cTn id="37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0" y="22687"/>
                                    </p:animMotion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7500"/>
                            </p:stCondLst>
                            <p:childTnLst>
                              <p:par>
                                <p:cTn id="38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7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9500"/>
                            </p:stCondLst>
                            <p:childTnLst>
                              <p:par>
                                <p:cTn id="414" presetID="10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1" presetID="10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20500"/>
                            </p:stCondLst>
                            <p:childTnLst>
                              <p:par>
                                <p:cTn id="488" presetID="10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525" presetID="10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0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0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0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0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0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0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0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21500"/>
                            </p:stCondLst>
                            <p:childTnLst>
                              <p:par>
                                <p:cTn id="5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5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23000"/>
                            </p:stCondLst>
                            <p:childTnLst>
                              <p:par>
                                <p:cTn id="5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23000"/>
                            </p:stCondLst>
                            <p:childTnLst>
                              <p:par>
                                <p:cTn id="5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23500"/>
                            </p:stCondLst>
                            <p:childTnLst>
                              <p:par>
                                <p:cTn id="5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580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3 -4.43128E-7 C -0.06201 -0.01613 -0.1376 -0.03676 -0.17232 -0.05228 C -0.13918 -0.07453 -0.11172 -0.09863 -0.07022 -0.12293 C -0.0123 -0.10802 0.17359 -0.06963 0.22109 -0.05922 " pathEditMode="relative" rAng="0" ptsTypes="AAAA">
                                      <p:cBhvr>
                                        <p:cTn id="58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" y="-6147"/>
                                    </p:animMotion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1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26500"/>
                            </p:stCondLst>
                            <p:childTnLst>
                              <p:par>
                                <p:cTn id="59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27000"/>
                            </p:stCondLst>
                            <p:childTnLst>
                              <p:par>
                                <p:cTn id="59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xit" presetSubtype="0" fill="hold" grpId="1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1" grpId="0"/>
      <p:bldP spid="71" grpId="1"/>
      <p:bldP spid="73" grpId="0"/>
      <p:bldP spid="73" grpId="1"/>
      <p:bldP spid="74" grpId="0"/>
      <p:bldP spid="74" grpId="1"/>
      <p:bldP spid="6" grpId="0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5" grpId="6" animBg="1"/>
      <p:bldP spid="25" grpId="7" animBg="1"/>
      <p:bldP spid="25" grpId="8" animBg="1"/>
      <p:bldP spid="25" grpId="9" animBg="1"/>
      <p:bldP spid="25" grpId="10" animBg="1"/>
      <p:bldP spid="25" grpId="11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1" grpId="11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2" grpId="7" animBg="1"/>
      <p:bldP spid="32" grpId="8" animBg="1"/>
      <p:bldP spid="32" grpId="9" animBg="1"/>
      <p:bldP spid="32" grpId="10" animBg="1"/>
      <p:bldP spid="32" grpId="11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3" grpId="9" animBg="1"/>
      <p:bldP spid="33" grpId="10" animBg="1"/>
      <p:bldP spid="33" grpId="11" animBg="1"/>
      <p:bldP spid="34" grpId="0" animBg="1"/>
      <p:bldP spid="34" grpId="1" animBg="1"/>
      <p:bldP spid="34" grpId="2" animBg="1"/>
      <p:bldP spid="34" grpId="3" animBg="1"/>
      <p:bldP spid="34" grpId="4" animBg="1"/>
      <p:bldP spid="34" grpId="5" animBg="1"/>
      <p:bldP spid="34" grpId="6" animBg="1"/>
      <p:bldP spid="34" grpId="7" animBg="1"/>
      <p:bldP spid="34" grpId="8" animBg="1"/>
      <p:bldP spid="34" grpId="9" animBg="1"/>
      <p:bldP spid="34" grpId="10" animBg="1"/>
      <p:bldP spid="34" grpId="11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5" grpId="6" animBg="1"/>
      <p:bldP spid="35" grpId="7" animBg="1"/>
      <p:bldP spid="35" grpId="8" animBg="1"/>
      <p:bldP spid="35" grpId="9" animBg="1"/>
      <p:bldP spid="35" grpId="10" animBg="1"/>
      <p:bldP spid="35" grpId="11" animBg="1"/>
      <p:bldP spid="36" grpId="0" animBg="1"/>
      <p:bldP spid="36" grpId="1" animBg="1"/>
      <p:bldP spid="36" grpId="2" animBg="1"/>
      <p:bldP spid="36" grpId="3" animBg="1"/>
      <p:bldP spid="36" grpId="4" animBg="1"/>
      <p:bldP spid="36" grpId="5" animBg="1"/>
      <p:bldP spid="36" grpId="6" animBg="1"/>
      <p:bldP spid="36" grpId="7" animBg="1"/>
      <p:bldP spid="36" grpId="8" animBg="1"/>
      <p:bldP spid="36" grpId="9" animBg="1"/>
      <p:bldP spid="36" grpId="10" animBg="1"/>
      <p:bldP spid="36" grpId="11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39" grpId="9" animBg="1"/>
      <p:bldP spid="39" grpId="10" animBg="1"/>
      <p:bldP spid="39" grpId="11" animBg="1"/>
      <p:bldP spid="41" grpId="0"/>
      <p:bldP spid="41" grpId="1"/>
      <p:bldP spid="42" grpId="0" animBg="1"/>
      <p:bldP spid="42" grpId="1" animBg="1"/>
      <p:bldP spid="43" grpId="0"/>
      <p:bldP spid="43" grpId="1"/>
      <p:bldP spid="44" grpId="0" animBg="1"/>
      <p:bldP spid="44" grpId="1" animBg="1"/>
      <p:bldP spid="45" grpId="0"/>
      <p:bldP spid="45" grpId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/>
      <p:bldP spid="62" grpId="1"/>
      <p:bldP spid="63" grpId="0"/>
      <p:bldP spid="63" grpId="1"/>
      <p:bldP spid="65" grpId="0"/>
      <p:bldP spid="65" grpId="1"/>
      <p:bldP spid="3" grpId="0" animBg="1"/>
      <p:bldP spid="3" grpId="1" animBg="1"/>
      <p:bldP spid="3" grpId="2" animBg="1"/>
      <p:bldP spid="11" grpId="0" animBg="1"/>
      <p:bldP spid="11" grpId="1" animBg="1"/>
      <p:bldP spid="11" grpId="2" animBg="1"/>
      <p:bldP spid="5" grpId="0" animBg="1"/>
      <p:bldP spid="5" grpId="1" animBg="1"/>
      <p:bldP spid="5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Monte-Carlo Method </a:t>
            </a:r>
            <a:r>
              <a:rPr lang="en-US" altLang="zh-CN" sz="2400" b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[InternetMath ’05]</a:t>
            </a:r>
            <a:endParaRPr lang="en-US" altLang="zh-CN" sz="3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C638DE9-7BAB-7060-0C7C-FAEA41A25EB1}"/>
              </a:ext>
            </a:extLst>
          </p:cNvPr>
          <p:cNvSpPr txBox="1"/>
          <p:nvPr/>
        </p:nvSpPr>
        <p:spPr>
          <a:xfrm>
            <a:off x="572856" y="1589317"/>
            <a:ext cx="9119907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SzPct val="80000"/>
            </a:pPr>
            <a:r>
              <a:rPr kumimoji="1"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Variance Analysis: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9A7F6A9-63C7-F471-C799-634F37890F6D}"/>
              </a:ext>
            </a:extLst>
          </p:cNvPr>
          <p:cNvSpPr txBox="1"/>
          <p:nvPr/>
        </p:nvSpPr>
        <p:spPr>
          <a:xfrm>
            <a:off x="638385" y="2358835"/>
            <a:ext cx="3844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4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kumimoji="1" lang="en-US" altLang="zh-CN" sz="2200" dirty="0">
                <a:latin typeface="Times New Roman" panose="02020603050405020304" pitchFamily="18" charset="0"/>
                <a:ea typeface="楷体" panose="02010609060101010101" pitchFamily="49" charset="-122"/>
              </a:rPr>
              <a:t>Indicator Variable</a:t>
            </a:r>
          </a:p>
        </p:txBody>
      </p:sp>
      <p:sp>
        <p:nvSpPr>
          <p:cNvPr id="14" name="左大括号 13">
            <a:extLst>
              <a:ext uri="{FF2B5EF4-FFF2-40B4-BE49-F238E27FC236}">
                <a16:creationId xmlns:a16="http://schemas.microsoft.com/office/drawing/2014/main" id="{49EDD81A-FD89-11DD-D372-A7C6443F70EB}"/>
              </a:ext>
            </a:extLst>
          </p:cNvPr>
          <p:cNvSpPr/>
          <p:nvPr/>
        </p:nvSpPr>
        <p:spPr>
          <a:xfrm>
            <a:off x="3894344" y="2115487"/>
            <a:ext cx="288032" cy="936104"/>
          </a:xfrm>
          <a:prstGeom prst="leftBrac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5473D6C-2B45-C50A-F057-0AE01D1A1F1E}"/>
                  </a:ext>
                </a:extLst>
              </p:cNvPr>
              <p:cNvSpPr txBox="1"/>
              <p:nvPr/>
            </p:nvSpPr>
            <p:spPr>
              <a:xfrm>
                <a:off x="4230646" y="1972954"/>
                <a:ext cx="4991850" cy="463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,  if the </a:t>
                </a:r>
                <a14:m>
                  <m:oMath xmlns:m="http://schemas.openxmlformats.org/officeDocument/2006/math"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-walk terminates at 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𝑡</m:t>
                    </m:r>
                  </m:oMath>
                </a14:m>
                <a:endParaRPr kumimoji="1" lang="en-US" altLang="zh-CN" sz="2200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5473D6C-2B45-C50A-F057-0AE01D1A1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646" y="1972954"/>
                <a:ext cx="4991850" cy="463140"/>
              </a:xfrm>
              <a:prstGeom prst="rect">
                <a:avLst/>
              </a:prstGeom>
              <a:blipFill>
                <a:blip r:embed="rId3"/>
                <a:stretch>
                  <a:fillRect l="-25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27C827B-5D45-006A-8C55-D74543B0EDF9}"/>
                  </a:ext>
                </a:extLst>
              </p:cNvPr>
              <p:cNvSpPr txBox="1"/>
              <p:nvPr/>
            </p:nvSpPr>
            <p:spPr>
              <a:xfrm>
                <a:off x="4230646" y="2646196"/>
                <a:ext cx="4487794" cy="463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0</m:t>
                    </m:r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,  otherwise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27C827B-5D45-006A-8C55-D74543B0E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646" y="2646196"/>
                <a:ext cx="4487794" cy="463140"/>
              </a:xfrm>
              <a:prstGeom prst="rect">
                <a:avLst/>
              </a:prstGeom>
              <a:blipFill>
                <a:blip r:embed="rId4"/>
                <a:stretch>
                  <a:fillRect l="-282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908125A-AA28-1B36-2953-5DDEA42E3C01}"/>
                  </a:ext>
                </a:extLst>
              </p:cNvPr>
              <p:cNvSpPr txBox="1"/>
              <p:nvPr/>
            </p:nvSpPr>
            <p:spPr bwMode="auto">
              <a:xfrm>
                <a:off x="2997709" y="2361042"/>
                <a:ext cx="1152128" cy="4308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908125A-AA28-1B36-2953-5DDEA42E3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7709" y="2361042"/>
                <a:ext cx="1152128" cy="430887"/>
              </a:xfrm>
              <a:prstGeom prst="rect">
                <a:avLst/>
              </a:prstGeom>
              <a:blipFill>
                <a:blip r:embed="rId5"/>
                <a:stretch>
                  <a:fillRect b="-285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9C24EDD9-1774-8509-F11A-32C564A5E081}"/>
              </a:ext>
            </a:extLst>
          </p:cNvPr>
          <p:cNvSpPr txBox="1"/>
          <p:nvPr/>
        </p:nvSpPr>
        <p:spPr>
          <a:xfrm>
            <a:off x="1613624" y="3171597"/>
            <a:ext cx="2315905" cy="46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Clr>
                <a:schemeClr val="tx1"/>
              </a:buClr>
              <a:buSzPct val="80000"/>
            </a:pPr>
            <a:r>
              <a:rPr kumimoji="1" lang="en-US" altLang="zh-CN" sz="22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Bernoulli variable</a:t>
            </a:r>
          </a:p>
        </p:txBody>
      </p:sp>
      <p:sp>
        <p:nvSpPr>
          <p:cNvPr id="21" name="弧 20">
            <a:extLst>
              <a:ext uri="{FF2B5EF4-FFF2-40B4-BE49-F238E27FC236}">
                <a16:creationId xmlns:a16="http://schemas.microsoft.com/office/drawing/2014/main" id="{23C6DA57-E6EF-E08A-8ED5-205D69BBC44E}"/>
              </a:ext>
            </a:extLst>
          </p:cNvPr>
          <p:cNvSpPr/>
          <p:nvPr/>
        </p:nvSpPr>
        <p:spPr>
          <a:xfrm rot="15921303">
            <a:off x="3100335" y="2714911"/>
            <a:ext cx="1025174" cy="971101"/>
          </a:xfrm>
          <a:prstGeom prst="arc">
            <a:avLst>
              <a:gd name="adj1" fmla="val 16485748"/>
              <a:gd name="adj2" fmla="val 20347607"/>
            </a:avLst>
          </a:prstGeom>
          <a:ln w="1270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41F6440-747E-AC1D-3388-961DC1CE6E23}"/>
                  </a:ext>
                </a:extLst>
              </p:cNvPr>
              <p:cNvSpPr txBox="1"/>
              <p:nvPr/>
            </p:nvSpPr>
            <p:spPr>
              <a:xfrm>
                <a:off x="638385" y="3822802"/>
                <a:ext cx="4700097" cy="463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Clr>
                    <a:schemeClr val="tx1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2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kumimoji="1" lang="en-US" altLang="zh-CN" sz="2200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kumimoji="1" lang="en-US" altLang="zh-CN" sz="2200" b="0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2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2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zh-CN" sz="22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kumimoji="1" lang="en-US" altLang="zh-CN" sz="22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</m:t>
                    </m:r>
                    <m:r>
                      <a:rPr kumimoji="1" lang="el-GR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𝑡</m:t>
                    </m:r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)∙(1−</m:t>
                    </m:r>
                    <m:r>
                      <a:rPr kumimoji="1" lang="el-GR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𝑡</m:t>
                    </m:r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))≤</m:t>
                    </m:r>
                    <m:r>
                      <a:rPr kumimoji="1" lang="el-GR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𝑡</m:t>
                    </m:r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)</m:t>
                    </m:r>
                  </m:oMath>
                </a14:m>
                <a:endParaRPr kumimoji="1" lang="en-US" altLang="zh-CN" sz="2200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41F6440-747E-AC1D-3388-961DC1CE6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85" y="3822802"/>
                <a:ext cx="4700097" cy="463140"/>
              </a:xfrm>
              <a:prstGeom prst="rect">
                <a:avLst/>
              </a:prstGeom>
              <a:blipFill>
                <a:blip r:embed="rId6"/>
                <a:stretch>
                  <a:fillRect l="-809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93D168C0-6F92-B258-239E-1254811327BC}"/>
                  </a:ext>
                </a:extLst>
              </p:cNvPr>
              <p:cNvSpPr txBox="1"/>
              <p:nvPr/>
            </p:nvSpPr>
            <p:spPr>
              <a:xfrm>
                <a:off x="7944661" y="2192918"/>
                <a:ext cx="2315905" cy="463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:r>
                  <a:rPr kumimoji="1" lang="en-US" altLang="zh-CN" sz="2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w.p. </a:t>
                </a:r>
                <a14:m>
                  <m:oMath xmlns:m="http://schemas.openxmlformats.org/officeDocument/2006/math">
                    <m:r>
                      <a:rPr kumimoji="1" lang="en-US" altLang="zh-CN" sz="2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kumimoji="1" lang="en-US" altLang="zh-CN" sz="2200" b="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200" b="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200" b="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200" dirty="0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93D168C0-6F92-B258-239E-125481132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661" y="2192918"/>
                <a:ext cx="2315905" cy="463140"/>
              </a:xfrm>
              <a:prstGeom prst="rect">
                <a:avLst/>
              </a:prstGeom>
              <a:blipFill>
                <a:blip r:embed="rId7"/>
                <a:stretch>
                  <a:fillRect l="-3279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A6595754-2EC3-9E2D-848C-0686D3BEEBD4}"/>
                  </a:ext>
                </a:extLst>
              </p:cNvPr>
              <p:cNvSpPr txBox="1"/>
              <p:nvPr/>
            </p:nvSpPr>
            <p:spPr>
              <a:xfrm>
                <a:off x="5831259" y="2877766"/>
                <a:ext cx="2315905" cy="463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:r>
                  <a:rPr kumimoji="1" lang="en-US" altLang="zh-CN" sz="2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w.p. </a:t>
                </a:r>
                <a14:m>
                  <m:oMath xmlns:m="http://schemas.openxmlformats.org/officeDocument/2006/math">
                    <m:r>
                      <a:rPr kumimoji="1" lang="en-US" altLang="zh-CN" sz="2200" b="0" i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kumimoji="1" lang="en-US" altLang="zh-CN" sz="2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kumimoji="1" lang="en-US" altLang="zh-CN" sz="2200" b="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200" b="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200" b="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200" dirty="0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A6595754-2EC3-9E2D-848C-0686D3BEE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259" y="2877766"/>
                <a:ext cx="2315905" cy="463140"/>
              </a:xfrm>
              <a:prstGeom prst="rect">
                <a:avLst/>
              </a:prstGeom>
              <a:blipFill>
                <a:blip r:embed="rId8"/>
                <a:stretch>
                  <a:fillRect l="-3279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任意形状 30">
            <a:extLst>
              <a:ext uri="{FF2B5EF4-FFF2-40B4-BE49-F238E27FC236}">
                <a16:creationId xmlns:a16="http://schemas.microsoft.com/office/drawing/2014/main" id="{8C57914A-FC0D-1C5C-E97A-13A5B9044D3F}"/>
              </a:ext>
            </a:extLst>
          </p:cNvPr>
          <p:cNvSpPr/>
          <p:nvPr/>
        </p:nvSpPr>
        <p:spPr>
          <a:xfrm>
            <a:off x="4711474" y="2478926"/>
            <a:ext cx="3074373" cy="94377"/>
          </a:xfrm>
          <a:custGeom>
            <a:avLst/>
            <a:gdLst>
              <a:gd name="connsiteX0" fmla="*/ 0 w 3074373"/>
              <a:gd name="connsiteY0" fmla="*/ 0 h 94377"/>
              <a:gd name="connsiteX1" fmla="*/ 231404 w 3074373"/>
              <a:gd name="connsiteY1" fmla="*/ 94291 h 94377"/>
              <a:gd name="connsiteX2" fmla="*/ 495866 w 3074373"/>
              <a:gd name="connsiteY2" fmla="*/ 14888 h 94377"/>
              <a:gd name="connsiteX3" fmla="*/ 749309 w 3074373"/>
              <a:gd name="connsiteY3" fmla="*/ 79403 h 94377"/>
              <a:gd name="connsiteX4" fmla="*/ 991733 w 3074373"/>
              <a:gd name="connsiteY4" fmla="*/ 24813 h 94377"/>
              <a:gd name="connsiteX5" fmla="*/ 1245176 w 3074373"/>
              <a:gd name="connsiteY5" fmla="*/ 89328 h 94377"/>
              <a:gd name="connsiteX6" fmla="*/ 1465561 w 3074373"/>
              <a:gd name="connsiteY6" fmla="*/ 29776 h 94377"/>
              <a:gd name="connsiteX7" fmla="*/ 1663907 w 3074373"/>
              <a:gd name="connsiteY7" fmla="*/ 79403 h 94377"/>
              <a:gd name="connsiteX8" fmla="*/ 1851235 w 3074373"/>
              <a:gd name="connsiteY8" fmla="*/ 29776 h 94377"/>
              <a:gd name="connsiteX9" fmla="*/ 2060600 w 3074373"/>
              <a:gd name="connsiteY9" fmla="*/ 94291 h 94377"/>
              <a:gd name="connsiteX10" fmla="*/ 2292005 w 3074373"/>
              <a:gd name="connsiteY10" fmla="*/ 39701 h 94377"/>
              <a:gd name="connsiteX11" fmla="*/ 2479333 w 3074373"/>
              <a:gd name="connsiteY11" fmla="*/ 94291 h 94377"/>
              <a:gd name="connsiteX12" fmla="*/ 2688699 w 3074373"/>
              <a:gd name="connsiteY12" fmla="*/ 44664 h 94377"/>
              <a:gd name="connsiteX13" fmla="*/ 2887045 w 3074373"/>
              <a:gd name="connsiteY13" fmla="*/ 94291 h 94377"/>
              <a:gd name="connsiteX14" fmla="*/ 3074373 w 3074373"/>
              <a:gd name="connsiteY14" fmla="*/ 29776 h 9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74373" h="94377" extrusionOk="0">
                <a:moveTo>
                  <a:pt x="0" y="0"/>
                </a:moveTo>
                <a:cubicBezTo>
                  <a:pt x="72937" y="45014"/>
                  <a:pt x="141102" y="94683"/>
                  <a:pt x="231404" y="94291"/>
                </a:cubicBezTo>
                <a:cubicBezTo>
                  <a:pt x="324845" y="99045"/>
                  <a:pt x="407869" y="17422"/>
                  <a:pt x="495866" y="14888"/>
                </a:cubicBezTo>
                <a:cubicBezTo>
                  <a:pt x="570784" y="23539"/>
                  <a:pt x="665135" y="86200"/>
                  <a:pt x="749309" y="79403"/>
                </a:cubicBezTo>
                <a:cubicBezTo>
                  <a:pt x="824287" y="76862"/>
                  <a:pt x="922341" y="29491"/>
                  <a:pt x="991733" y="24813"/>
                </a:cubicBezTo>
                <a:cubicBezTo>
                  <a:pt x="1078248" y="26926"/>
                  <a:pt x="1171094" y="78440"/>
                  <a:pt x="1245176" y="89328"/>
                </a:cubicBezTo>
                <a:cubicBezTo>
                  <a:pt x="1313338" y="88500"/>
                  <a:pt x="1389308" y="37516"/>
                  <a:pt x="1465561" y="29776"/>
                </a:cubicBezTo>
                <a:cubicBezTo>
                  <a:pt x="1534382" y="18897"/>
                  <a:pt x="1594105" y="87080"/>
                  <a:pt x="1663907" y="79403"/>
                </a:cubicBezTo>
                <a:cubicBezTo>
                  <a:pt x="1737738" y="84750"/>
                  <a:pt x="1795892" y="29885"/>
                  <a:pt x="1851235" y="29776"/>
                </a:cubicBezTo>
                <a:cubicBezTo>
                  <a:pt x="1907279" y="30628"/>
                  <a:pt x="1988141" y="93457"/>
                  <a:pt x="2060600" y="94291"/>
                </a:cubicBezTo>
                <a:cubicBezTo>
                  <a:pt x="2140866" y="106071"/>
                  <a:pt x="2223367" y="51608"/>
                  <a:pt x="2292005" y="39701"/>
                </a:cubicBezTo>
                <a:cubicBezTo>
                  <a:pt x="2363317" y="42047"/>
                  <a:pt x="2421479" y="103584"/>
                  <a:pt x="2479333" y="94291"/>
                </a:cubicBezTo>
                <a:cubicBezTo>
                  <a:pt x="2548696" y="92274"/>
                  <a:pt x="2621068" y="43148"/>
                  <a:pt x="2688699" y="44664"/>
                </a:cubicBezTo>
                <a:cubicBezTo>
                  <a:pt x="2747876" y="46105"/>
                  <a:pt x="2816185" y="92231"/>
                  <a:pt x="2887045" y="94291"/>
                </a:cubicBezTo>
                <a:cubicBezTo>
                  <a:pt x="2945062" y="91364"/>
                  <a:pt x="3009814" y="54608"/>
                  <a:pt x="3074373" y="29776"/>
                </a:cubicBezTo>
              </a:path>
            </a:pathLst>
          </a:custGeom>
          <a:noFill/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924886"/>
                      <a:gd name="connsiteY0" fmla="*/ 0 h 267530"/>
                      <a:gd name="connsiteX1" fmla="*/ 295421 w 3924886"/>
                      <a:gd name="connsiteY1" fmla="*/ 267287 h 267530"/>
                      <a:gd name="connsiteX2" fmla="*/ 633046 w 3924886"/>
                      <a:gd name="connsiteY2" fmla="*/ 42204 h 267530"/>
                      <a:gd name="connsiteX3" fmla="*/ 956603 w 3924886"/>
                      <a:gd name="connsiteY3" fmla="*/ 225084 h 267530"/>
                      <a:gd name="connsiteX4" fmla="*/ 1266092 w 3924886"/>
                      <a:gd name="connsiteY4" fmla="*/ 70339 h 267530"/>
                      <a:gd name="connsiteX5" fmla="*/ 1589649 w 3924886"/>
                      <a:gd name="connsiteY5" fmla="*/ 253219 h 267530"/>
                      <a:gd name="connsiteX6" fmla="*/ 1871003 w 3924886"/>
                      <a:gd name="connsiteY6" fmla="*/ 84407 h 267530"/>
                      <a:gd name="connsiteX7" fmla="*/ 2124221 w 3924886"/>
                      <a:gd name="connsiteY7" fmla="*/ 225084 h 267530"/>
                      <a:gd name="connsiteX8" fmla="*/ 2363372 w 3924886"/>
                      <a:gd name="connsiteY8" fmla="*/ 84407 h 267530"/>
                      <a:gd name="connsiteX9" fmla="*/ 2630658 w 3924886"/>
                      <a:gd name="connsiteY9" fmla="*/ 267287 h 267530"/>
                      <a:gd name="connsiteX10" fmla="*/ 2926080 w 3924886"/>
                      <a:gd name="connsiteY10" fmla="*/ 112542 h 267530"/>
                      <a:gd name="connsiteX11" fmla="*/ 3165231 w 3924886"/>
                      <a:gd name="connsiteY11" fmla="*/ 267287 h 267530"/>
                      <a:gd name="connsiteX12" fmla="*/ 3432517 w 3924886"/>
                      <a:gd name="connsiteY12" fmla="*/ 126610 h 267530"/>
                      <a:gd name="connsiteX13" fmla="*/ 3685735 w 3924886"/>
                      <a:gd name="connsiteY13" fmla="*/ 267287 h 267530"/>
                      <a:gd name="connsiteX14" fmla="*/ 3924886 w 3924886"/>
                      <a:gd name="connsiteY14" fmla="*/ 84407 h 267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924886" h="267530">
                        <a:moveTo>
                          <a:pt x="0" y="0"/>
                        </a:moveTo>
                        <a:cubicBezTo>
                          <a:pt x="94956" y="130126"/>
                          <a:pt x="189913" y="260253"/>
                          <a:pt x="295421" y="267287"/>
                        </a:cubicBezTo>
                        <a:cubicBezTo>
                          <a:pt x="400929" y="274321"/>
                          <a:pt x="522849" y="49238"/>
                          <a:pt x="633046" y="42204"/>
                        </a:cubicBezTo>
                        <a:cubicBezTo>
                          <a:pt x="743243" y="35170"/>
                          <a:pt x="851095" y="220395"/>
                          <a:pt x="956603" y="225084"/>
                        </a:cubicBezTo>
                        <a:cubicBezTo>
                          <a:pt x="1062111" y="229773"/>
                          <a:pt x="1160584" y="65650"/>
                          <a:pt x="1266092" y="70339"/>
                        </a:cubicBezTo>
                        <a:cubicBezTo>
                          <a:pt x="1371600" y="75028"/>
                          <a:pt x="1488831" y="250874"/>
                          <a:pt x="1589649" y="253219"/>
                        </a:cubicBezTo>
                        <a:cubicBezTo>
                          <a:pt x="1690467" y="255564"/>
                          <a:pt x="1781908" y="89096"/>
                          <a:pt x="1871003" y="84407"/>
                        </a:cubicBezTo>
                        <a:cubicBezTo>
                          <a:pt x="1960098" y="79718"/>
                          <a:pt x="2042160" y="225084"/>
                          <a:pt x="2124221" y="225084"/>
                        </a:cubicBezTo>
                        <a:cubicBezTo>
                          <a:pt x="2206282" y="225084"/>
                          <a:pt x="2278966" y="77373"/>
                          <a:pt x="2363372" y="84407"/>
                        </a:cubicBezTo>
                        <a:cubicBezTo>
                          <a:pt x="2447778" y="91441"/>
                          <a:pt x="2536873" y="262598"/>
                          <a:pt x="2630658" y="267287"/>
                        </a:cubicBezTo>
                        <a:cubicBezTo>
                          <a:pt x="2724443" y="271976"/>
                          <a:pt x="2836985" y="112542"/>
                          <a:pt x="2926080" y="112542"/>
                        </a:cubicBezTo>
                        <a:cubicBezTo>
                          <a:pt x="3015175" y="112542"/>
                          <a:pt x="3080825" y="264942"/>
                          <a:pt x="3165231" y="267287"/>
                        </a:cubicBezTo>
                        <a:cubicBezTo>
                          <a:pt x="3249637" y="269632"/>
                          <a:pt x="3345766" y="126610"/>
                          <a:pt x="3432517" y="126610"/>
                        </a:cubicBezTo>
                        <a:cubicBezTo>
                          <a:pt x="3519268" y="126610"/>
                          <a:pt x="3603674" y="274321"/>
                          <a:pt x="3685735" y="267287"/>
                        </a:cubicBezTo>
                        <a:cubicBezTo>
                          <a:pt x="3767797" y="260253"/>
                          <a:pt x="3846341" y="172330"/>
                          <a:pt x="3924886" y="84407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scene3d>
            <a:camera prst="orthographicFront">
              <a:rot lat="0" lon="0" rev="60000"/>
            </a:camera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任意形状 31">
            <a:extLst>
              <a:ext uri="{FF2B5EF4-FFF2-40B4-BE49-F238E27FC236}">
                <a16:creationId xmlns:a16="http://schemas.microsoft.com/office/drawing/2014/main" id="{663B0FFC-0B1E-3F58-2FE1-551B98E90D53}"/>
              </a:ext>
            </a:extLst>
          </p:cNvPr>
          <p:cNvSpPr/>
          <p:nvPr/>
        </p:nvSpPr>
        <p:spPr>
          <a:xfrm>
            <a:off x="4711474" y="3103884"/>
            <a:ext cx="1055078" cy="78345"/>
          </a:xfrm>
          <a:custGeom>
            <a:avLst/>
            <a:gdLst>
              <a:gd name="connsiteX0" fmla="*/ 0 w 1055078"/>
              <a:gd name="connsiteY0" fmla="*/ 0 h 78345"/>
              <a:gd name="connsiteX1" fmla="*/ 79414 w 1055078"/>
              <a:gd name="connsiteY1" fmla="*/ 78273 h 78345"/>
              <a:gd name="connsiteX2" fmla="*/ 170173 w 1055078"/>
              <a:gd name="connsiteY2" fmla="*/ 12359 h 78345"/>
              <a:gd name="connsiteX3" fmla="*/ 257151 w 1055078"/>
              <a:gd name="connsiteY3" fmla="*/ 65914 h 78345"/>
              <a:gd name="connsiteX4" fmla="*/ 340347 w 1055078"/>
              <a:gd name="connsiteY4" fmla="*/ 20598 h 78345"/>
              <a:gd name="connsiteX5" fmla="*/ 427325 w 1055078"/>
              <a:gd name="connsiteY5" fmla="*/ 74154 h 78345"/>
              <a:gd name="connsiteX6" fmla="*/ 502958 w 1055078"/>
              <a:gd name="connsiteY6" fmla="*/ 24718 h 78345"/>
              <a:gd name="connsiteX7" fmla="*/ 571027 w 1055078"/>
              <a:gd name="connsiteY7" fmla="*/ 65914 h 78345"/>
              <a:gd name="connsiteX8" fmla="*/ 635315 w 1055078"/>
              <a:gd name="connsiteY8" fmla="*/ 24718 h 78345"/>
              <a:gd name="connsiteX9" fmla="*/ 707166 w 1055078"/>
              <a:gd name="connsiteY9" fmla="*/ 78273 h 78345"/>
              <a:gd name="connsiteX10" fmla="*/ 786581 w 1055078"/>
              <a:gd name="connsiteY10" fmla="*/ 32957 h 78345"/>
              <a:gd name="connsiteX11" fmla="*/ 850869 w 1055078"/>
              <a:gd name="connsiteY11" fmla="*/ 78273 h 78345"/>
              <a:gd name="connsiteX12" fmla="*/ 922720 w 1055078"/>
              <a:gd name="connsiteY12" fmla="*/ 37077 h 78345"/>
              <a:gd name="connsiteX13" fmla="*/ 990790 w 1055078"/>
              <a:gd name="connsiteY13" fmla="*/ 78273 h 78345"/>
              <a:gd name="connsiteX14" fmla="*/ 1055078 w 1055078"/>
              <a:gd name="connsiteY14" fmla="*/ 24718 h 7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55078" h="78345" extrusionOk="0">
                <a:moveTo>
                  <a:pt x="0" y="0"/>
                </a:moveTo>
                <a:cubicBezTo>
                  <a:pt x="24623" y="37550"/>
                  <a:pt x="48902" y="77020"/>
                  <a:pt x="79414" y="78273"/>
                </a:cubicBezTo>
                <a:cubicBezTo>
                  <a:pt x="111216" y="81057"/>
                  <a:pt x="137490" y="14516"/>
                  <a:pt x="170173" y="12359"/>
                </a:cubicBezTo>
                <a:cubicBezTo>
                  <a:pt x="197342" y="12696"/>
                  <a:pt x="227922" y="69334"/>
                  <a:pt x="257151" y="65914"/>
                </a:cubicBezTo>
                <a:cubicBezTo>
                  <a:pt x="281687" y="65194"/>
                  <a:pt x="314219" y="20292"/>
                  <a:pt x="340347" y="20598"/>
                </a:cubicBezTo>
                <a:cubicBezTo>
                  <a:pt x="371431" y="22294"/>
                  <a:pt x="401519" y="70801"/>
                  <a:pt x="427325" y="74154"/>
                </a:cubicBezTo>
                <a:cubicBezTo>
                  <a:pt x="452694" y="74575"/>
                  <a:pt x="476331" y="28612"/>
                  <a:pt x="502958" y="24718"/>
                </a:cubicBezTo>
                <a:cubicBezTo>
                  <a:pt x="526837" y="22669"/>
                  <a:pt x="548661" y="66340"/>
                  <a:pt x="571027" y="65914"/>
                </a:cubicBezTo>
                <a:cubicBezTo>
                  <a:pt x="594421" y="66661"/>
                  <a:pt x="614636" y="23142"/>
                  <a:pt x="635315" y="24718"/>
                </a:cubicBezTo>
                <a:cubicBezTo>
                  <a:pt x="654767" y="26254"/>
                  <a:pt x="682481" y="77330"/>
                  <a:pt x="707166" y="78273"/>
                </a:cubicBezTo>
                <a:cubicBezTo>
                  <a:pt x="733611" y="81483"/>
                  <a:pt x="763015" y="36930"/>
                  <a:pt x="786581" y="32957"/>
                </a:cubicBezTo>
                <a:cubicBezTo>
                  <a:pt x="811699" y="34757"/>
                  <a:pt x="829346" y="79016"/>
                  <a:pt x="850869" y="78273"/>
                </a:cubicBezTo>
                <a:cubicBezTo>
                  <a:pt x="876687" y="76221"/>
                  <a:pt x="900277" y="32952"/>
                  <a:pt x="922720" y="37077"/>
                </a:cubicBezTo>
                <a:cubicBezTo>
                  <a:pt x="942795" y="37610"/>
                  <a:pt x="965253" y="77934"/>
                  <a:pt x="990790" y="78273"/>
                </a:cubicBezTo>
                <a:cubicBezTo>
                  <a:pt x="1008159" y="75880"/>
                  <a:pt x="1032656" y="47803"/>
                  <a:pt x="1055078" y="24718"/>
                </a:cubicBezTo>
              </a:path>
            </a:pathLst>
          </a:custGeom>
          <a:noFill/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924886"/>
                      <a:gd name="connsiteY0" fmla="*/ 0 h 267530"/>
                      <a:gd name="connsiteX1" fmla="*/ 295421 w 3924886"/>
                      <a:gd name="connsiteY1" fmla="*/ 267287 h 267530"/>
                      <a:gd name="connsiteX2" fmla="*/ 633046 w 3924886"/>
                      <a:gd name="connsiteY2" fmla="*/ 42204 h 267530"/>
                      <a:gd name="connsiteX3" fmla="*/ 956603 w 3924886"/>
                      <a:gd name="connsiteY3" fmla="*/ 225084 h 267530"/>
                      <a:gd name="connsiteX4" fmla="*/ 1266092 w 3924886"/>
                      <a:gd name="connsiteY4" fmla="*/ 70339 h 267530"/>
                      <a:gd name="connsiteX5" fmla="*/ 1589649 w 3924886"/>
                      <a:gd name="connsiteY5" fmla="*/ 253219 h 267530"/>
                      <a:gd name="connsiteX6" fmla="*/ 1871003 w 3924886"/>
                      <a:gd name="connsiteY6" fmla="*/ 84407 h 267530"/>
                      <a:gd name="connsiteX7" fmla="*/ 2124221 w 3924886"/>
                      <a:gd name="connsiteY7" fmla="*/ 225084 h 267530"/>
                      <a:gd name="connsiteX8" fmla="*/ 2363372 w 3924886"/>
                      <a:gd name="connsiteY8" fmla="*/ 84407 h 267530"/>
                      <a:gd name="connsiteX9" fmla="*/ 2630658 w 3924886"/>
                      <a:gd name="connsiteY9" fmla="*/ 267287 h 267530"/>
                      <a:gd name="connsiteX10" fmla="*/ 2926080 w 3924886"/>
                      <a:gd name="connsiteY10" fmla="*/ 112542 h 267530"/>
                      <a:gd name="connsiteX11" fmla="*/ 3165231 w 3924886"/>
                      <a:gd name="connsiteY11" fmla="*/ 267287 h 267530"/>
                      <a:gd name="connsiteX12" fmla="*/ 3432517 w 3924886"/>
                      <a:gd name="connsiteY12" fmla="*/ 126610 h 267530"/>
                      <a:gd name="connsiteX13" fmla="*/ 3685735 w 3924886"/>
                      <a:gd name="connsiteY13" fmla="*/ 267287 h 267530"/>
                      <a:gd name="connsiteX14" fmla="*/ 3924886 w 3924886"/>
                      <a:gd name="connsiteY14" fmla="*/ 84407 h 267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924886" h="267530">
                        <a:moveTo>
                          <a:pt x="0" y="0"/>
                        </a:moveTo>
                        <a:cubicBezTo>
                          <a:pt x="94956" y="130126"/>
                          <a:pt x="189913" y="260253"/>
                          <a:pt x="295421" y="267287"/>
                        </a:cubicBezTo>
                        <a:cubicBezTo>
                          <a:pt x="400929" y="274321"/>
                          <a:pt x="522849" y="49238"/>
                          <a:pt x="633046" y="42204"/>
                        </a:cubicBezTo>
                        <a:cubicBezTo>
                          <a:pt x="743243" y="35170"/>
                          <a:pt x="851095" y="220395"/>
                          <a:pt x="956603" y="225084"/>
                        </a:cubicBezTo>
                        <a:cubicBezTo>
                          <a:pt x="1062111" y="229773"/>
                          <a:pt x="1160584" y="65650"/>
                          <a:pt x="1266092" y="70339"/>
                        </a:cubicBezTo>
                        <a:cubicBezTo>
                          <a:pt x="1371600" y="75028"/>
                          <a:pt x="1488831" y="250874"/>
                          <a:pt x="1589649" y="253219"/>
                        </a:cubicBezTo>
                        <a:cubicBezTo>
                          <a:pt x="1690467" y="255564"/>
                          <a:pt x="1781908" y="89096"/>
                          <a:pt x="1871003" y="84407"/>
                        </a:cubicBezTo>
                        <a:cubicBezTo>
                          <a:pt x="1960098" y="79718"/>
                          <a:pt x="2042160" y="225084"/>
                          <a:pt x="2124221" y="225084"/>
                        </a:cubicBezTo>
                        <a:cubicBezTo>
                          <a:pt x="2206282" y="225084"/>
                          <a:pt x="2278966" y="77373"/>
                          <a:pt x="2363372" y="84407"/>
                        </a:cubicBezTo>
                        <a:cubicBezTo>
                          <a:pt x="2447778" y="91441"/>
                          <a:pt x="2536873" y="262598"/>
                          <a:pt x="2630658" y="267287"/>
                        </a:cubicBezTo>
                        <a:cubicBezTo>
                          <a:pt x="2724443" y="271976"/>
                          <a:pt x="2836985" y="112542"/>
                          <a:pt x="2926080" y="112542"/>
                        </a:cubicBezTo>
                        <a:cubicBezTo>
                          <a:pt x="3015175" y="112542"/>
                          <a:pt x="3080825" y="264942"/>
                          <a:pt x="3165231" y="267287"/>
                        </a:cubicBezTo>
                        <a:cubicBezTo>
                          <a:pt x="3249637" y="269632"/>
                          <a:pt x="3345766" y="126610"/>
                          <a:pt x="3432517" y="126610"/>
                        </a:cubicBezTo>
                        <a:cubicBezTo>
                          <a:pt x="3519268" y="126610"/>
                          <a:pt x="3603674" y="274321"/>
                          <a:pt x="3685735" y="267287"/>
                        </a:cubicBezTo>
                        <a:cubicBezTo>
                          <a:pt x="3767797" y="260253"/>
                          <a:pt x="3846341" y="172330"/>
                          <a:pt x="3924886" y="84407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scene3d>
            <a:camera prst="orthographicFront">
              <a:rot lat="0" lon="0" rev="60000"/>
            </a:camera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F8C7AE4-49EB-9FC1-C80E-7A88934C8584}"/>
                  </a:ext>
                </a:extLst>
              </p:cNvPr>
              <p:cNvSpPr txBox="1"/>
              <p:nvPr/>
            </p:nvSpPr>
            <p:spPr bwMode="auto">
              <a:xfrm>
                <a:off x="638385" y="4667817"/>
                <a:ext cx="3087027" cy="6124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2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Va</m:t>
                    </m:r>
                    <m:r>
                      <m:rPr>
                        <m:sty m:val="p"/>
                      </m:rPr>
                      <a:rPr kumimoji="1" lang="en-US" altLang="zh-CN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2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kumimoji="1" lang="en-US" altLang="zh-CN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  <m:d>
                          <m:dPr>
                            <m:ctrlPr>
                              <a:rPr kumimoji="1" lang="en-US" altLang="zh-CN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2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kumimoji="1"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kumimoji="1" lang="en-US" altLang="zh-CN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kumimoji="1" lang="en-US" altLang="zh-CN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zh-CN" sz="2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kumimoji="1" lang="en-US" altLang="zh-CN" sz="2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𝑟</m:t>
                            </m:r>
                          </m:sub>
                        </m:sSub>
                      </m:den>
                    </m:f>
                    <m:r>
                      <a:rPr kumimoji="1" lang="en-US" altLang="zh-CN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1" lang="el-GR" altLang="zh-CN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kumimoji="1" lang="en-US" altLang="zh-CN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𝑡</m:t>
                    </m:r>
                    <m:r>
                      <a:rPr kumimoji="1" lang="en-US" altLang="zh-CN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)</m:t>
                    </m:r>
                  </m:oMath>
                </a14:m>
                <a:endParaRPr lang="en-US" sz="2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F8C7AE4-49EB-9FC1-C80E-7A88934C8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385" y="4667817"/>
                <a:ext cx="3087027" cy="612412"/>
              </a:xfrm>
              <a:prstGeom prst="rect">
                <a:avLst/>
              </a:prstGeom>
              <a:blipFill>
                <a:blip r:embed="rId9"/>
                <a:stretch>
                  <a:fillRect l="-123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弧 3">
            <a:extLst>
              <a:ext uri="{FF2B5EF4-FFF2-40B4-BE49-F238E27FC236}">
                <a16:creationId xmlns:a16="http://schemas.microsoft.com/office/drawing/2014/main" id="{DFA66A13-E562-5718-525E-6A1D4B7904BD}"/>
              </a:ext>
            </a:extLst>
          </p:cNvPr>
          <p:cNvSpPr/>
          <p:nvPr/>
        </p:nvSpPr>
        <p:spPr>
          <a:xfrm rot="2101664">
            <a:off x="4517406" y="4053244"/>
            <a:ext cx="1025174" cy="971101"/>
          </a:xfrm>
          <a:prstGeom prst="arc">
            <a:avLst>
              <a:gd name="adj1" fmla="val 16200000"/>
              <a:gd name="adj2" fmla="val 2452401"/>
            </a:avLst>
          </a:prstGeom>
          <a:ln w="1270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0F431C0-D5B9-AB90-0FBB-68F095D9586D}"/>
                  </a:ext>
                </a:extLst>
              </p:cNvPr>
              <p:cNvSpPr txBox="1"/>
              <p:nvPr/>
            </p:nvSpPr>
            <p:spPr>
              <a:xfrm>
                <a:off x="5650352" y="4279081"/>
                <a:ext cx="4966729" cy="463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:r>
                  <a:rPr kumimoji="1" lang="en-US" altLang="zh-CN" sz="2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Independently generating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kumimoji="1" lang="en-US" altLang="zh-CN" sz="22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2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𝑟</m:t>
                        </m:r>
                      </m:sub>
                    </m:sSub>
                  </m:oMath>
                </a14:m>
                <a:r>
                  <a:rPr kumimoji="1" lang="en-US" altLang="zh-CN" sz="2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sz="2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-walks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0F431C0-D5B9-AB90-0FBB-68F095D95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352" y="4279081"/>
                <a:ext cx="4966729" cy="463140"/>
              </a:xfrm>
              <a:prstGeom prst="rect">
                <a:avLst/>
              </a:prstGeom>
              <a:blipFill>
                <a:blip r:embed="rId10"/>
                <a:stretch>
                  <a:fillRect l="-1527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7E81749-FABF-C59C-E344-067CF811C6C4}"/>
                  </a:ext>
                </a:extLst>
              </p:cNvPr>
              <p:cNvSpPr txBox="1"/>
              <p:nvPr/>
            </p:nvSpPr>
            <p:spPr bwMode="auto">
              <a:xfrm>
                <a:off x="647202" y="6055259"/>
                <a:ext cx="7627926" cy="4631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Clr>
                    <a:schemeClr val="tx1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2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sz="22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zh-CN" sz="22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kumimoji="1"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acc>
                            <m:d>
                              <m:dPr>
                                <m:ctrlPr>
                                  <a:rPr kumimoji="1"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2200" i="1" dirty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</a:rPr>
                                  <m:t>𝑡</m:t>
                                </m:r>
                              </m:e>
                            </m:d>
                            <m:r>
                              <a:rPr kumimoji="1" lang="en-US" altLang="zh-CN" sz="2200" b="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−</m:t>
                            </m:r>
                            <m:r>
                              <a:rPr kumimoji="1" lang="el-GR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𝑡</m:t>
                            </m:r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)</m:t>
                            </m:r>
                          </m:e>
                        </m:d>
                        <m:r>
                          <a:rPr kumimoji="1" lang="en-US" altLang="zh-CN" sz="22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kumimoji="1" lang="en-US" altLang="zh-CN" sz="22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kumimoji="1" lang="el-GR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𝑡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)</m:t>
                        </m:r>
                      </m:e>
                    </m:d>
                    <m:r>
                      <a:rPr kumimoji="1"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endParaRPr kumimoji="1" lang="en-US" altLang="zh-CN" sz="2200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7E81749-FABF-C59C-E344-067CF811C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202" y="6055259"/>
                <a:ext cx="7627926" cy="463140"/>
              </a:xfrm>
              <a:prstGeom prst="rect">
                <a:avLst/>
              </a:prstGeom>
              <a:blipFill>
                <a:blip r:embed="rId11"/>
                <a:stretch>
                  <a:fillRect l="-332" b="-1842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90BBE27-712E-2B0E-76CE-9F111AA7FF26}"/>
                  </a:ext>
                </a:extLst>
              </p:cNvPr>
              <p:cNvSpPr txBox="1"/>
              <p:nvPr/>
            </p:nvSpPr>
            <p:spPr bwMode="auto">
              <a:xfrm>
                <a:off x="5784668" y="5670530"/>
                <a:ext cx="4359355" cy="108690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kumimoji="1" lang="en-US" altLang="zh-CN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fPr>
                            <m:num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kumimoji="1" lang="el-GR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𝑡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zh-CN" b="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zh-CN" b="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1" lang="en-US" altLang="zh-CN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l-GR" altLang="zh-CN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kumimoji="1" lang="en-US" altLang="zh-CN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i="1" dirty="0">
                                          <a:latin typeface="Cambria Math" panose="02040503050406030204" pitchFamily="18" charset="0"/>
                                          <a:ea typeface="楷体" panose="02010609060101010101" pitchFamily="49" charset="-122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zh-CN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b="0" i="1" dirty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=</m:t>
                      </m:r>
                      <m:f>
                        <m:f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kumimoji="1" lang="en-US" altLang="zh-CN" b="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zh-CN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kumimoji="1" lang="en-US" altLang="zh-CN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CN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kumimoji="1" lang="en-US" altLang="zh-CN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kumimoji="1" lang="el-GR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𝑡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90BBE27-712E-2B0E-76CE-9F111AA7F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4668" y="5670530"/>
                <a:ext cx="4359355" cy="10869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17EE9698-E3C1-111E-BF0F-2A3D90B35DC0}"/>
              </a:ext>
            </a:extLst>
          </p:cNvPr>
          <p:cNvSpPr txBox="1"/>
          <p:nvPr/>
        </p:nvSpPr>
        <p:spPr>
          <a:xfrm>
            <a:off x="1013652" y="5450994"/>
            <a:ext cx="3220742" cy="46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SzPct val="80000"/>
            </a:pPr>
            <a:r>
              <a:rPr kumimoji="1" lang="en-US" altLang="zh-CN" sz="22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Chebyshev’s inequality: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6DB2E35-7D9F-A461-F11D-28BE995AA8CA}"/>
                  </a:ext>
                </a:extLst>
              </p:cNvPr>
              <p:cNvSpPr txBox="1"/>
              <p:nvPr/>
            </p:nvSpPr>
            <p:spPr bwMode="auto">
              <a:xfrm>
                <a:off x="4482792" y="5887873"/>
                <a:ext cx="1559131" cy="7337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kumimoji="1" lang="en-US" altLang="zh-CN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zh-CN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l-GR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zh-CN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CN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6DB2E35-7D9F-A461-F11D-28BE995AA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82792" y="5887873"/>
                <a:ext cx="1559131" cy="733791"/>
              </a:xfrm>
              <a:prstGeom prst="rect">
                <a:avLst/>
              </a:prstGeom>
              <a:blipFill>
                <a:blip r:embed="rId13"/>
                <a:stretch>
                  <a:fillRect t="-508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弧 10">
            <a:extLst>
              <a:ext uri="{FF2B5EF4-FFF2-40B4-BE49-F238E27FC236}">
                <a16:creationId xmlns:a16="http://schemas.microsoft.com/office/drawing/2014/main" id="{29B7F245-7CA1-A77C-9524-C8612D32A9DA}"/>
              </a:ext>
            </a:extLst>
          </p:cNvPr>
          <p:cNvSpPr/>
          <p:nvPr/>
        </p:nvSpPr>
        <p:spPr>
          <a:xfrm rot="18663331">
            <a:off x="3566187" y="4750397"/>
            <a:ext cx="1009070" cy="1964727"/>
          </a:xfrm>
          <a:prstGeom prst="arc">
            <a:avLst>
              <a:gd name="adj1" fmla="val 17636413"/>
              <a:gd name="adj2" fmla="val 3419795"/>
            </a:avLst>
          </a:prstGeom>
          <a:ln w="1270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EC9F0E6-B221-09B2-3AED-F48CA7320E39}"/>
                  </a:ext>
                </a:extLst>
              </p:cNvPr>
              <p:cNvSpPr txBox="1"/>
              <p:nvPr/>
            </p:nvSpPr>
            <p:spPr bwMode="auto">
              <a:xfrm>
                <a:off x="9190755" y="6060453"/>
                <a:ext cx="1104639" cy="4579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zh-CN" sz="22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zh-CN" sz="22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20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EC9F0E6-B221-09B2-3AED-F48CA7320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90755" y="6060453"/>
                <a:ext cx="1104639" cy="457946"/>
              </a:xfrm>
              <a:prstGeom prst="rect">
                <a:avLst/>
              </a:prstGeom>
              <a:blipFill>
                <a:blip r:embed="rId14"/>
                <a:stretch>
                  <a:fillRect b="-8108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右箭头 23">
            <a:extLst>
              <a:ext uri="{FF2B5EF4-FFF2-40B4-BE49-F238E27FC236}">
                <a16:creationId xmlns:a16="http://schemas.microsoft.com/office/drawing/2014/main" id="{52BB908C-D67C-7C43-8522-3286F2746ACD}"/>
              </a:ext>
            </a:extLst>
          </p:cNvPr>
          <p:cNvSpPr/>
          <p:nvPr/>
        </p:nvSpPr>
        <p:spPr>
          <a:xfrm>
            <a:off x="746824" y="7187980"/>
            <a:ext cx="327321" cy="277071"/>
          </a:xfrm>
          <a:prstGeom prst="rightArrow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3D803BF-FBB5-8718-15B4-3725BE44B29D}"/>
                  </a:ext>
                </a:extLst>
              </p:cNvPr>
              <p:cNvSpPr txBox="1"/>
              <p:nvPr/>
            </p:nvSpPr>
            <p:spPr bwMode="auto">
              <a:xfrm>
                <a:off x="1233720" y="7012262"/>
                <a:ext cx="6195670" cy="62850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4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𝑐</m:t>
                            </m:r>
                          </m:e>
                          <m:sup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kumimoji="1" lang="en-US" altLang="zh-CN" sz="24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zh-CN" sz="24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kumimoji="1" lang="en-US" altLang="zh-CN" sz="24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kumimoji="1" lang="el-GR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𝑡</m:t>
                        </m:r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)</m:t>
                        </m:r>
                      </m:den>
                    </m:f>
                    <m:r>
                      <a:rPr kumimoji="1" lang="en-US" altLang="zh-CN" sz="24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</m:t>
                    </m:r>
                    <m:r>
                      <a:rPr lang="en-US" sz="24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sz="2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constants</a:t>
                </a:r>
                <a:r>
                  <a:rPr lang="en-US" sz="2200" dirty="0">
                    <a:solidFill>
                      <a:srgbClr val="C0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3D803BF-FBB5-8718-15B4-3725BE44B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3720" y="7012262"/>
                <a:ext cx="6195670" cy="628505"/>
              </a:xfrm>
              <a:prstGeom prst="rect">
                <a:avLst/>
              </a:prstGeom>
              <a:blipFill>
                <a:blip r:embed="rId15"/>
                <a:stretch>
                  <a:fillRect l="-1020" b="-140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圆角矩形 25">
            <a:extLst>
              <a:ext uri="{FF2B5EF4-FFF2-40B4-BE49-F238E27FC236}">
                <a16:creationId xmlns:a16="http://schemas.microsoft.com/office/drawing/2014/main" id="{111E2BC1-7002-B578-21D8-31C46E18732D}"/>
              </a:ext>
            </a:extLst>
          </p:cNvPr>
          <p:cNvSpPr/>
          <p:nvPr/>
        </p:nvSpPr>
        <p:spPr>
          <a:xfrm>
            <a:off x="996860" y="5404807"/>
            <a:ext cx="4731571" cy="1352624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CE6EE43-FCB8-1B45-601E-7B7A6A8690FF}"/>
              </a:ext>
            </a:extLst>
          </p:cNvPr>
          <p:cNvSpPr txBox="1"/>
          <p:nvPr/>
        </p:nvSpPr>
        <p:spPr bwMode="auto">
          <a:xfrm>
            <a:off x="9159637" y="5686726"/>
            <a:ext cx="932062" cy="461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</a:rPr>
              <a:t>❓</a:t>
            </a:r>
          </a:p>
        </p:txBody>
      </p:sp>
    </p:spTree>
    <p:extLst>
      <p:ext uri="{BB962C8B-B14F-4D97-AF65-F5344CB8AC3E}">
        <p14:creationId xmlns:p14="http://schemas.microsoft.com/office/powerpoint/2010/main" val="119053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3" grpId="0"/>
      <p:bldP spid="4" grpId="0" animBg="1"/>
      <p:bldP spid="5" grpId="0"/>
      <p:bldP spid="6" grpId="0"/>
      <p:bldP spid="7" grpId="0"/>
      <p:bldP spid="8" grpId="0"/>
      <p:bldP spid="9" grpId="0"/>
      <p:bldP spid="11" grpId="0" animBg="1"/>
      <p:bldP spid="17" grpId="0"/>
      <p:bldP spid="24" grpId="0" animBg="1"/>
      <p:bldP spid="25" grpId="0"/>
      <p:bldP spid="2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24">
            <a:extLst>
              <a:ext uri="{FF2B5EF4-FFF2-40B4-BE49-F238E27FC236}">
                <a16:creationId xmlns:a16="http://schemas.microsoft.com/office/drawing/2014/main" id="{9E3BBBD6-5866-40E1-BC24-6826FCA4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26" y="718642"/>
            <a:ext cx="8997950" cy="322293"/>
          </a:xfrm>
        </p:spPr>
        <p:txBody>
          <a:bodyPr/>
          <a:lstStyle/>
          <a:p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Outline</a:t>
            </a:r>
            <a:endParaRPr lang="zh-CN" altLang="en-US" sz="3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" name="AutoShape 15">
            <a:extLst>
              <a:ext uri="{FF2B5EF4-FFF2-40B4-BE49-F238E27FC236}">
                <a16:creationId xmlns:a16="http://schemas.microsoft.com/office/drawing/2014/main" id="{8DE83D24-E75E-394E-2E39-3D68775FD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686" y="3377848"/>
            <a:ext cx="4579937" cy="5286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9B015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3" name="AutoShape 16">
            <a:extLst>
              <a:ext uri="{FF2B5EF4-FFF2-40B4-BE49-F238E27FC236}">
                <a16:creationId xmlns:a16="http://schemas.microsoft.com/office/drawing/2014/main" id="{964FE8CD-CDA9-DEBA-B164-A8687E394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048" y="3239735"/>
            <a:ext cx="723900" cy="793750"/>
          </a:xfrm>
          <a:prstGeom prst="diamond">
            <a:avLst/>
          </a:prstGeom>
          <a:solidFill>
            <a:srgbClr val="F9B015"/>
          </a:solidFill>
          <a:ln w="25400">
            <a:solidFill>
              <a:srgbClr val="F9B01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508FF975-4DF2-139F-DEBF-981F8A1F7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096" y="3411333"/>
            <a:ext cx="38099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微软雅黑" pitchFamily="34" charset="-122"/>
              </a:rPr>
              <a:t>Problems and Contributions 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49207D13-DB05-36C2-290D-3345E6B89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613" y="3411333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 b="1">
                <a:solidFill>
                  <a:srgbClr val="F9F9F9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微软雅黑" pitchFamily="34" charset="-122"/>
              </a:rPr>
              <a:t>2</a:t>
            </a:r>
            <a:endParaRPr lang="zh-CN" altLang="en-US" b="1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AutoShape 15">
            <a:extLst>
              <a:ext uri="{FF2B5EF4-FFF2-40B4-BE49-F238E27FC236}">
                <a16:creationId xmlns:a16="http://schemas.microsoft.com/office/drawing/2014/main" id="{FEF89E42-2682-F525-E196-1BD517D2D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2352" y="5836963"/>
            <a:ext cx="4524272" cy="52916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9B015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14" name="AutoShape 16">
            <a:extLst>
              <a:ext uri="{FF2B5EF4-FFF2-40B4-BE49-F238E27FC236}">
                <a16:creationId xmlns:a16="http://schemas.microsoft.com/office/drawing/2014/main" id="{C6AF6109-B6CD-AF9C-4E47-AAF790FB3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611" y="5699159"/>
            <a:ext cx="723132" cy="793750"/>
          </a:xfrm>
          <a:prstGeom prst="diamond">
            <a:avLst/>
          </a:prstGeom>
          <a:solidFill>
            <a:srgbClr val="F9B015"/>
          </a:solidFill>
          <a:ln w="25400">
            <a:solidFill>
              <a:srgbClr val="F9B01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C97D1F71-5D2F-750D-C8F3-EEA841AA3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0325" y="5870978"/>
            <a:ext cx="35393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微软雅黑" pitchFamily="34" charset="-122"/>
              </a:rPr>
              <a:t>Perspectives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883DE910-55AC-6033-D665-8E71C54CB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5770" y="5849597"/>
            <a:ext cx="338131" cy="46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 b="1">
                <a:solidFill>
                  <a:srgbClr val="F9F9F9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微软雅黑" pitchFamily="34" charset="-122"/>
              </a:rPr>
              <a:t>4</a:t>
            </a:r>
            <a:endParaRPr lang="zh-CN" altLang="en-US" b="1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AutoShape 20">
            <a:extLst>
              <a:ext uri="{FF2B5EF4-FFF2-40B4-BE49-F238E27FC236}">
                <a16:creationId xmlns:a16="http://schemas.microsoft.com/office/drawing/2014/main" id="{E6900EF2-A6A0-2175-056C-DA701686E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071" y="4610359"/>
            <a:ext cx="4547727" cy="52281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EC3E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24" name="AutoShape 21">
            <a:extLst>
              <a:ext uri="{FF2B5EF4-FFF2-40B4-BE49-F238E27FC236}">
                <a16:creationId xmlns:a16="http://schemas.microsoft.com/office/drawing/2014/main" id="{0DCE3E29-960A-B42F-5D6B-3484310B3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3148" y="4474209"/>
            <a:ext cx="718062" cy="784225"/>
          </a:xfrm>
          <a:prstGeom prst="diamond">
            <a:avLst/>
          </a:prstGeom>
          <a:solidFill>
            <a:srgbClr val="9EC3E2"/>
          </a:solidFill>
          <a:ln w="25400">
            <a:solidFill>
              <a:srgbClr val="9EC3E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D0EFF6FB-1E9A-8A7D-4022-3913B627F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876" y="4637126"/>
            <a:ext cx="37136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微软雅黑" pitchFamily="34" charset="-122"/>
              </a:rPr>
              <a:t>Techniques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DEEB5C09-9D86-A8E6-4416-F061F1F06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816" y="4630181"/>
            <a:ext cx="339085" cy="46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 b="1">
                <a:solidFill>
                  <a:srgbClr val="F9F9F9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微软雅黑" pitchFamily="34" charset="-122"/>
              </a:rPr>
              <a:t>3</a:t>
            </a:r>
            <a:endParaRPr lang="zh-CN" altLang="en-US" b="1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AutoShape 20">
            <a:extLst>
              <a:ext uri="{FF2B5EF4-FFF2-40B4-BE49-F238E27FC236}">
                <a16:creationId xmlns:a16="http://schemas.microsoft.com/office/drawing/2014/main" id="{01DD5896-96ED-A46A-35F4-6406DF164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146" y="2150936"/>
            <a:ext cx="4576661" cy="52281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EC3E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29" name="AutoShape 21">
            <a:extLst>
              <a:ext uri="{FF2B5EF4-FFF2-40B4-BE49-F238E27FC236}">
                <a16:creationId xmlns:a16="http://schemas.microsoft.com/office/drawing/2014/main" id="{32BE7F80-C6C7-806F-F03C-D79866DD2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223" y="2014786"/>
            <a:ext cx="718062" cy="784225"/>
          </a:xfrm>
          <a:prstGeom prst="diamond">
            <a:avLst/>
          </a:prstGeom>
          <a:solidFill>
            <a:srgbClr val="9EC3E2"/>
          </a:solidFill>
          <a:ln w="25400">
            <a:solidFill>
              <a:srgbClr val="9EC3E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30" name="Text Box 22">
            <a:extLst>
              <a:ext uri="{FF2B5EF4-FFF2-40B4-BE49-F238E27FC236}">
                <a16:creationId xmlns:a16="http://schemas.microsoft.com/office/drawing/2014/main" id="{303B7D7F-21CB-03A2-B37A-090FF4784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218" y="2189664"/>
            <a:ext cx="360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微软雅黑" pitchFamily="34" charset="-122"/>
              </a:rPr>
              <a:t>Background</a:t>
            </a:r>
            <a:endParaRPr lang="zh-CN" altLang="en-US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Text Box 23">
            <a:extLst>
              <a:ext uri="{FF2B5EF4-FFF2-40B4-BE49-F238E27FC236}">
                <a16:creationId xmlns:a16="http://schemas.microsoft.com/office/drawing/2014/main" id="{855B5CA8-0EB0-B0C5-B915-C706B450D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342" y="2150936"/>
            <a:ext cx="339085" cy="46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 b="1">
                <a:solidFill>
                  <a:srgbClr val="F9F9F9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微软雅黑" pitchFamily="34" charset="-122"/>
              </a:rPr>
              <a:t>1</a:t>
            </a:r>
            <a:endParaRPr lang="zh-CN" altLang="en-US" b="1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5522F02-3F59-77C5-4CA4-F8C7B7D6FF2F}"/>
              </a:ext>
            </a:extLst>
          </p:cNvPr>
          <p:cNvSpPr/>
          <p:nvPr/>
        </p:nvSpPr>
        <p:spPr>
          <a:xfrm>
            <a:off x="2145759" y="2971161"/>
            <a:ext cx="5836563" cy="4084185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74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24">
            <a:extLst>
              <a:ext uri="{FF2B5EF4-FFF2-40B4-BE49-F238E27FC236}">
                <a16:creationId xmlns:a16="http://schemas.microsoft.com/office/drawing/2014/main" id="{9E3BBBD6-5866-40E1-BC24-6826FCA4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26" y="718642"/>
            <a:ext cx="8997950" cy="558338"/>
          </a:xfrm>
        </p:spPr>
        <p:txBody>
          <a:bodyPr/>
          <a:lstStyle/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Monte-Carlo Method </a:t>
            </a:r>
            <a:r>
              <a:rPr lang="en-US" altLang="zh-CN" sz="2400" b="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[InternetMath ’05]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55394581-9568-E692-67A2-5BDDE66FAF4D}"/>
              </a:ext>
            </a:extLst>
          </p:cNvPr>
          <p:cNvSpPr/>
          <p:nvPr/>
        </p:nvSpPr>
        <p:spPr>
          <a:xfrm>
            <a:off x="6209407" y="3931236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CD319A7-BD9A-53C9-1DC7-9108C93EC44C}"/>
              </a:ext>
            </a:extLst>
          </p:cNvPr>
          <p:cNvSpPr/>
          <p:nvPr/>
        </p:nvSpPr>
        <p:spPr>
          <a:xfrm>
            <a:off x="6209407" y="4554095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F0644140-476D-22A5-BC99-F0816D67A8D0}"/>
              </a:ext>
            </a:extLst>
          </p:cNvPr>
          <p:cNvSpPr/>
          <p:nvPr/>
        </p:nvSpPr>
        <p:spPr>
          <a:xfrm>
            <a:off x="6209407" y="5176954"/>
            <a:ext cx="288032" cy="28803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180C9368-F088-F8E8-D01A-23F963E0B19E}"/>
              </a:ext>
            </a:extLst>
          </p:cNvPr>
          <p:cNvSpPr/>
          <p:nvPr/>
        </p:nvSpPr>
        <p:spPr>
          <a:xfrm>
            <a:off x="6209407" y="6154697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61C1341-9D45-73ED-3CED-DE459C97EA26}"/>
              </a:ext>
            </a:extLst>
          </p:cNvPr>
          <p:cNvSpPr/>
          <p:nvPr/>
        </p:nvSpPr>
        <p:spPr>
          <a:xfrm>
            <a:off x="6209407" y="6777556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9DA430BC-8289-1F86-A384-B4FAEB11D696}"/>
              </a:ext>
            </a:extLst>
          </p:cNvPr>
          <p:cNvCxnSpPr>
            <a:cxnSpLocks/>
            <a:endCxn id="2" idx="2"/>
          </p:cNvCxnSpPr>
          <p:nvPr/>
        </p:nvCxnSpPr>
        <p:spPr>
          <a:xfrm flipV="1">
            <a:off x="4801357" y="4075252"/>
            <a:ext cx="1408050" cy="1278736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FC581762-8F85-42AC-49D3-ED42BF067A8B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4801357" y="4698111"/>
            <a:ext cx="1408050" cy="655877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1A024E37-588A-236F-6C81-EF5E8D4B1ADD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4801357" y="5320970"/>
            <a:ext cx="1408050" cy="33018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54BF3966-4FE5-2EB2-C47D-9CC6B2D8FC7E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4801357" y="5353988"/>
            <a:ext cx="1408050" cy="944725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56A21CCF-DF62-A0CA-3FB0-AD6535DBAA1E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4801357" y="5353988"/>
            <a:ext cx="1408050" cy="1567584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02E1D88-34AD-0DF2-C04C-EC2DCC6DF796}"/>
                  </a:ext>
                </a:extLst>
              </p:cNvPr>
              <p:cNvSpPr txBox="1"/>
              <p:nvPr/>
            </p:nvSpPr>
            <p:spPr bwMode="auto">
              <a:xfrm>
                <a:off x="6203647" y="5573229"/>
                <a:ext cx="491370" cy="36320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02E1D88-34AD-0DF2-C04C-EC2DCC6DF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3647" y="5573229"/>
                <a:ext cx="491370" cy="3632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A89104F6-D339-7223-C158-5F3924B74908}"/>
              </a:ext>
            </a:extLst>
          </p:cNvPr>
          <p:cNvCxnSpPr/>
          <p:nvPr/>
        </p:nvCxnSpPr>
        <p:spPr>
          <a:xfrm>
            <a:off x="6745573" y="4061533"/>
            <a:ext cx="37848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id="{ED227FC1-9765-BE92-9A7A-11E914C01C47}"/>
              </a:ext>
            </a:extLst>
          </p:cNvPr>
          <p:cNvCxnSpPr/>
          <p:nvPr/>
        </p:nvCxnSpPr>
        <p:spPr>
          <a:xfrm>
            <a:off x="6745573" y="6927868"/>
            <a:ext cx="37848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E969D4A0-B9A4-35B8-07A9-35F92E23EAB5}"/>
              </a:ext>
            </a:extLst>
          </p:cNvPr>
          <p:cNvCxnSpPr/>
          <p:nvPr/>
        </p:nvCxnSpPr>
        <p:spPr>
          <a:xfrm>
            <a:off x="6934816" y="5870515"/>
            <a:ext cx="0" cy="1051057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BD42D6B8-7EEB-6E19-6A07-47344F16CEFD}"/>
              </a:ext>
            </a:extLst>
          </p:cNvPr>
          <p:cNvCxnSpPr>
            <a:cxnSpLocks/>
          </p:cNvCxnSpPr>
          <p:nvPr/>
        </p:nvCxnSpPr>
        <p:spPr>
          <a:xfrm flipV="1">
            <a:off x="6934816" y="4074788"/>
            <a:ext cx="0" cy="1051057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9E537AA-D735-DBCA-94C3-AABCD1F93386}"/>
                  </a:ext>
                </a:extLst>
              </p:cNvPr>
              <p:cNvSpPr txBox="1"/>
              <p:nvPr/>
            </p:nvSpPr>
            <p:spPr bwMode="auto">
              <a:xfrm>
                <a:off x="6783146" y="5244241"/>
                <a:ext cx="1492740" cy="39957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nodes</a:t>
                </a: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9E537AA-D735-DBCA-94C3-AABCD1F93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3146" y="5244241"/>
                <a:ext cx="1492740" cy="399574"/>
              </a:xfrm>
              <a:prstGeom prst="rect">
                <a:avLst/>
              </a:prstGeom>
              <a:blipFill>
                <a:blip r:embed="rId4"/>
                <a:stretch>
                  <a:fillRect t="-6061" b="-27273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椭圆 21">
            <a:extLst>
              <a:ext uri="{FF2B5EF4-FFF2-40B4-BE49-F238E27FC236}">
                <a16:creationId xmlns:a16="http://schemas.microsoft.com/office/drawing/2014/main" id="{15191713-8EE2-9EE3-DADF-529E7343E54E}"/>
              </a:ext>
            </a:extLst>
          </p:cNvPr>
          <p:cNvSpPr/>
          <p:nvPr/>
        </p:nvSpPr>
        <p:spPr>
          <a:xfrm>
            <a:off x="2810478" y="3928667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60C8A7D4-7900-3A5A-B6A1-7D7BF543C0F0}"/>
              </a:ext>
            </a:extLst>
          </p:cNvPr>
          <p:cNvSpPr/>
          <p:nvPr/>
        </p:nvSpPr>
        <p:spPr>
          <a:xfrm>
            <a:off x="2810478" y="4551526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37BABDD2-F2CF-13BA-0EF0-E47DA3AF195A}"/>
              </a:ext>
            </a:extLst>
          </p:cNvPr>
          <p:cNvSpPr/>
          <p:nvPr/>
        </p:nvSpPr>
        <p:spPr>
          <a:xfrm>
            <a:off x="2810478" y="5174385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3F2F45D4-8835-F258-B403-1E627275E274}"/>
              </a:ext>
            </a:extLst>
          </p:cNvPr>
          <p:cNvSpPr/>
          <p:nvPr/>
        </p:nvSpPr>
        <p:spPr>
          <a:xfrm>
            <a:off x="2810478" y="6152128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8E0387B-651C-1DD8-88D3-336696E28412}"/>
              </a:ext>
            </a:extLst>
          </p:cNvPr>
          <p:cNvSpPr/>
          <p:nvPr/>
        </p:nvSpPr>
        <p:spPr>
          <a:xfrm>
            <a:off x="2810478" y="6774987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C7DC6F37-6390-5451-A28B-1C7106A2CCA2}"/>
                  </a:ext>
                </a:extLst>
              </p:cNvPr>
              <p:cNvSpPr txBox="1"/>
              <p:nvPr/>
            </p:nvSpPr>
            <p:spPr bwMode="auto">
              <a:xfrm>
                <a:off x="2804718" y="5570660"/>
                <a:ext cx="491370" cy="36320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C7DC6F37-6390-5451-A28B-1C7106A2C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4718" y="5570660"/>
                <a:ext cx="491370" cy="3632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85CD54EF-FCDA-B05E-1784-7B105E4EAF26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3098510" y="4072683"/>
            <a:ext cx="1456996" cy="1182079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4FAA10CA-94C3-9972-E530-6A52E0FAA0C2}"/>
              </a:ext>
            </a:extLst>
          </p:cNvPr>
          <p:cNvCxnSpPr>
            <a:cxnSpLocks/>
            <a:stCxn id="23" idx="6"/>
          </p:cNvCxnSpPr>
          <p:nvPr/>
        </p:nvCxnSpPr>
        <p:spPr>
          <a:xfrm>
            <a:off x="3098510" y="4695542"/>
            <a:ext cx="1414815" cy="658446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11B9DBCD-DDF7-87C1-24CC-6465F121C00F}"/>
              </a:ext>
            </a:extLst>
          </p:cNvPr>
          <p:cNvCxnSpPr>
            <a:cxnSpLocks/>
            <a:stCxn id="24" idx="6"/>
            <a:endCxn id="81" idx="2"/>
          </p:cNvCxnSpPr>
          <p:nvPr/>
        </p:nvCxnSpPr>
        <p:spPr>
          <a:xfrm>
            <a:off x="3098510" y="5318401"/>
            <a:ext cx="1411769" cy="35587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354A21B9-0E5F-12D4-F423-553AB6D8D989}"/>
              </a:ext>
            </a:extLst>
          </p:cNvPr>
          <p:cNvCxnSpPr>
            <a:cxnSpLocks/>
            <a:stCxn id="25" idx="6"/>
          </p:cNvCxnSpPr>
          <p:nvPr/>
        </p:nvCxnSpPr>
        <p:spPr>
          <a:xfrm flipV="1">
            <a:off x="3098510" y="5453213"/>
            <a:ext cx="1456996" cy="842931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9CCFA115-A212-EDA5-02EC-79F3D2FF138E}"/>
              </a:ext>
            </a:extLst>
          </p:cNvPr>
          <p:cNvCxnSpPr>
            <a:cxnSpLocks/>
            <a:stCxn id="26" idx="6"/>
          </p:cNvCxnSpPr>
          <p:nvPr/>
        </p:nvCxnSpPr>
        <p:spPr>
          <a:xfrm flipV="1">
            <a:off x="3098510" y="5453213"/>
            <a:ext cx="1456996" cy="1465790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椭圆 80">
            <a:extLst>
              <a:ext uri="{FF2B5EF4-FFF2-40B4-BE49-F238E27FC236}">
                <a16:creationId xmlns:a16="http://schemas.microsoft.com/office/drawing/2014/main" id="{FE89391A-B1BF-96F5-457C-4332E367593F}"/>
              </a:ext>
            </a:extLst>
          </p:cNvPr>
          <p:cNvSpPr/>
          <p:nvPr/>
        </p:nvSpPr>
        <p:spPr>
          <a:xfrm>
            <a:off x="4510279" y="5209972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E94F78CA-E7DA-CEFC-9A37-2A33FCFEE2D4}"/>
              </a:ext>
            </a:extLst>
          </p:cNvPr>
          <p:cNvSpPr/>
          <p:nvPr/>
        </p:nvSpPr>
        <p:spPr>
          <a:xfrm>
            <a:off x="6212453" y="3933884"/>
            <a:ext cx="288032" cy="2880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cxnSp>
        <p:nvCxnSpPr>
          <p:cNvPr id="84" name="直线箭头连接符 83">
            <a:extLst>
              <a:ext uri="{FF2B5EF4-FFF2-40B4-BE49-F238E27FC236}">
                <a16:creationId xmlns:a16="http://schemas.microsoft.com/office/drawing/2014/main" id="{19CEFB46-4596-9A14-C725-6EC464539581}"/>
              </a:ext>
            </a:extLst>
          </p:cNvPr>
          <p:cNvCxnSpPr>
            <a:cxnSpLocks/>
            <a:stCxn id="87" idx="6"/>
            <a:endCxn id="2" idx="2"/>
          </p:cNvCxnSpPr>
          <p:nvPr/>
        </p:nvCxnSpPr>
        <p:spPr>
          <a:xfrm flipV="1">
            <a:off x="4805436" y="4075252"/>
            <a:ext cx="1403971" cy="1284032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椭圆 84">
            <a:extLst>
              <a:ext uri="{FF2B5EF4-FFF2-40B4-BE49-F238E27FC236}">
                <a16:creationId xmlns:a16="http://schemas.microsoft.com/office/drawing/2014/main" id="{2427D25C-0412-AE01-1095-756CA0BFD4B5}"/>
              </a:ext>
            </a:extLst>
          </p:cNvPr>
          <p:cNvSpPr/>
          <p:nvPr/>
        </p:nvSpPr>
        <p:spPr>
          <a:xfrm>
            <a:off x="2815003" y="3926711"/>
            <a:ext cx="288032" cy="2880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cxnSp>
        <p:nvCxnSpPr>
          <p:cNvPr id="86" name="直线箭头连接符 85">
            <a:extLst>
              <a:ext uri="{FF2B5EF4-FFF2-40B4-BE49-F238E27FC236}">
                <a16:creationId xmlns:a16="http://schemas.microsoft.com/office/drawing/2014/main" id="{DF5B86F6-1B11-1E36-B6D5-128532E6D636}"/>
              </a:ext>
            </a:extLst>
          </p:cNvPr>
          <p:cNvCxnSpPr>
            <a:cxnSpLocks/>
            <a:stCxn id="85" idx="6"/>
            <a:endCxn id="87" idx="1"/>
          </p:cNvCxnSpPr>
          <p:nvPr/>
        </p:nvCxnSpPr>
        <p:spPr>
          <a:xfrm>
            <a:off x="3103035" y="4070727"/>
            <a:ext cx="1456550" cy="1186722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椭圆 86">
            <a:extLst>
              <a:ext uri="{FF2B5EF4-FFF2-40B4-BE49-F238E27FC236}">
                <a16:creationId xmlns:a16="http://schemas.microsoft.com/office/drawing/2014/main" id="{8D4C9B28-8A31-A0DD-5F4C-CBD4A19BC48F}"/>
              </a:ext>
            </a:extLst>
          </p:cNvPr>
          <p:cNvSpPr/>
          <p:nvPr/>
        </p:nvSpPr>
        <p:spPr>
          <a:xfrm>
            <a:off x="4517404" y="5215268"/>
            <a:ext cx="288032" cy="2880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B37107C7-7FF9-7755-759B-67E5481EB394}"/>
              </a:ext>
            </a:extLst>
          </p:cNvPr>
          <p:cNvSpPr/>
          <p:nvPr/>
        </p:nvSpPr>
        <p:spPr>
          <a:xfrm>
            <a:off x="6217791" y="6161026"/>
            <a:ext cx="288032" cy="2880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cxnSp>
        <p:nvCxnSpPr>
          <p:cNvPr id="89" name="直线箭头连接符 88">
            <a:extLst>
              <a:ext uri="{FF2B5EF4-FFF2-40B4-BE49-F238E27FC236}">
                <a16:creationId xmlns:a16="http://schemas.microsoft.com/office/drawing/2014/main" id="{EEF1AB76-7F36-420B-49F3-F9D515EEAC1D}"/>
              </a:ext>
            </a:extLst>
          </p:cNvPr>
          <p:cNvCxnSpPr>
            <a:cxnSpLocks/>
            <a:stCxn id="92" idx="6"/>
            <a:endCxn id="88" idx="2"/>
          </p:cNvCxnSpPr>
          <p:nvPr/>
        </p:nvCxnSpPr>
        <p:spPr>
          <a:xfrm>
            <a:off x="4805612" y="5377385"/>
            <a:ext cx="1412179" cy="927657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椭圆 89">
            <a:extLst>
              <a:ext uri="{FF2B5EF4-FFF2-40B4-BE49-F238E27FC236}">
                <a16:creationId xmlns:a16="http://schemas.microsoft.com/office/drawing/2014/main" id="{2736CE8A-0A33-563F-7C7D-EC8B81C95136}"/>
              </a:ext>
            </a:extLst>
          </p:cNvPr>
          <p:cNvSpPr/>
          <p:nvPr/>
        </p:nvSpPr>
        <p:spPr>
          <a:xfrm>
            <a:off x="2810478" y="6783852"/>
            <a:ext cx="288032" cy="2880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cxnSp>
        <p:nvCxnSpPr>
          <p:cNvPr id="91" name="直线箭头连接符 90">
            <a:extLst>
              <a:ext uri="{FF2B5EF4-FFF2-40B4-BE49-F238E27FC236}">
                <a16:creationId xmlns:a16="http://schemas.microsoft.com/office/drawing/2014/main" id="{C5A7BED2-2350-0664-539E-A4E72DDC07D1}"/>
              </a:ext>
            </a:extLst>
          </p:cNvPr>
          <p:cNvCxnSpPr>
            <a:cxnSpLocks/>
            <a:stCxn id="90" idx="6"/>
            <a:endCxn id="92" idx="3"/>
          </p:cNvCxnSpPr>
          <p:nvPr/>
        </p:nvCxnSpPr>
        <p:spPr>
          <a:xfrm flipV="1">
            <a:off x="3098510" y="5479220"/>
            <a:ext cx="1461251" cy="1448648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椭圆 91">
            <a:extLst>
              <a:ext uri="{FF2B5EF4-FFF2-40B4-BE49-F238E27FC236}">
                <a16:creationId xmlns:a16="http://schemas.microsoft.com/office/drawing/2014/main" id="{6617BBC9-97A1-752B-03B5-CDB7D00205D0}"/>
              </a:ext>
            </a:extLst>
          </p:cNvPr>
          <p:cNvSpPr/>
          <p:nvPr/>
        </p:nvSpPr>
        <p:spPr>
          <a:xfrm>
            <a:off x="4517580" y="5233369"/>
            <a:ext cx="288032" cy="2880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D51FF8E8-A7B5-F622-ED6B-29903F44E3D7}"/>
                  </a:ext>
                </a:extLst>
              </p:cNvPr>
              <p:cNvSpPr txBox="1"/>
              <p:nvPr/>
            </p:nvSpPr>
            <p:spPr bwMode="auto">
              <a:xfrm>
                <a:off x="806824" y="1884587"/>
                <a:ext cx="8054788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24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kumimoji="1" lang="en-US" altLang="zh-CN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zh-CN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𝑛</m:t>
                    </m:r>
                    <m:r>
                      <a:rPr kumimoji="1" lang="en-US" altLang="zh-CN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time </a:t>
                </a:r>
                <a:r>
                  <a:rPr kumimoji="1" lang="en-US" altLang="zh-CN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to touch </a:t>
                </a:r>
                <a14:m>
                  <m:oMath xmlns:m="http://schemas.openxmlformats.org/officeDocument/2006/math">
                    <m:r>
                      <a:rPr kumimoji="1"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kumimoji="1" lang="en-US" altLang="zh-CN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at least once </a:t>
                </a:r>
              </a:p>
            </p:txBody>
          </p:sp>
        </mc:Choice>
        <mc:Fallback xmlns=""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D51FF8E8-A7B5-F622-ED6B-29903F44E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6824" y="1884587"/>
                <a:ext cx="8054788" cy="461665"/>
              </a:xfrm>
              <a:prstGeom prst="rect">
                <a:avLst/>
              </a:prstGeom>
              <a:blipFill>
                <a:blip r:embed="rId6"/>
                <a:stretch>
                  <a:fillRect t="-10811" b="-2973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2" descr="Sad&quot; Icon - Download for free – Iconduck">
            <a:extLst>
              <a:ext uri="{FF2B5EF4-FFF2-40B4-BE49-F238E27FC236}">
                <a16:creationId xmlns:a16="http://schemas.microsoft.com/office/drawing/2014/main" id="{AC220EED-30CE-B0FD-D73A-4F0A69093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8" y="1884587"/>
            <a:ext cx="5619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CEB36FA-0CB7-BC7B-EEE1-4AF376E9F770}"/>
                  </a:ext>
                </a:extLst>
              </p:cNvPr>
              <p:cNvSpPr txBox="1"/>
              <p:nvPr/>
            </p:nvSpPr>
            <p:spPr bwMode="auto">
              <a:xfrm>
                <a:off x="6259691" y="5166657"/>
                <a:ext cx="177805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CEB36FA-0CB7-BC7B-EEE1-4AF376E9F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9691" y="5166657"/>
                <a:ext cx="177805" cy="307777"/>
              </a:xfrm>
              <a:prstGeom prst="rect">
                <a:avLst/>
              </a:prstGeom>
              <a:blipFill>
                <a:blip r:embed="rId8"/>
                <a:stretch>
                  <a:fillRect l="-20000" r="-26667" b="-40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23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75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5" grpId="0" animBg="1"/>
      <p:bldP spid="85" grpId="1" animBg="1"/>
      <p:bldP spid="87" grpId="0" animBg="1"/>
      <p:bldP spid="87" grpId="1" animBg="1"/>
      <p:bldP spid="88" grpId="0" animBg="1"/>
      <p:bldP spid="88" grpId="1" animBg="1"/>
      <p:bldP spid="90" grpId="0" animBg="1"/>
      <p:bldP spid="90" grpId="1" animBg="1"/>
      <p:bldP spid="92" grpId="0" animBg="1"/>
      <p:bldP spid="9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Single-Node PageRank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2">
                <a:extLst>
                  <a:ext uri="{FF2B5EF4-FFF2-40B4-BE49-F238E27FC236}">
                    <a16:creationId xmlns:a16="http://schemas.microsoft.com/office/drawing/2014/main" id="{9322BB81-4650-5FDB-C53B-5183FE7A24C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7832" y="1726754"/>
              <a:ext cx="8732642" cy="44285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3970">
                      <a:extLst>
                        <a:ext uri="{9D8B030D-6E8A-4147-A177-3AD203B41FA5}">
                          <a16:colId xmlns:a16="http://schemas.microsoft.com/office/drawing/2014/main" val="766223457"/>
                        </a:ext>
                      </a:extLst>
                    </a:gridCol>
                    <a:gridCol w="3888432">
                      <a:extLst>
                        <a:ext uri="{9D8B030D-6E8A-4147-A177-3AD203B41FA5}">
                          <a16:colId xmlns:a16="http://schemas.microsoft.com/office/drawing/2014/main" val="1028029713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3368993768"/>
                        </a:ext>
                      </a:extLst>
                    </a:gridCol>
                  </a:tblGrid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Complexity</a:t>
                          </a:r>
                          <a:r>
                            <a:rPr lang="zh-CN" alt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Bound</a:t>
                          </a:r>
                          <a:endParaRPr 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Notes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1558678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Monte Carlo </a:t>
                          </a:r>
                          <a:r>
                            <a:rPr lang="en-US" altLang="zh-CN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[InMath’05]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9709721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218550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717986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endParaRPr lang="en-US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67119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663562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47113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2">
                <a:extLst>
                  <a:ext uri="{FF2B5EF4-FFF2-40B4-BE49-F238E27FC236}">
                    <a16:creationId xmlns:a16="http://schemas.microsoft.com/office/drawing/2014/main" id="{9322BB81-4650-5FDB-C53B-5183FE7A24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2695200"/>
                  </p:ext>
                </p:extLst>
              </p:nvPr>
            </p:nvGraphicFramePr>
            <p:xfrm>
              <a:off x="617832" y="1726754"/>
              <a:ext cx="8732642" cy="44285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3970">
                      <a:extLst>
                        <a:ext uri="{9D8B030D-6E8A-4147-A177-3AD203B41FA5}">
                          <a16:colId xmlns:a16="http://schemas.microsoft.com/office/drawing/2014/main" val="766223457"/>
                        </a:ext>
                      </a:extLst>
                    </a:gridCol>
                    <a:gridCol w="3888432">
                      <a:extLst>
                        <a:ext uri="{9D8B030D-6E8A-4147-A177-3AD203B41FA5}">
                          <a16:colId xmlns:a16="http://schemas.microsoft.com/office/drawing/2014/main" val="1028029713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3368993768"/>
                        </a:ext>
                      </a:extLst>
                    </a:gridCol>
                  </a:tblGrid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Complexity</a:t>
                          </a:r>
                          <a:r>
                            <a:rPr lang="zh-CN" alt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Bound</a:t>
                          </a:r>
                          <a:endParaRPr 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Notes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1558678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Monte Carlo </a:t>
                          </a:r>
                          <a:r>
                            <a:rPr lang="en-US" altLang="zh-CN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[InMath’05]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102000" r="-55700" b="-5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9709721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218550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717986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endParaRPr lang="en-US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67119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663562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47113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EDD3E74-0F0C-7E34-866F-78A63062A533}"/>
                  </a:ext>
                </a:extLst>
              </p:cNvPr>
              <p:cNvSpPr txBox="1"/>
              <p:nvPr/>
            </p:nvSpPr>
            <p:spPr bwMode="auto">
              <a:xfrm>
                <a:off x="625686" y="6481564"/>
                <a:ext cx="8280920" cy="68480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77100" lvl="2" algn="ctr" eaLnBrk="0" hangingPunct="0">
                  <a:spcBef>
                    <a:spcPts val="300"/>
                  </a:spcBef>
                  <a:buSzPct val="80000"/>
                  <a:defRPr/>
                </a:pPr>
                <a14:m>
                  <m:oMath xmlns:m="http://schemas.openxmlformats.org/officeDocument/2006/math">
                    <m:r>
                      <a:rPr lang="en-US" altLang="zh-CN" sz="1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𝑛</m:t>
                    </m:r>
                  </m:oMath>
                </a14:m>
                <a:r>
                  <a:rPr lang="en-US" altLang="zh-CN" sz="1800" b="0" i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the number of nodes and edges in the graph</a:t>
                </a:r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</a:p>
              <a:p>
                <a:pPr marL="720000" lvl="2" indent="-342900" algn="ctr" eaLnBrk="0" hangingPunct="0">
                  <a:spcBef>
                    <a:spcPts val="300"/>
                  </a:spcBef>
                  <a:buSzPct val="80000"/>
                  <a:buFont typeface="Arial" panose="020B0604020202020204" pitchFamily="34" charset="0"/>
                  <a:buChar char="•"/>
                  <a:defRPr/>
                </a:pPr>
                <a:endParaRPr lang="en-US" altLang="zh-CN" sz="1800" b="0" i="1">
                  <a:solidFill>
                    <a:schemeClr val="tx1"/>
                  </a:solidFill>
                  <a:latin typeface="Cambria Math" panose="020405030504060302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EDD3E74-0F0C-7E34-866F-78A63062A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686" y="6481564"/>
                <a:ext cx="8280920" cy="684803"/>
              </a:xfrm>
              <a:prstGeom prst="rect">
                <a:avLst/>
              </a:prstGeom>
              <a:blipFill>
                <a:blip r:embed="rId4"/>
                <a:stretch>
                  <a:fillRect t="-3636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右箭头 2">
            <a:extLst>
              <a:ext uri="{FF2B5EF4-FFF2-40B4-BE49-F238E27FC236}">
                <a16:creationId xmlns:a16="http://schemas.microsoft.com/office/drawing/2014/main" id="{70885FB6-A13E-8977-136D-EC41C7919AE5}"/>
              </a:ext>
            </a:extLst>
          </p:cNvPr>
          <p:cNvSpPr/>
          <p:nvPr/>
        </p:nvSpPr>
        <p:spPr>
          <a:xfrm>
            <a:off x="329800" y="2590850"/>
            <a:ext cx="288032" cy="216024"/>
          </a:xfrm>
          <a:prstGeom prst="rightArrow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60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24">
            <a:extLst>
              <a:ext uri="{FF2B5EF4-FFF2-40B4-BE49-F238E27FC236}">
                <a16:creationId xmlns:a16="http://schemas.microsoft.com/office/drawing/2014/main" id="{9E3BBBD6-5866-40E1-BC24-6826FCA4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26" y="718642"/>
            <a:ext cx="8997950" cy="558338"/>
          </a:xfrm>
        </p:spPr>
        <p:txBody>
          <a:bodyPr/>
          <a:lstStyle/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Monte Carlo + Push</a:t>
            </a:r>
            <a:endParaRPr lang="zh-CN" altLang="en-US" sz="3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54ACC0BD-72C2-10FE-B90A-D82710D7A15E}"/>
              </a:ext>
            </a:extLst>
          </p:cNvPr>
          <p:cNvSpPr/>
          <p:nvPr/>
        </p:nvSpPr>
        <p:spPr>
          <a:xfrm>
            <a:off x="6209407" y="4253964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1AB3FB7F-E7A5-6B20-38C8-4CAF3B51CD61}"/>
              </a:ext>
            </a:extLst>
          </p:cNvPr>
          <p:cNvSpPr/>
          <p:nvPr/>
        </p:nvSpPr>
        <p:spPr>
          <a:xfrm>
            <a:off x="6209407" y="4876823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C6E67C9A-FC46-F5F5-9358-7E8AFDDBD4B0}"/>
              </a:ext>
            </a:extLst>
          </p:cNvPr>
          <p:cNvSpPr/>
          <p:nvPr/>
        </p:nvSpPr>
        <p:spPr>
          <a:xfrm>
            <a:off x="6209407" y="5499682"/>
            <a:ext cx="288032" cy="28803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19DE740A-2435-004C-F396-DBA33B0862F5}"/>
              </a:ext>
            </a:extLst>
          </p:cNvPr>
          <p:cNvSpPr/>
          <p:nvPr/>
        </p:nvSpPr>
        <p:spPr>
          <a:xfrm>
            <a:off x="6209407" y="6477425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E32C97CE-0710-14D7-8DCF-8B9DB12F998D}"/>
              </a:ext>
            </a:extLst>
          </p:cNvPr>
          <p:cNvSpPr/>
          <p:nvPr/>
        </p:nvSpPr>
        <p:spPr>
          <a:xfrm>
            <a:off x="6209407" y="7100284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AF61B9BF-F0E0-AEBF-D616-5992325CCC2C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4801357" y="4397980"/>
            <a:ext cx="1408050" cy="1278736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线箭头连接符 49">
            <a:extLst>
              <a:ext uri="{FF2B5EF4-FFF2-40B4-BE49-F238E27FC236}">
                <a16:creationId xmlns:a16="http://schemas.microsoft.com/office/drawing/2014/main" id="{CAD42C83-ABFD-CE41-6768-70C78DF0B309}"/>
              </a:ext>
            </a:extLst>
          </p:cNvPr>
          <p:cNvCxnSpPr>
            <a:cxnSpLocks/>
            <a:endCxn id="36" idx="2"/>
          </p:cNvCxnSpPr>
          <p:nvPr/>
        </p:nvCxnSpPr>
        <p:spPr>
          <a:xfrm flipV="1">
            <a:off x="4801357" y="5020839"/>
            <a:ext cx="1408050" cy="655877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1E33E3E6-2D82-E1E1-E071-4C70CF9CAB6B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4801357" y="5643698"/>
            <a:ext cx="1408050" cy="33018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E655AF83-9164-00DE-36D0-C0FB031F0F3A}"/>
              </a:ext>
            </a:extLst>
          </p:cNvPr>
          <p:cNvCxnSpPr>
            <a:cxnSpLocks/>
            <a:endCxn id="46" idx="2"/>
          </p:cNvCxnSpPr>
          <p:nvPr/>
        </p:nvCxnSpPr>
        <p:spPr>
          <a:xfrm>
            <a:off x="4801357" y="5676716"/>
            <a:ext cx="1408050" cy="944725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308E8B16-C0EE-D79C-FC56-2CD17FBAC416}"/>
              </a:ext>
            </a:extLst>
          </p:cNvPr>
          <p:cNvCxnSpPr>
            <a:cxnSpLocks/>
            <a:endCxn id="48" idx="2"/>
          </p:cNvCxnSpPr>
          <p:nvPr/>
        </p:nvCxnSpPr>
        <p:spPr>
          <a:xfrm>
            <a:off x="4801357" y="5676716"/>
            <a:ext cx="1408050" cy="1567584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05C8B82A-7696-5FAC-FA71-AD74DD8E9E79}"/>
                  </a:ext>
                </a:extLst>
              </p:cNvPr>
              <p:cNvSpPr txBox="1"/>
              <p:nvPr/>
            </p:nvSpPr>
            <p:spPr bwMode="auto">
              <a:xfrm>
                <a:off x="6203647" y="5895957"/>
                <a:ext cx="491370" cy="36320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05C8B82A-7696-5FAC-FA71-AD74DD8E9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3647" y="5895957"/>
                <a:ext cx="491370" cy="3632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线连接符 56">
            <a:extLst>
              <a:ext uri="{FF2B5EF4-FFF2-40B4-BE49-F238E27FC236}">
                <a16:creationId xmlns:a16="http://schemas.microsoft.com/office/drawing/2014/main" id="{E692CCB9-ECC1-D3A2-C877-2664E6F9579B}"/>
              </a:ext>
            </a:extLst>
          </p:cNvPr>
          <p:cNvCxnSpPr/>
          <p:nvPr/>
        </p:nvCxnSpPr>
        <p:spPr>
          <a:xfrm>
            <a:off x="6745573" y="4384261"/>
            <a:ext cx="37848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线连接符 57">
            <a:extLst>
              <a:ext uri="{FF2B5EF4-FFF2-40B4-BE49-F238E27FC236}">
                <a16:creationId xmlns:a16="http://schemas.microsoft.com/office/drawing/2014/main" id="{09959911-1CC7-1C9C-958F-760505F84713}"/>
              </a:ext>
            </a:extLst>
          </p:cNvPr>
          <p:cNvCxnSpPr/>
          <p:nvPr/>
        </p:nvCxnSpPr>
        <p:spPr>
          <a:xfrm>
            <a:off x="6745573" y="7250596"/>
            <a:ext cx="37848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535C14BA-79E2-402C-51EC-DDC94C03C5A1}"/>
              </a:ext>
            </a:extLst>
          </p:cNvPr>
          <p:cNvCxnSpPr/>
          <p:nvPr/>
        </p:nvCxnSpPr>
        <p:spPr>
          <a:xfrm>
            <a:off x="6934816" y="6193243"/>
            <a:ext cx="0" cy="1051057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649C4CF7-83FC-CF61-94DC-CAA5790A37C3}"/>
              </a:ext>
            </a:extLst>
          </p:cNvPr>
          <p:cNvCxnSpPr>
            <a:cxnSpLocks/>
          </p:cNvCxnSpPr>
          <p:nvPr/>
        </p:nvCxnSpPr>
        <p:spPr>
          <a:xfrm flipV="1">
            <a:off x="6934816" y="4397516"/>
            <a:ext cx="0" cy="1051057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CFCE1804-7C00-FF22-959C-F6831E19F777}"/>
                  </a:ext>
                </a:extLst>
              </p:cNvPr>
              <p:cNvSpPr txBox="1"/>
              <p:nvPr/>
            </p:nvSpPr>
            <p:spPr bwMode="auto">
              <a:xfrm>
                <a:off x="6783146" y="5566969"/>
                <a:ext cx="1492740" cy="39957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nodes</a:t>
                </a:r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CFCE1804-7C00-FF22-959C-F6831E19F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3146" y="5566969"/>
                <a:ext cx="1492740" cy="399574"/>
              </a:xfrm>
              <a:prstGeom prst="rect">
                <a:avLst/>
              </a:prstGeom>
              <a:blipFill>
                <a:blip r:embed="rId4"/>
                <a:stretch>
                  <a:fillRect t="-9375" b="-2812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椭圆 61">
            <a:extLst>
              <a:ext uri="{FF2B5EF4-FFF2-40B4-BE49-F238E27FC236}">
                <a16:creationId xmlns:a16="http://schemas.microsoft.com/office/drawing/2014/main" id="{AC2A4816-68CD-EE1B-C086-41EEBE2A852C}"/>
              </a:ext>
            </a:extLst>
          </p:cNvPr>
          <p:cNvSpPr/>
          <p:nvPr/>
        </p:nvSpPr>
        <p:spPr>
          <a:xfrm>
            <a:off x="2810478" y="4251395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1000661F-44EE-1707-0174-B872E493F988}"/>
              </a:ext>
            </a:extLst>
          </p:cNvPr>
          <p:cNvSpPr/>
          <p:nvPr/>
        </p:nvSpPr>
        <p:spPr>
          <a:xfrm>
            <a:off x="2810478" y="4874254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A2C20768-7603-1D08-8C30-3D3C6CD09136}"/>
              </a:ext>
            </a:extLst>
          </p:cNvPr>
          <p:cNvSpPr/>
          <p:nvPr/>
        </p:nvSpPr>
        <p:spPr>
          <a:xfrm>
            <a:off x="2810478" y="5497113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6070C15E-4ADC-3E43-D6E5-2AFAA46781B4}"/>
              </a:ext>
            </a:extLst>
          </p:cNvPr>
          <p:cNvSpPr/>
          <p:nvPr/>
        </p:nvSpPr>
        <p:spPr>
          <a:xfrm>
            <a:off x="2810478" y="6474856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18FF65F1-5E30-6B07-6B76-27FB77B0F344}"/>
              </a:ext>
            </a:extLst>
          </p:cNvPr>
          <p:cNvSpPr/>
          <p:nvPr/>
        </p:nvSpPr>
        <p:spPr>
          <a:xfrm>
            <a:off x="2810478" y="7097715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4F4F000B-7276-4ECD-47B6-D55A1B394F97}"/>
                  </a:ext>
                </a:extLst>
              </p:cNvPr>
              <p:cNvSpPr txBox="1"/>
              <p:nvPr/>
            </p:nvSpPr>
            <p:spPr bwMode="auto">
              <a:xfrm>
                <a:off x="2804718" y="5893388"/>
                <a:ext cx="491370" cy="36320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4F4F000B-7276-4ECD-47B6-D55A1B394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4718" y="5893388"/>
                <a:ext cx="491370" cy="3632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直线箭头连接符 67">
            <a:extLst>
              <a:ext uri="{FF2B5EF4-FFF2-40B4-BE49-F238E27FC236}">
                <a16:creationId xmlns:a16="http://schemas.microsoft.com/office/drawing/2014/main" id="{5EA22343-6412-8B5E-01E1-98E1E7CF19BA}"/>
              </a:ext>
            </a:extLst>
          </p:cNvPr>
          <p:cNvCxnSpPr>
            <a:cxnSpLocks/>
            <a:stCxn id="62" idx="6"/>
          </p:cNvCxnSpPr>
          <p:nvPr/>
        </p:nvCxnSpPr>
        <p:spPr>
          <a:xfrm>
            <a:off x="3098510" y="4395411"/>
            <a:ext cx="1456996" cy="1182079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线箭头连接符 68">
            <a:extLst>
              <a:ext uri="{FF2B5EF4-FFF2-40B4-BE49-F238E27FC236}">
                <a16:creationId xmlns:a16="http://schemas.microsoft.com/office/drawing/2014/main" id="{5B2CAE83-0B00-2F71-379F-039D7DCF87F0}"/>
              </a:ext>
            </a:extLst>
          </p:cNvPr>
          <p:cNvCxnSpPr>
            <a:cxnSpLocks/>
            <a:stCxn id="63" idx="6"/>
          </p:cNvCxnSpPr>
          <p:nvPr/>
        </p:nvCxnSpPr>
        <p:spPr>
          <a:xfrm>
            <a:off x="3098510" y="5018270"/>
            <a:ext cx="1414815" cy="658446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线箭头连接符 69">
            <a:extLst>
              <a:ext uri="{FF2B5EF4-FFF2-40B4-BE49-F238E27FC236}">
                <a16:creationId xmlns:a16="http://schemas.microsoft.com/office/drawing/2014/main" id="{EFC8BCE7-026B-80EA-B71A-72D33D1F03B3}"/>
              </a:ext>
            </a:extLst>
          </p:cNvPr>
          <p:cNvCxnSpPr>
            <a:cxnSpLocks/>
            <a:stCxn id="64" idx="6"/>
            <a:endCxn id="73" idx="2"/>
          </p:cNvCxnSpPr>
          <p:nvPr/>
        </p:nvCxnSpPr>
        <p:spPr>
          <a:xfrm>
            <a:off x="3098510" y="5641129"/>
            <a:ext cx="1411769" cy="35587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线箭头连接符 70">
            <a:extLst>
              <a:ext uri="{FF2B5EF4-FFF2-40B4-BE49-F238E27FC236}">
                <a16:creationId xmlns:a16="http://schemas.microsoft.com/office/drawing/2014/main" id="{F7F3CE9A-E9FA-819B-665E-DD3AE17519D1}"/>
              </a:ext>
            </a:extLst>
          </p:cNvPr>
          <p:cNvCxnSpPr>
            <a:cxnSpLocks/>
            <a:stCxn id="65" idx="6"/>
          </p:cNvCxnSpPr>
          <p:nvPr/>
        </p:nvCxnSpPr>
        <p:spPr>
          <a:xfrm flipV="1">
            <a:off x="3098510" y="5775941"/>
            <a:ext cx="1456996" cy="842931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线箭头连接符 71">
            <a:extLst>
              <a:ext uri="{FF2B5EF4-FFF2-40B4-BE49-F238E27FC236}">
                <a16:creationId xmlns:a16="http://schemas.microsoft.com/office/drawing/2014/main" id="{13D0EBFB-7484-993D-73D1-1755FC10BBA1}"/>
              </a:ext>
            </a:extLst>
          </p:cNvPr>
          <p:cNvCxnSpPr>
            <a:cxnSpLocks/>
            <a:stCxn id="66" idx="6"/>
          </p:cNvCxnSpPr>
          <p:nvPr/>
        </p:nvCxnSpPr>
        <p:spPr>
          <a:xfrm flipV="1">
            <a:off x="3098510" y="5775941"/>
            <a:ext cx="1456996" cy="1465790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椭圆 72">
            <a:extLst>
              <a:ext uri="{FF2B5EF4-FFF2-40B4-BE49-F238E27FC236}">
                <a16:creationId xmlns:a16="http://schemas.microsoft.com/office/drawing/2014/main" id="{D33A256D-14C5-5E56-06D1-CD45D26D2504}"/>
              </a:ext>
            </a:extLst>
          </p:cNvPr>
          <p:cNvSpPr/>
          <p:nvPr/>
        </p:nvSpPr>
        <p:spPr>
          <a:xfrm>
            <a:off x="4510279" y="5532700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B4F9059F-51C8-9B96-6660-1FD59E596553}"/>
                  </a:ext>
                </a:extLst>
              </p:cNvPr>
              <p:cNvSpPr txBox="1"/>
              <p:nvPr/>
            </p:nvSpPr>
            <p:spPr bwMode="auto">
              <a:xfrm>
                <a:off x="6260992" y="5477239"/>
                <a:ext cx="177805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B4F9059F-51C8-9B96-6660-1FD59E596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0992" y="5477239"/>
                <a:ext cx="177805" cy="307777"/>
              </a:xfrm>
              <a:prstGeom prst="rect">
                <a:avLst/>
              </a:prstGeom>
              <a:blipFill>
                <a:blip r:embed="rId6"/>
                <a:stretch>
                  <a:fillRect l="-20000" r="-26667" b="-40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椭圆 92">
            <a:extLst>
              <a:ext uri="{FF2B5EF4-FFF2-40B4-BE49-F238E27FC236}">
                <a16:creationId xmlns:a16="http://schemas.microsoft.com/office/drawing/2014/main" id="{B129E6F2-CD1F-2F26-8B84-8647DDB7E23A}"/>
              </a:ext>
            </a:extLst>
          </p:cNvPr>
          <p:cNvSpPr/>
          <p:nvPr/>
        </p:nvSpPr>
        <p:spPr>
          <a:xfrm>
            <a:off x="2810839" y="4867620"/>
            <a:ext cx="288032" cy="2880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cxnSp>
        <p:nvCxnSpPr>
          <p:cNvPr id="94" name="直线箭头连接符 93">
            <a:extLst>
              <a:ext uri="{FF2B5EF4-FFF2-40B4-BE49-F238E27FC236}">
                <a16:creationId xmlns:a16="http://schemas.microsoft.com/office/drawing/2014/main" id="{961A02D5-BC8D-7251-3F9A-82F291E00228}"/>
              </a:ext>
            </a:extLst>
          </p:cNvPr>
          <p:cNvCxnSpPr>
            <a:cxnSpLocks/>
            <a:stCxn id="93" idx="6"/>
          </p:cNvCxnSpPr>
          <p:nvPr/>
        </p:nvCxnSpPr>
        <p:spPr>
          <a:xfrm>
            <a:off x="3098871" y="5011636"/>
            <a:ext cx="1411436" cy="658862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椭圆 94">
            <a:extLst>
              <a:ext uri="{FF2B5EF4-FFF2-40B4-BE49-F238E27FC236}">
                <a16:creationId xmlns:a16="http://schemas.microsoft.com/office/drawing/2014/main" id="{6D621A62-7034-8F92-0BF2-D7CBDDDC3DB1}"/>
              </a:ext>
            </a:extLst>
          </p:cNvPr>
          <p:cNvSpPr/>
          <p:nvPr/>
        </p:nvSpPr>
        <p:spPr>
          <a:xfrm>
            <a:off x="2809544" y="7106580"/>
            <a:ext cx="288032" cy="2880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cxnSp>
        <p:nvCxnSpPr>
          <p:cNvPr id="96" name="直线箭头连接符 95">
            <a:extLst>
              <a:ext uri="{FF2B5EF4-FFF2-40B4-BE49-F238E27FC236}">
                <a16:creationId xmlns:a16="http://schemas.microsoft.com/office/drawing/2014/main" id="{CF7AEB43-0745-B370-4602-E40CCA684CF2}"/>
              </a:ext>
            </a:extLst>
          </p:cNvPr>
          <p:cNvCxnSpPr>
            <a:cxnSpLocks/>
            <a:stCxn id="95" idx="6"/>
          </p:cNvCxnSpPr>
          <p:nvPr/>
        </p:nvCxnSpPr>
        <p:spPr>
          <a:xfrm flipV="1">
            <a:off x="3097576" y="5772333"/>
            <a:ext cx="1454912" cy="1478263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椭圆 97">
            <a:extLst>
              <a:ext uri="{FF2B5EF4-FFF2-40B4-BE49-F238E27FC236}">
                <a16:creationId xmlns:a16="http://schemas.microsoft.com/office/drawing/2014/main" id="{0B6AB1A0-7EC7-EA8F-0A36-E5C4E3AB2E65}"/>
              </a:ext>
            </a:extLst>
          </p:cNvPr>
          <p:cNvSpPr/>
          <p:nvPr/>
        </p:nvSpPr>
        <p:spPr>
          <a:xfrm>
            <a:off x="6210080" y="5504617"/>
            <a:ext cx="288032" cy="28803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cxnSp>
        <p:nvCxnSpPr>
          <p:cNvPr id="103" name="直线箭头连接符 102">
            <a:extLst>
              <a:ext uri="{FF2B5EF4-FFF2-40B4-BE49-F238E27FC236}">
                <a16:creationId xmlns:a16="http://schemas.microsoft.com/office/drawing/2014/main" id="{601D196B-A439-BD5F-6155-271521B674D3}"/>
              </a:ext>
            </a:extLst>
          </p:cNvPr>
          <p:cNvCxnSpPr>
            <a:cxnSpLocks/>
            <a:endCxn id="98" idx="2"/>
          </p:cNvCxnSpPr>
          <p:nvPr/>
        </p:nvCxnSpPr>
        <p:spPr>
          <a:xfrm flipV="1">
            <a:off x="4800459" y="5648633"/>
            <a:ext cx="1409621" cy="21865"/>
          </a:xfrm>
          <a:prstGeom prst="straightConnector1">
            <a:avLst/>
          </a:prstGeom>
          <a:ln w="5715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A02F50BC-5929-D7F7-2639-91B6A580200A}"/>
                  </a:ext>
                </a:extLst>
              </p:cNvPr>
              <p:cNvSpPr txBox="1"/>
              <p:nvPr/>
            </p:nvSpPr>
            <p:spPr bwMode="auto">
              <a:xfrm>
                <a:off x="692175" y="1884587"/>
                <a:ext cx="8223225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kumimoji="1" lang="en-US" altLang="zh-CN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kumimoji="1" lang="en-US" altLang="zh-CN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(1)</m:t>
                    </m:r>
                  </m:oMath>
                </a14:m>
                <a:r>
                  <a:rPr kumimoji="1" lang="en-US" altLang="zh-CN" sz="240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time </a:t>
                </a:r>
                <a:r>
                  <a:rPr kumimoji="1" lang="en-US" altLang="zh-CN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to touch </a:t>
                </a:r>
                <a14:m>
                  <m:oMath xmlns:m="http://schemas.openxmlformats.org/officeDocument/2006/math">
                    <m:r>
                      <a:rPr kumimoji="1"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kumimoji="1" lang="en-US" altLang="zh-CN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!!!</a:t>
                </a:r>
              </a:p>
            </p:txBody>
          </p:sp>
        </mc:Choice>
        <mc:Fallback xmlns=""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A02F50BC-5929-D7F7-2639-91B6A5802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175" y="1884587"/>
                <a:ext cx="8223225" cy="461665"/>
              </a:xfrm>
              <a:prstGeom prst="rect">
                <a:avLst/>
              </a:prstGeom>
              <a:blipFill>
                <a:blip r:embed="rId7"/>
                <a:stretch>
                  <a:fillRect t="-10811" b="-2973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9327FCBE-5E9B-3569-340A-774B1C3ABF56}"/>
                  </a:ext>
                </a:extLst>
              </p:cNvPr>
              <p:cNvSpPr txBox="1"/>
              <p:nvPr/>
            </p:nvSpPr>
            <p:spPr bwMode="auto">
              <a:xfrm>
                <a:off x="4543970" y="5493540"/>
                <a:ext cx="224549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9327FCBE-5E9B-3569-340A-774B1C3AB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3970" y="5493540"/>
                <a:ext cx="224549" cy="307777"/>
              </a:xfrm>
              <a:prstGeom prst="rect">
                <a:avLst/>
              </a:prstGeom>
              <a:blipFill>
                <a:blip r:embed="rId8"/>
                <a:stretch>
                  <a:fillRect l="-10526" r="-10526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线箭头连接符 2">
            <a:extLst>
              <a:ext uri="{FF2B5EF4-FFF2-40B4-BE49-F238E27FC236}">
                <a16:creationId xmlns:a16="http://schemas.microsoft.com/office/drawing/2014/main" id="{17921AD7-44C7-FAB4-33FC-24C21FE83B2E}"/>
              </a:ext>
            </a:extLst>
          </p:cNvPr>
          <p:cNvCxnSpPr>
            <a:cxnSpLocks/>
          </p:cNvCxnSpPr>
          <p:nvPr/>
        </p:nvCxnSpPr>
        <p:spPr>
          <a:xfrm>
            <a:off x="530403" y="3813451"/>
            <a:ext cx="2340000" cy="0"/>
          </a:xfrm>
          <a:prstGeom prst="straightConnector1">
            <a:avLst/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C4B0212-B9A9-BBA3-2729-B4CCE7CC79AC}"/>
                  </a:ext>
                </a:extLst>
              </p:cNvPr>
              <p:cNvSpPr txBox="1"/>
              <p:nvPr/>
            </p:nvSpPr>
            <p:spPr bwMode="auto">
              <a:xfrm>
                <a:off x="449721" y="2994008"/>
                <a:ext cx="2274315" cy="7078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ts val="2400"/>
                  </a:spcBef>
                  <a:buClr>
                    <a:schemeClr val="tx1"/>
                  </a:buClr>
                  <a:buSzPct val="80000"/>
                </a:pPr>
                <a:r>
                  <a:rPr kumimoji="1" lang="en-US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Generating </a:t>
                </a:r>
                <a14:m>
                  <m:oMath xmlns:m="http://schemas.openxmlformats.org/officeDocument/2006/math">
                    <m:r>
                      <a:rPr kumimoji="1"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-walks along out-edges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C4B0212-B9A9-BBA3-2729-B4CCE7CC7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721" y="2994008"/>
                <a:ext cx="2274315" cy="707886"/>
              </a:xfrm>
              <a:prstGeom prst="rect">
                <a:avLst/>
              </a:prstGeom>
              <a:blipFill>
                <a:blip r:embed="rId9"/>
                <a:stretch>
                  <a:fillRect t="-3509" r="-5556" b="-1403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线箭头连接符 4">
            <a:extLst>
              <a:ext uri="{FF2B5EF4-FFF2-40B4-BE49-F238E27FC236}">
                <a16:creationId xmlns:a16="http://schemas.microsoft.com/office/drawing/2014/main" id="{16E28E9B-529E-5881-B76F-DF8FF245A02A}"/>
              </a:ext>
            </a:extLst>
          </p:cNvPr>
          <p:cNvCxnSpPr>
            <a:cxnSpLocks/>
          </p:cNvCxnSpPr>
          <p:nvPr/>
        </p:nvCxnSpPr>
        <p:spPr>
          <a:xfrm flipH="1">
            <a:off x="6783145" y="3813451"/>
            <a:ext cx="2880000" cy="0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76CD76AD-AF03-8A86-D651-0AC218D558A7}"/>
              </a:ext>
            </a:extLst>
          </p:cNvPr>
          <p:cNvSpPr txBox="1"/>
          <p:nvPr/>
        </p:nvSpPr>
        <p:spPr bwMode="auto">
          <a:xfrm>
            <a:off x="6915692" y="2967114"/>
            <a:ext cx="283414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  <a:buClr>
                <a:schemeClr val="tx1"/>
              </a:buClr>
              <a:buSzPct val="80000"/>
            </a:pPr>
            <a:r>
              <a:rPr kumimoji="1" 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Pushing probability mass along in-edges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450057E-78D6-149F-4D1B-93C6053424A1}"/>
              </a:ext>
            </a:extLst>
          </p:cNvPr>
          <p:cNvSpPr/>
          <p:nvPr/>
        </p:nvSpPr>
        <p:spPr>
          <a:xfrm>
            <a:off x="4507697" y="5530118"/>
            <a:ext cx="288032" cy="28803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199861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3" grpId="1" animBg="1"/>
      <p:bldP spid="95" grpId="0" animBg="1"/>
      <p:bldP spid="95" grpId="1" animBg="1"/>
      <p:bldP spid="98" grpId="0" animBg="1"/>
      <p:bldP spid="4" grpId="0"/>
      <p:bldP spid="6" grpId="0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Push Operation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[WAW’07]</a:t>
            </a:r>
            <a:endParaRPr lang="en-US" altLang="zh-CN" sz="3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图形用户界面, 文本, 应用程序&#10;&#10;描述已自动生成">
            <a:extLst>
              <a:ext uri="{FF2B5EF4-FFF2-40B4-BE49-F238E27FC236}">
                <a16:creationId xmlns:a16="http://schemas.microsoft.com/office/drawing/2014/main" id="{F4258D9A-AE35-000D-0646-8B63ED7DD8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"/>
          <a:stretch/>
        </p:blipFill>
        <p:spPr>
          <a:xfrm>
            <a:off x="1017640" y="4149111"/>
            <a:ext cx="7724442" cy="2981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753A472-A9ED-7EF6-8638-809CED471F08}"/>
              </a:ext>
            </a:extLst>
          </p:cNvPr>
          <p:cNvSpPr txBox="1"/>
          <p:nvPr/>
        </p:nvSpPr>
        <p:spPr bwMode="auto">
          <a:xfrm>
            <a:off x="563626" y="1703394"/>
            <a:ext cx="9941347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Push Operation: algorithmic 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cornerstone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for random-walk probability estimation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6A46267-4A0E-A026-4F00-F306A10799A7}"/>
              </a:ext>
            </a:extLst>
          </p:cNvPr>
          <p:cNvSpPr txBox="1"/>
          <p:nvPr/>
        </p:nvSpPr>
        <p:spPr bwMode="auto">
          <a:xfrm>
            <a:off x="5236772" y="2639346"/>
            <a:ext cx="4823216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Heavy Hitters 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[SIGMOD’18]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Graph Learning 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[KDD’19, NeurIPS’20]</a:t>
            </a:r>
            <a:endParaRPr 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83C7E06-F5E0-5858-B5DA-8D7D5E6B02A0}"/>
              </a:ext>
            </a:extLst>
          </p:cNvPr>
          <p:cNvSpPr txBox="1"/>
          <p:nvPr/>
        </p:nvSpPr>
        <p:spPr bwMode="auto">
          <a:xfrm>
            <a:off x="638386" y="2632601"/>
            <a:ext cx="3963111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Node Similarity 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[SIGMOD’19]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Effective Resistance 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[KDD’21]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67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Push Operation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[WAW’07]</a:t>
            </a:r>
            <a:endParaRPr lang="en-US" altLang="zh-CN" sz="3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8B3F29F0-7B4D-988D-8075-2E0FB52A87B4}"/>
              </a:ext>
            </a:extLst>
          </p:cNvPr>
          <p:cNvSpPr/>
          <p:nvPr/>
        </p:nvSpPr>
        <p:spPr>
          <a:xfrm flipH="1">
            <a:off x="1590389" y="4190659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8D199142-32D4-746E-D8B1-9E934A61D7E8}"/>
              </a:ext>
            </a:extLst>
          </p:cNvPr>
          <p:cNvSpPr/>
          <p:nvPr/>
        </p:nvSpPr>
        <p:spPr>
          <a:xfrm flipH="1">
            <a:off x="2895289" y="5263606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9DCD3A74-1A34-94AD-7F3C-B2F90DF15E87}"/>
              </a:ext>
            </a:extLst>
          </p:cNvPr>
          <p:cNvCxnSpPr>
            <a:cxnSpLocks/>
            <a:stCxn id="2" idx="2"/>
            <a:endCxn id="3" idx="7"/>
          </p:cNvCxnSpPr>
          <p:nvPr/>
        </p:nvCxnSpPr>
        <p:spPr>
          <a:xfrm>
            <a:off x="1950429" y="4371868"/>
            <a:ext cx="997587" cy="944813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椭圆 4">
            <a:extLst>
              <a:ext uri="{FF2B5EF4-FFF2-40B4-BE49-F238E27FC236}">
                <a16:creationId xmlns:a16="http://schemas.microsoft.com/office/drawing/2014/main" id="{E5F5BE40-BC4C-F012-15B2-8DA3AAE1947F}"/>
              </a:ext>
            </a:extLst>
          </p:cNvPr>
          <p:cNvSpPr/>
          <p:nvPr/>
        </p:nvSpPr>
        <p:spPr>
          <a:xfrm flipH="1">
            <a:off x="1590389" y="5227979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7E7F8E7B-1365-A2CA-1E7E-BC267351114C}"/>
              </a:ext>
            </a:extLst>
          </p:cNvPr>
          <p:cNvSpPr/>
          <p:nvPr/>
        </p:nvSpPr>
        <p:spPr>
          <a:xfrm flipH="1">
            <a:off x="1590389" y="6354713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0DC4D2DA-9628-82C5-2FAF-E8ADCCB1F7C0}"/>
              </a:ext>
            </a:extLst>
          </p:cNvPr>
          <p:cNvCxnSpPr>
            <a:cxnSpLocks/>
            <a:stCxn id="5" idx="2"/>
            <a:endCxn id="3" idx="6"/>
          </p:cNvCxnSpPr>
          <p:nvPr/>
        </p:nvCxnSpPr>
        <p:spPr>
          <a:xfrm>
            <a:off x="1950429" y="5409188"/>
            <a:ext cx="944860" cy="35627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233EEB35-A39E-D4A6-CE33-D957B72DF5CE}"/>
              </a:ext>
            </a:extLst>
          </p:cNvPr>
          <p:cNvCxnSpPr>
            <a:cxnSpLocks/>
            <a:stCxn id="6" idx="2"/>
            <a:endCxn id="3" idx="5"/>
          </p:cNvCxnSpPr>
          <p:nvPr/>
        </p:nvCxnSpPr>
        <p:spPr>
          <a:xfrm flipV="1">
            <a:off x="1950429" y="5572948"/>
            <a:ext cx="997587" cy="96297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22A6E99-FFD9-E3FB-A868-8F2A06C0A90D}"/>
                  </a:ext>
                </a:extLst>
              </p:cNvPr>
              <p:cNvSpPr txBox="1"/>
              <p:nvPr/>
            </p:nvSpPr>
            <p:spPr>
              <a:xfrm>
                <a:off x="200072" y="4199485"/>
                <a:ext cx="1619174" cy="42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kumimoji="1"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zh-CN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=0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22A6E99-FFD9-E3FB-A868-8F2A06C0A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72" y="4199485"/>
                <a:ext cx="1619174" cy="429413"/>
              </a:xfrm>
              <a:prstGeom prst="rect">
                <a:avLst/>
              </a:prstGeom>
              <a:blipFill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1533400-B2AD-88A0-1EC3-25BC7CA1CA2A}"/>
                  </a:ext>
                </a:extLst>
              </p:cNvPr>
              <p:cNvSpPr txBox="1"/>
              <p:nvPr/>
            </p:nvSpPr>
            <p:spPr>
              <a:xfrm>
                <a:off x="200072" y="5389689"/>
                <a:ext cx="1619174" cy="42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kumimoji="1"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=0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1533400-B2AD-88A0-1EC3-25BC7CA1C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72" y="5389689"/>
                <a:ext cx="1619174" cy="429413"/>
              </a:xfrm>
              <a:prstGeom prst="rect">
                <a:avLst/>
              </a:prstGeom>
              <a:blipFill>
                <a:blip r:embed="rId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282B578-3EC1-45FD-A3F0-B3B34A74D187}"/>
                  </a:ext>
                </a:extLst>
              </p:cNvPr>
              <p:cNvSpPr txBox="1"/>
              <p:nvPr/>
            </p:nvSpPr>
            <p:spPr>
              <a:xfrm>
                <a:off x="200072" y="6539284"/>
                <a:ext cx="1619174" cy="42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kumimoji="1"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kumimoji="1"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=0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282B578-3EC1-45FD-A3F0-B3B34A74D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72" y="6539284"/>
                <a:ext cx="1619174" cy="429413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EB961F36-F144-37EF-BB0A-3C9F3B22929F}"/>
                  </a:ext>
                </a:extLst>
              </p:cNvPr>
              <p:cNvSpPr txBox="1"/>
              <p:nvPr/>
            </p:nvSpPr>
            <p:spPr>
              <a:xfrm>
                <a:off x="200072" y="3789710"/>
                <a:ext cx="1619174" cy="42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kumimoji="1"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zh-CN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=0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EB961F36-F144-37EF-BB0A-3C9F3B229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72" y="3789710"/>
                <a:ext cx="1619174" cy="4294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554B4D03-5A08-04D1-066D-819D5A74D361}"/>
                  </a:ext>
                </a:extLst>
              </p:cNvPr>
              <p:cNvSpPr txBox="1"/>
              <p:nvPr/>
            </p:nvSpPr>
            <p:spPr>
              <a:xfrm>
                <a:off x="200072" y="4988938"/>
                <a:ext cx="1619174" cy="42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kumimoji="1"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</m:t>
                    </m:r>
                    <m:r>
                      <a:rPr kumimoji="1"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0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554B4D03-5A08-04D1-066D-819D5A74D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72" y="4988938"/>
                <a:ext cx="1619174" cy="429413"/>
              </a:xfrm>
              <a:prstGeom prst="rect">
                <a:avLst/>
              </a:prstGeom>
              <a:blipFill>
                <a:blip r:embed="rId7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9C15009F-B7CB-E194-28B7-D9850CAB7E87}"/>
                  </a:ext>
                </a:extLst>
              </p:cNvPr>
              <p:cNvSpPr txBox="1"/>
              <p:nvPr/>
            </p:nvSpPr>
            <p:spPr>
              <a:xfrm>
                <a:off x="200072" y="6141066"/>
                <a:ext cx="1619174" cy="42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kumimoji="1"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kumimoji="1"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=0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9C15009F-B7CB-E194-28B7-D9850CAB7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72" y="6141066"/>
                <a:ext cx="1619174" cy="4294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9D322A18-BE72-7037-77AC-C632019EDF5D}"/>
                  </a:ext>
                </a:extLst>
              </p:cNvPr>
              <p:cNvSpPr txBox="1"/>
              <p:nvPr/>
            </p:nvSpPr>
            <p:spPr bwMode="auto">
              <a:xfrm flipH="1">
                <a:off x="2860175" y="5191499"/>
                <a:ext cx="432048" cy="4315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9D322A18-BE72-7037-77AC-C632019ED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860175" y="5191499"/>
                <a:ext cx="432048" cy="4315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文本框 136">
            <a:extLst>
              <a:ext uri="{FF2B5EF4-FFF2-40B4-BE49-F238E27FC236}">
                <a16:creationId xmlns:a16="http://schemas.microsoft.com/office/drawing/2014/main" id="{214754AE-A25D-EDF7-14EB-8A54450AD683}"/>
              </a:ext>
            </a:extLst>
          </p:cNvPr>
          <p:cNvSpPr txBox="1"/>
          <p:nvPr/>
        </p:nvSpPr>
        <p:spPr>
          <a:xfrm>
            <a:off x="143958" y="3167038"/>
            <a:ext cx="1754985" cy="46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SzPct val="80000"/>
            </a:pPr>
            <a:r>
              <a:rPr kumimoji="1" lang="en-US" altLang="zh-CN" sz="22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Initially: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>
                <a:extLst>
                  <a:ext uri="{FF2B5EF4-FFF2-40B4-BE49-F238E27FC236}">
                    <a16:creationId xmlns:a16="http://schemas.microsoft.com/office/drawing/2014/main" id="{1B5B8F35-D8FF-AF6B-BB7D-F153D411F92D}"/>
                  </a:ext>
                </a:extLst>
              </p:cNvPr>
              <p:cNvSpPr txBox="1"/>
              <p:nvPr/>
            </p:nvSpPr>
            <p:spPr bwMode="auto">
              <a:xfrm flipH="1">
                <a:off x="1539812" y="6275484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7" name="文本框 146">
                <a:extLst>
                  <a:ext uri="{FF2B5EF4-FFF2-40B4-BE49-F238E27FC236}">
                    <a16:creationId xmlns:a16="http://schemas.microsoft.com/office/drawing/2014/main" id="{1B5B8F35-D8FF-AF6B-BB7D-F153D411F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539812" y="6275484"/>
                <a:ext cx="432048" cy="430352"/>
              </a:xfrm>
              <a:prstGeom prst="rect">
                <a:avLst/>
              </a:prstGeom>
              <a:blipFill>
                <a:blip r:embed="rId10"/>
                <a:stretch>
                  <a:fillRect b="-285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文本框 147">
                <a:extLst>
                  <a:ext uri="{FF2B5EF4-FFF2-40B4-BE49-F238E27FC236}">
                    <a16:creationId xmlns:a16="http://schemas.microsoft.com/office/drawing/2014/main" id="{97F18443-38CB-FFE0-06C9-C55BFCE72A43}"/>
                  </a:ext>
                </a:extLst>
              </p:cNvPr>
              <p:cNvSpPr txBox="1"/>
              <p:nvPr/>
            </p:nvSpPr>
            <p:spPr bwMode="auto">
              <a:xfrm flipH="1">
                <a:off x="1560521" y="4112797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8" name="文本框 147">
                <a:extLst>
                  <a:ext uri="{FF2B5EF4-FFF2-40B4-BE49-F238E27FC236}">
                    <a16:creationId xmlns:a16="http://schemas.microsoft.com/office/drawing/2014/main" id="{97F18443-38CB-FFE0-06C9-C55BFCE72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560521" y="4112797"/>
                <a:ext cx="432048" cy="430352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6DD4F36D-414A-1C34-3AF9-8CAF8801CE85}"/>
                  </a:ext>
                </a:extLst>
              </p:cNvPr>
              <p:cNvSpPr txBox="1"/>
              <p:nvPr/>
            </p:nvSpPr>
            <p:spPr bwMode="auto">
              <a:xfrm flipH="1">
                <a:off x="1539812" y="5142233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6DD4F36D-414A-1C34-3AF9-8CAF8801C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539812" y="5142233"/>
                <a:ext cx="432048" cy="430352"/>
              </a:xfrm>
              <a:prstGeom prst="rect">
                <a:avLst/>
              </a:prstGeom>
              <a:blipFill>
                <a:blip r:embed="rId12"/>
                <a:stretch>
                  <a:fillRect b="-294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0C3D86D2-6D90-D57B-8429-2EB7EA9E869C}"/>
              </a:ext>
            </a:extLst>
          </p:cNvPr>
          <p:cNvCxnSpPr>
            <a:cxnSpLocks/>
          </p:cNvCxnSpPr>
          <p:nvPr/>
        </p:nvCxnSpPr>
        <p:spPr>
          <a:xfrm flipV="1">
            <a:off x="1950429" y="4199248"/>
            <a:ext cx="207824" cy="17262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E8442A9C-B165-D751-40AC-B553293D6536}"/>
              </a:ext>
            </a:extLst>
          </p:cNvPr>
          <p:cNvCxnSpPr>
            <a:cxnSpLocks/>
          </p:cNvCxnSpPr>
          <p:nvPr/>
        </p:nvCxnSpPr>
        <p:spPr>
          <a:xfrm>
            <a:off x="1950429" y="4371868"/>
            <a:ext cx="341255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1EDFEC05-AE55-A465-D61E-C1F36BB92461}"/>
              </a:ext>
            </a:extLst>
          </p:cNvPr>
          <p:cNvCxnSpPr>
            <a:cxnSpLocks/>
          </p:cNvCxnSpPr>
          <p:nvPr/>
        </p:nvCxnSpPr>
        <p:spPr>
          <a:xfrm>
            <a:off x="1950429" y="6535922"/>
            <a:ext cx="348338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BD0369E5-6864-1CD4-B6E6-7B1882393F96}"/>
              </a:ext>
            </a:extLst>
          </p:cNvPr>
          <p:cNvCxnSpPr>
            <a:cxnSpLocks/>
          </p:cNvCxnSpPr>
          <p:nvPr/>
        </p:nvCxnSpPr>
        <p:spPr>
          <a:xfrm>
            <a:off x="1950429" y="6535922"/>
            <a:ext cx="341255" cy="181208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D6DFE574-7621-DB7C-8581-0F36451D57A9}"/>
              </a:ext>
            </a:extLst>
          </p:cNvPr>
          <p:cNvCxnSpPr>
            <a:cxnSpLocks/>
          </p:cNvCxnSpPr>
          <p:nvPr/>
        </p:nvCxnSpPr>
        <p:spPr>
          <a:xfrm>
            <a:off x="1950429" y="6535922"/>
            <a:ext cx="207824" cy="27812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432055B-255F-5D2F-D983-6325A74219F3}"/>
                  </a:ext>
                </a:extLst>
              </p:cNvPr>
              <p:cNvSpPr txBox="1"/>
              <p:nvPr/>
            </p:nvSpPr>
            <p:spPr bwMode="auto">
              <a:xfrm>
                <a:off x="548358" y="1625129"/>
                <a:ext cx="9790245" cy="100027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Residue </a:t>
                </a:r>
                <a14:m>
                  <m:oMath xmlns:m="http://schemas.openxmlformats.org/officeDocument/2006/math"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proportion of 𝜋(𝑠,𝑢) further goes to 𝑡</a:t>
                </a:r>
                <a:endParaRPr lang="en-US" altLang="zh-CN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Reserve </a:t>
                </a:r>
                <a14:m>
                  <m:oMath xmlns:m="http://schemas.openxmlformats.org/officeDocument/2006/math">
                    <m:r>
                      <a:rPr lang="en-US" altLang="zh-CN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altLang="zh-CN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altLang="zh-CN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partial probability of an 𝛼-walk at 𝑢 terminating at 𝑡</a:t>
                </a:r>
                <a:endParaRPr lang="en-US" altLang="zh-CN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432055B-255F-5D2F-D983-6325A7421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358" y="1625129"/>
                <a:ext cx="9790245" cy="1000274"/>
              </a:xfrm>
              <a:prstGeom prst="rect">
                <a:avLst/>
              </a:prstGeom>
              <a:blipFill>
                <a:blip r:embed="rId13"/>
                <a:stretch>
                  <a:fillRect l="-777" t="-5063" b="-12658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椭圆 16">
            <a:extLst>
              <a:ext uri="{FF2B5EF4-FFF2-40B4-BE49-F238E27FC236}">
                <a16:creationId xmlns:a16="http://schemas.microsoft.com/office/drawing/2014/main" id="{2ED91A7D-E436-7FBE-3948-E3D93FDAA5B9}"/>
              </a:ext>
            </a:extLst>
          </p:cNvPr>
          <p:cNvSpPr/>
          <p:nvPr/>
        </p:nvSpPr>
        <p:spPr>
          <a:xfrm flipH="1">
            <a:off x="4152589" y="5276306"/>
            <a:ext cx="360040" cy="3624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AFBC4C6-C603-33E1-D231-E412FD375940}"/>
                  </a:ext>
                </a:extLst>
              </p:cNvPr>
              <p:cNvSpPr txBox="1"/>
              <p:nvPr/>
            </p:nvSpPr>
            <p:spPr bwMode="auto">
              <a:xfrm flipH="1">
                <a:off x="4116609" y="5217827"/>
                <a:ext cx="432048" cy="4315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AFBC4C6-C603-33E1-D231-E412FD375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116609" y="5217827"/>
                <a:ext cx="432048" cy="43157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8175564-E6AA-BAC3-FC2B-AB3A39E2A84D}"/>
                  </a:ext>
                </a:extLst>
              </p:cNvPr>
              <p:cNvSpPr txBox="1"/>
              <p:nvPr/>
            </p:nvSpPr>
            <p:spPr>
              <a:xfrm>
                <a:off x="2536409" y="6155957"/>
                <a:ext cx="1619174" cy="42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kumimoji="1"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kumimoji="1"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=0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8175564-E6AA-BAC3-FC2B-AB3A39E2A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409" y="6155957"/>
                <a:ext cx="1619174" cy="429413"/>
              </a:xfrm>
              <a:prstGeom prst="rect">
                <a:avLst/>
              </a:prstGeom>
              <a:blipFill>
                <a:blip r:embed="rId15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5021C51-F196-0453-4EA0-F9DD2E850A61}"/>
                  </a:ext>
                </a:extLst>
              </p:cNvPr>
              <p:cNvSpPr txBox="1"/>
              <p:nvPr/>
            </p:nvSpPr>
            <p:spPr>
              <a:xfrm>
                <a:off x="2536409" y="5755206"/>
                <a:ext cx="1619174" cy="42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kumimoji="1"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kumimoji="1"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</m:t>
                    </m:r>
                    <m:r>
                      <a:rPr kumimoji="1"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0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5021C51-F196-0453-4EA0-F9DD2E850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409" y="5755206"/>
                <a:ext cx="1619174" cy="42941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任意形状 41">
            <a:extLst>
              <a:ext uri="{FF2B5EF4-FFF2-40B4-BE49-F238E27FC236}">
                <a16:creationId xmlns:a16="http://schemas.microsoft.com/office/drawing/2014/main" id="{CBAD6F7E-E709-3F3E-3074-E369049ED177}"/>
              </a:ext>
            </a:extLst>
          </p:cNvPr>
          <p:cNvSpPr/>
          <p:nvPr/>
        </p:nvSpPr>
        <p:spPr>
          <a:xfrm>
            <a:off x="3250273" y="5433613"/>
            <a:ext cx="883466" cy="92980"/>
          </a:xfrm>
          <a:custGeom>
            <a:avLst/>
            <a:gdLst>
              <a:gd name="connsiteX0" fmla="*/ 0 w 2882900"/>
              <a:gd name="connsiteY0" fmla="*/ 90 h 698590"/>
              <a:gd name="connsiteX1" fmla="*/ 723900 w 2882900"/>
              <a:gd name="connsiteY1" fmla="*/ 698590 h 698590"/>
              <a:gd name="connsiteX2" fmla="*/ 1435100 w 2882900"/>
              <a:gd name="connsiteY2" fmla="*/ 90 h 698590"/>
              <a:gd name="connsiteX3" fmla="*/ 2095500 w 2882900"/>
              <a:gd name="connsiteY3" fmla="*/ 647790 h 698590"/>
              <a:gd name="connsiteX4" fmla="*/ 2882900 w 2882900"/>
              <a:gd name="connsiteY4" fmla="*/ 393790 h 69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2900" h="698590">
                <a:moveTo>
                  <a:pt x="0" y="90"/>
                </a:moveTo>
                <a:cubicBezTo>
                  <a:pt x="242358" y="349340"/>
                  <a:pt x="484717" y="698590"/>
                  <a:pt x="723900" y="698590"/>
                </a:cubicBezTo>
                <a:cubicBezTo>
                  <a:pt x="963083" y="698590"/>
                  <a:pt x="1206500" y="8557"/>
                  <a:pt x="1435100" y="90"/>
                </a:cubicBezTo>
                <a:cubicBezTo>
                  <a:pt x="1663700" y="-8377"/>
                  <a:pt x="1854200" y="582173"/>
                  <a:pt x="2095500" y="647790"/>
                </a:cubicBezTo>
                <a:cubicBezTo>
                  <a:pt x="2336800" y="713407"/>
                  <a:pt x="2609850" y="553598"/>
                  <a:pt x="2882900" y="393790"/>
                </a:cubicBezTo>
              </a:path>
            </a:pathLst>
          </a:custGeom>
          <a:noFill/>
          <a:ln w="12700">
            <a:solidFill>
              <a:schemeClr val="tx1"/>
            </a:solidFill>
            <a:tailEnd type="stealth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6EE9B6C5-57A0-B373-3EAF-1567DCEAA2ED}"/>
                  </a:ext>
                </a:extLst>
              </p:cNvPr>
              <p:cNvSpPr txBox="1"/>
              <p:nvPr/>
            </p:nvSpPr>
            <p:spPr>
              <a:xfrm>
                <a:off x="3576919" y="4753147"/>
                <a:ext cx="1619174" cy="42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kumimoji="1"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=0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6EE9B6C5-57A0-B373-3EAF-1567DCEAA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919" y="4753147"/>
                <a:ext cx="1619174" cy="429413"/>
              </a:xfrm>
              <a:prstGeom prst="rect">
                <a:avLst/>
              </a:prstGeom>
              <a:blipFill>
                <a:blip r:embed="rId1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68E2358A-CAB8-C790-7C9B-2B6E3D140C04}"/>
                  </a:ext>
                </a:extLst>
              </p:cNvPr>
              <p:cNvSpPr txBox="1"/>
              <p:nvPr/>
            </p:nvSpPr>
            <p:spPr>
              <a:xfrm>
                <a:off x="3576919" y="4352396"/>
                <a:ext cx="1619174" cy="42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kumimoji="1" lang="en-US" altLang="zh-CN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CN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=1</m:t>
                    </m:r>
                  </m:oMath>
                </a14:m>
                <a:r>
                  <a:rPr kumimoji="1"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68E2358A-CAB8-C790-7C9B-2B6E3D140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919" y="4352396"/>
                <a:ext cx="1619174" cy="42941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170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Push Operation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[WAW’07]</a:t>
            </a:r>
            <a:endParaRPr lang="en-US" altLang="zh-CN" sz="3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4561E0E3-E116-339F-F63D-9B450ACFDF0A}"/>
                  </a:ext>
                </a:extLst>
              </p:cNvPr>
              <p:cNvSpPr/>
              <p:nvPr/>
            </p:nvSpPr>
            <p:spPr>
              <a:xfrm>
                <a:off x="4843438" y="3167038"/>
                <a:ext cx="530260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en-US" altLang="zh-CN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Push(</a:t>
                </a:r>
                <a14:m>
                  <m:oMath xmlns:m="http://schemas.openxmlformats.org/officeDocument/2006/math">
                    <m:r>
                      <a:rPr kumimoji="1" lang="en-US" altLang="zh-CN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𝒗</m:t>
                    </m:r>
                  </m:oMath>
                </a14:m>
                <a:r>
                  <a:rPr kumimoji="1" lang="en-US" altLang="zh-CN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):  </a:t>
                </a:r>
              </a:p>
            </p:txBody>
          </p:sp>
        </mc:Choice>
        <mc:Fallback xmlns=""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4561E0E3-E116-339F-F63D-9B450ACFDF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438" y="3167038"/>
                <a:ext cx="5302608" cy="430887"/>
              </a:xfrm>
              <a:prstGeom prst="rect">
                <a:avLst/>
              </a:prstGeom>
              <a:blipFill>
                <a:blip r:embed="rId4"/>
                <a:stretch>
                  <a:fillRect l="-1435" t="-8571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303C74C3-847A-F10C-C4B8-ABDBC39A1580}"/>
                  </a:ext>
                </a:extLst>
              </p:cNvPr>
              <p:cNvSpPr txBox="1"/>
              <p:nvPr/>
            </p:nvSpPr>
            <p:spPr bwMode="auto">
              <a:xfrm>
                <a:off x="5233551" y="5319175"/>
                <a:ext cx="4309914" cy="10443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zh-CN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∀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in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𝑣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)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kumimoji="1" lang="en-US" altLang="zh-CN" dirty="0"/>
                  <a:t>     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)←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i="1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303C74C3-847A-F10C-C4B8-ABDBC39A1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3551" y="5319175"/>
                <a:ext cx="4309914" cy="1044325"/>
              </a:xfrm>
              <a:prstGeom prst="rect">
                <a:avLst/>
              </a:prstGeom>
              <a:blipFill>
                <a:blip r:embed="rId5"/>
                <a:stretch>
                  <a:fillRect l="-1471" t="-3614" b="-241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7E90FE86-4793-8909-CF2B-23BC0D9829D2}"/>
                  </a:ext>
                </a:extLst>
              </p:cNvPr>
              <p:cNvSpPr txBox="1"/>
              <p:nvPr/>
            </p:nvSpPr>
            <p:spPr bwMode="auto">
              <a:xfrm>
                <a:off x="4855307" y="3694213"/>
                <a:ext cx="6264696" cy="31387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r>
                  <a:rPr lang="en-US" sz="2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Convert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en-US" altLang="zh-CN" sz="2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residue </a:t>
                </a:r>
                <a:r>
                  <a:rPr lang="en-US" sz="2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reserve</a:t>
                </a: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sz="2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sz="2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r>
                  <a:rPr lang="en-US" altLang="zh-CN" sz="2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Convert </a:t>
                </a:r>
                <a14:m>
                  <m:oMath xmlns:m="http://schemas.openxmlformats.org/officeDocument/2006/math">
                    <m:r>
                      <a:rPr lang="en-US" altLang="zh-CN" sz="22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zh-CN" sz="2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residue to inNbrs’ residues</a:t>
                </a: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altLang="zh-CN" sz="2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altLang="zh-CN" sz="2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altLang="zh-CN" sz="2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altLang="zh-CN" sz="2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r>
                  <a:rPr lang="en-US" altLang="zh-CN" sz="2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Reset </a:t>
                </a:r>
                <a14:m>
                  <m:oMath xmlns:m="http://schemas.openxmlformats.org/officeDocument/2006/math">
                    <m:r>
                      <a:rPr lang="en-US" altLang="zh-CN" sz="22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zh-CN" sz="2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residue to 0</a:t>
                </a:r>
              </a:p>
            </p:txBody>
          </p:sp>
        </mc:Choice>
        <mc:Fallback xmlns="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7E90FE86-4793-8909-CF2B-23BC0D982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5307" y="3694213"/>
                <a:ext cx="6264696" cy="3138786"/>
              </a:xfrm>
              <a:prstGeom prst="rect">
                <a:avLst/>
              </a:prstGeom>
              <a:blipFill>
                <a:blip r:embed="rId6"/>
                <a:stretch>
                  <a:fillRect l="-1012" t="-803" b="-281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3CC38711-181B-AAB6-E34B-62B4E24764CC}"/>
                  </a:ext>
                </a:extLst>
              </p:cNvPr>
              <p:cNvSpPr txBox="1"/>
              <p:nvPr/>
            </p:nvSpPr>
            <p:spPr bwMode="auto">
              <a:xfrm>
                <a:off x="5233551" y="4213626"/>
                <a:ext cx="3600400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𝑞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𝑣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)←</m:t>
                    </m:r>
                    <m:r>
                      <a:rPr kumimoji="1" lang="en-US" altLang="zh-CN" sz="20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𝑞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𝑣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)+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𝛼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1" lang="en-US" altLang="zh-CN" sz="20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3CC38711-181B-AAB6-E34B-62B4E2476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3551" y="4213626"/>
                <a:ext cx="3600400" cy="400110"/>
              </a:xfrm>
              <a:prstGeom prst="rect">
                <a:avLst/>
              </a:prstGeom>
              <a:blipFill>
                <a:blip r:embed="rId7"/>
                <a:stretch>
                  <a:fillRect l="-352" b="-1212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8E4B3803-0B64-781F-D45D-55CD3A10FB7D}"/>
                  </a:ext>
                </a:extLst>
              </p:cNvPr>
              <p:cNvSpPr txBox="1"/>
              <p:nvPr/>
            </p:nvSpPr>
            <p:spPr bwMode="auto">
              <a:xfrm>
                <a:off x="5233551" y="6917992"/>
                <a:ext cx="3600400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←0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8E4B3803-0B64-781F-D45D-55CD3A10F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3551" y="6917992"/>
                <a:ext cx="3600400" cy="400110"/>
              </a:xfrm>
              <a:prstGeom prst="rect">
                <a:avLst/>
              </a:prstGeom>
              <a:blipFill>
                <a:blip r:embed="rId8"/>
                <a:stretch>
                  <a:fillRect b="-1562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肘形连接符 120">
            <a:extLst>
              <a:ext uri="{FF2B5EF4-FFF2-40B4-BE49-F238E27FC236}">
                <a16:creationId xmlns:a16="http://schemas.microsoft.com/office/drawing/2014/main" id="{6A6C5E5E-3967-87DB-4BBC-D5D2778C3E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68573" y="5843242"/>
            <a:ext cx="268311" cy="250557"/>
          </a:xfrm>
          <a:prstGeom prst="bentConnector3">
            <a:avLst>
              <a:gd name="adj1" fmla="val 10433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直线连接符 129">
            <a:extLst>
              <a:ext uri="{FF2B5EF4-FFF2-40B4-BE49-F238E27FC236}">
                <a16:creationId xmlns:a16="http://schemas.microsoft.com/office/drawing/2014/main" id="{45B5F799-C183-0A48-1BBA-CE37178FE04C}"/>
              </a:ext>
            </a:extLst>
          </p:cNvPr>
          <p:cNvCxnSpPr>
            <a:cxnSpLocks/>
          </p:cNvCxnSpPr>
          <p:nvPr/>
        </p:nvCxnSpPr>
        <p:spPr>
          <a:xfrm>
            <a:off x="4699422" y="3213646"/>
            <a:ext cx="0" cy="4032448"/>
          </a:xfrm>
          <a:prstGeom prst="line">
            <a:avLst/>
          </a:prstGeom>
          <a:ln w="12700">
            <a:solidFill>
              <a:srgbClr val="8A90A5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432055B-255F-5D2F-D983-6325A74219F3}"/>
                  </a:ext>
                </a:extLst>
              </p:cNvPr>
              <p:cNvSpPr txBox="1"/>
              <p:nvPr/>
            </p:nvSpPr>
            <p:spPr bwMode="auto">
              <a:xfrm>
                <a:off x="548358" y="1625129"/>
                <a:ext cx="9790245" cy="100027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Residue </a:t>
                </a:r>
                <a14:m>
                  <m:oMath xmlns:m="http://schemas.openxmlformats.org/officeDocument/2006/math"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proportion of 𝜋(𝑠,𝑢) further goes to 𝑡</a:t>
                </a:r>
              </a:p>
              <a:p>
                <a:pPr marL="342900" indent="-3429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Reserve </a:t>
                </a:r>
                <a14:m>
                  <m:oMath xmlns:m="http://schemas.openxmlformats.org/officeDocument/2006/math"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partial probability of an 𝛼-walk at 𝑢 terminating at 𝑡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432055B-255F-5D2F-D983-6325A7421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358" y="1625129"/>
                <a:ext cx="9790245" cy="1000274"/>
              </a:xfrm>
              <a:prstGeom prst="rect">
                <a:avLst/>
              </a:prstGeom>
              <a:blipFill>
                <a:blip r:embed="rId12"/>
                <a:stretch>
                  <a:fillRect l="-777" t="-5063" b="-12658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ACE7EFD-73D1-7FE0-B507-826B75E4090F}"/>
                  </a:ext>
                </a:extLst>
              </p:cNvPr>
              <p:cNvSpPr txBox="1"/>
              <p:nvPr/>
            </p:nvSpPr>
            <p:spPr>
              <a:xfrm>
                <a:off x="195444" y="3078889"/>
                <a:ext cx="1754985" cy="463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:r>
                  <a:rPr kumimoji="1" lang="en-US" altLang="zh-CN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Push(</a:t>
                </a:r>
                <a14:m>
                  <m:oMath xmlns:m="http://schemas.openxmlformats.org/officeDocument/2006/math">
                    <m:r>
                      <a:rPr kumimoji="1" lang="en-US" altLang="zh-CN" sz="2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𝒗</m:t>
                    </m:r>
                  </m:oMath>
                </a14:m>
                <a:r>
                  <a:rPr kumimoji="1" lang="en-US" altLang="zh-CN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):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ACE7EFD-73D1-7FE0-B507-826B75E40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44" y="3078889"/>
                <a:ext cx="1754985" cy="463204"/>
              </a:xfrm>
              <a:prstGeom prst="rect">
                <a:avLst/>
              </a:prstGeom>
              <a:blipFill>
                <a:blip r:embed="rId16"/>
                <a:stretch>
                  <a:fillRect l="-4317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41BDC30-78CA-5949-B2ED-BC81AB133080}"/>
                  </a:ext>
                </a:extLst>
              </p:cNvPr>
              <p:cNvSpPr txBox="1"/>
              <p:nvPr/>
            </p:nvSpPr>
            <p:spPr>
              <a:xfrm>
                <a:off x="2835439" y="6155957"/>
                <a:ext cx="1619174" cy="42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kumimoji="1"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41BDC30-78CA-5949-B2ED-BC81AB133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439" y="6155957"/>
                <a:ext cx="1619174" cy="429413"/>
              </a:xfrm>
              <a:prstGeom prst="rect">
                <a:avLst/>
              </a:prstGeom>
              <a:blipFill>
                <a:blip r:embed="rId17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79F54D3-6AD8-8A92-69FE-EE7C734780E8}"/>
                  </a:ext>
                </a:extLst>
              </p:cNvPr>
              <p:cNvSpPr txBox="1"/>
              <p:nvPr/>
            </p:nvSpPr>
            <p:spPr>
              <a:xfrm>
                <a:off x="2835439" y="5755206"/>
                <a:ext cx="1619174" cy="42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kumimoji="1"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79F54D3-6AD8-8A92-69FE-EE7C73478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439" y="5755206"/>
                <a:ext cx="1619174" cy="42941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椭圆 24">
            <a:extLst>
              <a:ext uri="{FF2B5EF4-FFF2-40B4-BE49-F238E27FC236}">
                <a16:creationId xmlns:a16="http://schemas.microsoft.com/office/drawing/2014/main" id="{98F31B12-DB24-9E69-684D-66C694482489}"/>
              </a:ext>
            </a:extLst>
          </p:cNvPr>
          <p:cNvSpPr/>
          <p:nvPr/>
        </p:nvSpPr>
        <p:spPr>
          <a:xfrm flipH="1">
            <a:off x="1728939" y="4190659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4027E078-6DD2-C39E-32A1-B18E6F54B165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2088979" y="4371868"/>
            <a:ext cx="997587" cy="944813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椭圆 27">
            <a:extLst>
              <a:ext uri="{FF2B5EF4-FFF2-40B4-BE49-F238E27FC236}">
                <a16:creationId xmlns:a16="http://schemas.microsoft.com/office/drawing/2014/main" id="{AA6C0983-625A-C31A-69DA-24C271273FA3}"/>
              </a:ext>
            </a:extLst>
          </p:cNvPr>
          <p:cNvSpPr/>
          <p:nvPr/>
        </p:nvSpPr>
        <p:spPr>
          <a:xfrm flipH="1">
            <a:off x="1728939" y="5227979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9E4BC910-42A3-4010-CC4C-96B7B746BDC6}"/>
              </a:ext>
            </a:extLst>
          </p:cNvPr>
          <p:cNvSpPr/>
          <p:nvPr/>
        </p:nvSpPr>
        <p:spPr>
          <a:xfrm flipH="1">
            <a:off x="1728939" y="6354713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10483D0C-4031-1A34-7184-8527653972FC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2088979" y="5409188"/>
            <a:ext cx="944860" cy="35627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6818F157-961B-7CE6-B75A-9B0424D8805D}"/>
              </a:ext>
            </a:extLst>
          </p:cNvPr>
          <p:cNvCxnSpPr>
            <a:cxnSpLocks/>
            <a:stCxn id="29" idx="2"/>
          </p:cNvCxnSpPr>
          <p:nvPr/>
        </p:nvCxnSpPr>
        <p:spPr>
          <a:xfrm flipV="1">
            <a:off x="2088979" y="5572948"/>
            <a:ext cx="997587" cy="96297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A73588F-03F9-38BA-96C5-9F7ED8751308}"/>
                  </a:ext>
                </a:extLst>
              </p:cNvPr>
              <p:cNvSpPr txBox="1"/>
              <p:nvPr/>
            </p:nvSpPr>
            <p:spPr bwMode="auto">
              <a:xfrm flipH="1">
                <a:off x="1678362" y="6275484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A73588F-03F9-38BA-96C5-9F7ED8751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78362" y="6275484"/>
                <a:ext cx="432048" cy="430352"/>
              </a:xfrm>
              <a:prstGeom prst="rect">
                <a:avLst/>
              </a:prstGeom>
              <a:blipFill>
                <a:blip r:embed="rId19"/>
                <a:stretch>
                  <a:fillRect r="-2857" b="-285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6AA0A4C-14F9-0465-0B21-D520B103E87F}"/>
                  </a:ext>
                </a:extLst>
              </p:cNvPr>
              <p:cNvSpPr txBox="1"/>
              <p:nvPr/>
            </p:nvSpPr>
            <p:spPr bwMode="auto">
              <a:xfrm flipH="1">
                <a:off x="1699071" y="4112797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6AA0A4C-14F9-0465-0B21-D520B103E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99071" y="4112797"/>
                <a:ext cx="432048" cy="430352"/>
              </a:xfrm>
              <a:prstGeom prst="rect">
                <a:avLst/>
              </a:prstGeom>
              <a:blipFill>
                <a:blip r:embed="rId20"/>
                <a:stretch>
                  <a:fillRect b="-588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1E6C91C-315F-FE8F-4F21-038804752003}"/>
                  </a:ext>
                </a:extLst>
              </p:cNvPr>
              <p:cNvSpPr txBox="1"/>
              <p:nvPr/>
            </p:nvSpPr>
            <p:spPr bwMode="auto">
              <a:xfrm flipH="1">
                <a:off x="1678362" y="5142233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1E6C91C-315F-FE8F-4F21-038804752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78362" y="5142233"/>
                <a:ext cx="432048" cy="430352"/>
              </a:xfrm>
              <a:prstGeom prst="rect">
                <a:avLst/>
              </a:prstGeom>
              <a:blipFill>
                <a:blip r:embed="rId21"/>
                <a:stretch>
                  <a:fillRect r="-2857" b="-294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2DB80901-7AEE-9924-5241-76FCE038EE2E}"/>
              </a:ext>
            </a:extLst>
          </p:cNvPr>
          <p:cNvCxnSpPr>
            <a:cxnSpLocks/>
          </p:cNvCxnSpPr>
          <p:nvPr/>
        </p:nvCxnSpPr>
        <p:spPr>
          <a:xfrm flipV="1">
            <a:off x="2088979" y="4199248"/>
            <a:ext cx="207824" cy="17262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C52FB7F8-C1B0-9F7E-C94E-75CA23E3B2DC}"/>
              </a:ext>
            </a:extLst>
          </p:cNvPr>
          <p:cNvCxnSpPr>
            <a:cxnSpLocks/>
          </p:cNvCxnSpPr>
          <p:nvPr/>
        </p:nvCxnSpPr>
        <p:spPr>
          <a:xfrm>
            <a:off x="2088979" y="4371868"/>
            <a:ext cx="341255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2E32A3E5-DD52-6B82-A9C4-848E4AF08891}"/>
              </a:ext>
            </a:extLst>
          </p:cNvPr>
          <p:cNvCxnSpPr>
            <a:cxnSpLocks/>
          </p:cNvCxnSpPr>
          <p:nvPr/>
        </p:nvCxnSpPr>
        <p:spPr>
          <a:xfrm>
            <a:off x="2088979" y="6535922"/>
            <a:ext cx="348338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925F05C9-C94E-CDDE-94F3-CCCC8D14D230}"/>
              </a:ext>
            </a:extLst>
          </p:cNvPr>
          <p:cNvCxnSpPr>
            <a:cxnSpLocks/>
          </p:cNvCxnSpPr>
          <p:nvPr/>
        </p:nvCxnSpPr>
        <p:spPr>
          <a:xfrm>
            <a:off x="2088979" y="6535922"/>
            <a:ext cx="341255" cy="181208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EF4F0C91-1AAF-785E-7BAB-7C896C28CC19}"/>
              </a:ext>
            </a:extLst>
          </p:cNvPr>
          <p:cNvCxnSpPr>
            <a:cxnSpLocks/>
          </p:cNvCxnSpPr>
          <p:nvPr/>
        </p:nvCxnSpPr>
        <p:spPr>
          <a:xfrm>
            <a:off x="2088979" y="6535922"/>
            <a:ext cx="207824" cy="27812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椭圆 39">
            <a:extLst>
              <a:ext uri="{FF2B5EF4-FFF2-40B4-BE49-F238E27FC236}">
                <a16:creationId xmlns:a16="http://schemas.microsoft.com/office/drawing/2014/main" id="{719CCE1C-FB3C-B69F-6B78-3C2A00173460}"/>
              </a:ext>
            </a:extLst>
          </p:cNvPr>
          <p:cNvSpPr/>
          <p:nvPr/>
        </p:nvSpPr>
        <p:spPr>
          <a:xfrm flipH="1">
            <a:off x="3033839" y="5263606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7E6C459F-B659-C717-71A5-4602892CB318}"/>
                  </a:ext>
                </a:extLst>
              </p:cNvPr>
              <p:cNvSpPr txBox="1"/>
              <p:nvPr/>
            </p:nvSpPr>
            <p:spPr bwMode="auto">
              <a:xfrm flipH="1">
                <a:off x="2998725" y="5191499"/>
                <a:ext cx="432048" cy="4315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7E6C459F-B659-C717-71A5-4602892CB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998725" y="5191499"/>
                <a:ext cx="432048" cy="43157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椭圆 42">
            <a:extLst>
              <a:ext uri="{FF2B5EF4-FFF2-40B4-BE49-F238E27FC236}">
                <a16:creationId xmlns:a16="http://schemas.microsoft.com/office/drawing/2014/main" id="{AAFA5F9E-027E-0006-B860-ABD3A426FFA1}"/>
              </a:ext>
            </a:extLst>
          </p:cNvPr>
          <p:cNvSpPr/>
          <p:nvPr/>
        </p:nvSpPr>
        <p:spPr>
          <a:xfrm flipH="1">
            <a:off x="4235719" y="5276306"/>
            <a:ext cx="360040" cy="3624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3BC32722-47BE-CF2D-D5BC-E5E9500D2205}"/>
                  </a:ext>
                </a:extLst>
              </p:cNvPr>
              <p:cNvSpPr txBox="1"/>
              <p:nvPr/>
            </p:nvSpPr>
            <p:spPr bwMode="auto">
              <a:xfrm flipH="1">
                <a:off x="4199739" y="5217827"/>
                <a:ext cx="432048" cy="4315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3BC32722-47BE-CF2D-D5BC-E5E9500D2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199739" y="5217827"/>
                <a:ext cx="432048" cy="43157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任意形状 44">
            <a:extLst>
              <a:ext uri="{FF2B5EF4-FFF2-40B4-BE49-F238E27FC236}">
                <a16:creationId xmlns:a16="http://schemas.microsoft.com/office/drawing/2014/main" id="{93EC3E4B-4ABC-6B32-8529-B0DDD6FB9B2E}"/>
              </a:ext>
            </a:extLst>
          </p:cNvPr>
          <p:cNvSpPr/>
          <p:nvPr/>
        </p:nvSpPr>
        <p:spPr>
          <a:xfrm>
            <a:off x="3392121" y="5433613"/>
            <a:ext cx="824748" cy="111680"/>
          </a:xfrm>
          <a:custGeom>
            <a:avLst/>
            <a:gdLst>
              <a:gd name="connsiteX0" fmla="*/ 0 w 2882900"/>
              <a:gd name="connsiteY0" fmla="*/ 90 h 698590"/>
              <a:gd name="connsiteX1" fmla="*/ 723900 w 2882900"/>
              <a:gd name="connsiteY1" fmla="*/ 698590 h 698590"/>
              <a:gd name="connsiteX2" fmla="*/ 1435100 w 2882900"/>
              <a:gd name="connsiteY2" fmla="*/ 90 h 698590"/>
              <a:gd name="connsiteX3" fmla="*/ 2095500 w 2882900"/>
              <a:gd name="connsiteY3" fmla="*/ 647790 h 698590"/>
              <a:gd name="connsiteX4" fmla="*/ 2882900 w 2882900"/>
              <a:gd name="connsiteY4" fmla="*/ 393790 h 69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2900" h="698590">
                <a:moveTo>
                  <a:pt x="0" y="90"/>
                </a:moveTo>
                <a:cubicBezTo>
                  <a:pt x="242358" y="349340"/>
                  <a:pt x="484717" y="698590"/>
                  <a:pt x="723900" y="698590"/>
                </a:cubicBezTo>
                <a:cubicBezTo>
                  <a:pt x="963083" y="698590"/>
                  <a:pt x="1206500" y="8557"/>
                  <a:pt x="1435100" y="90"/>
                </a:cubicBezTo>
                <a:cubicBezTo>
                  <a:pt x="1663700" y="-8377"/>
                  <a:pt x="1854200" y="582173"/>
                  <a:pt x="2095500" y="647790"/>
                </a:cubicBezTo>
                <a:cubicBezTo>
                  <a:pt x="2336800" y="713407"/>
                  <a:pt x="2609850" y="553598"/>
                  <a:pt x="2882900" y="393790"/>
                </a:cubicBezTo>
              </a:path>
            </a:pathLst>
          </a:custGeom>
          <a:noFill/>
          <a:ln w="12700">
            <a:solidFill>
              <a:schemeClr val="tx1"/>
            </a:solidFill>
            <a:tailEnd type="stealth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94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Push Operation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[WAW’07]</a:t>
            </a:r>
            <a:endParaRPr lang="en-US" altLang="zh-CN" sz="3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4561E0E3-E116-339F-F63D-9B450ACFDF0A}"/>
                  </a:ext>
                </a:extLst>
              </p:cNvPr>
              <p:cNvSpPr/>
              <p:nvPr/>
            </p:nvSpPr>
            <p:spPr>
              <a:xfrm>
                <a:off x="4843438" y="3167038"/>
                <a:ext cx="530260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en-US" altLang="zh-CN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Push(</a:t>
                </a:r>
                <a14:m>
                  <m:oMath xmlns:m="http://schemas.openxmlformats.org/officeDocument/2006/math">
                    <m:r>
                      <a:rPr kumimoji="1" lang="en-US" altLang="zh-CN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𝒗</m:t>
                    </m:r>
                  </m:oMath>
                </a14:m>
                <a:r>
                  <a:rPr kumimoji="1" lang="en-US" altLang="zh-CN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):  </a:t>
                </a:r>
              </a:p>
            </p:txBody>
          </p:sp>
        </mc:Choice>
        <mc:Fallback xmlns=""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4561E0E3-E116-339F-F63D-9B450ACFDF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438" y="3167038"/>
                <a:ext cx="5302608" cy="430887"/>
              </a:xfrm>
              <a:prstGeom prst="rect">
                <a:avLst/>
              </a:prstGeom>
              <a:blipFill>
                <a:blip r:embed="rId4"/>
                <a:stretch>
                  <a:fillRect l="-1435" t="-8571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303C74C3-847A-F10C-C4B8-ABDBC39A1580}"/>
                  </a:ext>
                </a:extLst>
              </p:cNvPr>
              <p:cNvSpPr txBox="1"/>
              <p:nvPr/>
            </p:nvSpPr>
            <p:spPr bwMode="auto">
              <a:xfrm>
                <a:off x="5233551" y="5319175"/>
                <a:ext cx="4309914" cy="10443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zh-CN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∀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in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𝑣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)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kumimoji="1" lang="en-US" altLang="zh-CN" dirty="0"/>
                  <a:t>     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)←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i="1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303C74C3-847A-F10C-C4B8-ABDBC39A1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3551" y="5319175"/>
                <a:ext cx="4309914" cy="1044325"/>
              </a:xfrm>
              <a:prstGeom prst="rect">
                <a:avLst/>
              </a:prstGeom>
              <a:blipFill>
                <a:blip r:embed="rId5"/>
                <a:stretch>
                  <a:fillRect l="-1471" t="-3614" b="-241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7E90FE86-4793-8909-CF2B-23BC0D9829D2}"/>
                  </a:ext>
                </a:extLst>
              </p:cNvPr>
              <p:cNvSpPr txBox="1"/>
              <p:nvPr/>
            </p:nvSpPr>
            <p:spPr bwMode="auto">
              <a:xfrm>
                <a:off x="4855307" y="3694213"/>
                <a:ext cx="6264696" cy="31387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r>
                  <a:rPr lang="en-US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Convert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en-US" altLang="zh-CN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residue </a:t>
                </a:r>
                <a:r>
                  <a:rPr lang="en-US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en-US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reserve</a:t>
                </a: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sz="2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sz="2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r>
                  <a:rPr lang="en-US" altLang="zh-CN" sz="2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Convert </a:t>
                </a:r>
                <a14:m>
                  <m:oMath xmlns:m="http://schemas.openxmlformats.org/officeDocument/2006/math">
                    <m:r>
                      <a:rPr lang="en-US" altLang="zh-CN" sz="22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zh-CN" sz="2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residue to inNbrs’ residues</a:t>
                </a: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altLang="zh-CN" sz="2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altLang="zh-CN" sz="2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altLang="zh-CN" sz="2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altLang="zh-CN" sz="2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r>
                  <a:rPr lang="en-US" altLang="zh-CN" sz="2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Reset </a:t>
                </a:r>
                <a14:m>
                  <m:oMath xmlns:m="http://schemas.openxmlformats.org/officeDocument/2006/math">
                    <m:r>
                      <a:rPr lang="en-US" altLang="zh-CN" sz="22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zh-CN" sz="2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residue to 0</a:t>
                </a:r>
              </a:p>
            </p:txBody>
          </p:sp>
        </mc:Choice>
        <mc:Fallback xmlns="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7E90FE86-4793-8909-CF2B-23BC0D982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5307" y="3694213"/>
                <a:ext cx="6264696" cy="3138786"/>
              </a:xfrm>
              <a:prstGeom prst="rect">
                <a:avLst/>
              </a:prstGeom>
              <a:blipFill>
                <a:blip r:embed="rId6"/>
                <a:stretch>
                  <a:fillRect l="-1012" t="-803" b="-281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3CC38711-181B-AAB6-E34B-62B4E24764CC}"/>
                  </a:ext>
                </a:extLst>
              </p:cNvPr>
              <p:cNvSpPr txBox="1"/>
              <p:nvPr/>
            </p:nvSpPr>
            <p:spPr bwMode="auto">
              <a:xfrm>
                <a:off x="5233551" y="4213626"/>
                <a:ext cx="3600400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𝑞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𝑣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)←</m:t>
                    </m:r>
                    <m:r>
                      <a:rPr kumimoji="1" lang="en-US" altLang="zh-CN" sz="20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𝑞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𝑣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)+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𝛼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1" lang="en-US" altLang="zh-CN" sz="20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3CC38711-181B-AAB6-E34B-62B4E2476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3551" y="4213626"/>
                <a:ext cx="3600400" cy="400110"/>
              </a:xfrm>
              <a:prstGeom prst="rect">
                <a:avLst/>
              </a:prstGeom>
              <a:blipFill>
                <a:blip r:embed="rId7"/>
                <a:stretch>
                  <a:fillRect l="-352" b="-1212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8E4B3803-0B64-781F-D45D-55CD3A10FB7D}"/>
                  </a:ext>
                </a:extLst>
              </p:cNvPr>
              <p:cNvSpPr txBox="1"/>
              <p:nvPr/>
            </p:nvSpPr>
            <p:spPr bwMode="auto">
              <a:xfrm>
                <a:off x="5233551" y="6917992"/>
                <a:ext cx="3600400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←0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8E4B3803-0B64-781F-D45D-55CD3A10F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3551" y="6917992"/>
                <a:ext cx="3600400" cy="400110"/>
              </a:xfrm>
              <a:prstGeom prst="rect">
                <a:avLst/>
              </a:prstGeom>
              <a:blipFill>
                <a:blip r:embed="rId8"/>
                <a:stretch>
                  <a:fillRect b="-1562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肘形连接符 120">
            <a:extLst>
              <a:ext uri="{FF2B5EF4-FFF2-40B4-BE49-F238E27FC236}">
                <a16:creationId xmlns:a16="http://schemas.microsoft.com/office/drawing/2014/main" id="{6A6C5E5E-3967-87DB-4BBC-D5D2778C3E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68573" y="5843242"/>
            <a:ext cx="268311" cy="250557"/>
          </a:xfrm>
          <a:prstGeom prst="bentConnector3">
            <a:avLst>
              <a:gd name="adj1" fmla="val 10433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直线连接符 129">
            <a:extLst>
              <a:ext uri="{FF2B5EF4-FFF2-40B4-BE49-F238E27FC236}">
                <a16:creationId xmlns:a16="http://schemas.microsoft.com/office/drawing/2014/main" id="{45B5F799-C183-0A48-1BBA-CE37178FE04C}"/>
              </a:ext>
            </a:extLst>
          </p:cNvPr>
          <p:cNvCxnSpPr>
            <a:cxnSpLocks/>
          </p:cNvCxnSpPr>
          <p:nvPr/>
        </p:nvCxnSpPr>
        <p:spPr>
          <a:xfrm>
            <a:off x="4699422" y="3213646"/>
            <a:ext cx="0" cy="4032448"/>
          </a:xfrm>
          <a:prstGeom prst="line">
            <a:avLst/>
          </a:prstGeom>
          <a:ln w="12700">
            <a:solidFill>
              <a:srgbClr val="8A90A5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432055B-255F-5D2F-D983-6325A74219F3}"/>
                  </a:ext>
                </a:extLst>
              </p:cNvPr>
              <p:cNvSpPr txBox="1"/>
              <p:nvPr/>
            </p:nvSpPr>
            <p:spPr bwMode="auto">
              <a:xfrm>
                <a:off x="548358" y="1625129"/>
                <a:ext cx="9790245" cy="100027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Residue </a:t>
                </a:r>
                <a14:m>
                  <m:oMath xmlns:m="http://schemas.openxmlformats.org/officeDocument/2006/math"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proportion of 𝜋(𝑠,𝑢) further goes to 𝑡</a:t>
                </a:r>
              </a:p>
              <a:p>
                <a:pPr marL="342900" indent="-3429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Reserve </a:t>
                </a:r>
                <a14:m>
                  <m:oMath xmlns:m="http://schemas.openxmlformats.org/officeDocument/2006/math"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partial probability of an 𝛼-walk at 𝑢 terminating at 𝑡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432055B-255F-5D2F-D983-6325A7421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358" y="1625129"/>
                <a:ext cx="9790245" cy="1000274"/>
              </a:xfrm>
              <a:prstGeom prst="rect">
                <a:avLst/>
              </a:prstGeom>
              <a:blipFill>
                <a:blip r:embed="rId12"/>
                <a:stretch>
                  <a:fillRect l="-777" t="-5063" b="-12658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8175564-E6AA-BAC3-FC2B-AB3A39E2A84D}"/>
                  </a:ext>
                </a:extLst>
              </p:cNvPr>
              <p:cNvSpPr txBox="1"/>
              <p:nvPr/>
            </p:nvSpPr>
            <p:spPr>
              <a:xfrm>
                <a:off x="2835439" y="6155957"/>
                <a:ext cx="1619174" cy="42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kumimoji="1" lang="en-US" altLang="zh-CN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kumimoji="1"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8175564-E6AA-BAC3-FC2B-AB3A39E2A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439" y="6155957"/>
                <a:ext cx="1619174" cy="429413"/>
              </a:xfrm>
              <a:prstGeom prst="rect">
                <a:avLst/>
              </a:prstGeom>
              <a:blipFill>
                <a:blip r:embed="rId1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5021C51-F196-0453-4EA0-F9DD2E850A61}"/>
                  </a:ext>
                </a:extLst>
              </p:cNvPr>
              <p:cNvSpPr txBox="1"/>
              <p:nvPr/>
            </p:nvSpPr>
            <p:spPr>
              <a:xfrm>
                <a:off x="2835439" y="5755206"/>
                <a:ext cx="1619174" cy="42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kumimoji="1"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5021C51-F196-0453-4EA0-F9DD2E850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439" y="5755206"/>
                <a:ext cx="1619174" cy="4294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ACE7EFD-73D1-7FE0-B507-826B75E4090F}"/>
                  </a:ext>
                </a:extLst>
              </p:cNvPr>
              <p:cNvSpPr txBox="1"/>
              <p:nvPr/>
            </p:nvSpPr>
            <p:spPr>
              <a:xfrm>
                <a:off x="195444" y="3078889"/>
                <a:ext cx="1754985" cy="463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:r>
                  <a:rPr kumimoji="1" lang="en-US" altLang="zh-CN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Push(</a:t>
                </a:r>
                <a14:m>
                  <m:oMath xmlns:m="http://schemas.openxmlformats.org/officeDocument/2006/math">
                    <m:r>
                      <a:rPr kumimoji="1" lang="en-US" altLang="zh-CN" sz="2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𝒗</m:t>
                    </m:r>
                  </m:oMath>
                </a14:m>
                <a:r>
                  <a:rPr kumimoji="1" lang="en-US" altLang="zh-CN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):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ACE7EFD-73D1-7FE0-B507-826B75E40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44" y="3078889"/>
                <a:ext cx="1754985" cy="463204"/>
              </a:xfrm>
              <a:prstGeom prst="rect">
                <a:avLst/>
              </a:prstGeom>
              <a:blipFill>
                <a:blip r:embed="rId16"/>
                <a:stretch>
                  <a:fillRect l="-4317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5715F5E-6BC3-EB6C-B852-DA068DA64E8E}"/>
                  </a:ext>
                </a:extLst>
              </p:cNvPr>
              <p:cNvSpPr txBox="1"/>
              <p:nvPr/>
            </p:nvSpPr>
            <p:spPr>
              <a:xfrm>
                <a:off x="3353970" y="6164861"/>
                <a:ext cx="1754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+</m:t>
                      </m:r>
                      <m:r>
                        <a:rPr kumimoji="1" lang="en-US" altLang="zh-CN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zh-CN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zh-CN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CN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5715F5E-6BC3-EB6C-B852-DA068DA64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970" y="6164861"/>
                <a:ext cx="1754985" cy="461665"/>
              </a:xfrm>
              <a:prstGeom prst="rect">
                <a:avLst/>
              </a:prstGeom>
              <a:blipFill>
                <a:blip r:embed="rId1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弧 21">
            <a:extLst>
              <a:ext uri="{FF2B5EF4-FFF2-40B4-BE49-F238E27FC236}">
                <a16:creationId xmlns:a16="http://schemas.microsoft.com/office/drawing/2014/main" id="{16A72A64-44F2-3485-9C6B-18C378463ECA}"/>
              </a:ext>
            </a:extLst>
          </p:cNvPr>
          <p:cNvSpPr/>
          <p:nvPr/>
        </p:nvSpPr>
        <p:spPr>
          <a:xfrm rot="21426888" flipH="1">
            <a:off x="2639358" y="5917639"/>
            <a:ext cx="836725" cy="626661"/>
          </a:xfrm>
          <a:prstGeom prst="arc">
            <a:avLst>
              <a:gd name="adj1" fmla="val 18683967"/>
              <a:gd name="adj2" fmla="val 2701621"/>
            </a:avLst>
          </a:prstGeom>
          <a:ln w="1270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3E48407-4ED6-34C2-A552-0397ACBD3D13}"/>
              </a:ext>
            </a:extLst>
          </p:cNvPr>
          <p:cNvSpPr/>
          <p:nvPr/>
        </p:nvSpPr>
        <p:spPr>
          <a:xfrm flipH="1">
            <a:off x="1728939" y="4190659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A22FA450-10AB-9621-675E-6DB381E5F17E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2088979" y="4371868"/>
            <a:ext cx="997587" cy="944813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572CAC9F-A72E-8CC7-7E3E-7ECCB5504DDE}"/>
              </a:ext>
            </a:extLst>
          </p:cNvPr>
          <p:cNvSpPr/>
          <p:nvPr/>
        </p:nvSpPr>
        <p:spPr>
          <a:xfrm flipH="1">
            <a:off x="1728939" y="5227979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2D91BF5A-B7DA-7542-701D-D5EDD3A0F58B}"/>
              </a:ext>
            </a:extLst>
          </p:cNvPr>
          <p:cNvSpPr/>
          <p:nvPr/>
        </p:nvSpPr>
        <p:spPr>
          <a:xfrm flipH="1">
            <a:off x="1728939" y="6354713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18017CF2-529C-3270-8D1B-604894E691A6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2088979" y="5409188"/>
            <a:ext cx="944860" cy="35627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36353DBD-4DB8-C574-12C5-C8BBD0B6C35B}"/>
              </a:ext>
            </a:extLst>
          </p:cNvPr>
          <p:cNvCxnSpPr>
            <a:cxnSpLocks/>
            <a:stCxn id="26" idx="2"/>
          </p:cNvCxnSpPr>
          <p:nvPr/>
        </p:nvCxnSpPr>
        <p:spPr>
          <a:xfrm flipV="1">
            <a:off x="2088979" y="5572948"/>
            <a:ext cx="997587" cy="96297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BA73532B-B8BB-8522-60BF-99DF00472970}"/>
                  </a:ext>
                </a:extLst>
              </p:cNvPr>
              <p:cNvSpPr txBox="1"/>
              <p:nvPr/>
            </p:nvSpPr>
            <p:spPr bwMode="auto">
              <a:xfrm flipH="1">
                <a:off x="1678362" y="6275484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BA73532B-B8BB-8522-60BF-99DF00472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78362" y="6275484"/>
                <a:ext cx="432048" cy="430352"/>
              </a:xfrm>
              <a:prstGeom prst="rect">
                <a:avLst/>
              </a:prstGeom>
              <a:blipFill>
                <a:blip r:embed="rId18"/>
                <a:stretch>
                  <a:fillRect r="-2857" b="-285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C1DE4F3D-4BA5-886F-1FBB-0C40E6235F5C}"/>
                  </a:ext>
                </a:extLst>
              </p:cNvPr>
              <p:cNvSpPr txBox="1"/>
              <p:nvPr/>
            </p:nvSpPr>
            <p:spPr bwMode="auto">
              <a:xfrm flipH="1">
                <a:off x="1699071" y="4112797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C1DE4F3D-4BA5-886F-1FBB-0C40E6235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99071" y="4112797"/>
                <a:ext cx="432048" cy="430352"/>
              </a:xfrm>
              <a:prstGeom prst="rect">
                <a:avLst/>
              </a:prstGeom>
              <a:blipFill>
                <a:blip r:embed="rId19"/>
                <a:stretch>
                  <a:fillRect b="-588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6FF57F1-A2C5-00A8-115F-A82251460A33}"/>
                  </a:ext>
                </a:extLst>
              </p:cNvPr>
              <p:cNvSpPr txBox="1"/>
              <p:nvPr/>
            </p:nvSpPr>
            <p:spPr bwMode="auto">
              <a:xfrm flipH="1">
                <a:off x="1678362" y="5142233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6FF57F1-A2C5-00A8-115F-A82251460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78362" y="5142233"/>
                <a:ext cx="432048" cy="430352"/>
              </a:xfrm>
              <a:prstGeom prst="rect">
                <a:avLst/>
              </a:prstGeom>
              <a:blipFill>
                <a:blip r:embed="rId6"/>
                <a:stretch>
                  <a:fillRect r="-2857" b="-294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9CD46E3A-18E3-87DA-977F-57BADAF73642}"/>
              </a:ext>
            </a:extLst>
          </p:cNvPr>
          <p:cNvCxnSpPr>
            <a:cxnSpLocks/>
          </p:cNvCxnSpPr>
          <p:nvPr/>
        </p:nvCxnSpPr>
        <p:spPr>
          <a:xfrm flipV="1">
            <a:off x="2088979" y="4199248"/>
            <a:ext cx="207824" cy="17262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8A2C8AF4-BAED-6537-46EC-69B6314A0D92}"/>
              </a:ext>
            </a:extLst>
          </p:cNvPr>
          <p:cNvCxnSpPr>
            <a:cxnSpLocks/>
          </p:cNvCxnSpPr>
          <p:nvPr/>
        </p:nvCxnSpPr>
        <p:spPr>
          <a:xfrm>
            <a:off x="2088979" y="4371868"/>
            <a:ext cx="341255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35BBA5EC-DB80-AF35-0A8B-7830A36F909E}"/>
              </a:ext>
            </a:extLst>
          </p:cNvPr>
          <p:cNvCxnSpPr>
            <a:cxnSpLocks/>
          </p:cNvCxnSpPr>
          <p:nvPr/>
        </p:nvCxnSpPr>
        <p:spPr>
          <a:xfrm>
            <a:off x="2088979" y="6535922"/>
            <a:ext cx="348338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2E54224F-1373-51EC-A0E5-96396C820E22}"/>
              </a:ext>
            </a:extLst>
          </p:cNvPr>
          <p:cNvCxnSpPr>
            <a:cxnSpLocks/>
          </p:cNvCxnSpPr>
          <p:nvPr/>
        </p:nvCxnSpPr>
        <p:spPr>
          <a:xfrm>
            <a:off x="2088979" y="6535922"/>
            <a:ext cx="341255" cy="181208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2123F8E1-6271-2579-5C3B-2994E5AEFDD1}"/>
              </a:ext>
            </a:extLst>
          </p:cNvPr>
          <p:cNvCxnSpPr>
            <a:cxnSpLocks/>
          </p:cNvCxnSpPr>
          <p:nvPr/>
        </p:nvCxnSpPr>
        <p:spPr>
          <a:xfrm>
            <a:off x="2088979" y="6535922"/>
            <a:ext cx="207824" cy="27812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椭圆 40">
            <a:extLst>
              <a:ext uri="{FF2B5EF4-FFF2-40B4-BE49-F238E27FC236}">
                <a16:creationId xmlns:a16="http://schemas.microsoft.com/office/drawing/2014/main" id="{6CE61B5E-03CA-5B8B-CECD-157C86882CE9}"/>
              </a:ext>
            </a:extLst>
          </p:cNvPr>
          <p:cNvSpPr/>
          <p:nvPr/>
        </p:nvSpPr>
        <p:spPr>
          <a:xfrm flipH="1">
            <a:off x="3033839" y="5263606"/>
            <a:ext cx="360040" cy="3624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24E8546-459E-CE85-F519-AE949CCEBF76}"/>
                  </a:ext>
                </a:extLst>
              </p:cNvPr>
              <p:cNvSpPr txBox="1"/>
              <p:nvPr/>
            </p:nvSpPr>
            <p:spPr bwMode="auto">
              <a:xfrm flipH="1">
                <a:off x="2998725" y="5191499"/>
                <a:ext cx="432048" cy="4315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24E8546-459E-CE85-F519-AE949CCEB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998725" y="5191499"/>
                <a:ext cx="432048" cy="43157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椭圆 43">
            <a:extLst>
              <a:ext uri="{FF2B5EF4-FFF2-40B4-BE49-F238E27FC236}">
                <a16:creationId xmlns:a16="http://schemas.microsoft.com/office/drawing/2014/main" id="{372E07C3-82DC-0ADF-9D34-12F0ADE827CF}"/>
              </a:ext>
            </a:extLst>
          </p:cNvPr>
          <p:cNvSpPr/>
          <p:nvPr/>
        </p:nvSpPr>
        <p:spPr>
          <a:xfrm flipH="1">
            <a:off x="4235719" y="5276306"/>
            <a:ext cx="360040" cy="3624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42519CA8-B9E3-577F-97DF-C14C653599FC}"/>
                  </a:ext>
                </a:extLst>
              </p:cNvPr>
              <p:cNvSpPr txBox="1"/>
              <p:nvPr/>
            </p:nvSpPr>
            <p:spPr bwMode="auto">
              <a:xfrm flipH="1">
                <a:off x="4199739" y="5217827"/>
                <a:ext cx="432048" cy="4315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42519CA8-B9E3-577F-97DF-C14C65359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199739" y="5217827"/>
                <a:ext cx="432048" cy="43157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任意形状 45">
            <a:extLst>
              <a:ext uri="{FF2B5EF4-FFF2-40B4-BE49-F238E27FC236}">
                <a16:creationId xmlns:a16="http://schemas.microsoft.com/office/drawing/2014/main" id="{7C2D336B-4DE2-5823-0C92-97829E8549D4}"/>
              </a:ext>
            </a:extLst>
          </p:cNvPr>
          <p:cNvSpPr/>
          <p:nvPr/>
        </p:nvSpPr>
        <p:spPr>
          <a:xfrm>
            <a:off x="3392121" y="5433613"/>
            <a:ext cx="824748" cy="111680"/>
          </a:xfrm>
          <a:custGeom>
            <a:avLst/>
            <a:gdLst>
              <a:gd name="connsiteX0" fmla="*/ 0 w 2882900"/>
              <a:gd name="connsiteY0" fmla="*/ 90 h 698590"/>
              <a:gd name="connsiteX1" fmla="*/ 723900 w 2882900"/>
              <a:gd name="connsiteY1" fmla="*/ 698590 h 698590"/>
              <a:gd name="connsiteX2" fmla="*/ 1435100 w 2882900"/>
              <a:gd name="connsiteY2" fmla="*/ 90 h 698590"/>
              <a:gd name="connsiteX3" fmla="*/ 2095500 w 2882900"/>
              <a:gd name="connsiteY3" fmla="*/ 647790 h 698590"/>
              <a:gd name="connsiteX4" fmla="*/ 2882900 w 2882900"/>
              <a:gd name="connsiteY4" fmla="*/ 393790 h 69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2900" h="698590">
                <a:moveTo>
                  <a:pt x="0" y="90"/>
                </a:moveTo>
                <a:cubicBezTo>
                  <a:pt x="242358" y="349340"/>
                  <a:pt x="484717" y="698590"/>
                  <a:pt x="723900" y="698590"/>
                </a:cubicBezTo>
                <a:cubicBezTo>
                  <a:pt x="963083" y="698590"/>
                  <a:pt x="1206500" y="8557"/>
                  <a:pt x="1435100" y="90"/>
                </a:cubicBezTo>
                <a:cubicBezTo>
                  <a:pt x="1663700" y="-8377"/>
                  <a:pt x="1854200" y="582173"/>
                  <a:pt x="2095500" y="647790"/>
                </a:cubicBezTo>
                <a:cubicBezTo>
                  <a:pt x="2336800" y="713407"/>
                  <a:pt x="2609850" y="553598"/>
                  <a:pt x="2882900" y="393790"/>
                </a:cubicBezTo>
              </a:path>
            </a:pathLst>
          </a:custGeom>
          <a:noFill/>
          <a:ln w="12700">
            <a:solidFill>
              <a:schemeClr val="tx1"/>
            </a:solidFill>
            <a:tailEnd type="stealth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97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Push Operation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[WAW’07]</a:t>
            </a:r>
            <a:endParaRPr lang="en-US" altLang="zh-CN" sz="3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8B3F29F0-7B4D-988D-8075-2E0FB52A87B4}"/>
              </a:ext>
            </a:extLst>
          </p:cNvPr>
          <p:cNvSpPr/>
          <p:nvPr/>
        </p:nvSpPr>
        <p:spPr>
          <a:xfrm flipH="1">
            <a:off x="1728939" y="4190659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9DCD3A74-1A34-94AD-7F3C-B2F90DF15E87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2088979" y="4371868"/>
            <a:ext cx="997587" cy="944813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椭圆 4">
            <a:extLst>
              <a:ext uri="{FF2B5EF4-FFF2-40B4-BE49-F238E27FC236}">
                <a16:creationId xmlns:a16="http://schemas.microsoft.com/office/drawing/2014/main" id="{E5F5BE40-BC4C-F012-15B2-8DA3AAE1947F}"/>
              </a:ext>
            </a:extLst>
          </p:cNvPr>
          <p:cNvSpPr/>
          <p:nvPr/>
        </p:nvSpPr>
        <p:spPr>
          <a:xfrm flipH="1">
            <a:off x="1728939" y="5227979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7E7F8E7B-1365-A2CA-1E7E-BC267351114C}"/>
              </a:ext>
            </a:extLst>
          </p:cNvPr>
          <p:cNvSpPr/>
          <p:nvPr/>
        </p:nvSpPr>
        <p:spPr>
          <a:xfrm flipH="1">
            <a:off x="1728939" y="6354713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0DC4D2DA-9628-82C5-2FAF-E8ADCCB1F7C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088979" y="5409188"/>
            <a:ext cx="944860" cy="35627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233EEB35-A39E-D4A6-CE33-D957B72DF5CE}"/>
              </a:ext>
            </a:extLst>
          </p:cNvPr>
          <p:cNvCxnSpPr>
            <a:cxnSpLocks/>
            <a:stCxn id="6" idx="2"/>
          </p:cNvCxnSpPr>
          <p:nvPr/>
        </p:nvCxnSpPr>
        <p:spPr>
          <a:xfrm flipV="1">
            <a:off x="2088979" y="5572948"/>
            <a:ext cx="997587" cy="96297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EB961F36-F144-37EF-BB0A-3C9F3B22929F}"/>
                  </a:ext>
                </a:extLst>
              </p:cNvPr>
              <p:cNvSpPr txBox="1"/>
              <p:nvPr/>
            </p:nvSpPr>
            <p:spPr>
              <a:xfrm>
                <a:off x="-42788" y="4021853"/>
                <a:ext cx="1619174" cy="42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kumimoji="1"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EB961F36-F144-37EF-BB0A-3C9F3B229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788" y="4021853"/>
                <a:ext cx="1619174" cy="4294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554B4D03-5A08-04D1-066D-819D5A74D361}"/>
                  </a:ext>
                </a:extLst>
              </p:cNvPr>
              <p:cNvSpPr txBox="1"/>
              <p:nvPr/>
            </p:nvSpPr>
            <p:spPr>
              <a:xfrm>
                <a:off x="-42788" y="5170281"/>
                <a:ext cx="1619174" cy="42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kumimoji="1"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554B4D03-5A08-04D1-066D-819D5A74D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788" y="5170281"/>
                <a:ext cx="1619174" cy="4294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9C15009F-B7CB-E194-28B7-D9850CAB7E87}"/>
                  </a:ext>
                </a:extLst>
              </p:cNvPr>
              <p:cNvSpPr txBox="1"/>
              <p:nvPr/>
            </p:nvSpPr>
            <p:spPr>
              <a:xfrm>
                <a:off x="-30088" y="6335109"/>
                <a:ext cx="1619174" cy="42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kumimoji="1"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9C15009F-B7CB-E194-28B7-D9850CAB7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088" y="6335109"/>
                <a:ext cx="1619174" cy="429413"/>
              </a:xfrm>
              <a:prstGeom prst="rect">
                <a:avLst/>
              </a:prstGeom>
              <a:blipFill>
                <a:blip r:embed="rId5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4561E0E3-E116-339F-F63D-9B450ACFDF0A}"/>
                  </a:ext>
                </a:extLst>
              </p:cNvPr>
              <p:cNvSpPr/>
              <p:nvPr/>
            </p:nvSpPr>
            <p:spPr>
              <a:xfrm>
                <a:off x="4843438" y="3167038"/>
                <a:ext cx="530260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en-US" altLang="zh-CN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Push(</a:t>
                </a:r>
                <a14:m>
                  <m:oMath xmlns:m="http://schemas.openxmlformats.org/officeDocument/2006/math">
                    <m:r>
                      <a:rPr kumimoji="1" lang="en-US" altLang="zh-CN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𝒗</m:t>
                    </m:r>
                  </m:oMath>
                </a14:m>
                <a:r>
                  <a:rPr kumimoji="1" lang="en-US" altLang="zh-CN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):  </a:t>
                </a:r>
              </a:p>
            </p:txBody>
          </p:sp>
        </mc:Choice>
        <mc:Fallback xmlns=""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4561E0E3-E116-339F-F63D-9B450ACFDF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438" y="3167038"/>
                <a:ext cx="5302608" cy="430887"/>
              </a:xfrm>
              <a:prstGeom prst="rect">
                <a:avLst/>
              </a:prstGeom>
              <a:blipFill>
                <a:blip r:embed="rId6"/>
                <a:stretch>
                  <a:fillRect l="-1435" t="-8571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303C74C3-847A-F10C-C4B8-ABDBC39A1580}"/>
                  </a:ext>
                </a:extLst>
              </p:cNvPr>
              <p:cNvSpPr txBox="1"/>
              <p:nvPr/>
            </p:nvSpPr>
            <p:spPr bwMode="auto">
              <a:xfrm>
                <a:off x="5233551" y="5319175"/>
                <a:ext cx="4309914" cy="10443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zh-CN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∀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in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𝑣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)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kumimoji="1" lang="en-US" altLang="zh-CN" dirty="0"/>
                  <a:t>     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)←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i="1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303C74C3-847A-F10C-C4B8-ABDBC39A1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3551" y="5319175"/>
                <a:ext cx="4309914" cy="1044325"/>
              </a:xfrm>
              <a:prstGeom prst="rect">
                <a:avLst/>
              </a:prstGeom>
              <a:blipFill>
                <a:blip r:embed="rId7"/>
                <a:stretch>
                  <a:fillRect l="-1471" t="-3614" b="-241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7E90FE86-4793-8909-CF2B-23BC0D9829D2}"/>
                  </a:ext>
                </a:extLst>
              </p:cNvPr>
              <p:cNvSpPr txBox="1"/>
              <p:nvPr/>
            </p:nvSpPr>
            <p:spPr bwMode="auto">
              <a:xfrm>
                <a:off x="4855307" y="3694213"/>
                <a:ext cx="6264696" cy="31387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r>
                  <a:rPr lang="en-US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Convert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en-US" altLang="zh-CN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residue </a:t>
                </a:r>
                <a:r>
                  <a:rPr lang="en-US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en-US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reserve</a:t>
                </a: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sz="2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sz="2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r>
                  <a:rPr lang="en-US" altLang="zh-CN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Convert </a:t>
                </a:r>
                <a14:m>
                  <m:oMath xmlns:m="http://schemas.openxmlformats.org/officeDocument/2006/math">
                    <m:r>
                      <a:rPr lang="en-US" altLang="zh-CN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zh-CN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residue to inNbrs’ residues</a:t>
                </a: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altLang="zh-CN" sz="2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altLang="zh-CN" sz="2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altLang="zh-CN" sz="2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altLang="zh-CN" sz="2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r>
                  <a:rPr lang="en-US" altLang="zh-CN" sz="2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Reset </a:t>
                </a:r>
                <a14:m>
                  <m:oMath xmlns:m="http://schemas.openxmlformats.org/officeDocument/2006/math">
                    <m:r>
                      <a:rPr lang="en-US" altLang="zh-CN" sz="22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zh-CN" sz="2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residue to 0</a:t>
                </a:r>
              </a:p>
            </p:txBody>
          </p:sp>
        </mc:Choice>
        <mc:Fallback xmlns="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7E90FE86-4793-8909-CF2B-23BC0D982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5307" y="3694213"/>
                <a:ext cx="6264696" cy="3138786"/>
              </a:xfrm>
              <a:prstGeom prst="rect">
                <a:avLst/>
              </a:prstGeom>
              <a:blipFill>
                <a:blip r:embed="rId8"/>
                <a:stretch>
                  <a:fillRect l="-1012" t="-803" b="-281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3CC38711-181B-AAB6-E34B-62B4E24764CC}"/>
                  </a:ext>
                </a:extLst>
              </p:cNvPr>
              <p:cNvSpPr txBox="1"/>
              <p:nvPr/>
            </p:nvSpPr>
            <p:spPr bwMode="auto">
              <a:xfrm>
                <a:off x="5233551" y="4213626"/>
                <a:ext cx="3600400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𝑞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𝑣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)←</m:t>
                    </m:r>
                    <m:r>
                      <a:rPr kumimoji="1" lang="en-US" altLang="zh-CN" sz="20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𝑞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𝑣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)+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𝛼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1" lang="en-US" altLang="zh-CN" sz="20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3CC38711-181B-AAB6-E34B-62B4E2476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3551" y="4213626"/>
                <a:ext cx="3600400" cy="400110"/>
              </a:xfrm>
              <a:prstGeom prst="rect">
                <a:avLst/>
              </a:prstGeom>
              <a:blipFill>
                <a:blip r:embed="rId9"/>
                <a:stretch>
                  <a:fillRect l="-352" b="-1212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8E4B3803-0B64-781F-D45D-55CD3A10FB7D}"/>
                  </a:ext>
                </a:extLst>
              </p:cNvPr>
              <p:cNvSpPr txBox="1"/>
              <p:nvPr/>
            </p:nvSpPr>
            <p:spPr bwMode="auto">
              <a:xfrm>
                <a:off x="5233551" y="6917992"/>
                <a:ext cx="3600400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←0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8E4B3803-0B64-781F-D45D-55CD3A10F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3551" y="6917992"/>
                <a:ext cx="3600400" cy="400110"/>
              </a:xfrm>
              <a:prstGeom prst="rect">
                <a:avLst/>
              </a:prstGeom>
              <a:blipFill>
                <a:blip r:embed="rId10"/>
                <a:stretch>
                  <a:fillRect b="-1562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0" name="直线连接符 129">
            <a:extLst>
              <a:ext uri="{FF2B5EF4-FFF2-40B4-BE49-F238E27FC236}">
                <a16:creationId xmlns:a16="http://schemas.microsoft.com/office/drawing/2014/main" id="{45B5F799-C183-0A48-1BBA-CE37178FE04C}"/>
              </a:ext>
            </a:extLst>
          </p:cNvPr>
          <p:cNvCxnSpPr>
            <a:cxnSpLocks/>
          </p:cNvCxnSpPr>
          <p:nvPr/>
        </p:nvCxnSpPr>
        <p:spPr>
          <a:xfrm>
            <a:off x="4699422" y="3213646"/>
            <a:ext cx="0" cy="4032448"/>
          </a:xfrm>
          <a:prstGeom prst="line">
            <a:avLst/>
          </a:prstGeom>
          <a:ln w="12700">
            <a:solidFill>
              <a:srgbClr val="8A90A5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>
                <a:extLst>
                  <a:ext uri="{FF2B5EF4-FFF2-40B4-BE49-F238E27FC236}">
                    <a16:creationId xmlns:a16="http://schemas.microsoft.com/office/drawing/2014/main" id="{1B5B8F35-D8FF-AF6B-BB7D-F153D411F92D}"/>
                  </a:ext>
                </a:extLst>
              </p:cNvPr>
              <p:cNvSpPr txBox="1"/>
              <p:nvPr/>
            </p:nvSpPr>
            <p:spPr bwMode="auto">
              <a:xfrm flipH="1">
                <a:off x="1678362" y="6275484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7" name="文本框 146">
                <a:extLst>
                  <a:ext uri="{FF2B5EF4-FFF2-40B4-BE49-F238E27FC236}">
                    <a16:creationId xmlns:a16="http://schemas.microsoft.com/office/drawing/2014/main" id="{1B5B8F35-D8FF-AF6B-BB7D-F153D411F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78362" y="6275484"/>
                <a:ext cx="432048" cy="430352"/>
              </a:xfrm>
              <a:prstGeom prst="rect">
                <a:avLst/>
              </a:prstGeom>
              <a:blipFill>
                <a:blip r:embed="rId11"/>
                <a:stretch>
                  <a:fillRect r="-2857" b="-285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文本框 147">
                <a:extLst>
                  <a:ext uri="{FF2B5EF4-FFF2-40B4-BE49-F238E27FC236}">
                    <a16:creationId xmlns:a16="http://schemas.microsoft.com/office/drawing/2014/main" id="{97F18443-38CB-FFE0-06C9-C55BFCE72A43}"/>
                  </a:ext>
                </a:extLst>
              </p:cNvPr>
              <p:cNvSpPr txBox="1"/>
              <p:nvPr/>
            </p:nvSpPr>
            <p:spPr bwMode="auto">
              <a:xfrm flipH="1">
                <a:off x="1699071" y="4112797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8" name="文本框 147">
                <a:extLst>
                  <a:ext uri="{FF2B5EF4-FFF2-40B4-BE49-F238E27FC236}">
                    <a16:creationId xmlns:a16="http://schemas.microsoft.com/office/drawing/2014/main" id="{97F18443-38CB-FFE0-06C9-C55BFCE72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99071" y="4112797"/>
                <a:ext cx="432048" cy="430352"/>
              </a:xfrm>
              <a:prstGeom prst="rect">
                <a:avLst/>
              </a:prstGeom>
              <a:blipFill>
                <a:blip r:embed="rId12"/>
                <a:stretch>
                  <a:fillRect b="-588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6DD4F36D-414A-1C34-3AF9-8CAF8801CE85}"/>
                  </a:ext>
                </a:extLst>
              </p:cNvPr>
              <p:cNvSpPr txBox="1"/>
              <p:nvPr/>
            </p:nvSpPr>
            <p:spPr bwMode="auto">
              <a:xfrm flipH="1">
                <a:off x="1678362" y="5142233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6DD4F36D-414A-1C34-3AF9-8CAF8801C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78362" y="5142233"/>
                <a:ext cx="432048" cy="430352"/>
              </a:xfrm>
              <a:prstGeom prst="rect">
                <a:avLst/>
              </a:prstGeom>
              <a:blipFill>
                <a:blip r:embed="rId13"/>
                <a:stretch>
                  <a:fillRect r="-2857" b="-294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0C3D86D2-6D90-D57B-8429-2EB7EA9E869C}"/>
              </a:ext>
            </a:extLst>
          </p:cNvPr>
          <p:cNvCxnSpPr>
            <a:cxnSpLocks/>
          </p:cNvCxnSpPr>
          <p:nvPr/>
        </p:nvCxnSpPr>
        <p:spPr>
          <a:xfrm flipV="1">
            <a:off x="2088979" y="4199248"/>
            <a:ext cx="207824" cy="17262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E8442A9C-B165-D751-40AC-B553293D6536}"/>
              </a:ext>
            </a:extLst>
          </p:cNvPr>
          <p:cNvCxnSpPr>
            <a:cxnSpLocks/>
          </p:cNvCxnSpPr>
          <p:nvPr/>
        </p:nvCxnSpPr>
        <p:spPr>
          <a:xfrm>
            <a:off x="2088979" y="4371868"/>
            <a:ext cx="341255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1EDFEC05-AE55-A465-D61E-C1F36BB92461}"/>
              </a:ext>
            </a:extLst>
          </p:cNvPr>
          <p:cNvCxnSpPr>
            <a:cxnSpLocks/>
          </p:cNvCxnSpPr>
          <p:nvPr/>
        </p:nvCxnSpPr>
        <p:spPr>
          <a:xfrm>
            <a:off x="2088979" y="6535922"/>
            <a:ext cx="348338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BD0369E5-6864-1CD4-B6E6-7B1882393F96}"/>
              </a:ext>
            </a:extLst>
          </p:cNvPr>
          <p:cNvCxnSpPr>
            <a:cxnSpLocks/>
          </p:cNvCxnSpPr>
          <p:nvPr/>
        </p:nvCxnSpPr>
        <p:spPr>
          <a:xfrm>
            <a:off x="2088979" y="6535922"/>
            <a:ext cx="341255" cy="181208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D6DFE574-7621-DB7C-8581-0F36451D57A9}"/>
              </a:ext>
            </a:extLst>
          </p:cNvPr>
          <p:cNvCxnSpPr>
            <a:cxnSpLocks/>
          </p:cNvCxnSpPr>
          <p:nvPr/>
        </p:nvCxnSpPr>
        <p:spPr>
          <a:xfrm>
            <a:off x="2088979" y="6535922"/>
            <a:ext cx="207824" cy="27812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432055B-255F-5D2F-D983-6325A74219F3}"/>
                  </a:ext>
                </a:extLst>
              </p:cNvPr>
              <p:cNvSpPr txBox="1"/>
              <p:nvPr/>
            </p:nvSpPr>
            <p:spPr bwMode="auto">
              <a:xfrm>
                <a:off x="548358" y="1625129"/>
                <a:ext cx="9790245" cy="100027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Residue </a:t>
                </a:r>
                <a14:m>
                  <m:oMath xmlns:m="http://schemas.openxmlformats.org/officeDocument/2006/math"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proportion of 𝜋(𝑠,𝑢) further goes to 𝑡</a:t>
                </a:r>
              </a:p>
              <a:p>
                <a:pPr marL="342900" indent="-3429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Reserve </a:t>
                </a:r>
                <a14:m>
                  <m:oMath xmlns:m="http://schemas.openxmlformats.org/officeDocument/2006/math"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partial probability of an 𝛼-walk at 𝑢 terminating at 𝑡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432055B-255F-5D2F-D983-6325A7421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358" y="1625129"/>
                <a:ext cx="9790245" cy="1000274"/>
              </a:xfrm>
              <a:prstGeom prst="rect">
                <a:avLst/>
              </a:prstGeom>
              <a:blipFill>
                <a:blip r:embed="rId14"/>
                <a:stretch>
                  <a:fillRect l="-777" t="-5063" b="-12658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椭圆 16">
            <a:extLst>
              <a:ext uri="{FF2B5EF4-FFF2-40B4-BE49-F238E27FC236}">
                <a16:creationId xmlns:a16="http://schemas.microsoft.com/office/drawing/2014/main" id="{2ED91A7D-E436-7FBE-3948-E3D93FDAA5B9}"/>
              </a:ext>
            </a:extLst>
          </p:cNvPr>
          <p:cNvSpPr/>
          <p:nvPr/>
        </p:nvSpPr>
        <p:spPr>
          <a:xfrm flipH="1">
            <a:off x="4235719" y="5276306"/>
            <a:ext cx="360040" cy="3624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AFBC4C6-C603-33E1-D231-E412FD375940}"/>
                  </a:ext>
                </a:extLst>
              </p:cNvPr>
              <p:cNvSpPr txBox="1"/>
              <p:nvPr/>
            </p:nvSpPr>
            <p:spPr bwMode="auto">
              <a:xfrm flipH="1">
                <a:off x="4199739" y="5217827"/>
                <a:ext cx="432048" cy="4315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AFBC4C6-C603-33E1-D231-E412FD375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199739" y="5217827"/>
                <a:ext cx="432048" cy="43157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8175564-E6AA-BAC3-FC2B-AB3A39E2A84D}"/>
                  </a:ext>
                </a:extLst>
              </p:cNvPr>
              <p:cNvSpPr txBox="1"/>
              <p:nvPr/>
            </p:nvSpPr>
            <p:spPr>
              <a:xfrm>
                <a:off x="2835439" y="6155957"/>
                <a:ext cx="1619174" cy="42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kumimoji="1"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8175564-E6AA-BAC3-FC2B-AB3A39E2A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439" y="6155957"/>
                <a:ext cx="1619174" cy="429413"/>
              </a:xfrm>
              <a:prstGeom prst="rect">
                <a:avLst/>
              </a:prstGeom>
              <a:blipFill>
                <a:blip r:embed="rId1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5021C51-F196-0453-4EA0-F9DD2E850A61}"/>
                  </a:ext>
                </a:extLst>
              </p:cNvPr>
              <p:cNvSpPr txBox="1"/>
              <p:nvPr/>
            </p:nvSpPr>
            <p:spPr>
              <a:xfrm>
                <a:off x="2835439" y="5755206"/>
                <a:ext cx="1619174" cy="42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kumimoji="1"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5021C51-F196-0453-4EA0-F9DD2E850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439" y="5755206"/>
                <a:ext cx="1619174" cy="42941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任意形状 41">
            <a:extLst>
              <a:ext uri="{FF2B5EF4-FFF2-40B4-BE49-F238E27FC236}">
                <a16:creationId xmlns:a16="http://schemas.microsoft.com/office/drawing/2014/main" id="{CBAD6F7E-E709-3F3E-3074-E369049ED177}"/>
              </a:ext>
            </a:extLst>
          </p:cNvPr>
          <p:cNvSpPr/>
          <p:nvPr/>
        </p:nvSpPr>
        <p:spPr>
          <a:xfrm>
            <a:off x="3392121" y="5433613"/>
            <a:ext cx="824748" cy="111680"/>
          </a:xfrm>
          <a:custGeom>
            <a:avLst/>
            <a:gdLst>
              <a:gd name="connsiteX0" fmla="*/ 0 w 2882900"/>
              <a:gd name="connsiteY0" fmla="*/ 90 h 698590"/>
              <a:gd name="connsiteX1" fmla="*/ 723900 w 2882900"/>
              <a:gd name="connsiteY1" fmla="*/ 698590 h 698590"/>
              <a:gd name="connsiteX2" fmla="*/ 1435100 w 2882900"/>
              <a:gd name="connsiteY2" fmla="*/ 90 h 698590"/>
              <a:gd name="connsiteX3" fmla="*/ 2095500 w 2882900"/>
              <a:gd name="connsiteY3" fmla="*/ 647790 h 698590"/>
              <a:gd name="connsiteX4" fmla="*/ 2882900 w 2882900"/>
              <a:gd name="connsiteY4" fmla="*/ 393790 h 69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2900" h="698590">
                <a:moveTo>
                  <a:pt x="0" y="90"/>
                </a:moveTo>
                <a:cubicBezTo>
                  <a:pt x="242358" y="349340"/>
                  <a:pt x="484717" y="698590"/>
                  <a:pt x="723900" y="698590"/>
                </a:cubicBezTo>
                <a:cubicBezTo>
                  <a:pt x="963083" y="698590"/>
                  <a:pt x="1206500" y="8557"/>
                  <a:pt x="1435100" y="90"/>
                </a:cubicBezTo>
                <a:cubicBezTo>
                  <a:pt x="1663700" y="-8377"/>
                  <a:pt x="1854200" y="582173"/>
                  <a:pt x="2095500" y="647790"/>
                </a:cubicBezTo>
                <a:cubicBezTo>
                  <a:pt x="2336800" y="713407"/>
                  <a:pt x="2609850" y="553598"/>
                  <a:pt x="2882900" y="393790"/>
                </a:cubicBezTo>
              </a:path>
            </a:pathLst>
          </a:custGeom>
          <a:noFill/>
          <a:ln w="12700">
            <a:solidFill>
              <a:schemeClr val="tx1"/>
            </a:solidFill>
            <a:tailEnd type="stealth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ACE7EFD-73D1-7FE0-B507-826B75E4090F}"/>
                  </a:ext>
                </a:extLst>
              </p:cNvPr>
              <p:cNvSpPr txBox="1"/>
              <p:nvPr/>
            </p:nvSpPr>
            <p:spPr>
              <a:xfrm>
                <a:off x="195444" y="3078889"/>
                <a:ext cx="1754985" cy="463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:r>
                  <a:rPr kumimoji="1" lang="en-US" altLang="zh-CN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Push(</a:t>
                </a:r>
                <a14:m>
                  <m:oMath xmlns:m="http://schemas.openxmlformats.org/officeDocument/2006/math">
                    <m:r>
                      <a:rPr kumimoji="1" lang="en-US" altLang="zh-CN" sz="2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𝒗</m:t>
                    </m:r>
                  </m:oMath>
                </a14:m>
                <a:r>
                  <a:rPr kumimoji="1" lang="en-US" altLang="zh-CN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):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ACE7EFD-73D1-7FE0-B507-826B75E40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44" y="3078889"/>
                <a:ext cx="1754985" cy="463204"/>
              </a:xfrm>
              <a:prstGeom prst="rect">
                <a:avLst/>
              </a:prstGeom>
              <a:blipFill>
                <a:blip r:embed="rId18"/>
                <a:stretch>
                  <a:fillRect l="-4317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5715F5E-6BC3-EB6C-B852-DA068DA64E8E}"/>
                  </a:ext>
                </a:extLst>
              </p:cNvPr>
              <p:cNvSpPr txBox="1"/>
              <p:nvPr/>
            </p:nvSpPr>
            <p:spPr>
              <a:xfrm>
                <a:off x="3409390" y="6164861"/>
                <a:ext cx="1754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+</m:t>
                      </m:r>
                      <m:r>
                        <a:rPr kumimoji="1" lang="en-US" altLang="zh-CN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zh-CN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zh-CN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CN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5715F5E-6BC3-EB6C-B852-DA068DA64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390" y="6164861"/>
                <a:ext cx="1754985" cy="461665"/>
              </a:xfrm>
              <a:prstGeom prst="rect">
                <a:avLst/>
              </a:prstGeom>
              <a:blipFill>
                <a:blip r:embed="rId19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8DE4448-6CC3-13BE-F7AC-DFE2BDD504C0}"/>
                  </a:ext>
                </a:extLst>
              </p:cNvPr>
              <p:cNvSpPr txBox="1"/>
              <p:nvPr/>
            </p:nvSpPr>
            <p:spPr bwMode="auto">
              <a:xfrm>
                <a:off x="540086" y="4025107"/>
                <a:ext cx="1148290" cy="5406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18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+</m:t>
                    </m:r>
                    <m:f>
                      <m:fPr>
                        <m:ctrlP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dPr>
                          <m:e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1−</m:t>
                            </m:r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𝑟</m:t>
                        </m:r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(</m:t>
                        </m:r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𝑣</m:t>
                        </m:r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𝑑</m:t>
                            </m:r>
                          </m:e>
                          <m:sub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𝑜𝑢𝑡</m:t>
                            </m:r>
                          </m:sub>
                        </m:sSub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)</m:t>
                        </m:r>
                      </m:den>
                    </m:f>
                  </m:oMath>
                </a14:m>
                <a:r>
                  <a:rPr kumimoji="1" lang="en-US" altLang="zh-CN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  <a:endParaRPr lang="en-US" sz="18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8DE4448-6CC3-13BE-F7AC-DFE2BDD50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086" y="4025107"/>
                <a:ext cx="1148290" cy="540661"/>
              </a:xfrm>
              <a:prstGeom prst="rect">
                <a:avLst/>
              </a:prstGeom>
              <a:blipFill>
                <a:blip r:embed="rId20"/>
                <a:stretch>
                  <a:fillRect r="-3297" b="-454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806FE9A3-4766-8BF1-DE54-CC354DC70E49}"/>
              </a:ext>
            </a:extLst>
          </p:cNvPr>
          <p:cNvCxnSpPr>
            <a:cxnSpLocks/>
          </p:cNvCxnSpPr>
          <p:nvPr/>
        </p:nvCxnSpPr>
        <p:spPr>
          <a:xfrm>
            <a:off x="2088100" y="4371868"/>
            <a:ext cx="997587" cy="944813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3DE21F6E-3D0A-6057-9933-5C04590A706F}"/>
              </a:ext>
            </a:extLst>
          </p:cNvPr>
          <p:cNvCxnSpPr>
            <a:cxnSpLocks/>
          </p:cNvCxnSpPr>
          <p:nvPr/>
        </p:nvCxnSpPr>
        <p:spPr>
          <a:xfrm>
            <a:off x="2088100" y="5409188"/>
            <a:ext cx="944860" cy="35627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C2C5E859-AB03-C1AE-5CC3-BBB7F97A4E6D}"/>
              </a:ext>
            </a:extLst>
          </p:cNvPr>
          <p:cNvCxnSpPr>
            <a:cxnSpLocks/>
          </p:cNvCxnSpPr>
          <p:nvPr/>
        </p:nvCxnSpPr>
        <p:spPr>
          <a:xfrm flipV="1">
            <a:off x="2088100" y="5572948"/>
            <a:ext cx="997587" cy="962974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椭圆 30">
            <a:extLst>
              <a:ext uri="{FF2B5EF4-FFF2-40B4-BE49-F238E27FC236}">
                <a16:creationId xmlns:a16="http://schemas.microsoft.com/office/drawing/2014/main" id="{6BF42410-61D5-5C09-62C6-4748D66294E1}"/>
              </a:ext>
            </a:extLst>
          </p:cNvPr>
          <p:cNvSpPr/>
          <p:nvPr/>
        </p:nvSpPr>
        <p:spPr>
          <a:xfrm flipH="1">
            <a:off x="3033839" y="5263606"/>
            <a:ext cx="360040" cy="3624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388BDB00-1137-1F75-3246-400A30BF4FC9}"/>
                  </a:ext>
                </a:extLst>
              </p:cNvPr>
              <p:cNvSpPr txBox="1"/>
              <p:nvPr/>
            </p:nvSpPr>
            <p:spPr bwMode="auto">
              <a:xfrm flipH="1">
                <a:off x="2998725" y="5191499"/>
                <a:ext cx="432048" cy="4315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388BDB00-1137-1F75-3246-400A30BF4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998725" y="5191499"/>
                <a:ext cx="432048" cy="43157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62E50CA-B9AA-2D5C-1282-7AC02B5150B0}"/>
                  </a:ext>
                </a:extLst>
              </p:cNvPr>
              <p:cNvSpPr txBox="1"/>
              <p:nvPr/>
            </p:nvSpPr>
            <p:spPr bwMode="auto">
              <a:xfrm>
                <a:off x="540086" y="5188525"/>
                <a:ext cx="1148290" cy="5488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18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+</m:t>
                    </m:r>
                    <m:f>
                      <m:fPr>
                        <m:ctrlP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dPr>
                          <m:e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1−</m:t>
                            </m:r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𝑟</m:t>
                        </m:r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(</m:t>
                        </m:r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𝑣</m:t>
                        </m:r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𝑑</m:t>
                            </m:r>
                          </m:e>
                          <m:sub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𝑜𝑢𝑡</m:t>
                            </m:r>
                          </m:sub>
                        </m:sSub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)</m:t>
                        </m:r>
                      </m:den>
                    </m:f>
                  </m:oMath>
                </a14:m>
                <a:r>
                  <a:rPr kumimoji="1" lang="en-US" altLang="zh-CN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  <a:endParaRPr lang="en-US" sz="18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62E50CA-B9AA-2D5C-1282-7AC02B515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086" y="5188525"/>
                <a:ext cx="1148290" cy="548868"/>
              </a:xfrm>
              <a:prstGeom prst="rect">
                <a:avLst/>
              </a:prstGeom>
              <a:blipFill>
                <a:blip r:embed="rId22"/>
                <a:stretch>
                  <a:fillRect r="-3297" b="-454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5AB010C-D103-460F-5A49-85F6F13F08BB}"/>
                  </a:ext>
                </a:extLst>
              </p:cNvPr>
              <p:cNvSpPr txBox="1"/>
              <p:nvPr/>
            </p:nvSpPr>
            <p:spPr bwMode="auto">
              <a:xfrm>
                <a:off x="564566" y="6319475"/>
                <a:ext cx="1148290" cy="5488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18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+</m:t>
                    </m:r>
                    <m:f>
                      <m:fPr>
                        <m:ctrlP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dPr>
                          <m:e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1−</m:t>
                            </m:r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𝑟</m:t>
                        </m:r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(</m:t>
                        </m:r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𝑣</m:t>
                        </m:r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𝑑</m:t>
                            </m:r>
                          </m:e>
                          <m:sub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𝑜𝑢𝑡</m:t>
                            </m:r>
                          </m:sub>
                        </m:sSub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3</m:t>
                            </m:r>
                          </m:sub>
                        </m:sSub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)</m:t>
                        </m:r>
                      </m:den>
                    </m:f>
                  </m:oMath>
                </a14:m>
                <a:r>
                  <a:rPr kumimoji="1" lang="en-US" altLang="zh-CN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  <a:endParaRPr lang="en-US" sz="18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5AB010C-D103-460F-5A49-85F6F13F0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4566" y="6319475"/>
                <a:ext cx="1148290" cy="548868"/>
              </a:xfrm>
              <a:prstGeom prst="rect">
                <a:avLst/>
              </a:prstGeom>
              <a:blipFill>
                <a:blip r:embed="rId23"/>
                <a:stretch>
                  <a:fillRect r="-3297" b="-454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肘形连接符 40">
            <a:extLst>
              <a:ext uri="{FF2B5EF4-FFF2-40B4-BE49-F238E27FC236}">
                <a16:creationId xmlns:a16="http://schemas.microsoft.com/office/drawing/2014/main" id="{81C396C1-CE7C-1B37-2202-EC053B2D3CA9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68573" y="5843242"/>
            <a:ext cx="268311" cy="250557"/>
          </a:xfrm>
          <a:prstGeom prst="bentConnector3">
            <a:avLst>
              <a:gd name="adj1" fmla="val 10433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414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Push Operation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[WAW’07]</a:t>
            </a:r>
            <a:endParaRPr lang="en-US" altLang="zh-CN" sz="3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4561E0E3-E116-339F-F63D-9B450ACFDF0A}"/>
                  </a:ext>
                </a:extLst>
              </p:cNvPr>
              <p:cNvSpPr/>
              <p:nvPr/>
            </p:nvSpPr>
            <p:spPr>
              <a:xfrm>
                <a:off x="4843438" y="3167038"/>
                <a:ext cx="530260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en-US" altLang="zh-CN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Push(</a:t>
                </a:r>
                <a14:m>
                  <m:oMath xmlns:m="http://schemas.openxmlformats.org/officeDocument/2006/math">
                    <m:r>
                      <a:rPr kumimoji="1" lang="en-US" altLang="zh-CN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𝒗</m:t>
                    </m:r>
                  </m:oMath>
                </a14:m>
                <a:r>
                  <a:rPr kumimoji="1" lang="en-US" altLang="zh-CN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):  </a:t>
                </a:r>
              </a:p>
            </p:txBody>
          </p:sp>
        </mc:Choice>
        <mc:Fallback xmlns=""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4561E0E3-E116-339F-F63D-9B450ACFDF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438" y="3167038"/>
                <a:ext cx="5302608" cy="430887"/>
              </a:xfrm>
              <a:prstGeom prst="rect">
                <a:avLst/>
              </a:prstGeom>
              <a:blipFill>
                <a:blip r:embed="rId6"/>
                <a:stretch>
                  <a:fillRect l="-1435" t="-8571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303C74C3-847A-F10C-C4B8-ABDBC39A1580}"/>
                  </a:ext>
                </a:extLst>
              </p:cNvPr>
              <p:cNvSpPr txBox="1"/>
              <p:nvPr/>
            </p:nvSpPr>
            <p:spPr bwMode="auto">
              <a:xfrm>
                <a:off x="5233551" y="5319175"/>
                <a:ext cx="4309914" cy="10443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zh-CN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∀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in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𝑣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)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kumimoji="1" lang="en-US" altLang="zh-CN" dirty="0"/>
                  <a:t>     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)←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i="1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303C74C3-847A-F10C-C4B8-ABDBC39A1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3551" y="5319175"/>
                <a:ext cx="4309914" cy="1044325"/>
              </a:xfrm>
              <a:prstGeom prst="rect">
                <a:avLst/>
              </a:prstGeom>
              <a:blipFill>
                <a:blip r:embed="rId7"/>
                <a:stretch>
                  <a:fillRect l="-1471" t="-3614" b="-241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7E90FE86-4793-8909-CF2B-23BC0D9829D2}"/>
                  </a:ext>
                </a:extLst>
              </p:cNvPr>
              <p:cNvSpPr txBox="1"/>
              <p:nvPr/>
            </p:nvSpPr>
            <p:spPr bwMode="auto">
              <a:xfrm>
                <a:off x="4855307" y="3694213"/>
                <a:ext cx="6264696" cy="31387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r>
                  <a:rPr lang="en-US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Convert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en-US" altLang="zh-CN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residue </a:t>
                </a:r>
                <a:r>
                  <a:rPr lang="en-US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en-US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reserve</a:t>
                </a: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sz="2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sz="2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r>
                  <a:rPr lang="en-US" altLang="zh-CN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Convert </a:t>
                </a:r>
                <a14:m>
                  <m:oMath xmlns:m="http://schemas.openxmlformats.org/officeDocument/2006/math">
                    <m:r>
                      <a:rPr lang="en-US" altLang="zh-CN" sz="2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zh-CN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residue to inNbrs’ residues</a:t>
                </a: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altLang="zh-CN" sz="2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altLang="zh-CN" sz="2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altLang="zh-CN" sz="2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altLang="zh-CN" sz="2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r>
                  <a:rPr lang="en-US" altLang="zh-CN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Reset </a:t>
                </a:r>
                <a14:m>
                  <m:oMath xmlns:m="http://schemas.openxmlformats.org/officeDocument/2006/math">
                    <m:r>
                      <a:rPr lang="en-US" altLang="zh-CN" sz="2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zh-CN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residue to 0</a:t>
                </a:r>
              </a:p>
            </p:txBody>
          </p:sp>
        </mc:Choice>
        <mc:Fallback xmlns="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7E90FE86-4793-8909-CF2B-23BC0D982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5307" y="3694213"/>
                <a:ext cx="6264696" cy="3138786"/>
              </a:xfrm>
              <a:prstGeom prst="rect">
                <a:avLst/>
              </a:prstGeom>
              <a:blipFill>
                <a:blip r:embed="rId8"/>
                <a:stretch>
                  <a:fillRect l="-1012" t="-803" b="-281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3CC38711-181B-AAB6-E34B-62B4E24764CC}"/>
                  </a:ext>
                </a:extLst>
              </p:cNvPr>
              <p:cNvSpPr txBox="1"/>
              <p:nvPr/>
            </p:nvSpPr>
            <p:spPr bwMode="auto">
              <a:xfrm>
                <a:off x="5233551" y="4213626"/>
                <a:ext cx="3600400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𝑞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𝑣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)←</m:t>
                    </m:r>
                    <m:r>
                      <a:rPr kumimoji="1" lang="en-US" altLang="zh-CN" sz="20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𝑞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𝑣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)+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𝛼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1" lang="en-US" altLang="zh-CN" sz="20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3CC38711-181B-AAB6-E34B-62B4E2476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3551" y="4213626"/>
                <a:ext cx="3600400" cy="400110"/>
              </a:xfrm>
              <a:prstGeom prst="rect">
                <a:avLst/>
              </a:prstGeom>
              <a:blipFill>
                <a:blip r:embed="rId9"/>
                <a:stretch>
                  <a:fillRect l="-352" b="-1212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8E4B3803-0B64-781F-D45D-55CD3A10FB7D}"/>
                  </a:ext>
                </a:extLst>
              </p:cNvPr>
              <p:cNvSpPr txBox="1"/>
              <p:nvPr/>
            </p:nvSpPr>
            <p:spPr bwMode="auto">
              <a:xfrm>
                <a:off x="5233551" y="6917992"/>
                <a:ext cx="3600400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←0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8E4B3803-0B64-781F-D45D-55CD3A10F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3551" y="6917992"/>
                <a:ext cx="3600400" cy="400110"/>
              </a:xfrm>
              <a:prstGeom prst="rect">
                <a:avLst/>
              </a:prstGeom>
              <a:blipFill>
                <a:blip r:embed="rId10"/>
                <a:stretch>
                  <a:fillRect b="-1562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肘形连接符 120">
            <a:extLst>
              <a:ext uri="{FF2B5EF4-FFF2-40B4-BE49-F238E27FC236}">
                <a16:creationId xmlns:a16="http://schemas.microsoft.com/office/drawing/2014/main" id="{6A6C5E5E-3967-87DB-4BBC-D5D2778C3E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68573" y="5843242"/>
            <a:ext cx="268311" cy="250557"/>
          </a:xfrm>
          <a:prstGeom prst="bentConnector3">
            <a:avLst>
              <a:gd name="adj1" fmla="val 10433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直线连接符 129">
            <a:extLst>
              <a:ext uri="{FF2B5EF4-FFF2-40B4-BE49-F238E27FC236}">
                <a16:creationId xmlns:a16="http://schemas.microsoft.com/office/drawing/2014/main" id="{45B5F799-C183-0A48-1BBA-CE37178FE04C}"/>
              </a:ext>
            </a:extLst>
          </p:cNvPr>
          <p:cNvCxnSpPr>
            <a:cxnSpLocks/>
          </p:cNvCxnSpPr>
          <p:nvPr/>
        </p:nvCxnSpPr>
        <p:spPr>
          <a:xfrm>
            <a:off x="4699422" y="3213646"/>
            <a:ext cx="0" cy="4032448"/>
          </a:xfrm>
          <a:prstGeom prst="line">
            <a:avLst/>
          </a:prstGeom>
          <a:ln w="12700">
            <a:solidFill>
              <a:srgbClr val="8A90A5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432055B-255F-5D2F-D983-6325A74219F3}"/>
                  </a:ext>
                </a:extLst>
              </p:cNvPr>
              <p:cNvSpPr txBox="1"/>
              <p:nvPr/>
            </p:nvSpPr>
            <p:spPr bwMode="auto">
              <a:xfrm>
                <a:off x="548358" y="1625129"/>
                <a:ext cx="9790245" cy="100027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Residue </a:t>
                </a:r>
                <a14:m>
                  <m:oMath xmlns:m="http://schemas.openxmlformats.org/officeDocument/2006/math"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proportion of 𝜋(𝑠,𝑢) further goes to 𝑡</a:t>
                </a:r>
              </a:p>
              <a:p>
                <a:pPr marL="342900" indent="-3429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Reserve </a:t>
                </a:r>
                <a14:m>
                  <m:oMath xmlns:m="http://schemas.openxmlformats.org/officeDocument/2006/math"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partial probability of an 𝛼-walk at 𝑢 terminating at 𝑡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432055B-255F-5D2F-D983-6325A7421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358" y="1625129"/>
                <a:ext cx="9790245" cy="1000274"/>
              </a:xfrm>
              <a:prstGeom prst="rect">
                <a:avLst/>
              </a:prstGeom>
              <a:blipFill>
                <a:blip r:embed="rId14"/>
                <a:stretch>
                  <a:fillRect l="-777" t="-5063" b="-12658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ACE7EFD-73D1-7FE0-B507-826B75E4090F}"/>
                  </a:ext>
                </a:extLst>
              </p:cNvPr>
              <p:cNvSpPr txBox="1"/>
              <p:nvPr/>
            </p:nvSpPr>
            <p:spPr>
              <a:xfrm>
                <a:off x="195444" y="3078889"/>
                <a:ext cx="1754985" cy="463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:r>
                  <a:rPr kumimoji="1" lang="en-US" altLang="zh-CN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Push(</a:t>
                </a:r>
                <a14:m>
                  <m:oMath xmlns:m="http://schemas.openxmlformats.org/officeDocument/2006/math">
                    <m:r>
                      <a:rPr kumimoji="1" lang="en-US" altLang="zh-CN" sz="2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𝒗</m:t>
                    </m:r>
                  </m:oMath>
                </a14:m>
                <a:r>
                  <a:rPr kumimoji="1" lang="en-US" altLang="zh-CN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):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ACE7EFD-73D1-7FE0-B507-826B75E40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44" y="3078889"/>
                <a:ext cx="1754985" cy="463204"/>
              </a:xfrm>
              <a:prstGeom prst="rect">
                <a:avLst/>
              </a:prstGeom>
              <a:blipFill>
                <a:blip r:embed="rId18"/>
                <a:stretch>
                  <a:fillRect l="-4317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椭圆 24">
            <a:extLst>
              <a:ext uri="{FF2B5EF4-FFF2-40B4-BE49-F238E27FC236}">
                <a16:creationId xmlns:a16="http://schemas.microsoft.com/office/drawing/2014/main" id="{20539775-702F-0C91-2406-305BF2AB928B}"/>
              </a:ext>
            </a:extLst>
          </p:cNvPr>
          <p:cNvSpPr/>
          <p:nvPr/>
        </p:nvSpPr>
        <p:spPr>
          <a:xfrm flipH="1">
            <a:off x="1728939" y="4190659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791525BF-2B5A-513F-1E12-E96C527E8DFC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2088979" y="4371868"/>
            <a:ext cx="997587" cy="944813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椭圆 35">
            <a:extLst>
              <a:ext uri="{FF2B5EF4-FFF2-40B4-BE49-F238E27FC236}">
                <a16:creationId xmlns:a16="http://schemas.microsoft.com/office/drawing/2014/main" id="{540BC15E-453D-5B11-1F1A-8F795537FEAA}"/>
              </a:ext>
            </a:extLst>
          </p:cNvPr>
          <p:cNvSpPr/>
          <p:nvPr/>
        </p:nvSpPr>
        <p:spPr>
          <a:xfrm flipH="1">
            <a:off x="1728939" y="5227979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DF96B358-1E4D-82F0-A9E4-4CC19EBA6418}"/>
              </a:ext>
            </a:extLst>
          </p:cNvPr>
          <p:cNvSpPr/>
          <p:nvPr/>
        </p:nvSpPr>
        <p:spPr>
          <a:xfrm flipH="1">
            <a:off x="1728939" y="6354713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1635D7A2-073B-C578-8469-B55FD42EF9CE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2088979" y="5409188"/>
            <a:ext cx="944860" cy="35627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0F61CC44-1C12-ACDC-307F-7BF9ADD76FB8}"/>
              </a:ext>
            </a:extLst>
          </p:cNvPr>
          <p:cNvCxnSpPr>
            <a:cxnSpLocks/>
            <a:stCxn id="37" idx="2"/>
          </p:cNvCxnSpPr>
          <p:nvPr/>
        </p:nvCxnSpPr>
        <p:spPr>
          <a:xfrm flipV="1">
            <a:off x="2088979" y="5572948"/>
            <a:ext cx="997587" cy="96297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C4F72C7C-FB77-7D7B-DE1B-B424C84AA82A}"/>
                  </a:ext>
                </a:extLst>
              </p:cNvPr>
              <p:cNvSpPr txBox="1"/>
              <p:nvPr/>
            </p:nvSpPr>
            <p:spPr bwMode="auto">
              <a:xfrm flipH="1">
                <a:off x="1678362" y="6275484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C4F72C7C-FB77-7D7B-DE1B-B424C84AA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78362" y="6275484"/>
                <a:ext cx="432048" cy="430352"/>
              </a:xfrm>
              <a:prstGeom prst="rect">
                <a:avLst/>
              </a:prstGeom>
              <a:blipFill>
                <a:blip r:embed="rId19"/>
                <a:stretch>
                  <a:fillRect r="-2857" b="-285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DBF3C6B9-2D67-3341-5EA3-67947D4DF7DD}"/>
                  </a:ext>
                </a:extLst>
              </p:cNvPr>
              <p:cNvSpPr txBox="1"/>
              <p:nvPr/>
            </p:nvSpPr>
            <p:spPr bwMode="auto">
              <a:xfrm flipH="1">
                <a:off x="1699071" y="4112797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DBF3C6B9-2D67-3341-5EA3-67947D4DF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99071" y="4112797"/>
                <a:ext cx="432048" cy="430352"/>
              </a:xfrm>
              <a:prstGeom prst="rect">
                <a:avLst/>
              </a:prstGeom>
              <a:blipFill>
                <a:blip r:embed="rId20"/>
                <a:stretch>
                  <a:fillRect b="-588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C22D4939-B235-0BDE-D33B-165606378370}"/>
                  </a:ext>
                </a:extLst>
              </p:cNvPr>
              <p:cNvSpPr txBox="1"/>
              <p:nvPr/>
            </p:nvSpPr>
            <p:spPr bwMode="auto">
              <a:xfrm flipH="1">
                <a:off x="1678362" y="5142233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C22D4939-B235-0BDE-D33B-165606378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78362" y="5142233"/>
                <a:ext cx="432048" cy="430352"/>
              </a:xfrm>
              <a:prstGeom prst="rect">
                <a:avLst/>
              </a:prstGeom>
              <a:blipFill>
                <a:blip r:embed="rId21"/>
                <a:stretch>
                  <a:fillRect r="-2857" b="-294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47782927-6457-0CDD-5EB4-2E5646C02C55}"/>
              </a:ext>
            </a:extLst>
          </p:cNvPr>
          <p:cNvCxnSpPr>
            <a:cxnSpLocks/>
          </p:cNvCxnSpPr>
          <p:nvPr/>
        </p:nvCxnSpPr>
        <p:spPr>
          <a:xfrm flipV="1">
            <a:off x="2088979" y="4199248"/>
            <a:ext cx="207824" cy="17262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线箭头连接符 44">
            <a:extLst>
              <a:ext uri="{FF2B5EF4-FFF2-40B4-BE49-F238E27FC236}">
                <a16:creationId xmlns:a16="http://schemas.microsoft.com/office/drawing/2014/main" id="{B397C325-356F-B098-68FA-4A1E3B229280}"/>
              </a:ext>
            </a:extLst>
          </p:cNvPr>
          <p:cNvCxnSpPr>
            <a:cxnSpLocks/>
          </p:cNvCxnSpPr>
          <p:nvPr/>
        </p:nvCxnSpPr>
        <p:spPr>
          <a:xfrm>
            <a:off x="2088979" y="4371868"/>
            <a:ext cx="341255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线箭头连接符 45">
            <a:extLst>
              <a:ext uri="{FF2B5EF4-FFF2-40B4-BE49-F238E27FC236}">
                <a16:creationId xmlns:a16="http://schemas.microsoft.com/office/drawing/2014/main" id="{5A9DF7D3-15D2-2CE2-7169-3A7B60B6AC4D}"/>
              </a:ext>
            </a:extLst>
          </p:cNvPr>
          <p:cNvCxnSpPr>
            <a:cxnSpLocks/>
          </p:cNvCxnSpPr>
          <p:nvPr/>
        </p:nvCxnSpPr>
        <p:spPr>
          <a:xfrm>
            <a:off x="2088979" y="6535922"/>
            <a:ext cx="348338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线箭头连接符 46">
            <a:extLst>
              <a:ext uri="{FF2B5EF4-FFF2-40B4-BE49-F238E27FC236}">
                <a16:creationId xmlns:a16="http://schemas.microsoft.com/office/drawing/2014/main" id="{6EFD8E4A-FD13-45CB-353C-61CB06E3D039}"/>
              </a:ext>
            </a:extLst>
          </p:cNvPr>
          <p:cNvCxnSpPr>
            <a:cxnSpLocks/>
          </p:cNvCxnSpPr>
          <p:nvPr/>
        </p:nvCxnSpPr>
        <p:spPr>
          <a:xfrm>
            <a:off x="2088979" y="6535922"/>
            <a:ext cx="341255" cy="181208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BCBFFCE3-D9BD-8455-EF57-71769DCD605A}"/>
              </a:ext>
            </a:extLst>
          </p:cNvPr>
          <p:cNvCxnSpPr>
            <a:cxnSpLocks/>
          </p:cNvCxnSpPr>
          <p:nvPr/>
        </p:nvCxnSpPr>
        <p:spPr>
          <a:xfrm>
            <a:off x="2088979" y="6535922"/>
            <a:ext cx="207824" cy="27812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椭圆 48">
            <a:extLst>
              <a:ext uri="{FF2B5EF4-FFF2-40B4-BE49-F238E27FC236}">
                <a16:creationId xmlns:a16="http://schemas.microsoft.com/office/drawing/2014/main" id="{CE1B91FE-B113-D2B1-BF5C-CDDEC372349D}"/>
              </a:ext>
            </a:extLst>
          </p:cNvPr>
          <p:cNvSpPr/>
          <p:nvPr/>
        </p:nvSpPr>
        <p:spPr>
          <a:xfrm flipH="1">
            <a:off x="4235719" y="5276306"/>
            <a:ext cx="360040" cy="3624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8F84B926-4200-52EC-6A2B-D79C3A853A0C}"/>
                  </a:ext>
                </a:extLst>
              </p:cNvPr>
              <p:cNvSpPr txBox="1"/>
              <p:nvPr/>
            </p:nvSpPr>
            <p:spPr bwMode="auto">
              <a:xfrm flipH="1">
                <a:off x="4199739" y="5217827"/>
                <a:ext cx="432048" cy="4315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8F84B926-4200-52EC-6A2B-D79C3A853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199739" y="5217827"/>
                <a:ext cx="432048" cy="43157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任意形状 52">
            <a:extLst>
              <a:ext uri="{FF2B5EF4-FFF2-40B4-BE49-F238E27FC236}">
                <a16:creationId xmlns:a16="http://schemas.microsoft.com/office/drawing/2014/main" id="{25A992DE-967D-70C3-65D5-A3DB002E1D35}"/>
              </a:ext>
            </a:extLst>
          </p:cNvPr>
          <p:cNvSpPr/>
          <p:nvPr/>
        </p:nvSpPr>
        <p:spPr>
          <a:xfrm>
            <a:off x="3392121" y="5433613"/>
            <a:ext cx="824748" cy="111680"/>
          </a:xfrm>
          <a:custGeom>
            <a:avLst/>
            <a:gdLst>
              <a:gd name="connsiteX0" fmla="*/ 0 w 2882900"/>
              <a:gd name="connsiteY0" fmla="*/ 90 h 698590"/>
              <a:gd name="connsiteX1" fmla="*/ 723900 w 2882900"/>
              <a:gd name="connsiteY1" fmla="*/ 698590 h 698590"/>
              <a:gd name="connsiteX2" fmla="*/ 1435100 w 2882900"/>
              <a:gd name="connsiteY2" fmla="*/ 90 h 698590"/>
              <a:gd name="connsiteX3" fmla="*/ 2095500 w 2882900"/>
              <a:gd name="connsiteY3" fmla="*/ 647790 h 698590"/>
              <a:gd name="connsiteX4" fmla="*/ 2882900 w 2882900"/>
              <a:gd name="connsiteY4" fmla="*/ 393790 h 69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2900" h="698590">
                <a:moveTo>
                  <a:pt x="0" y="90"/>
                </a:moveTo>
                <a:cubicBezTo>
                  <a:pt x="242358" y="349340"/>
                  <a:pt x="484717" y="698590"/>
                  <a:pt x="723900" y="698590"/>
                </a:cubicBezTo>
                <a:cubicBezTo>
                  <a:pt x="963083" y="698590"/>
                  <a:pt x="1206500" y="8557"/>
                  <a:pt x="1435100" y="90"/>
                </a:cubicBezTo>
                <a:cubicBezTo>
                  <a:pt x="1663700" y="-8377"/>
                  <a:pt x="1854200" y="582173"/>
                  <a:pt x="2095500" y="647790"/>
                </a:cubicBezTo>
                <a:cubicBezTo>
                  <a:pt x="2336800" y="713407"/>
                  <a:pt x="2609850" y="553598"/>
                  <a:pt x="2882900" y="393790"/>
                </a:cubicBezTo>
              </a:path>
            </a:pathLst>
          </a:custGeom>
          <a:noFill/>
          <a:ln w="12700">
            <a:solidFill>
              <a:schemeClr val="tx1"/>
            </a:solidFill>
            <a:tailEnd type="stealth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D2593D88-EBAC-5BA4-F729-CD916A37BF06}"/>
              </a:ext>
            </a:extLst>
          </p:cNvPr>
          <p:cNvCxnSpPr>
            <a:cxnSpLocks/>
          </p:cNvCxnSpPr>
          <p:nvPr/>
        </p:nvCxnSpPr>
        <p:spPr>
          <a:xfrm>
            <a:off x="2088100" y="4371868"/>
            <a:ext cx="997587" cy="944813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FADEC86A-908B-AE92-7DAC-715537B33241}"/>
              </a:ext>
            </a:extLst>
          </p:cNvPr>
          <p:cNvCxnSpPr>
            <a:cxnSpLocks/>
          </p:cNvCxnSpPr>
          <p:nvPr/>
        </p:nvCxnSpPr>
        <p:spPr>
          <a:xfrm>
            <a:off x="2088100" y="5409188"/>
            <a:ext cx="944860" cy="35627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CB3FAA63-6C7E-8468-5FA9-C3AF928E27B2}"/>
              </a:ext>
            </a:extLst>
          </p:cNvPr>
          <p:cNvCxnSpPr>
            <a:cxnSpLocks/>
          </p:cNvCxnSpPr>
          <p:nvPr/>
        </p:nvCxnSpPr>
        <p:spPr>
          <a:xfrm flipV="1">
            <a:off x="2088100" y="5572948"/>
            <a:ext cx="997587" cy="962974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椭圆 56">
            <a:extLst>
              <a:ext uri="{FF2B5EF4-FFF2-40B4-BE49-F238E27FC236}">
                <a16:creationId xmlns:a16="http://schemas.microsoft.com/office/drawing/2014/main" id="{0E7AB678-33D0-A844-1CC8-BEB562A48E72}"/>
              </a:ext>
            </a:extLst>
          </p:cNvPr>
          <p:cNvSpPr/>
          <p:nvPr/>
        </p:nvSpPr>
        <p:spPr>
          <a:xfrm flipH="1">
            <a:off x="3033839" y="5263606"/>
            <a:ext cx="360040" cy="3624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977C37AD-425D-15AC-3434-51BF876B1656}"/>
                  </a:ext>
                </a:extLst>
              </p:cNvPr>
              <p:cNvSpPr txBox="1"/>
              <p:nvPr/>
            </p:nvSpPr>
            <p:spPr bwMode="auto">
              <a:xfrm flipH="1">
                <a:off x="2998725" y="5191499"/>
                <a:ext cx="432048" cy="4315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977C37AD-425D-15AC-3434-51BF876B1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998725" y="5191499"/>
                <a:ext cx="432048" cy="43157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8313CE75-6BDC-78EF-59DF-D5CAA21394E0}"/>
                  </a:ext>
                </a:extLst>
              </p:cNvPr>
              <p:cNvSpPr txBox="1"/>
              <p:nvPr/>
            </p:nvSpPr>
            <p:spPr>
              <a:xfrm>
                <a:off x="-42788" y="4021853"/>
                <a:ext cx="1619174" cy="42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kumimoji="1"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8313CE75-6BDC-78EF-59DF-D5CAA2139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788" y="4021853"/>
                <a:ext cx="1619174" cy="42941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8E3849E4-3B57-5903-D787-26F98782E219}"/>
                  </a:ext>
                </a:extLst>
              </p:cNvPr>
              <p:cNvSpPr txBox="1"/>
              <p:nvPr/>
            </p:nvSpPr>
            <p:spPr>
              <a:xfrm>
                <a:off x="-42788" y="5170281"/>
                <a:ext cx="1619174" cy="42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kumimoji="1"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8E3849E4-3B57-5903-D787-26F98782E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788" y="5170281"/>
                <a:ext cx="1619174" cy="42941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654DE7D8-31AB-A10F-9256-C83361DAA6CD}"/>
                  </a:ext>
                </a:extLst>
              </p:cNvPr>
              <p:cNvSpPr txBox="1"/>
              <p:nvPr/>
            </p:nvSpPr>
            <p:spPr>
              <a:xfrm>
                <a:off x="-30088" y="6335109"/>
                <a:ext cx="1619174" cy="42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kumimoji="1"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654DE7D8-31AB-A10F-9256-C83361DAA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088" y="6335109"/>
                <a:ext cx="1619174" cy="429413"/>
              </a:xfrm>
              <a:prstGeom prst="rect">
                <a:avLst/>
              </a:prstGeom>
              <a:blipFill>
                <a:blip r:embed="rId26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C934C980-4D95-5626-7058-2765DFE8AE51}"/>
                  </a:ext>
                </a:extLst>
              </p:cNvPr>
              <p:cNvSpPr txBox="1"/>
              <p:nvPr/>
            </p:nvSpPr>
            <p:spPr bwMode="auto">
              <a:xfrm>
                <a:off x="540086" y="4025107"/>
                <a:ext cx="1148290" cy="5406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18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+</m:t>
                    </m:r>
                    <m:f>
                      <m:fPr>
                        <m:ctrlP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dPr>
                          <m:e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1−</m:t>
                            </m:r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𝑟</m:t>
                        </m:r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(</m:t>
                        </m:r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𝑣</m:t>
                        </m:r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𝑑</m:t>
                            </m:r>
                          </m:e>
                          <m:sub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𝑜𝑢𝑡</m:t>
                            </m:r>
                          </m:sub>
                        </m:sSub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)</m:t>
                        </m:r>
                      </m:den>
                    </m:f>
                  </m:oMath>
                </a14:m>
                <a:r>
                  <a:rPr kumimoji="1" lang="en-US" altLang="zh-CN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  <a:endParaRPr lang="en-US" sz="18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C934C980-4D95-5626-7058-2765DFE8A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086" y="4025107"/>
                <a:ext cx="1148290" cy="540661"/>
              </a:xfrm>
              <a:prstGeom prst="rect">
                <a:avLst/>
              </a:prstGeom>
              <a:blipFill>
                <a:blip r:embed="rId27"/>
                <a:stretch>
                  <a:fillRect r="-3297" b="-454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2E8C6BAD-437E-9AF2-8C1D-4E0ABEAE396F}"/>
                  </a:ext>
                </a:extLst>
              </p:cNvPr>
              <p:cNvSpPr txBox="1"/>
              <p:nvPr/>
            </p:nvSpPr>
            <p:spPr bwMode="auto">
              <a:xfrm>
                <a:off x="540086" y="5188525"/>
                <a:ext cx="1148290" cy="5488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18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+</m:t>
                    </m:r>
                    <m:f>
                      <m:fPr>
                        <m:ctrlP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dPr>
                          <m:e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1−</m:t>
                            </m:r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𝑟</m:t>
                        </m:r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(</m:t>
                        </m:r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𝑣</m:t>
                        </m:r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𝑑</m:t>
                            </m:r>
                          </m:e>
                          <m:sub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𝑜𝑢𝑡</m:t>
                            </m:r>
                          </m:sub>
                        </m:sSub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)</m:t>
                        </m:r>
                      </m:den>
                    </m:f>
                  </m:oMath>
                </a14:m>
                <a:r>
                  <a:rPr kumimoji="1" lang="en-US" altLang="zh-CN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  <a:endParaRPr lang="en-US" sz="18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2E8C6BAD-437E-9AF2-8C1D-4E0ABEAE3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086" y="5188525"/>
                <a:ext cx="1148290" cy="548868"/>
              </a:xfrm>
              <a:prstGeom prst="rect">
                <a:avLst/>
              </a:prstGeom>
              <a:blipFill>
                <a:blip r:embed="rId28"/>
                <a:stretch>
                  <a:fillRect r="-3297" b="-454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6543C254-5F1A-87E7-19AF-484772579F52}"/>
                  </a:ext>
                </a:extLst>
              </p:cNvPr>
              <p:cNvSpPr txBox="1"/>
              <p:nvPr/>
            </p:nvSpPr>
            <p:spPr bwMode="auto">
              <a:xfrm>
                <a:off x="564566" y="6319475"/>
                <a:ext cx="1148290" cy="5488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18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+</m:t>
                    </m:r>
                    <m:f>
                      <m:fPr>
                        <m:ctrlP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dPr>
                          <m:e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1−</m:t>
                            </m:r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𝑟</m:t>
                        </m:r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(</m:t>
                        </m:r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𝑣</m:t>
                        </m:r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𝑑</m:t>
                            </m:r>
                          </m:e>
                          <m:sub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𝑜𝑢𝑡</m:t>
                            </m:r>
                          </m:sub>
                        </m:sSub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1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3</m:t>
                            </m:r>
                          </m:sub>
                        </m:sSub>
                        <m:r>
                          <a:rPr kumimoji="1" lang="en-US" altLang="zh-CN" sz="1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)</m:t>
                        </m:r>
                      </m:den>
                    </m:f>
                  </m:oMath>
                </a14:m>
                <a:r>
                  <a:rPr kumimoji="1" lang="en-US" altLang="zh-CN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  <a:endParaRPr lang="en-US" sz="18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6543C254-5F1A-87E7-19AF-484772579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4566" y="6319475"/>
                <a:ext cx="1148290" cy="548868"/>
              </a:xfrm>
              <a:prstGeom prst="rect">
                <a:avLst/>
              </a:prstGeom>
              <a:blipFill>
                <a:blip r:embed="rId29"/>
                <a:stretch>
                  <a:fillRect r="-3297" b="-454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3F216BD1-4F51-9D58-C878-1337B72A7206}"/>
                  </a:ext>
                </a:extLst>
              </p:cNvPr>
              <p:cNvSpPr txBox="1"/>
              <p:nvPr/>
            </p:nvSpPr>
            <p:spPr>
              <a:xfrm>
                <a:off x="2905258" y="6208500"/>
                <a:ext cx="1619174" cy="42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kumimoji="1"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3F216BD1-4F51-9D58-C878-1337B72A7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258" y="6208500"/>
                <a:ext cx="1619174" cy="429413"/>
              </a:xfrm>
              <a:prstGeom prst="rect">
                <a:avLst/>
              </a:prstGeom>
              <a:blipFill>
                <a:blip r:embed="rId30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1B0E1D63-BD7E-1E14-151C-67E10AB18579}"/>
                  </a:ext>
                </a:extLst>
              </p:cNvPr>
              <p:cNvSpPr txBox="1"/>
              <p:nvPr/>
            </p:nvSpPr>
            <p:spPr>
              <a:xfrm>
                <a:off x="2905258" y="5807749"/>
                <a:ext cx="1619174" cy="42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kumimoji="1" lang="en-US" altLang="zh-CN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kumimoji="1" lang="en-US" altLang="zh-CN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1B0E1D63-BD7E-1E14-151C-67E10AB18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258" y="5807749"/>
                <a:ext cx="1619174" cy="42941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椭圆 66">
            <a:extLst>
              <a:ext uri="{FF2B5EF4-FFF2-40B4-BE49-F238E27FC236}">
                <a16:creationId xmlns:a16="http://schemas.microsoft.com/office/drawing/2014/main" id="{BD023BDC-8B1C-CC0F-97A0-F565C7BDCA98}"/>
              </a:ext>
            </a:extLst>
          </p:cNvPr>
          <p:cNvSpPr/>
          <p:nvPr/>
        </p:nvSpPr>
        <p:spPr>
          <a:xfrm>
            <a:off x="2836159" y="5734092"/>
            <a:ext cx="1298503" cy="593935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842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Bidirectional Method </a:t>
            </a:r>
            <a:r>
              <a:rPr kumimoji="0" lang="en-US" altLang="zh-CN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(BiPPR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[WSDM’16]</a:t>
            </a:r>
            <a:r>
              <a:rPr kumimoji="0" lang="en-US" altLang="zh-CN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3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72B41E5D-E0A9-8E8D-E690-81583911F533}"/>
                  </a:ext>
                </a:extLst>
              </p:cNvPr>
              <p:cNvSpPr/>
              <p:nvPr/>
            </p:nvSpPr>
            <p:spPr>
              <a:xfrm>
                <a:off x="1217248" y="1516782"/>
                <a:ext cx="530260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en-US" altLang="zh-CN" sz="22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BiPPR</a:t>
                </a:r>
                <a:r>
                  <a:rPr kumimoji="1" lang="en-US" altLang="zh-CN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2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𝒕</m:t>
                    </m:r>
                  </m:oMath>
                </a14:m>
                <a:r>
                  <a:rPr kumimoji="1" lang="en-US" altLang="zh-CN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):  </a:t>
                </a: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72B41E5D-E0A9-8E8D-E690-81583911F5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248" y="1516782"/>
                <a:ext cx="5302608" cy="430887"/>
              </a:xfrm>
              <a:prstGeom prst="rect">
                <a:avLst/>
              </a:prstGeom>
              <a:blipFill>
                <a:blip r:embed="rId3"/>
                <a:stretch>
                  <a:fillRect l="-1675" t="-8571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1E959EC-8C66-9F00-2E9A-6616092AEAB4}"/>
                  </a:ext>
                </a:extLst>
              </p:cNvPr>
              <p:cNvSpPr txBox="1"/>
              <p:nvPr/>
            </p:nvSpPr>
            <p:spPr bwMode="auto">
              <a:xfrm>
                <a:off x="1217248" y="1925687"/>
                <a:ext cx="7914052" cy="22337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 there exists a node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d>
                      <m:dPr>
                        <m:ctrlP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2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sz="2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600"/>
                  </a:spcBef>
                  <a:buSzPct val="80000"/>
                  <a:buFont typeface="+mj-ea"/>
                  <a:buAutoNum type="circleNumDbPlain"/>
                </a:pP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005AA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005AA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005AA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CN" sz="2200" dirty="0">
                    <a:solidFill>
                      <a:srgbClr val="005A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-walks to derive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60000" indent="-360000">
                  <a:spcBef>
                    <a:spcPts val="1800"/>
                  </a:spcBef>
                  <a:buSzPct val="80000"/>
                  <a:buFont typeface="+mj-ea"/>
                  <a:buAutoNum type="circleNumDbPlain"/>
                </a:pP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Return </a:t>
                </a:r>
                <a14:m>
                  <m:oMath xmlns:m="http://schemas.openxmlformats.org/officeDocument/2006/math"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CN" sz="22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zh-CN" sz="22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𝑢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kumimoji="1" lang="en-US" altLang="zh-CN" sz="2200" i="1" dirty="0" smtClean="0">
                                <a:solidFill>
                                  <a:srgbClr val="005AA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200" i="1" dirty="0">
                                <a:solidFill>
                                  <a:srgbClr val="005AA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  <m:r>
                          <a:rPr kumimoji="1" lang="en-US" altLang="zh-CN" sz="2200" i="1" dirty="0">
                            <a:solidFill>
                              <a:srgbClr val="005AA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200" i="1" dirty="0">
                            <a:solidFill>
                              <a:srgbClr val="005AA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CN" sz="2200" i="1" dirty="0">
                            <a:solidFill>
                              <a:srgbClr val="005AA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)∙ </m:t>
                        </m:r>
                        <m:r>
                          <a:rPr kumimoji="1" lang="en-US" altLang="zh-CN" sz="2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kumimoji="1" lang="en-US" altLang="zh-CN" sz="2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nary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 </m:t>
                    </m:r>
                    <m:r>
                      <a:rPr kumimoji="1" lang="en-US" altLang="zh-CN" sz="2200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+</m:t>
                    </m:r>
                    <m:f>
                      <m:fPr>
                        <m:ctrlPr>
                          <a:rPr kumimoji="1" lang="en-US" altLang="zh-CN" sz="22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𝑛</m:t>
                        </m:r>
                      </m:den>
                    </m:f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1E959EC-8C66-9F00-2E9A-6616092AE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7248" y="1925687"/>
                <a:ext cx="7914052" cy="2233731"/>
              </a:xfrm>
              <a:prstGeom prst="rect">
                <a:avLst/>
              </a:prstGeom>
              <a:blipFill>
                <a:blip r:embed="rId4"/>
                <a:stretch>
                  <a:fillRect l="-801" t="-1130" b="-33333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8002518-4D48-F44C-0AFA-54F7CB00D262}"/>
                  </a:ext>
                </a:extLst>
              </p:cNvPr>
              <p:cNvSpPr txBox="1"/>
              <p:nvPr/>
            </p:nvSpPr>
            <p:spPr bwMode="auto">
              <a:xfrm>
                <a:off x="1600400" y="2511672"/>
                <a:ext cx="6792886" cy="4308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Pick a node </a:t>
                </a:r>
                <a14:m>
                  <m:oMath xmlns:m="http://schemas.openxmlformats.org/officeDocument/2006/math">
                    <m:r>
                      <a:rPr lang="en-US" altLang="zh-CN" sz="2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𝑣</m:t>
                    </m:r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C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and do </a:t>
                </a:r>
                <a:r>
                  <a:rPr lang="en-US" altLang="zh-CN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Push(</a:t>
                </a:r>
                <a14:m>
                  <m:oMath xmlns:m="http://schemas.openxmlformats.org/officeDocument/2006/math">
                    <m:r>
                      <a:rPr lang="en-US" altLang="zh-CN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𝒗</m:t>
                    </m:r>
                  </m:oMath>
                </a14:m>
                <a:r>
                  <a:rPr lang="en-US" altLang="zh-CN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)</a:t>
                </a:r>
                <a:r>
                  <a:rPr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;</a:t>
                </a:r>
                <a:r>
                  <a:rPr lang="en-US" altLang="zh-CN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  <a:endParaRPr lang="en-US" altLang="zh-CN" sz="2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8002518-4D48-F44C-0AFA-54F7CB00D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400" y="2511672"/>
                <a:ext cx="6792886" cy="430887"/>
              </a:xfrm>
              <a:prstGeom prst="rect">
                <a:avLst/>
              </a:prstGeom>
              <a:blipFill>
                <a:blip r:embed="rId5"/>
                <a:stretch>
                  <a:fillRect l="-1121" t="-8571" b="-25714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椭圆 29">
            <a:extLst>
              <a:ext uri="{FF2B5EF4-FFF2-40B4-BE49-F238E27FC236}">
                <a16:creationId xmlns:a16="http://schemas.microsoft.com/office/drawing/2014/main" id="{3DAD33C8-FFC6-687B-85BB-E94D4930AD7A}"/>
              </a:ext>
            </a:extLst>
          </p:cNvPr>
          <p:cNvSpPr/>
          <p:nvPr/>
        </p:nvSpPr>
        <p:spPr>
          <a:xfrm>
            <a:off x="5223360" y="1732225"/>
            <a:ext cx="1751902" cy="86188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03ADEE25-6626-2136-4E0F-9CF1B8FDD66F}"/>
              </a:ext>
            </a:extLst>
          </p:cNvPr>
          <p:cNvCxnSpPr>
            <a:cxnSpLocks/>
          </p:cNvCxnSpPr>
          <p:nvPr/>
        </p:nvCxnSpPr>
        <p:spPr>
          <a:xfrm>
            <a:off x="669863" y="6720706"/>
            <a:ext cx="1800000" cy="0"/>
          </a:xfrm>
          <a:prstGeom prst="straightConnector1">
            <a:avLst/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4CB91398-56DF-4701-45ED-673ED5D3D2F9}"/>
              </a:ext>
            </a:extLst>
          </p:cNvPr>
          <p:cNvCxnSpPr>
            <a:cxnSpLocks/>
          </p:cNvCxnSpPr>
          <p:nvPr/>
        </p:nvCxnSpPr>
        <p:spPr>
          <a:xfrm flipH="1">
            <a:off x="7423352" y="6720706"/>
            <a:ext cx="1619404" cy="0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6A4B6F9E-F404-5F2B-BA00-E9AC7EC0CAA3}"/>
              </a:ext>
            </a:extLst>
          </p:cNvPr>
          <p:cNvSpPr txBox="1"/>
          <p:nvPr/>
        </p:nvSpPr>
        <p:spPr bwMode="auto">
          <a:xfrm>
            <a:off x="7222848" y="6218643"/>
            <a:ext cx="2143415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tx1"/>
              </a:buClr>
              <a:buSzPct val="80000"/>
            </a:pPr>
            <a:r>
              <a:rPr kumimoji="1" lang="en-US" sz="2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Push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568AC5D-1223-BC34-2313-A2F74F0CAB5A}"/>
                  </a:ext>
                </a:extLst>
              </p:cNvPr>
              <p:cNvSpPr txBox="1"/>
              <p:nvPr/>
            </p:nvSpPr>
            <p:spPr bwMode="auto">
              <a:xfrm>
                <a:off x="495947" y="6218643"/>
                <a:ext cx="2171689" cy="4308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400"/>
                  </a:spcBef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-walks</a:t>
                </a: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568AC5D-1223-BC34-2313-A2F74F0CA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947" y="6218643"/>
                <a:ext cx="2171689" cy="430887"/>
              </a:xfrm>
              <a:prstGeom prst="rect">
                <a:avLst/>
              </a:prstGeom>
              <a:blipFill>
                <a:blip r:embed="rId6"/>
                <a:stretch>
                  <a:fillRect t="-8571" b="-25714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椭圆 51">
            <a:extLst>
              <a:ext uri="{FF2B5EF4-FFF2-40B4-BE49-F238E27FC236}">
                <a16:creationId xmlns:a16="http://schemas.microsoft.com/office/drawing/2014/main" id="{9EE7C532-C8F2-6274-5198-D3FCE7050253}"/>
              </a:ext>
            </a:extLst>
          </p:cNvPr>
          <p:cNvSpPr/>
          <p:nvPr/>
        </p:nvSpPr>
        <p:spPr>
          <a:xfrm flipH="1">
            <a:off x="7271489" y="5769356"/>
            <a:ext cx="360040" cy="3624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43435AA1-EFF5-8193-B1E4-814682A6394C}"/>
              </a:ext>
            </a:extLst>
          </p:cNvPr>
          <p:cNvCxnSpPr>
            <a:cxnSpLocks/>
            <a:endCxn id="52" idx="7"/>
          </p:cNvCxnSpPr>
          <p:nvPr/>
        </p:nvCxnSpPr>
        <p:spPr>
          <a:xfrm>
            <a:off x="5831329" y="5036211"/>
            <a:ext cx="1492887" cy="786220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862425C8-468D-3AA4-848F-6ECE3794EB37}"/>
              </a:ext>
            </a:extLst>
          </p:cNvPr>
          <p:cNvCxnSpPr>
            <a:cxnSpLocks/>
            <a:endCxn id="52" idx="6"/>
          </p:cNvCxnSpPr>
          <p:nvPr/>
        </p:nvCxnSpPr>
        <p:spPr>
          <a:xfrm>
            <a:off x="5831329" y="5914938"/>
            <a:ext cx="1440160" cy="35627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714E300A-2E86-63E1-A832-D48BD756E86C}"/>
              </a:ext>
            </a:extLst>
          </p:cNvPr>
          <p:cNvCxnSpPr>
            <a:cxnSpLocks/>
            <a:endCxn id="52" idx="5"/>
          </p:cNvCxnSpPr>
          <p:nvPr/>
        </p:nvCxnSpPr>
        <p:spPr>
          <a:xfrm flipV="1">
            <a:off x="5831329" y="6078698"/>
            <a:ext cx="1492887" cy="767311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1407E6AF-4D37-5194-84E3-A2A757F4C6FB}"/>
                  </a:ext>
                </a:extLst>
              </p:cNvPr>
              <p:cNvSpPr txBox="1"/>
              <p:nvPr/>
            </p:nvSpPr>
            <p:spPr bwMode="auto">
              <a:xfrm flipH="1">
                <a:off x="7236375" y="5711306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1407E6AF-4D37-5194-84E3-A2A757F4C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6375" y="5711306"/>
                <a:ext cx="432048" cy="4303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弧 56">
            <a:extLst>
              <a:ext uri="{FF2B5EF4-FFF2-40B4-BE49-F238E27FC236}">
                <a16:creationId xmlns:a16="http://schemas.microsoft.com/office/drawing/2014/main" id="{FEF1B80C-D976-35C0-83A5-EF8A9E159567}"/>
              </a:ext>
            </a:extLst>
          </p:cNvPr>
          <p:cNvSpPr/>
          <p:nvPr/>
        </p:nvSpPr>
        <p:spPr>
          <a:xfrm rot="20065840">
            <a:off x="2622434" y="4721339"/>
            <a:ext cx="3606235" cy="3677665"/>
          </a:xfrm>
          <a:prstGeom prst="arc">
            <a:avLst>
              <a:gd name="adj1" fmla="val 16464558"/>
              <a:gd name="adj2" fmla="val 19790245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弧 57">
            <a:extLst>
              <a:ext uri="{FF2B5EF4-FFF2-40B4-BE49-F238E27FC236}">
                <a16:creationId xmlns:a16="http://schemas.microsoft.com/office/drawing/2014/main" id="{4AA0919A-ADD1-FE1E-E741-62C930D1E042}"/>
              </a:ext>
            </a:extLst>
          </p:cNvPr>
          <p:cNvSpPr/>
          <p:nvPr/>
        </p:nvSpPr>
        <p:spPr>
          <a:xfrm rot="19768107">
            <a:off x="2949698" y="5604901"/>
            <a:ext cx="3606235" cy="3764417"/>
          </a:xfrm>
          <a:prstGeom prst="arc">
            <a:avLst>
              <a:gd name="adj1" fmla="val 16070355"/>
              <a:gd name="adj2" fmla="val 19341618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弧 58">
            <a:extLst>
              <a:ext uri="{FF2B5EF4-FFF2-40B4-BE49-F238E27FC236}">
                <a16:creationId xmlns:a16="http://schemas.microsoft.com/office/drawing/2014/main" id="{B0121FB7-6B57-D81C-67CA-E0BEAA2C57B0}"/>
              </a:ext>
            </a:extLst>
          </p:cNvPr>
          <p:cNvSpPr/>
          <p:nvPr/>
        </p:nvSpPr>
        <p:spPr>
          <a:xfrm rot="2436149" flipV="1">
            <a:off x="2571530" y="4179906"/>
            <a:ext cx="3451709" cy="2926764"/>
          </a:xfrm>
          <a:prstGeom prst="arc">
            <a:avLst>
              <a:gd name="adj1" fmla="val 16846329"/>
              <a:gd name="adj2" fmla="val 21335798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9D3658C4-97A5-7BF8-87AF-50E6D80F433E}"/>
                  </a:ext>
                </a:extLst>
              </p:cNvPr>
              <p:cNvSpPr txBox="1"/>
              <p:nvPr/>
            </p:nvSpPr>
            <p:spPr bwMode="auto">
              <a:xfrm>
                <a:off x="4069406" y="4386735"/>
                <a:ext cx="1319054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l-GR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kumimoji="1"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0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20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9D3658C4-97A5-7BF8-87AF-50E6D80F4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9406" y="4386735"/>
                <a:ext cx="131905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EA7C00EB-00F4-0576-806E-F67B4CF71EDB}"/>
                  </a:ext>
                </a:extLst>
              </p:cNvPr>
              <p:cNvSpPr txBox="1"/>
              <p:nvPr/>
            </p:nvSpPr>
            <p:spPr bwMode="auto">
              <a:xfrm>
                <a:off x="4125105" y="5268578"/>
                <a:ext cx="1319054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l-GR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kumimoji="1"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0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20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EA7C00EB-00F4-0576-806E-F67B4CF71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5105" y="5268578"/>
                <a:ext cx="1319054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D1C0FE4A-DB0F-C5B2-6874-9286B7D4AD02}"/>
                  </a:ext>
                </a:extLst>
              </p:cNvPr>
              <p:cNvSpPr txBox="1"/>
              <p:nvPr/>
            </p:nvSpPr>
            <p:spPr bwMode="auto">
              <a:xfrm>
                <a:off x="3847444" y="7247332"/>
                <a:ext cx="1319054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l-GR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kumimoji="1"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0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20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D1C0FE4A-DB0F-C5B2-6874-9286B7D4A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7444" y="7247332"/>
                <a:ext cx="1319054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文本框 62">
            <a:extLst>
              <a:ext uri="{FF2B5EF4-FFF2-40B4-BE49-F238E27FC236}">
                <a16:creationId xmlns:a16="http://schemas.microsoft.com/office/drawing/2014/main" id="{2DB110BF-B0E5-1C17-034C-2CC0490113EC}"/>
              </a:ext>
            </a:extLst>
          </p:cNvPr>
          <p:cNvSpPr txBox="1"/>
          <p:nvPr/>
        </p:nvSpPr>
        <p:spPr bwMode="auto">
          <a:xfrm>
            <a:off x="6857210" y="4950059"/>
            <a:ext cx="1587493" cy="7073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arget Node</a:t>
            </a: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E91D74D3-C24E-03C5-1166-3D08F2139CA7}"/>
              </a:ext>
            </a:extLst>
          </p:cNvPr>
          <p:cNvSpPr/>
          <p:nvPr/>
        </p:nvSpPr>
        <p:spPr>
          <a:xfrm flipH="1">
            <a:off x="5471289" y="4855002"/>
            <a:ext cx="360040" cy="36241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F18E4FCD-2689-4E3E-4000-C92B5F9B8E7F}"/>
              </a:ext>
            </a:extLst>
          </p:cNvPr>
          <p:cNvSpPr/>
          <p:nvPr/>
        </p:nvSpPr>
        <p:spPr>
          <a:xfrm flipH="1">
            <a:off x="5471289" y="5733729"/>
            <a:ext cx="360040" cy="36241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0015340A-7B09-E34A-0015-10114FC13C6A}"/>
              </a:ext>
            </a:extLst>
          </p:cNvPr>
          <p:cNvSpPr/>
          <p:nvPr/>
        </p:nvSpPr>
        <p:spPr>
          <a:xfrm flipH="1">
            <a:off x="5471289" y="6664800"/>
            <a:ext cx="360040" cy="36241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68AD65DB-0027-DEAF-0903-4E537FB84C85}"/>
                  </a:ext>
                </a:extLst>
              </p:cNvPr>
              <p:cNvSpPr txBox="1"/>
              <p:nvPr/>
            </p:nvSpPr>
            <p:spPr bwMode="auto">
              <a:xfrm>
                <a:off x="6078084" y="4916943"/>
                <a:ext cx="1062278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zh-CN" sz="20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0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68AD65DB-0027-DEAF-0903-4E537FB84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78084" y="4916943"/>
                <a:ext cx="1062278" cy="400110"/>
              </a:xfrm>
              <a:prstGeom prst="rect">
                <a:avLst/>
              </a:prstGeom>
              <a:blipFill>
                <a:blip r:embed="rId11"/>
                <a:stretch>
                  <a:fillRect b="-125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7EDFF8CC-511C-04E1-CFC8-0BCBFA065616}"/>
                  </a:ext>
                </a:extLst>
              </p:cNvPr>
              <p:cNvSpPr txBox="1"/>
              <p:nvPr/>
            </p:nvSpPr>
            <p:spPr bwMode="auto">
              <a:xfrm>
                <a:off x="5968789" y="5541465"/>
                <a:ext cx="1062278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zh-CN" sz="20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20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7EDFF8CC-511C-04E1-CFC8-0BCBFA065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8789" y="5541465"/>
                <a:ext cx="1062278" cy="400110"/>
              </a:xfrm>
              <a:prstGeom prst="rect">
                <a:avLst/>
              </a:prstGeom>
              <a:blipFill>
                <a:blip r:embed="rId12"/>
                <a:stretch>
                  <a:fillRect b="-1212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3D4FB723-0C1C-7512-4967-79D381883F36}"/>
                  </a:ext>
                </a:extLst>
              </p:cNvPr>
              <p:cNvSpPr txBox="1"/>
              <p:nvPr/>
            </p:nvSpPr>
            <p:spPr bwMode="auto">
              <a:xfrm>
                <a:off x="6117178" y="6487476"/>
                <a:ext cx="1062278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zh-CN" sz="20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sz="20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3D4FB723-0C1C-7512-4967-79D381883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7178" y="6487476"/>
                <a:ext cx="1062278" cy="400110"/>
              </a:xfrm>
              <a:prstGeom prst="rect">
                <a:avLst/>
              </a:prstGeom>
              <a:blipFill>
                <a:blip r:embed="rId13"/>
                <a:stretch>
                  <a:fillRect b="-1212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54C0F50B-81EE-D65C-F1A4-6CAB01202EB8}"/>
                  </a:ext>
                </a:extLst>
              </p:cNvPr>
              <p:cNvSpPr txBox="1"/>
              <p:nvPr/>
            </p:nvSpPr>
            <p:spPr bwMode="auto">
              <a:xfrm flipH="1">
                <a:off x="5420712" y="6585571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54C0F50B-81EE-D65C-F1A4-6CAB01202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420712" y="6585571"/>
                <a:ext cx="432048" cy="430352"/>
              </a:xfrm>
              <a:prstGeom prst="rect">
                <a:avLst/>
              </a:prstGeom>
              <a:blipFill>
                <a:blip r:embed="rId14"/>
                <a:stretch>
                  <a:fillRect r="-2857" b="-285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2C4051BB-88DC-6E2A-E41C-28E5B62DD52A}"/>
                  </a:ext>
                </a:extLst>
              </p:cNvPr>
              <p:cNvSpPr txBox="1"/>
              <p:nvPr/>
            </p:nvSpPr>
            <p:spPr bwMode="auto">
              <a:xfrm flipH="1">
                <a:off x="5441421" y="4777140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2C4051BB-88DC-6E2A-E41C-28E5B62DD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441421" y="4777140"/>
                <a:ext cx="432048" cy="430352"/>
              </a:xfrm>
              <a:prstGeom prst="rect">
                <a:avLst/>
              </a:prstGeom>
              <a:blipFill>
                <a:blip r:embed="rId15"/>
                <a:stretch>
                  <a:fillRect b="-588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FC81E158-41F8-32E2-ACC4-328114F73228}"/>
                  </a:ext>
                </a:extLst>
              </p:cNvPr>
              <p:cNvSpPr txBox="1"/>
              <p:nvPr/>
            </p:nvSpPr>
            <p:spPr bwMode="auto">
              <a:xfrm flipH="1">
                <a:off x="5420712" y="5647983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FC81E158-41F8-32E2-ACC4-328114F73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420712" y="5647983"/>
                <a:ext cx="432048" cy="430352"/>
              </a:xfrm>
              <a:prstGeom prst="rect">
                <a:avLst/>
              </a:prstGeom>
              <a:blipFill>
                <a:blip r:embed="rId16"/>
                <a:stretch>
                  <a:fillRect r="-2857" b="-285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C7252637-E9EC-182F-19AD-79B8FE602461}"/>
                  </a:ext>
                </a:extLst>
              </p:cNvPr>
              <p:cNvSpPr txBox="1"/>
              <p:nvPr/>
            </p:nvSpPr>
            <p:spPr bwMode="auto">
              <a:xfrm>
                <a:off x="5156259" y="4437374"/>
                <a:ext cx="1062278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0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C7252637-E9EC-182F-19AD-79B8FE602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6259" y="4437374"/>
                <a:ext cx="1062278" cy="400110"/>
              </a:xfrm>
              <a:prstGeom prst="rect">
                <a:avLst/>
              </a:prstGeom>
              <a:blipFill>
                <a:blip r:embed="rId17"/>
                <a:stretch>
                  <a:fillRect b="-1212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8B2C63A5-D778-3A32-4301-1AF83D23089D}"/>
                  </a:ext>
                </a:extLst>
              </p:cNvPr>
              <p:cNvSpPr txBox="1"/>
              <p:nvPr/>
            </p:nvSpPr>
            <p:spPr bwMode="auto">
              <a:xfrm>
                <a:off x="5194458" y="5330116"/>
                <a:ext cx="1062278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0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8B2C63A5-D778-3A32-4301-1AF83D230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4458" y="5330116"/>
                <a:ext cx="1062278" cy="400110"/>
              </a:xfrm>
              <a:prstGeom prst="rect">
                <a:avLst/>
              </a:prstGeom>
              <a:blipFill>
                <a:blip r:embed="rId18"/>
                <a:stretch>
                  <a:fillRect b="-1212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9C5055DD-25EA-E594-971C-FFB86E0E96FF}"/>
                  </a:ext>
                </a:extLst>
              </p:cNvPr>
              <p:cNvSpPr txBox="1"/>
              <p:nvPr/>
            </p:nvSpPr>
            <p:spPr bwMode="auto">
              <a:xfrm>
                <a:off x="5160033" y="7056588"/>
                <a:ext cx="1062278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0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9C5055DD-25EA-E594-971C-FFB86E0E9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0033" y="7056588"/>
                <a:ext cx="1062278" cy="400110"/>
              </a:xfrm>
              <a:prstGeom prst="rect">
                <a:avLst/>
              </a:prstGeom>
              <a:blipFill>
                <a:blip r:embed="rId19"/>
                <a:stretch>
                  <a:fillRect b="-1212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文本框 75">
            <a:extLst>
              <a:ext uri="{FF2B5EF4-FFF2-40B4-BE49-F238E27FC236}">
                <a16:creationId xmlns:a16="http://schemas.microsoft.com/office/drawing/2014/main" id="{B01884CC-AA59-E9C9-22F7-2F111E8D0BC7}"/>
              </a:ext>
            </a:extLst>
          </p:cNvPr>
          <p:cNvSpPr txBox="1"/>
          <p:nvPr/>
        </p:nvSpPr>
        <p:spPr bwMode="auto">
          <a:xfrm>
            <a:off x="1216916" y="4983865"/>
            <a:ext cx="2261712" cy="7073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Uniformly Random Source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Node</a:t>
            </a:r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5398CED6-9668-2426-D2CA-3E24FD92EF48}"/>
              </a:ext>
            </a:extLst>
          </p:cNvPr>
          <p:cNvSpPr/>
          <p:nvPr/>
        </p:nvSpPr>
        <p:spPr>
          <a:xfrm flipH="1">
            <a:off x="3386129" y="4705672"/>
            <a:ext cx="360040" cy="3624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6B8BBD10-109E-B5EE-159F-924C8042D550}"/>
                  </a:ext>
                </a:extLst>
              </p:cNvPr>
              <p:cNvSpPr txBox="1"/>
              <p:nvPr/>
            </p:nvSpPr>
            <p:spPr bwMode="auto">
              <a:xfrm flipH="1">
                <a:off x="3337568" y="4634175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6B8BBD10-109E-B5EE-159F-924C8042D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337568" y="4634175"/>
                <a:ext cx="432048" cy="430352"/>
              </a:xfrm>
              <a:prstGeom prst="rect">
                <a:avLst/>
              </a:prstGeom>
              <a:blipFill>
                <a:blip r:embed="rId20"/>
                <a:stretch>
                  <a:fillRect b="-285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椭圆 78">
            <a:extLst>
              <a:ext uri="{FF2B5EF4-FFF2-40B4-BE49-F238E27FC236}">
                <a16:creationId xmlns:a16="http://schemas.microsoft.com/office/drawing/2014/main" id="{3E91C6BD-A56F-D5E7-A6F9-206D6CFEFC2A}"/>
              </a:ext>
            </a:extLst>
          </p:cNvPr>
          <p:cNvSpPr/>
          <p:nvPr/>
        </p:nvSpPr>
        <p:spPr>
          <a:xfrm flipH="1">
            <a:off x="3158235" y="6686961"/>
            <a:ext cx="360040" cy="3624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745EF56F-B3E4-367E-342A-A90267730C18}"/>
                  </a:ext>
                </a:extLst>
              </p:cNvPr>
              <p:cNvSpPr txBox="1"/>
              <p:nvPr/>
            </p:nvSpPr>
            <p:spPr bwMode="auto">
              <a:xfrm flipH="1">
                <a:off x="3109674" y="6615464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745EF56F-B3E4-367E-342A-A90267730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109674" y="6615464"/>
                <a:ext cx="432048" cy="430352"/>
              </a:xfrm>
              <a:prstGeom prst="rect">
                <a:avLst/>
              </a:prstGeom>
              <a:blipFill>
                <a:blip r:embed="rId21"/>
                <a:stretch>
                  <a:fillRect b="-285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椭圆 80">
            <a:extLst>
              <a:ext uri="{FF2B5EF4-FFF2-40B4-BE49-F238E27FC236}">
                <a16:creationId xmlns:a16="http://schemas.microsoft.com/office/drawing/2014/main" id="{ADF475BB-F1DB-A149-F8F9-37E58C042B1A}"/>
              </a:ext>
            </a:extLst>
          </p:cNvPr>
          <p:cNvSpPr/>
          <p:nvPr/>
        </p:nvSpPr>
        <p:spPr>
          <a:xfrm flipH="1">
            <a:off x="3319801" y="5719480"/>
            <a:ext cx="360040" cy="3624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736B89C6-AACF-5937-96A6-2F78004DCE71}"/>
                  </a:ext>
                </a:extLst>
              </p:cNvPr>
              <p:cNvSpPr txBox="1"/>
              <p:nvPr/>
            </p:nvSpPr>
            <p:spPr bwMode="auto">
              <a:xfrm flipH="1">
                <a:off x="3271240" y="5647983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736B89C6-AACF-5937-96A6-2F78004DC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271240" y="5647983"/>
                <a:ext cx="432048" cy="430352"/>
              </a:xfrm>
              <a:prstGeom prst="rect">
                <a:avLst/>
              </a:prstGeom>
              <a:blipFill>
                <a:blip r:embed="rId22"/>
                <a:stretch>
                  <a:fillRect b="-285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圆角矩形 16">
            <a:extLst>
              <a:ext uri="{FF2B5EF4-FFF2-40B4-BE49-F238E27FC236}">
                <a16:creationId xmlns:a16="http://schemas.microsoft.com/office/drawing/2014/main" id="{EF87A3FB-0660-A4DB-5D63-4831B20FE97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2027B771-7D2A-8CB6-5657-E054E0536B63}"/>
              </a:ext>
            </a:extLst>
          </p:cNvPr>
          <p:cNvSpPr/>
          <p:nvPr/>
        </p:nvSpPr>
        <p:spPr>
          <a:xfrm>
            <a:off x="1028700" y="1422400"/>
            <a:ext cx="7988300" cy="2844800"/>
          </a:xfrm>
          <a:prstGeom prst="roundRect">
            <a:avLst/>
          </a:prstGeom>
          <a:noFill/>
          <a:ln w="12700">
            <a:solidFill>
              <a:srgbClr val="005AAA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37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4">
            <a:extLst>
              <a:ext uri="{FF2B5EF4-FFF2-40B4-BE49-F238E27FC236}">
                <a16:creationId xmlns:a16="http://schemas.microsoft.com/office/drawing/2014/main" id="{BA010C4A-4E1A-4A86-A23E-BBEA454DDAD0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Background</a:t>
            </a:r>
            <a:endParaRPr lang="zh-CN" altLang="en-US" sz="3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圆角矩形 16">
            <a:extLst>
              <a:ext uri="{FF2B5EF4-FFF2-40B4-BE49-F238E27FC236}">
                <a16:creationId xmlns:a16="http://schemas.microsoft.com/office/drawing/2014/main" id="{C5B383B3-4DD5-4708-A811-718D06811BDA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cxnSp>
        <p:nvCxnSpPr>
          <p:cNvPr id="29" name="直线连接符 28">
            <a:extLst>
              <a:ext uri="{FF2B5EF4-FFF2-40B4-BE49-F238E27FC236}">
                <a16:creationId xmlns:a16="http://schemas.microsoft.com/office/drawing/2014/main" id="{5B8627EA-7390-8738-8C5C-262CDFB044DC}"/>
              </a:ext>
            </a:extLst>
          </p:cNvPr>
          <p:cNvCxnSpPr>
            <a:cxnSpLocks/>
          </p:cNvCxnSpPr>
          <p:nvPr/>
        </p:nvCxnSpPr>
        <p:spPr>
          <a:xfrm>
            <a:off x="5102002" y="2950890"/>
            <a:ext cx="0" cy="4392488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CE9802AD-4F9F-3402-385D-CF8F9F886701}"/>
              </a:ext>
            </a:extLst>
          </p:cNvPr>
          <p:cNvSpPr/>
          <p:nvPr/>
        </p:nvSpPr>
        <p:spPr>
          <a:xfrm>
            <a:off x="4309914" y="4720149"/>
            <a:ext cx="1512168" cy="7920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V.S.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B0010D9-55EF-A0A1-A548-91933DBFAA48}"/>
              </a:ext>
            </a:extLst>
          </p:cNvPr>
          <p:cNvSpPr txBox="1"/>
          <p:nvPr/>
        </p:nvSpPr>
        <p:spPr bwMode="auto">
          <a:xfrm>
            <a:off x="114145" y="3382938"/>
            <a:ext cx="4707007" cy="9910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94116" lvl="1" indent="-377259">
              <a:lnSpc>
                <a:spcPct val="120000"/>
              </a:lnSpc>
              <a:spcBef>
                <a:spcPts val="61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200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Acquiring</a:t>
            </a:r>
            <a:r>
              <a:rPr lang="zh-CN" altLang="en-US" sz="2200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200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more servers. </a:t>
            </a:r>
          </a:p>
          <a:p>
            <a:pPr marL="694116" lvl="1" indent="-377259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200" b="1" kern="0" dirty="0">
                <a:solidFill>
                  <a:srgbClr val="005AAA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Cons:</a:t>
            </a:r>
            <a:endParaRPr lang="en-US" altLang="zh-CN" sz="2200" kern="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EC2B2E0-3C4C-E13E-5F28-55B622DE71DD}"/>
              </a:ext>
            </a:extLst>
          </p:cNvPr>
          <p:cNvSpPr txBox="1"/>
          <p:nvPr/>
        </p:nvSpPr>
        <p:spPr bwMode="auto">
          <a:xfrm>
            <a:off x="438776" y="2806874"/>
            <a:ext cx="3730715" cy="461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1. Hardware Advances 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52AA3783-704B-D18D-F864-04E8DE267A46}"/>
              </a:ext>
            </a:extLst>
          </p:cNvPr>
          <p:cNvSpPr txBox="1"/>
          <p:nvPr/>
        </p:nvSpPr>
        <p:spPr bwMode="auto">
          <a:xfrm>
            <a:off x="5462042" y="2806874"/>
            <a:ext cx="4239689" cy="461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2. Algorithm Improvements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CA41133-94D4-6FA3-BBE9-7CF86EED1813}"/>
              </a:ext>
            </a:extLst>
          </p:cNvPr>
          <p:cNvSpPr txBox="1"/>
          <p:nvPr/>
        </p:nvSpPr>
        <p:spPr bwMode="auto">
          <a:xfrm>
            <a:off x="5170417" y="3419591"/>
            <a:ext cx="4684113" cy="9910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94116" lvl="1" indent="-377259">
              <a:lnSpc>
                <a:spcPct val="120000"/>
              </a:lnSpc>
              <a:spcBef>
                <a:spcPts val="61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200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Developing efficient algorithms</a:t>
            </a:r>
            <a:endParaRPr lang="zh-CN" altLang="en-US" sz="2200" kern="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694116" lvl="1" indent="-377259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Pros:</a:t>
            </a:r>
            <a:endParaRPr lang="zh-CN" altLang="en-US" sz="2200" kern="0" dirty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5" name="Freeform 34">
            <a:extLst>
              <a:ext uri="{FF2B5EF4-FFF2-40B4-BE49-F238E27FC236}">
                <a16:creationId xmlns:a16="http://schemas.microsoft.com/office/drawing/2014/main" id="{7A984D18-3D5B-BCED-7869-5E8EFC398E24}"/>
              </a:ext>
            </a:extLst>
          </p:cNvPr>
          <p:cNvSpPr>
            <a:spLocks noEditPoints="1"/>
          </p:cNvSpPr>
          <p:nvPr/>
        </p:nvSpPr>
        <p:spPr bwMode="auto">
          <a:xfrm>
            <a:off x="423409" y="1592850"/>
            <a:ext cx="9138167" cy="797262"/>
          </a:xfrm>
          <a:custGeom>
            <a:avLst/>
            <a:gdLst>
              <a:gd name="T0" fmla="*/ 26 w 3711"/>
              <a:gd name="T1" fmla="*/ 284 h 969"/>
              <a:gd name="T2" fmla="*/ 283 w 3711"/>
              <a:gd name="T3" fmla="*/ 144 h 969"/>
              <a:gd name="T4" fmla="*/ 394 w 3711"/>
              <a:gd name="T5" fmla="*/ 65 h 969"/>
              <a:gd name="T6" fmla="*/ 1140 w 3711"/>
              <a:gd name="T7" fmla="*/ 13 h 969"/>
              <a:gd name="T8" fmla="*/ 2918 w 3711"/>
              <a:gd name="T9" fmla="*/ 66 h 969"/>
              <a:gd name="T10" fmla="*/ 3387 w 3711"/>
              <a:gd name="T11" fmla="*/ 146 h 969"/>
              <a:gd name="T12" fmla="*/ 3587 w 3711"/>
              <a:gd name="T13" fmla="*/ 188 h 969"/>
              <a:gd name="T14" fmla="*/ 3562 w 3711"/>
              <a:gd name="T15" fmla="*/ 303 h 969"/>
              <a:gd name="T16" fmla="*/ 3630 w 3711"/>
              <a:gd name="T17" fmla="*/ 389 h 969"/>
              <a:gd name="T18" fmla="*/ 3463 w 3711"/>
              <a:gd name="T19" fmla="*/ 519 h 969"/>
              <a:gd name="T20" fmla="*/ 3667 w 3711"/>
              <a:gd name="T21" fmla="*/ 614 h 969"/>
              <a:gd name="T22" fmla="*/ 3484 w 3711"/>
              <a:gd name="T23" fmla="*/ 637 h 969"/>
              <a:gd name="T24" fmla="*/ 3566 w 3711"/>
              <a:gd name="T25" fmla="*/ 718 h 969"/>
              <a:gd name="T26" fmla="*/ 3512 w 3711"/>
              <a:gd name="T27" fmla="*/ 815 h 969"/>
              <a:gd name="T28" fmla="*/ 3417 w 3711"/>
              <a:gd name="T29" fmla="*/ 880 h 969"/>
              <a:gd name="T30" fmla="*/ 3543 w 3711"/>
              <a:gd name="T31" fmla="*/ 941 h 969"/>
              <a:gd name="T32" fmla="*/ 3315 w 3711"/>
              <a:gd name="T33" fmla="*/ 958 h 969"/>
              <a:gd name="T34" fmla="*/ 2731 w 3711"/>
              <a:gd name="T35" fmla="*/ 934 h 969"/>
              <a:gd name="T36" fmla="*/ 2742 w 3711"/>
              <a:gd name="T37" fmla="*/ 924 h 969"/>
              <a:gd name="T38" fmla="*/ 2035 w 3711"/>
              <a:gd name="T39" fmla="*/ 918 h 969"/>
              <a:gd name="T40" fmla="*/ 1396 w 3711"/>
              <a:gd name="T41" fmla="*/ 894 h 969"/>
              <a:gd name="T42" fmla="*/ 1581 w 3711"/>
              <a:gd name="T43" fmla="*/ 860 h 969"/>
              <a:gd name="T44" fmla="*/ 1284 w 3711"/>
              <a:gd name="T45" fmla="*/ 903 h 969"/>
              <a:gd name="T46" fmla="*/ 1054 w 3711"/>
              <a:gd name="T47" fmla="*/ 913 h 969"/>
              <a:gd name="T48" fmla="*/ 612 w 3711"/>
              <a:gd name="T49" fmla="*/ 927 h 969"/>
              <a:gd name="T50" fmla="*/ 365 w 3711"/>
              <a:gd name="T51" fmla="*/ 933 h 969"/>
              <a:gd name="T52" fmla="*/ 292 w 3711"/>
              <a:gd name="T53" fmla="*/ 856 h 969"/>
              <a:gd name="T54" fmla="*/ 155 w 3711"/>
              <a:gd name="T55" fmla="*/ 801 h 969"/>
              <a:gd name="T56" fmla="*/ 238 w 3711"/>
              <a:gd name="T57" fmla="*/ 701 h 969"/>
              <a:gd name="T58" fmla="*/ 182 w 3711"/>
              <a:gd name="T59" fmla="*/ 606 h 969"/>
              <a:gd name="T60" fmla="*/ 16 w 3711"/>
              <a:gd name="T61" fmla="*/ 476 h 969"/>
              <a:gd name="T62" fmla="*/ 3086 w 3711"/>
              <a:gd name="T63" fmla="*/ 869 h 969"/>
              <a:gd name="T64" fmla="*/ 2478 w 3711"/>
              <a:gd name="T65" fmla="*/ 854 h 969"/>
              <a:gd name="T66" fmla="*/ 1072 w 3711"/>
              <a:gd name="T67" fmla="*/ 822 h 969"/>
              <a:gd name="T68" fmla="*/ 3102 w 3711"/>
              <a:gd name="T69" fmla="*/ 871 h 969"/>
              <a:gd name="T70" fmla="*/ 1235 w 3711"/>
              <a:gd name="T71" fmla="*/ 772 h 969"/>
              <a:gd name="T72" fmla="*/ 1026 w 3711"/>
              <a:gd name="T73" fmla="*/ 782 h 969"/>
              <a:gd name="T74" fmla="*/ 2006 w 3711"/>
              <a:gd name="T75" fmla="*/ 589 h 969"/>
              <a:gd name="T76" fmla="*/ 2732 w 3711"/>
              <a:gd name="T77" fmla="*/ 497 h 969"/>
              <a:gd name="T78" fmla="*/ 1607 w 3711"/>
              <a:gd name="T79" fmla="*/ 874 h 969"/>
              <a:gd name="T80" fmla="*/ 1682 w 3711"/>
              <a:gd name="T81" fmla="*/ 880 h 969"/>
              <a:gd name="T82" fmla="*/ 3213 w 3711"/>
              <a:gd name="T83" fmla="*/ 162 h 969"/>
              <a:gd name="T84" fmla="*/ 2125 w 3711"/>
              <a:gd name="T85" fmla="*/ 742 h 969"/>
              <a:gd name="T86" fmla="*/ 2345 w 3711"/>
              <a:gd name="T87" fmla="*/ 791 h 969"/>
              <a:gd name="T88" fmla="*/ 2328 w 3711"/>
              <a:gd name="T89" fmla="*/ 737 h 969"/>
              <a:gd name="T90" fmla="*/ 1289 w 3711"/>
              <a:gd name="T91" fmla="*/ 774 h 969"/>
              <a:gd name="T92" fmla="*/ 2941 w 3711"/>
              <a:gd name="T93" fmla="*/ 925 h 969"/>
              <a:gd name="T94" fmla="*/ 1277 w 3711"/>
              <a:gd name="T95" fmla="*/ 670 h 969"/>
              <a:gd name="T96" fmla="*/ 2834 w 3711"/>
              <a:gd name="T97" fmla="*/ 896 h 969"/>
              <a:gd name="T98" fmla="*/ 1637 w 3711"/>
              <a:gd name="T99" fmla="*/ 745 h 969"/>
              <a:gd name="T100" fmla="*/ 1344 w 3711"/>
              <a:gd name="T101" fmla="*/ 846 h 969"/>
              <a:gd name="T102" fmla="*/ 654 w 3711"/>
              <a:gd name="T103" fmla="*/ 776 h 969"/>
              <a:gd name="T104" fmla="*/ 281 w 3711"/>
              <a:gd name="T105" fmla="*/ 794 h 969"/>
              <a:gd name="T106" fmla="*/ 3306 w 3711"/>
              <a:gd name="T107" fmla="*/ 717 h 969"/>
              <a:gd name="T108" fmla="*/ 2193 w 3711"/>
              <a:gd name="T109" fmla="*/ 600 h 969"/>
              <a:gd name="T110" fmla="*/ 2123 w 3711"/>
              <a:gd name="T111" fmla="*/ 903 h 969"/>
              <a:gd name="T112" fmla="*/ 1028 w 3711"/>
              <a:gd name="T113" fmla="*/ 663 h 969"/>
              <a:gd name="T114" fmla="*/ 1364 w 3711"/>
              <a:gd name="T115" fmla="*/ 872 h 969"/>
              <a:gd name="T116" fmla="*/ 2278 w 3711"/>
              <a:gd name="T117" fmla="*/ 844 h 969"/>
              <a:gd name="T118" fmla="*/ 2650 w 3711"/>
              <a:gd name="T119" fmla="*/ 882 h 969"/>
              <a:gd name="T120" fmla="*/ 2434 w 3711"/>
              <a:gd name="T121" fmla="*/ 678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11" h="969">
                <a:moveTo>
                  <a:pt x="44" y="398"/>
                </a:moveTo>
                <a:cubicBezTo>
                  <a:pt x="37" y="398"/>
                  <a:pt x="30" y="398"/>
                  <a:pt x="23" y="398"/>
                </a:cubicBezTo>
                <a:cubicBezTo>
                  <a:pt x="16" y="399"/>
                  <a:pt x="10" y="399"/>
                  <a:pt x="3" y="400"/>
                </a:cubicBezTo>
                <a:cubicBezTo>
                  <a:pt x="2" y="397"/>
                  <a:pt x="1" y="394"/>
                  <a:pt x="0" y="392"/>
                </a:cubicBezTo>
                <a:cubicBezTo>
                  <a:pt x="12" y="383"/>
                  <a:pt x="24" y="374"/>
                  <a:pt x="36" y="365"/>
                </a:cubicBezTo>
                <a:cubicBezTo>
                  <a:pt x="35" y="365"/>
                  <a:pt x="32" y="364"/>
                  <a:pt x="28" y="362"/>
                </a:cubicBezTo>
                <a:cubicBezTo>
                  <a:pt x="53" y="350"/>
                  <a:pt x="77" y="338"/>
                  <a:pt x="104" y="326"/>
                </a:cubicBezTo>
                <a:cubicBezTo>
                  <a:pt x="77" y="311"/>
                  <a:pt x="53" y="298"/>
                  <a:pt x="26" y="284"/>
                </a:cubicBezTo>
                <a:cubicBezTo>
                  <a:pt x="34" y="276"/>
                  <a:pt x="41" y="269"/>
                  <a:pt x="47" y="262"/>
                </a:cubicBezTo>
                <a:cubicBezTo>
                  <a:pt x="50" y="257"/>
                  <a:pt x="52" y="250"/>
                  <a:pt x="52" y="244"/>
                </a:cubicBezTo>
                <a:cubicBezTo>
                  <a:pt x="53" y="231"/>
                  <a:pt x="59" y="224"/>
                  <a:pt x="72" y="220"/>
                </a:cubicBezTo>
                <a:cubicBezTo>
                  <a:pt x="89" y="216"/>
                  <a:pt x="107" y="213"/>
                  <a:pt x="123" y="206"/>
                </a:cubicBezTo>
                <a:cubicBezTo>
                  <a:pt x="133" y="202"/>
                  <a:pt x="139" y="193"/>
                  <a:pt x="149" y="184"/>
                </a:cubicBezTo>
                <a:cubicBezTo>
                  <a:pt x="161" y="179"/>
                  <a:pt x="177" y="171"/>
                  <a:pt x="194" y="165"/>
                </a:cubicBezTo>
                <a:cubicBezTo>
                  <a:pt x="212" y="158"/>
                  <a:pt x="231" y="149"/>
                  <a:pt x="250" y="148"/>
                </a:cubicBezTo>
                <a:cubicBezTo>
                  <a:pt x="261" y="148"/>
                  <a:pt x="271" y="148"/>
                  <a:pt x="283" y="144"/>
                </a:cubicBezTo>
                <a:cubicBezTo>
                  <a:pt x="279" y="141"/>
                  <a:pt x="277" y="139"/>
                  <a:pt x="270" y="133"/>
                </a:cubicBezTo>
                <a:cubicBezTo>
                  <a:pt x="287" y="135"/>
                  <a:pt x="298" y="136"/>
                  <a:pt x="309" y="138"/>
                </a:cubicBezTo>
                <a:cubicBezTo>
                  <a:pt x="282" y="124"/>
                  <a:pt x="254" y="130"/>
                  <a:pt x="225" y="131"/>
                </a:cubicBezTo>
                <a:cubicBezTo>
                  <a:pt x="228" y="129"/>
                  <a:pt x="232" y="127"/>
                  <a:pt x="238" y="123"/>
                </a:cubicBezTo>
                <a:cubicBezTo>
                  <a:pt x="229" y="120"/>
                  <a:pt x="224" y="119"/>
                  <a:pt x="217" y="117"/>
                </a:cubicBezTo>
                <a:cubicBezTo>
                  <a:pt x="241" y="104"/>
                  <a:pt x="269" y="127"/>
                  <a:pt x="297" y="107"/>
                </a:cubicBezTo>
                <a:cubicBezTo>
                  <a:pt x="274" y="101"/>
                  <a:pt x="252" y="102"/>
                  <a:pt x="254" y="72"/>
                </a:cubicBezTo>
                <a:cubicBezTo>
                  <a:pt x="300" y="70"/>
                  <a:pt x="347" y="67"/>
                  <a:pt x="394" y="65"/>
                </a:cubicBezTo>
                <a:cubicBezTo>
                  <a:pt x="440" y="63"/>
                  <a:pt x="486" y="62"/>
                  <a:pt x="532" y="59"/>
                </a:cubicBezTo>
                <a:cubicBezTo>
                  <a:pt x="541" y="59"/>
                  <a:pt x="550" y="55"/>
                  <a:pt x="559" y="52"/>
                </a:cubicBezTo>
                <a:cubicBezTo>
                  <a:pt x="559" y="50"/>
                  <a:pt x="559" y="49"/>
                  <a:pt x="558" y="47"/>
                </a:cubicBezTo>
                <a:cubicBezTo>
                  <a:pt x="535" y="48"/>
                  <a:pt x="512" y="50"/>
                  <a:pt x="489" y="51"/>
                </a:cubicBezTo>
                <a:cubicBezTo>
                  <a:pt x="489" y="51"/>
                  <a:pt x="489" y="50"/>
                  <a:pt x="489" y="50"/>
                </a:cubicBezTo>
                <a:cubicBezTo>
                  <a:pt x="495" y="48"/>
                  <a:pt x="500" y="45"/>
                  <a:pt x="506" y="45"/>
                </a:cubicBezTo>
                <a:cubicBezTo>
                  <a:pt x="577" y="39"/>
                  <a:pt x="647" y="32"/>
                  <a:pt x="718" y="28"/>
                </a:cubicBezTo>
                <a:cubicBezTo>
                  <a:pt x="859" y="22"/>
                  <a:pt x="1000" y="18"/>
                  <a:pt x="1140" y="13"/>
                </a:cubicBezTo>
                <a:cubicBezTo>
                  <a:pt x="1214" y="11"/>
                  <a:pt x="1289" y="9"/>
                  <a:pt x="1363" y="8"/>
                </a:cubicBezTo>
                <a:cubicBezTo>
                  <a:pt x="1525" y="5"/>
                  <a:pt x="1688" y="1"/>
                  <a:pt x="1851" y="1"/>
                </a:cubicBezTo>
                <a:cubicBezTo>
                  <a:pt x="1982" y="0"/>
                  <a:pt x="2114" y="0"/>
                  <a:pt x="2245" y="4"/>
                </a:cubicBezTo>
                <a:cubicBezTo>
                  <a:pt x="2376" y="8"/>
                  <a:pt x="2506" y="16"/>
                  <a:pt x="2636" y="24"/>
                </a:cubicBezTo>
                <a:cubicBezTo>
                  <a:pt x="2706" y="29"/>
                  <a:pt x="2775" y="36"/>
                  <a:pt x="2844" y="46"/>
                </a:cubicBezTo>
                <a:cubicBezTo>
                  <a:pt x="2833" y="48"/>
                  <a:pt x="2822" y="50"/>
                  <a:pt x="2811" y="52"/>
                </a:cubicBezTo>
                <a:cubicBezTo>
                  <a:pt x="2811" y="53"/>
                  <a:pt x="2811" y="55"/>
                  <a:pt x="2811" y="56"/>
                </a:cubicBezTo>
                <a:cubicBezTo>
                  <a:pt x="2845" y="59"/>
                  <a:pt x="2879" y="62"/>
                  <a:pt x="2918" y="66"/>
                </a:cubicBezTo>
                <a:cubicBezTo>
                  <a:pt x="2905" y="88"/>
                  <a:pt x="2884" y="66"/>
                  <a:pt x="2873" y="78"/>
                </a:cubicBezTo>
                <a:cubicBezTo>
                  <a:pt x="2875" y="79"/>
                  <a:pt x="2879" y="81"/>
                  <a:pt x="2883" y="82"/>
                </a:cubicBezTo>
                <a:cubicBezTo>
                  <a:pt x="2878" y="85"/>
                  <a:pt x="2875" y="87"/>
                  <a:pt x="2867" y="90"/>
                </a:cubicBezTo>
                <a:cubicBezTo>
                  <a:pt x="2919" y="96"/>
                  <a:pt x="2968" y="102"/>
                  <a:pt x="3016" y="107"/>
                </a:cubicBezTo>
                <a:cubicBezTo>
                  <a:pt x="3068" y="113"/>
                  <a:pt x="3120" y="120"/>
                  <a:pt x="3172" y="125"/>
                </a:cubicBezTo>
                <a:cubicBezTo>
                  <a:pt x="3219" y="130"/>
                  <a:pt x="3265" y="133"/>
                  <a:pt x="3312" y="136"/>
                </a:cubicBezTo>
                <a:cubicBezTo>
                  <a:pt x="3332" y="138"/>
                  <a:pt x="3353" y="137"/>
                  <a:pt x="3374" y="138"/>
                </a:cubicBezTo>
                <a:cubicBezTo>
                  <a:pt x="3378" y="139"/>
                  <a:pt x="3382" y="144"/>
                  <a:pt x="3387" y="146"/>
                </a:cubicBezTo>
                <a:cubicBezTo>
                  <a:pt x="3386" y="148"/>
                  <a:pt x="3385" y="150"/>
                  <a:pt x="3384" y="152"/>
                </a:cubicBezTo>
                <a:cubicBezTo>
                  <a:pt x="3366" y="151"/>
                  <a:pt x="3348" y="150"/>
                  <a:pt x="3330" y="149"/>
                </a:cubicBezTo>
                <a:cubicBezTo>
                  <a:pt x="3351" y="163"/>
                  <a:pt x="3373" y="159"/>
                  <a:pt x="3395" y="158"/>
                </a:cubicBezTo>
                <a:cubicBezTo>
                  <a:pt x="3418" y="158"/>
                  <a:pt x="3442" y="159"/>
                  <a:pt x="3465" y="160"/>
                </a:cubicBezTo>
                <a:cubicBezTo>
                  <a:pt x="3486" y="161"/>
                  <a:pt x="3507" y="162"/>
                  <a:pt x="3527" y="164"/>
                </a:cubicBezTo>
                <a:cubicBezTo>
                  <a:pt x="3532" y="165"/>
                  <a:pt x="3537" y="169"/>
                  <a:pt x="3542" y="169"/>
                </a:cubicBezTo>
                <a:cubicBezTo>
                  <a:pt x="3553" y="169"/>
                  <a:pt x="3564" y="168"/>
                  <a:pt x="3578" y="167"/>
                </a:cubicBezTo>
                <a:cubicBezTo>
                  <a:pt x="3580" y="171"/>
                  <a:pt x="3583" y="179"/>
                  <a:pt x="3587" y="188"/>
                </a:cubicBezTo>
                <a:cubicBezTo>
                  <a:pt x="3593" y="188"/>
                  <a:pt x="3600" y="188"/>
                  <a:pt x="3607" y="189"/>
                </a:cubicBezTo>
                <a:cubicBezTo>
                  <a:pt x="3607" y="189"/>
                  <a:pt x="3609" y="190"/>
                  <a:pt x="3609" y="191"/>
                </a:cubicBezTo>
                <a:cubicBezTo>
                  <a:pt x="3622" y="211"/>
                  <a:pt x="3628" y="229"/>
                  <a:pt x="3596" y="236"/>
                </a:cubicBezTo>
                <a:cubicBezTo>
                  <a:pt x="3595" y="236"/>
                  <a:pt x="3593" y="243"/>
                  <a:pt x="3594" y="244"/>
                </a:cubicBezTo>
                <a:cubicBezTo>
                  <a:pt x="3598" y="248"/>
                  <a:pt x="3603" y="251"/>
                  <a:pt x="3608" y="253"/>
                </a:cubicBezTo>
                <a:cubicBezTo>
                  <a:pt x="3628" y="259"/>
                  <a:pt x="3648" y="266"/>
                  <a:pt x="3670" y="273"/>
                </a:cubicBezTo>
                <a:cubicBezTo>
                  <a:pt x="3632" y="281"/>
                  <a:pt x="3596" y="289"/>
                  <a:pt x="3561" y="297"/>
                </a:cubicBezTo>
                <a:cubicBezTo>
                  <a:pt x="3561" y="299"/>
                  <a:pt x="3562" y="301"/>
                  <a:pt x="3562" y="303"/>
                </a:cubicBezTo>
                <a:cubicBezTo>
                  <a:pt x="3572" y="304"/>
                  <a:pt x="3582" y="305"/>
                  <a:pt x="3594" y="307"/>
                </a:cubicBezTo>
                <a:cubicBezTo>
                  <a:pt x="3591" y="311"/>
                  <a:pt x="3589" y="312"/>
                  <a:pt x="3589" y="313"/>
                </a:cubicBezTo>
                <a:cubicBezTo>
                  <a:pt x="3616" y="320"/>
                  <a:pt x="3644" y="326"/>
                  <a:pt x="3672" y="333"/>
                </a:cubicBezTo>
                <a:cubicBezTo>
                  <a:pt x="3676" y="349"/>
                  <a:pt x="3676" y="349"/>
                  <a:pt x="3701" y="349"/>
                </a:cubicBezTo>
                <a:cubicBezTo>
                  <a:pt x="3711" y="363"/>
                  <a:pt x="3710" y="371"/>
                  <a:pt x="3690" y="372"/>
                </a:cubicBezTo>
                <a:cubicBezTo>
                  <a:pt x="3666" y="372"/>
                  <a:pt x="3642" y="374"/>
                  <a:pt x="3618" y="375"/>
                </a:cubicBezTo>
                <a:cubicBezTo>
                  <a:pt x="3613" y="375"/>
                  <a:pt x="3609" y="377"/>
                  <a:pt x="3603" y="382"/>
                </a:cubicBezTo>
                <a:cubicBezTo>
                  <a:pt x="3612" y="384"/>
                  <a:pt x="3622" y="385"/>
                  <a:pt x="3630" y="389"/>
                </a:cubicBezTo>
                <a:cubicBezTo>
                  <a:pt x="3650" y="399"/>
                  <a:pt x="3670" y="410"/>
                  <a:pt x="3689" y="422"/>
                </a:cubicBezTo>
                <a:cubicBezTo>
                  <a:pt x="3694" y="426"/>
                  <a:pt x="3699" y="439"/>
                  <a:pt x="3697" y="441"/>
                </a:cubicBezTo>
                <a:cubicBezTo>
                  <a:pt x="3690" y="449"/>
                  <a:pt x="3680" y="454"/>
                  <a:pt x="3671" y="458"/>
                </a:cubicBezTo>
                <a:cubicBezTo>
                  <a:pt x="3659" y="463"/>
                  <a:pt x="3647" y="466"/>
                  <a:pt x="3635" y="469"/>
                </a:cubicBezTo>
                <a:cubicBezTo>
                  <a:pt x="3626" y="471"/>
                  <a:pt x="3616" y="471"/>
                  <a:pt x="3607" y="473"/>
                </a:cubicBezTo>
                <a:cubicBezTo>
                  <a:pt x="3599" y="474"/>
                  <a:pt x="3586" y="469"/>
                  <a:pt x="3587" y="487"/>
                </a:cubicBezTo>
                <a:cubicBezTo>
                  <a:pt x="3561" y="472"/>
                  <a:pt x="3533" y="482"/>
                  <a:pt x="3515" y="495"/>
                </a:cubicBezTo>
                <a:cubicBezTo>
                  <a:pt x="3498" y="506"/>
                  <a:pt x="3474" y="498"/>
                  <a:pt x="3463" y="519"/>
                </a:cubicBezTo>
                <a:cubicBezTo>
                  <a:pt x="3493" y="517"/>
                  <a:pt x="3522" y="515"/>
                  <a:pt x="3551" y="513"/>
                </a:cubicBezTo>
                <a:cubicBezTo>
                  <a:pt x="3507" y="541"/>
                  <a:pt x="3457" y="544"/>
                  <a:pt x="3408" y="551"/>
                </a:cubicBezTo>
                <a:cubicBezTo>
                  <a:pt x="3484" y="565"/>
                  <a:pt x="3559" y="578"/>
                  <a:pt x="3634" y="591"/>
                </a:cubicBezTo>
                <a:cubicBezTo>
                  <a:pt x="3634" y="593"/>
                  <a:pt x="3634" y="595"/>
                  <a:pt x="3634" y="597"/>
                </a:cubicBezTo>
                <a:cubicBezTo>
                  <a:pt x="3615" y="598"/>
                  <a:pt x="3597" y="600"/>
                  <a:pt x="3578" y="601"/>
                </a:cubicBezTo>
                <a:cubicBezTo>
                  <a:pt x="3578" y="603"/>
                  <a:pt x="3578" y="604"/>
                  <a:pt x="3578" y="606"/>
                </a:cubicBezTo>
                <a:cubicBezTo>
                  <a:pt x="3592" y="606"/>
                  <a:pt x="3606" y="607"/>
                  <a:pt x="3620" y="608"/>
                </a:cubicBezTo>
                <a:cubicBezTo>
                  <a:pt x="3636" y="609"/>
                  <a:pt x="3652" y="611"/>
                  <a:pt x="3667" y="614"/>
                </a:cubicBezTo>
                <a:cubicBezTo>
                  <a:pt x="3670" y="614"/>
                  <a:pt x="3674" y="619"/>
                  <a:pt x="3674" y="621"/>
                </a:cubicBezTo>
                <a:cubicBezTo>
                  <a:pt x="3674" y="624"/>
                  <a:pt x="3670" y="628"/>
                  <a:pt x="3667" y="629"/>
                </a:cubicBezTo>
                <a:cubicBezTo>
                  <a:pt x="3658" y="630"/>
                  <a:pt x="3649" y="632"/>
                  <a:pt x="3639" y="632"/>
                </a:cubicBezTo>
                <a:cubicBezTo>
                  <a:pt x="3593" y="629"/>
                  <a:pt x="3547" y="626"/>
                  <a:pt x="3502" y="623"/>
                </a:cubicBezTo>
                <a:cubicBezTo>
                  <a:pt x="3501" y="625"/>
                  <a:pt x="3501" y="628"/>
                  <a:pt x="3501" y="630"/>
                </a:cubicBezTo>
                <a:cubicBezTo>
                  <a:pt x="3510" y="631"/>
                  <a:pt x="3519" y="633"/>
                  <a:pt x="3528" y="634"/>
                </a:cubicBezTo>
                <a:cubicBezTo>
                  <a:pt x="3528" y="635"/>
                  <a:pt x="3528" y="636"/>
                  <a:pt x="3528" y="637"/>
                </a:cubicBezTo>
                <a:cubicBezTo>
                  <a:pt x="3513" y="637"/>
                  <a:pt x="3498" y="637"/>
                  <a:pt x="3484" y="637"/>
                </a:cubicBezTo>
                <a:cubicBezTo>
                  <a:pt x="3508" y="647"/>
                  <a:pt x="3531" y="659"/>
                  <a:pt x="3556" y="667"/>
                </a:cubicBezTo>
                <a:cubicBezTo>
                  <a:pt x="3571" y="671"/>
                  <a:pt x="3588" y="670"/>
                  <a:pt x="3605" y="672"/>
                </a:cubicBezTo>
                <a:cubicBezTo>
                  <a:pt x="3603" y="675"/>
                  <a:pt x="3599" y="681"/>
                  <a:pt x="3595" y="688"/>
                </a:cubicBezTo>
                <a:cubicBezTo>
                  <a:pt x="3612" y="690"/>
                  <a:pt x="3628" y="691"/>
                  <a:pt x="3646" y="692"/>
                </a:cubicBezTo>
                <a:cubicBezTo>
                  <a:pt x="3645" y="702"/>
                  <a:pt x="3652" y="713"/>
                  <a:pt x="3637" y="719"/>
                </a:cubicBezTo>
                <a:cubicBezTo>
                  <a:pt x="3635" y="721"/>
                  <a:pt x="3636" y="732"/>
                  <a:pt x="3636" y="742"/>
                </a:cubicBezTo>
                <a:cubicBezTo>
                  <a:pt x="3625" y="738"/>
                  <a:pt x="3616" y="734"/>
                  <a:pt x="3605" y="731"/>
                </a:cubicBezTo>
                <a:cubicBezTo>
                  <a:pt x="3592" y="726"/>
                  <a:pt x="3579" y="722"/>
                  <a:pt x="3566" y="718"/>
                </a:cubicBezTo>
                <a:cubicBezTo>
                  <a:pt x="3555" y="715"/>
                  <a:pt x="3547" y="718"/>
                  <a:pt x="3548" y="732"/>
                </a:cubicBezTo>
                <a:cubicBezTo>
                  <a:pt x="3540" y="731"/>
                  <a:pt x="3532" y="731"/>
                  <a:pt x="3524" y="730"/>
                </a:cubicBezTo>
                <a:cubicBezTo>
                  <a:pt x="3526" y="745"/>
                  <a:pt x="3532" y="749"/>
                  <a:pt x="3546" y="747"/>
                </a:cubicBezTo>
                <a:cubicBezTo>
                  <a:pt x="3564" y="745"/>
                  <a:pt x="3582" y="746"/>
                  <a:pt x="3600" y="746"/>
                </a:cubicBezTo>
                <a:cubicBezTo>
                  <a:pt x="3600" y="748"/>
                  <a:pt x="3600" y="750"/>
                  <a:pt x="3600" y="752"/>
                </a:cubicBezTo>
                <a:cubicBezTo>
                  <a:pt x="3574" y="754"/>
                  <a:pt x="3547" y="757"/>
                  <a:pt x="3521" y="759"/>
                </a:cubicBezTo>
                <a:cubicBezTo>
                  <a:pt x="3527" y="780"/>
                  <a:pt x="3527" y="780"/>
                  <a:pt x="3549" y="794"/>
                </a:cubicBezTo>
                <a:cubicBezTo>
                  <a:pt x="3543" y="811"/>
                  <a:pt x="3543" y="811"/>
                  <a:pt x="3512" y="815"/>
                </a:cubicBezTo>
                <a:cubicBezTo>
                  <a:pt x="3520" y="818"/>
                  <a:pt x="3527" y="820"/>
                  <a:pt x="3539" y="825"/>
                </a:cubicBezTo>
                <a:cubicBezTo>
                  <a:pt x="3531" y="827"/>
                  <a:pt x="3527" y="828"/>
                  <a:pt x="3522" y="830"/>
                </a:cubicBezTo>
                <a:cubicBezTo>
                  <a:pt x="3526" y="833"/>
                  <a:pt x="3529" y="835"/>
                  <a:pt x="3537" y="840"/>
                </a:cubicBezTo>
                <a:cubicBezTo>
                  <a:pt x="3521" y="841"/>
                  <a:pt x="3511" y="842"/>
                  <a:pt x="3498" y="844"/>
                </a:cubicBezTo>
                <a:cubicBezTo>
                  <a:pt x="3508" y="857"/>
                  <a:pt x="3522" y="851"/>
                  <a:pt x="3535" y="856"/>
                </a:cubicBezTo>
                <a:cubicBezTo>
                  <a:pt x="3489" y="862"/>
                  <a:pt x="3442" y="842"/>
                  <a:pt x="3400" y="873"/>
                </a:cubicBezTo>
                <a:cubicBezTo>
                  <a:pt x="3409" y="874"/>
                  <a:pt x="3417" y="874"/>
                  <a:pt x="3429" y="875"/>
                </a:cubicBezTo>
                <a:cubicBezTo>
                  <a:pt x="3425" y="877"/>
                  <a:pt x="3423" y="878"/>
                  <a:pt x="3417" y="880"/>
                </a:cubicBezTo>
                <a:cubicBezTo>
                  <a:pt x="3467" y="890"/>
                  <a:pt x="3513" y="900"/>
                  <a:pt x="3560" y="909"/>
                </a:cubicBezTo>
                <a:cubicBezTo>
                  <a:pt x="3560" y="911"/>
                  <a:pt x="3559" y="913"/>
                  <a:pt x="3559" y="915"/>
                </a:cubicBezTo>
                <a:cubicBezTo>
                  <a:pt x="3555" y="915"/>
                  <a:pt x="3551" y="915"/>
                  <a:pt x="3548" y="914"/>
                </a:cubicBezTo>
                <a:cubicBezTo>
                  <a:pt x="3547" y="915"/>
                  <a:pt x="3547" y="916"/>
                  <a:pt x="3547" y="917"/>
                </a:cubicBezTo>
                <a:cubicBezTo>
                  <a:pt x="3553" y="920"/>
                  <a:pt x="3560" y="923"/>
                  <a:pt x="3566" y="926"/>
                </a:cubicBezTo>
                <a:cubicBezTo>
                  <a:pt x="3541" y="923"/>
                  <a:pt x="3516" y="921"/>
                  <a:pt x="3490" y="919"/>
                </a:cubicBezTo>
                <a:cubicBezTo>
                  <a:pt x="3490" y="921"/>
                  <a:pt x="3490" y="924"/>
                  <a:pt x="3489" y="926"/>
                </a:cubicBezTo>
                <a:cubicBezTo>
                  <a:pt x="3505" y="931"/>
                  <a:pt x="3521" y="935"/>
                  <a:pt x="3543" y="941"/>
                </a:cubicBezTo>
                <a:cubicBezTo>
                  <a:pt x="3510" y="941"/>
                  <a:pt x="3483" y="941"/>
                  <a:pt x="3456" y="941"/>
                </a:cubicBezTo>
                <a:cubicBezTo>
                  <a:pt x="3455" y="942"/>
                  <a:pt x="3455" y="943"/>
                  <a:pt x="3455" y="945"/>
                </a:cubicBezTo>
                <a:cubicBezTo>
                  <a:pt x="3466" y="947"/>
                  <a:pt x="3476" y="949"/>
                  <a:pt x="3491" y="952"/>
                </a:cubicBezTo>
                <a:cubicBezTo>
                  <a:pt x="3459" y="954"/>
                  <a:pt x="3432" y="957"/>
                  <a:pt x="3404" y="959"/>
                </a:cubicBezTo>
                <a:cubicBezTo>
                  <a:pt x="3404" y="960"/>
                  <a:pt x="3403" y="962"/>
                  <a:pt x="3402" y="964"/>
                </a:cubicBezTo>
                <a:cubicBezTo>
                  <a:pt x="3405" y="965"/>
                  <a:pt x="3407" y="966"/>
                  <a:pt x="3414" y="969"/>
                </a:cubicBezTo>
                <a:cubicBezTo>
                  <a:pt x="3378" y="966"/>
                  <a:pt x="3346" y="963"/>
                  <a:pt x="3315" y="960"/>
                </a:cubicBezTo>
                <a:cubicBezTo>
                  <a:pt x="3315" y="959"/>
                  <a:pt x="3315" y="959"/>
                  <a:pt x="3315" y="958"/>
                </a:cubicBezTo>
                <a:cubicBezTo>
                  <a:pt x="3327" y="958"/>
                  <a:pt x="3340" y="957"/>
                  <a:pt x="3352" y="957"/>
                </a:cubicBezTo>
                <a:cubicBezTo>
                  <a:pt x="3352" y="956"/>
                  <a:pt x="3352" y="955"/>
                  <a:pt x="3352" y="954"/>
                </a:cubicBezTo>
                <a:cubicBezTo>
                  <a:pt x="3318" y="954"/>
                  <a:pt x="3284" y="954"/>
                  <a:pt x="3246" y="954"/>
                </a:cubicBezTo>
                <a:cubicBezTo>
                  <a:pt x="3254" y="958"/>
                  <a:pt x="3258" y="961"/>
                  <a:pt x="3265" y="964"/>
                </a:cubicBezTo>
                <a:cubicBezTo>
                  <a:pt x="3233" y="964"/>
                  <a:pt x="3202" y="964"/>
                  <a:pt x="3172" y="964"/>
                </a:cubicBezTo>
                <a:cubicBezTo>
                  <a:pt x="3172" y="964"/>
                  <a:pt x="3172" y="963"/>
                  <a:pt x="3172" y="962"/>
                </a:cubicBezTo>
                <a:cubicBezTo>
                  <a:pt x="3184" y="960"/>
                  <a:pt x="3197" y="958"/>
                  <a:pt x="3210" y="956"/>
                </a:cubicBezTo>
                <a:cubicBezTo>
                  <a:pt x="3050" y="953"/>
                  <a:pt x="2890" y="959"/>
                  <a:pt x="2731" y="934"/>
                </a:cubicBezTo>
                <a:cubicBezTo>
                  <a:pt x="2802" y="934"/>
                  <a:pt x="2874" y="934"/>
                  <a:pt x="2943" y="934"/>
                </a:cubicBezTo>
                <a:cubicBezTo>
                  <a:pt x="2924" y="913"/>
                  <a:pt x="2896" y="920"/>
                  <a:pt x="2869" y="919"/>
                </a:cubicBezTo>
                <a:cubicBezTo>
                  <a:pt x="2826" y="916"/>
                  <a:pt x="2782" y="911"/>
                  <a:pt x="2738" y="913"/>
                </a:cubicBezTo>
                <a:cubicBezTo>
                  <a:pt x="2703" y="915"/>
                  <a:pt x="2671" y="901"/>
                  <a:pt x="2634" y="902"/>
                </a:cubicBezTo>
                <a:cubicBezTo>
                  <a:pt x="2638" y="905"/>
                  <a:pt x="2640" y="906"/>
                  <a:pt x="2644" y="909"/>
                </a:cubicBezTo>
                <a:cubicBezTo>
                  <a:pt x="2612" y="909"/>
                  <a:pt x="2582" y="909"/>
                  <a:pt x="2553" y="909"/>
                </a:cubicBezTo>
                <a:cubicBezTo>
                  <a:pt x="2552" y="911"/>
                  <a:pt x="2552" y="912"/>
                  <a:pt x="2552" y="914"/>
                </a:cubicBezTo>
                <a:cubicBezTo>
                  <a:pt x="2616" y="917"/>
                  <a:pt x="2679" y="921"/>
                  <a:pt x="2742" y="924"/>
                </a:cubicBezTo>
                <a:cubicBezTo>
                  <a:pt x="2742" y="925"/>
                  <a:pt x="2742" y="926"/>
                  <a:pt x="2742" y="926"/>
                </a:cubicBezTo>
                <a:cubicBezTo>
                  <a:pt x="2712" y="926"/>
                  <a:pt x="2682" y="926"/>
                  <a:pt x="2652" y="926"/>
                </a:cubicBezTo>
                <a:cubicBezTo>
                  <a:pt x="2645" y="926"/>
                  <a:pt x="2638" y="926"/>
                  <a:pt x="2630" y="926"/>
                </a:cubicBezTo>
                <a:cubicBezTo>
                  <a:pt x="2607" y="926"/>
                  <a:pt x="2582" y="940"/>
                  <a:pt x="2560" y="920"/>
                </a:cubicBezTo>
                <a:cubicBezTo>
                  <a:pt x="2562" y="922"/>
                  <a:pt x="2563" y="924"/>
                  <a:pt x="2566" y="929"/>
                </a:cubicBezTo>
                <a:cubicBezTo>
                  <a:pt x="2535" y="929"/>
                  <a:pt x="2506" y="929"/>
                  <a:pt x="2476" y="929"/>
                </a:cubicBezTo>
                <a:cubicBezTo>
                  <a:pt x="2402" y="928"/>
                  <a:pt x="2328" y="927"/>
                  <a:pt x="2254" y="926"/>
                </a:cubicBezTo>
                <a:cubicBezTo>
                  <a:pt x="2181" y="924"/>
                  <a:pt x="2108" y="921"/>
                  <a:pt x="2035" y="918"/>
                </a:cubicBezTo>
                <a:cubicBezTo>
                  <a:pt x="1997" y="916"/>
                  <a:pt x="1960" y="910"/>
                  <a:pt x="1922" y="908"/>
                </a:cubicBezTo>
                <a:cubicBezTo>
                  <a:pt x="1893" y="906"/>
                  <a:pt x="1865" y="910"/>
                  <a:pt x="1836" y="910"/>
                </a:cubicBezTo>
                <a:cubicBezTo>
                  <a:pt x="1817" y="910"/>
                  <a:pt x="1798" y="905"/>
                  <a:pt x="1779" y="904"/>
                </a:cubicBezTo>
                <a:cubicBezTo>
                  <a:pt x="1700" y="903"/>
                  <a:pt x="1620" y="902"/>
                  <a:pt x="1540" y="901"/>
                </a:cubicBezTo>
                <a:cubicBezTo>
                  <a:pt x="1524" y="901"/>
                  <a:pt x="1507" y="901"/>
                  <a:pt x="1490" y="901"/>
                </a:cubicBezTo>
                <a:cubicBezTo>
                  <a:pt x="1490" y="899"/>
                  <a:pt x="1489" y="896"/>
                  <a:pt x="1489" y="894"/>
                </a:cubicBezTo>
                <a:cubicBezTo>
                  <a:pt x="1495" y="892"/>
                  <a:pt x="1501" y="891"/>
                  <a:pt x="1507" y="890"/>
                </a:cubicBezTo>
                <a:cubicBezTo>
                  <a:pt x="1484" y="880"/>
                  <a:pt x="1422" y="882"/>
                  <a:pt x="1396" y="894"/>
                </a:cubicBezTo>
                <a:cubicBezTo>
                  <a:pt x="1416" y="893"/>
                  <a:pt x="1432" y="891"/>
                  <a:pt x="1449" y="890"/>
                </a:cubicBezTo>
                <a:cubicBezTo>
                  <a:pt x="1438" y="902"/>
                  <a:pt x="1438" y="903"/>
                  <a:pt x="1404" y="900"/>
                </a:cubicBezTo>
                <a:cubicBezTo>
                  <a:pt x="1388" y="899"/>
                  <a:pt x="1372" y="894"/>
                  <a:pt x="1354" y="890"/>
                </a:cubicBezTo>
                <a:cubicBezTo>
                  <a:pt x="1355" y="896"/>
                  <a:pt x="1355" y="900"/>
                  <a:pt x="1356" y="904"/>
                </a:cubicBezTo>
                <a:cubicBezTo>
                  <a:pt x="1325" y="898"/>
                  <a:pt x="1295" y="892"/>
                  <a:pt x="1265" y="886"/>
                </a:cubicBezTo>
                <a:cubicBezTo>
                  <a:pt x="1269" y="885"/>
                  <a:pt x="1274" y="883"/>
                  <a:pt x="1282" y="880"/>
                </a:cubicBezTo>
                <a:cubicBezTo>
                  <a:pt x="1267" y="877"/>
                  <a:pt x="1255" y="874"/>
                  <a:pt x="1239" y="870"/>
                </a:cubicBezTo>
                <a:cubicBezTo>
                  <a:pt x="1355" y="867"/>
                  <a:pt x="1468" y="863"/>
                  <a:pt x="1581" y="860"/>
                </a:cubicBezTo>
                <a:cubicBezTo>
                  <a:pt x="1581" y="858"/>
                  <a:pt x="1581" y="857"/>
                  <a:pt x="1580" y="855"/>
                </a:cubicBezTo>
                <a:cubicBezTo>
                  <a:pt x="1405" y="854"/>
                  <a:pt x="1230" y="865"/>
                  <a:pt x="1055" y="865"/>
                </a:cubicBezTo>
                <a:cubicBezTo>
                  <a:pt x="1065" y="873"/>
                  <a:pt x="1075" y="881"/>
                  <a:pt x="1084" y="888"/>
                </a:cubicBezTo>
                <a:cubicBezTo>
                  <a:pt x="1083" y="891"/>
                  <a:pt x="1083" y="893"/>
                  <a:pt x="1082" y="896"/>
                </a:cubicBezTo>
                <a:cubicBezTo>
                  <a:pt x="1104" y="892"/>
                  <a:pt x="1126" y="887"/>
                  <a:pt x="1148" y="887"/>
                </a:cubicBezTo>
                <a:cubicBezTo>
                  <a:pt x="1165" y="886"/>
                  <a:pt x="1181" y="893"/>
                  <a:pt x="1198" y="894"/>
                </a:cubicBezTo>
                <a:cubicBezTo>
                  <a:pt x="1225" y="896"/>
                  <a:pt x="1253" y="895"/>
                  <a:pt x="1280" y="896"/>
                </a:cubicBezTo>
                <a:cubicBezTo>
                  <a:pt x="1282" y="896"/>
                  <a:pt x="1283" y="897"/>
                  <a:pt x="1284" y="903"/>
                </a:cubicBezTo>
                <a:cubicBezTo>
                  <a:pt x="1242" y="903"/>
                  <a:pt x="1199" y="903"/>
                  <a:pt x="1151" y="903"/>
                </a:cubicBezTo>
                <a:cubicBezTo>
                  <a:pt x="1157" y="909"/>
                  <a:pt x="1158" y="911"/>
                  <a:pt x="1163" y="916"/>
                </a:cubicBezTo>
                <a:cubicBezTo>
                  <a:pt x="1137" y="918"/>
                  <a:pt x="1114" y="920"/>
                  <a:pt x="1091" y="923"/>
                </a:cubicBezTo>
                <a:cubicBezTo>
                  <a:pt x="1091" y="921"/>
                  <a:pt x="1091" y="920"/>
                  <a:pt x="1091" y="919"/>
                </a:cubicBezTo>
                <a:cubicBezTo>
                  <a:pt x="1104" y="916"/>
                  <a:pt x="1117" y="914"/>
                  <a:pt x="1130" y="912"/>
                </a:cubicBezTo>
                <a:cubicBezTo>
                  <a:pt x="1130" y="911"/>
                  <a:pt x="1130" y="911"/>
                  <a:pt x="1130" y="910"/>
                </a:cubicBezTo>
                <a:cubicBezTo>
                  <a:pt x="1106" y="909"/>
                  <a:pt x="1082" y="907"/>
                  <a:pt x="1059" y="907"/>
                </a:cubicBezTo>
                <a:cubicBezTo>
                  <a:pt x="1057" y="906"/>
                  <a:pt x="1053" y="911"/>
                  <a:pt x="1054" y="913"/>
                </a:cubicBezTo>
                <a:cubicBezTo>
                  <a:pt x="1054" y="915"/>
                  <a:pt x="1058" y="917"/>
                  <a:pt x="1060" y="920"/>
                </a:cubicBezTo>
                <a:cubicBezTo>
                  <a:pt x="1023" y="920"/>
                  <a:pt x="985" y="919"/>
                  <a:pt x="947" y="921"/>
                </a:cubicBezTo>
                <a:cubicBezTo>
                  <a:pt x="928" y="921"/>
                  <a:pt x="909" y="926"/>
                  <a:pt x="889" y="927"/>
                </a:cubicBezTo>
                <a:cubicBezTo>
                  <a:pt x="876" y="929"/>
                  <a:pt x="861" y="931"/>
                  <a:pt x="849" y="928"/>
                </a:cubicBezTo>
                <a:cubicBezTo>
                  <a:pt x="808" y="916"/>
                  <a:pt x="767" y="925"/>
                  <a:pt x="726" y="927"/>
                </a:cubicBezTo>
                <a:cubicBezTo>
                  <a:pt x="715" y="927"/>
                  <a:pt x="705" y="926"/>
                  <a:pt x="693" y="923"/>
                </a:cubicBezTo>
                <a:cubicBezTo>
                  <a:pt x="667" y="916"/>
                  <a:pt x="638" y="921"/>
                  <a:pt x="608" y="921"/>
                </a:cubicBezTo>
                <a:cubicBezTo>
                  <a:pt x="610" y="925"/>
                  <a:pt x="611" y="927"/>
                  <a:pt x="612" y="927"/>
                </a:cubicBezTo>
                <a:cubicBezTo>
                  <a:pt x="636" y="931"/>
                  <a:pt x="661" y="934"/>
                  <a:pt x="686" y="937"/>
                </a:cubicBezTo>
                <a:cubicBezTo>
                  <a:pt x="686" y="940"/>
                  <a:pt x="686" y="942"/>
                  <a:pt x="686" y="944"/>
                </a:cubicBezTo>
                <a:cubicBezTo>
                  <a:pt x="664" y="944"/>
                  <a:pt x="643" y="944"/>
                  <a:pt x="622" y="944"/>
                </a:cubicBezTo>
                <a:cubicBezTo>
                  <a:pt x="589" y="944"/>
                  <a:pt x="557" y="945"/>
                  <a:pt x="524" y="943"/>
                </a:cubicBezTo>
                <a:cubicBezTo>
                  <a:pt x="504" y="942"/>
                  <a:pt x="483" y="937"/>
                  <a:pt x="464" y="948"/>
                </a:cubicBezTo>
                <a:cubicBezTo>
                  <a:pt x="462" y="949"/>
                  <a:pt x="456" y="943"/>
                  <a:pt x="446" y="936"/>
                </a:cubicBezTo>
                <a:cubicBezTo>
                  <a:pt x="424" y="936"/>
                  <a:pt x="395" y="936"/>
                  <a:pt x="365" y="936"/>
                </a:cubicBezTo>
                <a:cubicBezTo>
                  <a:pt x="365" y="935"/>
                  <a:pt x="365" y="934"/>
                  <a:pt x="365" y="933"/>
                </a:cubicBezTo>
                <a:cubicBezTo>
                  <a:pt x="375" y="927"/>
                  <a:pt x="384" y="922"/>
                  <a:pt x="393" y="917"/>
                </a:cubicBezTo>
                <a:cubicBezTo>
                  <a:pt x="368" y="908"/>
                  <a:pt x="342" y="899"/>
                  <a:pt x="316" y="890"/>
                </a:cubicBezTo>
                <a:cubicBezTo>
                  <a:pt x="351" y="893"/>
                  <a:pt x="382" y="912"/>
                  <a:pt x="421" y="898"/>
                </a:cubicBezTo>
                <a:cubicBezTo>
                  <a:pt x="404" y="896"/>
                  <a:pt x="389" y="897"/>
                  <a:pt x="376" y="892"/>
                </a:cubicBezTo>
                <a:cubicBezTo>
                  <a:pt x="364" y="889"/>
                  <a:pt x="343" y="894"/>
                  <a:pt x="347" y="869"/>
                </a:cubicBezTo>
                <a:cubicBezTo>
                  <a:pt x="339" y="869"/>
                  <a:pt x="332" y="868"/>
                  <a:pt x="320" y="867"/>
                </a:cubicBezTo>
                <a:cubicBezTo>
                  <a:pt x="325" y="863"/>
                  <a:pt x="328" y="861"/>
                  <a:pt x="332" y="858"/>
                </a:cubicBezTo>
                <a:cubicBezTo>
                  <a:pt x="320" y="858"/>
                  <a:pt x="309" y="857"/>
                  <a:pt x="292" y="856"/>
                </a:cubicBezTo>
                <a:cubicBezTo>
                  <a:pt x="300" y="850"/>
                  <a:pt x="305" y="847"/>
                  <a:pt x="310" y="843"/>
                </a:cubicBezTo>
                <a:cubicBezTo>
                  <a:pt x="308" y="840"/>
                  <a:pt x="306" y="836"/>
                  <a:pt x="303" y="831"/>
                </a:cubicBezTo>
                <a:cubicBezTo>
                  <a:pt x="284" y="839"/>
                  <a:pt x="280" y="838"/>
                  <a:pt x="280" y="820"/>
                </a:cubicBezTo>
                <a:cubicBezTo>
                  <a:pt x="262" y="822"/>
                  <a:pt x="244" y="826"/>
                  <a:pt x="226" y="826"/>
                </a:cubicBezTo>
                <a:cubicBezTo>
                  <a:pt x="213" y="826"/>
                  <a:pt x="200" y="821"/>
                  <a:pt x="187" y="819"/>
                </a:cubicBezTo>
                <a:cubicBezTo>
                  <a:pt x="181" y="819"/>
                  <a:pt x="174" y="822"/>
                  <a:pt x="168" y="823"/>
                </a:cubicBezTo>
                <a:cubicBezTo>
                  <a:pt x="161" y="823"/>
                  <a:pt x="154" y="821"/>
                  <a:pt x="148" y="821"/>
                </a:cubicBezTo>
                <a:cubicBezTo>
                  <a:pt x="150" y="815"/>
                  <a:pt x="152" y="810"/>
                  <a:pt x="155" y="801"/>
                </a:cubicBezTo>
                <a:cubicBezTo>
                  <a:pt x="146" y="799"/>
                  <a:pt x="136" y="797"/>
                  <a:pt x="126" y="795"/>
                </a:cubicBezTo>
                <a:cubicBezTo>
                  <a:pt x="126" y="793"/>
                  <a:pt x="126" y="792"/>
                  <a:pt x="126" y="790"/>
                </a:cubicBezTo>
                <a:cubicBezTo>
                  <a:pt x="182" y="776"/>
                  <a:pt x="238" y="762"/>
                  <a:pt x="294" y="747"/>
                </a:cubicBezTo>
                <a:cubicBezTo>
                  <a:pt x="294" y="746"/>
                  <a:pt x="294" y="745"/>
                  <a:pt x="293" y="743"/>
                </a:cubicBezTo>
                <a:cubicBezTo>
                  <a:pt x="273" y="735"/>
                  <a:pt x="252" y="728"/>
                  <a:pt x="232" y="720"/>
                </a:cubicBezTo>
                <a:cubicBezTo>
                  <a:pt x="232" y="718"/>
                  <a:pt x="233" y="716"/>
                  <a:pt x="233" y="714"/>
                </a:cubicBezTo>
                <a:cubicBezTo>
                  <a:pt x="239" y="715"/>
                  <a:pt x="244" y="716"/>
                  <a:pt x="252" y="717"/>
                </a:cubicBezTo>
                <a:cubicBezTo>
                  <a:pt x="247" y="712"/>
                  <a:pt x="244" y="708"/>
                  <a:pt x="238" y="701"/>
                </a:cubicBezTo>
                <a:cubicBezTo>
                  <a:pt x="253" y="705"/>
                  <a:pt x="265" y="708"/>
                  <a:pt x="278" y="712"/>
                </a:cubicBezTo>
                <a:cubicBezTo>
                  <a:pt x="273" y="704"/>
                  <a:pt x="269" y="699"/>
                  <a:pt x="266" y="695"/>
                </a:cubicBezTo>
                <a:cubicBezTo>
                  <a:pt x="272" y="691"/>
                  <a:pt x="279" y="689"/>
                  <a:pt x="285" y="686"/>
                </a:cubicBezTo>
                <a:cubicBezTo>
                  <a:pt x="274" y="677"/>
                  <a:pt x="265" y="669"/>
                  <a:pt x="256" y="662"/>
                </a:cubicBezTo>
                <a:cubicBezTo>
                  <a:pt x="262" y="658"/>
                  <a:pt x="268" y="655"/>
                  <a:pt x="278" y="648"/>
                </a:cubicBezTo>
                <a:cubicBezTo>
                  <a:pt x="260" y="645"/>
                  <a:pt x="245" y="641"/>
                  <a:pt x="230" y="641"/>
                </a:cubicBezTo>
                <a:cubicBezTo>
                  <a:pt x="217" y="641"/>
                  <a:pt x="210" y="639"/>
                  <a:pt x="204" y="626"/>
                </a:cubicBezTo>
                <a:cubicBezTo>
                  <a:pt x="201" y="617"/>
                  <a:pt x="190" y="611"/>
                  <a:pt x="182" y="606"/>
                </a:cubicBezTo>
                <a:cubicBezTo>
                  <a:pt x="164" y="595"/>
                  <a:pt x="164" y="596"/>
                  <a:pt x="179" y="578"/>
                </a:cubicBezTo>
                <a:cubicBezTo>
                  <a:pt x="173" y="576"/>
                  <a:pt x="168" y="575"/>
                  <a:pt x="164" y="573"/>
                </a:cubicBezTo>
                <a:cubicBezTo>
                  <a:pt x="185" y="546"/>
                  <a:pt x="205" y="519"/>
                  <a:pt x="243" y="512"/>
                </a:cubicBezTo>
                <a:cubicBezTo>
                  <a:pt x="242" y="510"/>
                  <a:pt x="241" y="508"/>
                  <a:pt x="240" y="506"/>
                </a:cubicBezTo>
                <a:cubicBezTo>
                  <a:pt x="210" y="509"/>
                  <a:pt x="180" y="515"/>
                  <a:pt x="150" y="513"/>
                </a:cubicBezTo>
                <a:cubicBezTo>
                  <a:pt x="123" y="511"/>
                  <a:pt x="91" y="522"/>
                  <a:pt x="69" y="493"/>
                </a:cubicBezTo>
                <a:cubicBezTo>
                  <a:pt x="53" y="514"/>
                  <a:pt x="37" y="498"/>
                  <a:pt x="23" y="495"/>
                </a:cubicBezTo>
                <a:cubicBezTo>
                  <a:pt x="20" y="488"/>
                  <a:pt x="17" y="482"/>
                  <a:pt x="16" y="476"/>
                </a:cubicBezTo>
                <a:cubicBezTo>
                  <a:pt x="13" y="465"/>
                  <a:pt x="12" y="452"/>
                  <a:pt x="25" y="448"/>
                </a:cubicBezTo>
                <a:cubicBezTo>
                  <a:pt x="37" y="445"/>
                  <a:pt x="35" y="437"/>
                  <a:pt x="32" y="432"/>
                </a:cubicBezTo>
                <a:cubicBezTo>
                  <a:pt x="20" y="414"/>
                  <a:pt x="34" y="407"/>
                  <a:pt x="44" y="398"/>
                </a:cubicBezTo>
                <a:cubicBezTo>
                  <a:pt x="52" y="404"/>
                  <a:pt x="61" y="410"/>
                  <a:pt x="69" y="416"/>
                </a:cubicBezTo>
                <a:cubicBezTo>
                  <a:pt x="71" y="415"/>
                  <a:pt x="72" y="414"/>
                  <a:pt x="74" y="413"/>
                </a:cubicBezTo>
                <a:cubicBezTo>
                  <a:pt x="72" y="407"/>
                  <a:pt x="71" y="397"/>
                  <a:pt x="68" y="396"/>
                </a:cubicBezTo>
                <a:cubicBezTo>
                  <a:pt x="61" y="395"/>
                  <a:pt x="52" y="398"/>
                  <a:pt x="44" y="398"/>
                </a:cubicBezTo>
                <a:close/>
                <a:moveTo>
                  <a:pt x="3086" y="869"/>
                </a:moveTo>
                <a:cubicBezTo>
                  <a:pt x="3086" y="868"/>
                  <a:pt x="3085" y="868"/>
                  <a:pt x="3085" y="867"/>
                </a:cubicBezTo>
                <a:cubicBezTo>
                  <a:pt x="3069" y="865"/>
                  <a:pt x="3054" y="863"/>
                  <a:pt x="3038" y="862"/>
                </a:cubicBezTo>
                <a:cubicBezTo>
                  <a:pt x="2981" y="857"/>
                  <a:pt x="2923" y="866"/>
                  <a:pt x="2866" y="860"/>
                </a:cubicBezTo>
                <a:cubicBezTo>
                  <a:pt x="2847" y="858"/>
                  <a:pt x="2828" y="863"/>
                  <a:pt x="2810" y="862"/>
                </a:cubicBezTo>
                <a:cubicBezTo>
                  <a:pt x="2774" y="860"/>
                  <a:pt x="2739" y="855"/>
                  <a:pt x="2703" y="854"/>
                </a:cubicBezTo>
                <a:cubicBezTo>
                  <a:pt x="2630" y="851"/>
                  <a:pt x="2558" y="850"/>
                  <a:pt x="2485" y="849"/>
                </a:cubicBezTo>
                <a:cubicBezTo>
                  <a:pt x="2474" y="848"/>
                  <a:pt x="2462" y="847"/>
                  <a:pt x="2451" y="846"/>
                </a:cubicBezTo>
                <a:cubicBezTo>
                  <a:pt x="2459" y="852"/>
                  <a:pt x="2469" y="854"/>
                  <a:pt x="2478" y="854"/>
                </a:cubicBezTo>
                <a:cubicBezTo>
                  <a:pt x="2521" y="856"/>
                  <a:pt x="2564" y="858"/>
                  <a:pt x="2607" y="860"/>
                </a:cubicBezTo>
                <a:cubicBezTo>
                  <a:pt x="2647" y="863"/>
                  <a:pt x="2688" y="867"/>
                  <a:pt x="2728" y="869"/>
                </a:cubicBezTo>
                <a:cubicBezTo>
                  <a:pt x="2799" y="871"/>
                  <a:pt x="2870" y="873"/>
                  <a:pt x="2942" y="875"/>
                </a:cubicBezTo>
                <a:cubicBezTo>
                  <a:pt x="2976" y="876"/>
                  <a:pt x="3011" y="877"/>
                  <a:pt x="3045" y="876"/>
                </a:cubicBezTo>
                <a:cubicBezTo>
                  <a:pt x="3059" y="876"/>
                  <a:pt x="3073" y="872"/>
                  <a:pt x="3086" y="869"/>
                </a:cubicBezTo>
                <a:close/>
                <a:moveTo>
                  <a:pt x="1567" y="812"/>
                </a:moveTo>
                <a:cubicBezTo>
                  <a:pt x="1567" y="812"/>
                  <a:pt x="1567" y="811"/>
                  <a:pt x="1566" y="810"/>
                </a:cubicBezTo>
                <a:cubicBezTo>
                  <a:pt x="1402" y="814"/>
                  <a:pt x="1237" y="818"/>
                  <a:pt x="1072" y="822"/>
                </a:cubicBezTo>
                <a:cubicBezTo>
                  <a:pt x="1098" y="827"/>
                  <a:pt x="1123" y="831"/>
                  <a:pt x="1148" y="832"/>
                </a:cubicBezTo>
                <a:cubicBezTo>
                  <a:pt x="1199" y="832"/>
                  <a:pt x="1249" y="829"/>
                  <a:pt x="1299" y="829"/>
                </a:cubicBezTo>
                <a:cubicBezTo>
                  <a:pt x="1358" y="828"/>
                  <a:pt x="1417" y="831"/>
                  <a:pt x="1476" y="828"/>
                </a:cubicBezTo>
                <a:cubicBezTo>
                  <a:pt x="1506" y="827"/>
                  <a:pt x="1536" y="818"/>
                  <a:pt x="1567" y="812"/>
                </a:cubicBezTo>
                <a:close/>
                <a:moveTo>
                  <a:pt x="3131" y="849"/>
                </a:moveTo>
                <a:cubicBezTo>
                  <a:pt x="3162" y="858"/>
                  <a:pt x="3196" y="839"/>
                  <a:pt x="3228" y="860"/>
                </a:cubicBezTo>
                <a:cubicBezTo>
                  <a:pt x="3183" y="862"/>
                  <a:pt x="3142" y="864"/>
                  <a:pt x="3102" y="866"/>
                </a:cubicBezTo>
                <a:cubicBezTo>
                  <a:pt x="3102" y="868"/>
                  <a:pt x="3102" y="869"/>
                  <a:pt x="3102" y="871"/>
                </a:cubicBezTo>
                <a:cubicBezTo>
                  <a:pt x="3198" y="871"/>
                  <a:pt x="3294" y="871"/>
                  <a:pt x="3390" y="871"/>
                </a:cubicBezTo>
                <a:cubicBezTo>
                  <a:pt x="3390" y="868"/>
                  <a:pt x="3390" y="865"/>
                  <a:pt x="3390" y="861"/>
                </a:cubicBezTo>
                <a:cubicBezTo>
                  <a:pt x="3348" y="861"/>
                  <a:pt x="3305" y="861"/>
                  <a:pt x="3263" y="861"/>
                </a:cubicBezTo>
                <a:cubicBezTo>
                  <a:pt x="3263" y="858"/>
                  <a:pt x="3263" y="855"/>
                  <a:pt x="3263" y="852"/>
                </a:cubicBezTo>
                <a:cubicBezTo>
                  <a:pt x="3294" y="852"/>
                  <a:pt x="3325" y="852"/>
                  <a:pt x="3357" y="852"/>
                </a:cubicBezTo>
                <a:cubicBezTo>
                  <a:pt x="3282" y="846"/>
                  <a:pt x="3207" y="825"/>
                  <a:pt x="3131" y="849"/>
                </a:cubicBezTo>
                <a:close/>
                <a:moveTo>
                  <a:pt x="1026" y="782"/>
                </a:moveTo>
                <a:cubicBezTo>
                  <a:pt x="1093" y="779"/>
                  <a:pt x="1164" y="775"/>
                  <a:pt x="1235" y="772"/>
                </a:cubicBezTo>
                <a:cubicBezTo>
                  <a:pt x="1228" y="768"/>
                  <a:pt x="1220" y="765"/>
                  <a:pt x="1212" y="765"/>
                </a:cubicBezTo>
                <a:cubicBezTo>
                  <a:pt x="1198" y="765"/>
                  <a:pt x="1184" y="768"/>
                  <a:pt x="1171" y="767"/>
                </a:cubicBezTo>
                <a:cubicBezTo>
                  <a:pt x="1125" y="766"/>
                  <a:pt x="1080" y="764"/>
                  <a:pt x="1034" y="764"/>
                </a:cubicBezTo>
                <a:cubicBezTo>
                  <a:pt x="1015" y="763"/>
                  <a:pt x="995" y="765"/>
                  <a:pt x="975" y="766"/>
                </a:cubicBezTo>
                <a:cubicBezTo>
                  <a:pt x="975" y="768"/>
                  <a:pt x="975" y="770"/>
                  <a:pt x="976" y="772"/>
                </a:cubicBezTo>
                <a:cubicBezTo>
                  <a:pt x="994" y="773"/>
                  <a:pt x="1013" y="775"/>
                  <a:pt x="1031" y="776"/>
                </a:cubicBezTo>
                <a:cubicBezTo>
                  <a:pt x="1031" y="778"/>
                  <a:pt x="1031" y="780"/>
                  <a:pt x="1031" y="781"/>
                </a:cubicBezTo>
                <a:cubicBezTo>
                  <a:pt x="1028" y="782"/>
                  <a:pt x="1025" y="782"/>
                  <a:pt x="1026" y="782"/>
                </a:cubicBezTo>
                <a:close/>
                <a:moveTo>
                  <a:pt x="1715" y="582"/>
                </a:moveTo>
                <a:cubicBezTo>
                  <a:pt x="1715" y="585"/>
                  <a:pt x="1715" y="587"/>
                  <a:pt x="1715" y="590"/>
                </a:cubicBezTo>
                <a:cubicBezTo>
                  <a:pt x="1775" y="590"/>
                  <a:pt x="1834" y="589"/>
                  <a:pt x="1893" y="590"/>
                </a:cubicBezTo>
                <a:cubicBezTo>
                  <a:pt x="1930" y="591"/>
                  <a:pt x="1968" y="583"/>
                  <a:pt x="2004" y="598"/>
                </a:cubicBezTo>
                <a:cubicBezTo>
                  <a:pt x="2013" y="601"/>
                  <a:pt x="2023" y="599"/>
                  <a:pt x="2033" y="600"/>
                </a:cubicBezTo>
                <a:cubicBezTo>
                  <a:pt x="2033" y="599"/>
                  <a:pt x="2033" y="598"/>
                  <a:pt x="2033" y="597"/>
                </a:cubicBezTo>
                <a:cubicBezTo>
                  <a:pt x="2024" y="596"/>
                  <a:pt x="2015" y="594"/>
                  <a:pt x="2006" y="593"/>
                </a:cubicBezTo>
                <a:cubicBezTo>
                  <a:pt x="2006" y="592"/>
                  <a:pt x="2006" y="590"/>
                  <a:pt x="2006" y="589"/>
                </a:cubicBezTo>
                <a:cubicBezTo>
                  <a:pt x="2032" y="588"/>
                  <a:pt x="2058" y="586"/>
                  <a:pt x="2084" y="585"/>
                </a:cubicBezTo>
                <a:cubicBezTo>
                  <a:pt x="2084" y="584"/>
                  <a:pt x="2084" y="583"/>
                  <a:pt x="2084" y="582"/>
                </a:cubicBezTo>
                <a:cubicBezTo>
                  <a:pt x="1961" y="582"/>
                  <a:pt x="1838" y="582"/>
                  <a:pt x="1715" y="582"/>
                </a:cubicBezTo>
                <a:close/>
                <a:moveTo>
                  <a:pt x="1860" y="846"/>
                </a:moveTo>
                <a:cubicBezTo>
                  <a:pt x="1973" y="858"/>
                  <a:pt x="2082" y="850"/>
                  <a:pt x="2190" y="852"/>
                </a:cubicBezTo>
                <a:cubicBezTo>
                  <a:pt x="2190" y="850"/>
                  <a:pt x="2190" y="848"/>
                  <a:pt x="2190" y="846"/>
                </a:cubicBezTo>
                <a:cubicBezTo>
                  <a:pt x="2082" y="846"/>
                  <a:pt x="1974" y="846"/>
                  <a:pt x="1860" y="846"/>
                </a:cubicBezTo>
                <a:close/>
                <a:moveTo>
                  <a:pt x="2732" y="497"/>
                </a:moveTo>
                <a:cubicBezTo>
                  <a:pt x="2732" y="499"/>
                  <a:pt x="2733" y="501"/>
                  <a:pt x="2733" y="503"/>
                </a:cubicBezTo>
                <a:cubicBezTo>
                  <a:pt x="2815" y="505"/>
                  <a:pt x="2897" y="507"/>
                  <a:pt x="2979" y="503"/>
                </a:cubicBezTo>
                <a:cubicBezTo>
                  <a:pt x="2979" y="501"/>
                  <a:pt x="2979" y="499"/>
                  <a:pt x="2979" y="497"/>
                </a:cubicBezTo>
                <a:cubicBezTo>
                  <a:pt x="2897" y="497"/>
                  <a:pt x="2815" y="497"/>
                  <a:pt x="2732" y="497"/>
                </a:cubicBezTo>
                <a:close/>
                <a:moveTo>
                  <a:pt x="1642" y="871"/>
                </a:moveTo>
                <a:cubicBezTo>
                  <a:pt x="1622" y="871"/>
                  <a:pt x="1604" y="871"/>
                  <a:pt x="1586" y="871"/>
                </a:cubicBezTo>
                <a:cubicBezTo>
                  <a:pt x="1586" y="871"/>
                  <a:pt x="1586" y="872"/>
                  <a:pt x="1586" y="873"/>
                </a:cubicBezTo>
                <a:cubicBezTo>
                  <a:pt x="1593" y="874"/>
                  <a:pt x="1600" y="874"/>
                  <a:pt x="1607" y="874"/>
                </a:cubicBezTo>
                <a:cubicBezTo>
                  <a:pt x="1607" y="876"/>
                  <a:pt x="1607" y="878"/>
                  <a:pt x="1607" y="879"/>
                </a:cubicBezTo>
                <a:cubicBezTo>
                  <a:pt x="1578" y="879"/>
                  <a:pt x="1548" y="879"/>
                  <a:pt x="1519" y="879"/>
                </a:cubicBezTo>
                <a:cubicBezTo>
                  <a:pt x="1519" y="881"/>
                  <a:pt x="1519" y="883"/>
                  <a:pt x="1519" y="885"/>
                </a:cubicBezTo>
                <a:cubicBezTo>
                  <a:pt x="1534" y="885"/>
                  <a:pt x="1550" y="885"/>
                  <a:pt x="1565" y="885"/>
                </a:cubicBezTo>
                <a:cubicBezTo>
                  <a:pt x="1565" y="886"/>
                  <a:pt x="1565" y="887"/>
                  <a:pt x="1565" y="889"/>
                </a:cubicBezTo>
                <a:cubicBezTo>
                  <a:pt x="1558" y="890"/>
                  <a:pt x="1551" y="891"/>
                  <a:pt x="1544" y="892"/>
                </a:cubicBezTo>
                <a:cubicBezTo>
                  <a:pt x="1544" y="893"/>
                  <a:pt x="1544" y="894"/>
                  <a:pt x="1544" y="895"/>
                </a:cubicBezTo>
                <a:cubicBezTo>
                  <a:pt x="1590" y="890"/>
                  <a:pt x="1636" y="885"/>
                  <a:pt x="1682" y="880"/>
                </a:cubicBezTo>
                <a:cubicBezTo>
                  <a:pt x="1682" y="879"/>
                  <a:pt x="1682" y="878"/>
                  <a:pt x="1682" y="877"/>
                </a:cubicBezTo>
                <a:cubicBezTo>
                  <a:pt x="1666" y="877"/>
                  <a:pt x="1651" y="877"/>
                  <a:pt x="1633" y="877"/>
                </a:cubicBezTo>
                <a:cubicBezTo>
                  <a:pt x="1637" y="874"/>
                  <a:pt x="1639" y="873"/>
                  <a:pt x="1642" y="871"/>
                </a:cubicBezTo>
                <a:close/>
                <a:moveTo>
                  <a:pt x="3146" y="164"/>
                </a:moveTo>
                <a:cubicBezTo>
                  <a:pt x="3146" y="166"/>
                  <a:pt x="3146" y="167"/>
                  <a:pt x="3146" y="168"/>
                </a:cubicBezTo>
                <a:cubicBezTo>
                  <a:pt x="3185" y="168"/>
                  <a:pt x="3224" y="168"/>
                  <a:pt x="3263" y="168"/>
                </a:cubicBezTo>
                <a:cubicBezTo>
                  <a:pt x="3237" y="156"/>
                  <a:pt x="3211" y="142"/>
                  <a:pt x="3180" y="155"/>
                </a:cubicBezTo>
                <a:cubicBezTo>
                  <a:pt x="3191" y="158"/>
                  <a:pt x="3202" y="160"/>
                  <a:pt x="3213" y="162"/>
                </a:cubicBezTo>
                <a:cubicBezTo>
                  <a:pt x="3213" y="163"/>
                  <a:pt x="3213" y="164"/>
                  <a:pt x="3212" y="164"/>
                </a:cubicBezTo>
                <a:cubicBezTo>
                  <a:pt x="3190" y="164"/>
                  <a:pt x="3168" y="164"/>
                  <a:pt x="3146" y="164"/>
                </a:cubicBezTo>
                <a:close/>
                <a:moveTo>
                  <a:pt x="2203" y="745"/>
                </a:moveTo>
                <a:cubicBezTo>
                  <a:pt x="2204" y="744"/>
                  <a:pt x="2204" y="742"/>
                  <a:pt x="2204" y="741"/>
                </a:cubicBezTo>
                <a:cubicBezTo>
                  <a:pt x="2221" y="743"/>
                  <a:pt x="2238" y="744"/>
                  <a:pt x="2256" y="746"/>
                </a:cubicBezTo>
                <a:cubicBezTo>
                  <a:pt x="2256" y="743"/>
                  <a:pt x="2256" y="741"/>
                  <a:pt x="2256" y="738"/>
                </a:cubicBezTo>
                <a:cubicBezTo>
                  <a:pt x="2212" y="738"/>
                  <a:pt x="2169" y="738"/>
                  <a:pt x="2125" y="738"/>
                </a:cubicBezTo>
                <a:cubicBezTo>
                  <a:pt x="2125" y="739"/>
                  <a:pt x="2125" y="740"/>
                  <a:pt x="2125" y="742"/>
                </a:cubicBezTo>
                <a:cubicBezTo>
                  <a:pt x="2157" y="744"/>
                  <a:pt x="2190" y="747"/>
                  <a:pt x="2222" y="750"/>
                </a:cubicBezTo>
                <a:cubicBezTo>
                  <a:pt x="2222" y="748"/>
                  <a:pt x="2223" y="747"/>
                  <a:pt x="2223" y="745"/>
                </a:cubicBezTo>
                <a:cubicBezTo>
                  <a:pt x="2216" y="745"/>
                  <a:pt x="2210" y="745"/>
                  <a:pt x="2203" y="745"/>
                </a:cubicBezTo>
                <a:close/>
                <a:moveTo>
                  <a:pt x="2500" y="797"/>
                </a:moveTo>
                <a:cubicBezTo>
                  <a:pt x="2500" y="796"/>
                  <a:pt x="2500" y="795"/>
                  <a:pt x="2500" y="794"/>
                </a:cubicBezTo>
                <a:cubicBezTo>
                  <a:pt x="2483" y="794"/>
                  <a:pt x="2466" y="794"/>
                  <a:pt x="2448" y="794"/>
                </a:cubicBezTo>
                <a:cubicBezTo>
                  <a:pt x="2431" y="794"/>
                  <a:pt x="2414" y="793"/>
                  <a:pt x="2397" y="793"/>
                </a:cubicBezTo>
                <a:cubicBezTo>
                  <a:pt x="2379" y="792"/>
                  <a:pt x="2362" y="791"/>
                  <a:pt x="2345" y="791"/>
                </a:cubicBezTo>
                <a:cubicBezTo>
                  <a:pt x="2329" y="791"/>
                  <a:pt x="2313" y="793"/>
                  <a:pt x="2296" y="794"/>
                </a:cubicBezTo>
                <a:cubicBezTo>
                  <a:pt x="2297" y="795"/>
                  <a:pt x="2297" y="796"/>
                  <a:pt x="2297" y="797"/>
                </a:cubicBezTo>
                <a:cubicBezTo>
                  <a:pt x="2364" y="797"/>
                  <a:pt x="2432" y="797"/>
                  <a:pt x="2500" y="797"/>
                </a:cubicBezTo>
                <a:close/>
                <a:moveTo>
                  <a:pt x="2362" y="737"/>
                </a:moveTo>
                <a:cubicBezTo>
                  <a:pt x="2363" y="736"/>
                  <a:pt x="2364" y="735"/>
                  <a:pt x="2364" y="733"/>
                </a:cubicBezTo>
                <a:cubicBezTo>
                  <a:pt x="2331" y="733"/>
                  <a:pt x="2299" y="733"/>
                  <a:pt x="2268" y="733"/>
                </a:cubicBezTo>
                <a:cubicBezTo>
                  <a:pt x="2287" y="757"/>
                  <a:pt x="2312" y="745"/>
                  <a:pt x="2335" y="744"/>
                </a:cubicBezTo>
                <a:cubicBezTo>
                  <a:pt x="2334" y="742"/>
                  <a:pt x="2332" y="741"/>
                  <a:pt x="2328" y="737"/>
                </a:cubicBezTo>
                <a:cubicBezTo>
                  <a:pt x="2341" y="737"/>
                  <a:pt x="2352" y="737"/>
                  <a:pt x="2362" y="737"/>
                </a:cubicBezTo>
                <a:close/>
                <a:moveTo>
                  <a:pt x="509" y="791"/>
                </a:moveTo>
                <a:cubicBezTo>
                  <a:pt x="482" y="772"/>
                  <a:pt x="449" y="774"/>
                  <a:pt x="433" y="791"/>
                </a:cubicBezTo>
                <a:cubicBezTo>
                  <a:pt x="456" y="791"/>
                  <a:pt x="480" y="791"/>
                  <a:pt x="509" y="791"/>
                </a:cubicBezTo>
                <a:close/>
                <a:moveTo>
                  <a:pt x="1394" y="774"/>
                </a:moveTo>
                <a:cubicBezTo>
                  <a:pt x="1394" y="773"/>
                  <a:pt x="1394" y="771"/>
                  <a:pt x="1394" y="769"/>
                </a:cubicBezTo>
                <a:cubicBezTo>
                  <a:pt x="1359" y="769"/>
                  <a:pt x="1324" y="769"/>
                  <a:pt x="1289" y="769"/>
                </a:cubicBezTo>
                <a:cubicBezTo>
                  <a:pt x="1289" y="771"/>
                  <a:pt x="1289" y="773"/>
                  <a:pt x="1289" y="774"/>
                </a:cubicBezTo>
                <a:cubicBezTo>
                  <a:pt x="1324" y="774"/>
                  <a:pt x="1359" y="774"/>
                  <a:pt x="1394" y="774"/>
                </a:cubicBezTo>
                <a:close/>
                <a:moveTo>
                  <a:pt x="2394" y="834"/>
                </a:moveTo>
                <a:cubicBezTo>
                  <a:pt x="2394" y="832"/>
                  <a:pt x="2394" y="829"/>
                  <a:pt x="2394" y="827"/>
                </a:cubicBezTo>
                <a:cubicBezTo>
                  <a:pt x="2364" y="825"/>
                  <a:pt x="2334" y="823"/>
                  <a:pt x="2304" y="820"/>
                </a:cubicBezTo>
                <a:cubicBezTo>
                  <a:pt x="2303" y="823"/>
                  <a:pt x="2303" y="826"/>
                  <a:pt x="2303" y="829"/>
                </a:cubicBezTo>
                <a:cubicBezTo>
                  <a:pt x="2333" y="831"/>
                  <a:pt x="2364" y="833"/>
                  <a:pt x="2394" y="834"/>
                </a:cubicBezTo>
                <a:close/>
                <a:moveTo>
                  <a:pt x="2941" y="921"/>
                </a:moveTo>
                <a:cubicBezTo>
                  <a:pt x="2941" y="922"/>
                  <a:pt x="2941" y="924"/>
                  <a:pt x="2941" y="925"/>
                </a:cubicBezTo>
                <a:cubicBezTo>
                  <a:pt x="2984" y="925"/>
                  <a:pt x="3027" y="925"/>
                  <a:pt x="3069" y="925"/>
                </a:cubicBezTo>
                <a:cubicBezTo>
                  <a:pt x="3069" y="924"/>
                  <a:pt x="3069" y="922"/>
                  <a:pt x="3069" y="921"/>
                </a:cubicBezTo>
                <a:cubicBezTo>
                  <a:pt x="3027" y="921"/>
                  <a:pt x="2984" y="921"/>
                  <a:pt x="2941" y="921"/>
                </a:cubicBezTo>
                <a:close/>
                <a:moveTo>
                  <a:pt x="1277" y="670"/>
                </a:moveTo>
                <a:cubicBezTo>
                  <a:pt x="1277" y="668"/>
                  <a:pt x="1277" y="667"/>
                  <a:pt x="1277" y="666"/>
                </a:cubicBezTo>
                <a:cubicBezTo>
                  <a:pt x="1242" y="666"/>
                  <a:pt x="1206" y="666"/>
                  <a:pt x="1171" y="666"/>
                </a:cubicBezTo>
                <a:cubicBezTo>
                  <a:pt x="1171" y="667"/>
                  <a:pt x="1171" y="668"/>
                  <a:pt x="1171" y="670"/>
                </a:cubicBezTo>
                <a:cubicBezTo>
                  <a:pt x="1206" y="670"/>
                  <a:pt x="1242" y="670"/>
                  <a:pt x="1277" y="670"/>
                </a:cubicBezTo>
                <a:close/>
                <a:moveTo>
                  <a:pt x="2225" y="905"/>
                </a:moveTo>
                <a:cubicBezTo>
                  <a:pt x="2225" y="907"/>
                  <a:pt x="2225" y="909"/>
                  <a:pt x="2225" y="910"/>
                </a:cubicBezTo>
                <a:cubicBezTo>
                  <a:pt x="2257" y="910"/>
                  <a:pt x="2289" y="910"/>
                  <a:pt x="2321" y="910"/>
                </a:cubicBezTo>
                <a:cubicBezTo>
                  <a:pt x="2321" y="909"/>
                  <a:pt x="2321" y="907"/>
                  <a:pt x="2321" y="905"/>
                </a:cubicBezTo>
                <a:cubicBezTo>
                  <a:pt x="2289" y="905"/>
                  <a:pt x="2257" y="905"/>
                  <a:pt x="2225" y="905"/>
                </a:cubicBezTo>
                <a:close/>
                <a:moveTo>
                  <a:pt x="2738" y="874"/>
                </a:moveTo>
                <a:cubicBezTo>
                  <a:pt x="2738" y="876"/>
                  <a:pt x="2737" y="879"/>
                  <a:pt x="2737" y="881"/>
                </a:cubicBezTo>
                <a:cubicBezTo>
                  <a:pt x="2769" y="886"/>
                  <a:pt x="2801" y="891"/>
                  <a:pt x="2834" y="896"/>
                </a:cubicBezTo>
                <a:cubicBezTo>
                  <a:pt x="2834" y="894"/>
                  <a:pt x="2834" y="893"/>
                  <a:pt x="2835" y="891"/>
                </a:cubicBezTo>
                <a:cubicBezTo>
                  <a:pt x="2821" y="890"/>
                  <a:pt x="2807" y="889"/>
                  <a:pt x="2793" y="886"/>
                </a:cubicBezTo>
                <a:cubicBezTo>
                  <a:pt x="2775" y="883"/>
                  <a:pt x="2756" y="878"/>
                  <a:pt x="2738" y="874"/>
                </a:cubicBezTo>
                <a:close/>
                <a:moveTo>
                  <a:pt x="1637" y="745"/>
                </a:moveTo>
                <a:cubicBezTo>
                  <a:pt x="1637" y="746"/>
                  <a:pt x="1637" y="748"/>
                  <a:pt x="1637" y="749"/>
                </a:cubicBezTo>
                <a:cubicBezTo>
                  <a:pt x="1672" y="749"/>
                  <a:pt x="1706" y="749"/>
                  <a:pt x="1741" y="749"/>
                </a:cubicBezTo>
                <a:cubicBezTo>
                  <a:pt x="1741" y="748"/>
                  <a:pt x="1741" y="746"/>
                  <a:pt x="1741" y="745"/>
                </a:cubicBezTo>
                <a:cubicBezTo>
                  <a:pt x="1706" y="745"/>
                  <a:pt x="1671" y="745"/>
                  <a:pt x="1637" y="745"/>
                </a:cubicBezTo>
                <a:close/>
                <a:moveTo>
                  <a:pt x="3074" y="946"/>
                </a:moveTo>
                <a:cubicBezTo>
                  <a:pt x="3054" y="925"/>
                  <a:pt x="3036" y="935"/>
                  <a:pt x="3019" y="935"/>
                </a:cubicBezTo>
                <a:cubicBezTo>
                  <a:pt x="3019" y="938"/>
                  <a:pt x="3019" y="940"/>
                  <a:pt x="3019" y="942"/>
                </a:cubicBezTo>
                <a:cubicBezTo>
                  <a:pt x="3036" y="944"/>
                  <a:pt x="3053" y="945"/>
                  <a:pt x="3074" y="946"/>
                </a:cubicBezTo>
                <a:close/>
                <a:moveTo>
                  <a:pt x="1219" y="846"/>
                </a:moveTo>
                <a:cubicBezTo>
                  <a:pt x="1219" y="847"/>
                  <a:pt x="1219" y="848"/>
                  <a:pt x="1219" y="848"/>
                </a:cubicBezTo>
                <a:cubicBezTo>
                  <a:pt x="1261" y="848"/>
                  <a:pt x="1302" y="848"/>
                  <a:pt x="1344" y="848"/>
                </a:cubicBezTo>
                <a:cubicBezTo>
                  <a:pt x="1344" y="848"/>
                  <a:pt x="1344" y="847"/>
                  <a:pt x="1344" y="846"/>
                </a:cubicBezTo>
                <a:cubicBezTo>
                  <a:pt x="1302" y="846"/>
                  <a:pt x="1261" y="846"/>
                  <a:pt x="1219" y="846"/>
                </a:cubicBezTo>
                <a:close/>
                <a:moveTo>
                  <a:pt x="3055" y="502"/>
                </a:moveTo>
                <a:cubicBezTo>
                  <a:pt x="3055" y="500"/>
                  <a:pt x="3055" y="498"/>
                  <a:pt x="3055" y="497"/>
                </a:cubicBezTo>
                <a:cubicBezTo>
                  <a:pt x="3038" y="497"/>
                  <a:pt x="3022" y="497"/>
                  <a:pt x="3005" y="497"/>
                </a:cubicBezTo>
                <a:cubicBezTo>
                  <a:pt x="3005" y="499"/>
                  <a:pt x="3006" y="502"/>
                  <a:pt x="3006" y="504"/>
                </a:cubicBezTo>
                <a:cubicBezTo>
                  <a:pt x="3022" y="504"/>
                  <a:pt x="3039" y="503"/>
                  <a:pt x="3055" y="502"/>
                </a:cubicBezTo>
                <a:close/>
                <a:moveTo>
                  <a:pt x="653" y="768"/>
                </a:moveTo>
                <a:cubicBezTo>
                  <a:pt x="653" y="771"/>
                  <a:pt x="654" y="774"/>
                  <a:pt x="654" y="776"/>
                </a:cubicBezTo>
                <a:cubicBezTo>
                  <a:pt x="686" y="775"/>
                  <a:pt x="718" y="773"/>
                  <a:pt x="750" y="771"/>
                </a:cubicBezTo>
                <a:cubicBezTo>
                  <a:pt x="750" y="770"/>
                  <a:pt x="750" y="769"/>
                  <a:pt x="750" y="768"/>
                </a:cubicBezTo>
                <a:cubicBezTo>
                  <a:pt x="717" y="768"/>
                  <a:pt x="685" y="768"/>
                  <a:pt x="653" y="768"/>
                </a:cubicBezTo>
                <a:close/>
                <a:moveTo>
                  <a:pt x="281" y="794"/>
                </a:moveTo>
                <a:cubicBezTo>
                  <a:pt x="282" y="797"/>
                  <a:pt x="283" y="800"/>
                  <a:pt x="283" y="802"/>
                </a:cubicBezTo>
                <a:cubicBezTo>
                  <a:pt x="302" y="798"/>
                  <a:pt x="320" y="794"/>
                  <a:pt x="338" y="790"/>
                </a:cubicBezTo>
                <a:cubicBezTo>
                  <a:pt x="338" y="788"/>
                  <a:pt x="338" y="786"/>
                  <a:pt x="337" y="784"/>
                </a:cubicBezTo>
                <a:cubicBezTo>
                  <a:pt x="318" y="787"/>
                  <a:pt x="300" y="791"/>
                  <a:pt x="281" y="794"/>
                </a:cubicBezTo>
                <a:close/>
                <a:moveTo>
                  <a:pt x="2788" y="721"/>
                </a:moveTo>
                <a:cubicBezTo>
                  <a:pt x="2762" y="704"/>
                  <a:pt x="2742" y="715"/>
                  <a:pt x="2722" y="721"/>
                </a:cubicBezTo>
                <a:cubicBezTo>
                  <a:pt x="2742" y="721"/>
                  <a:pt x="2762" y="721"/>
                  <a:pt x="2788" y="721"/>
                </a:cubicBezTo>
                <a:close/>
                <a:moveTo>
                  <a:pt x="3306" y="717"/>
                </a:moveTo>
                <a:cubicBezTo>
                  <a:pt x="3306" y="718"/>
                  <a:pt x="3305" y="720"/>
                  <a:pt x="3305" y="721"/>
                </a:cubicBezTo>
                <a:cubicBezTo>
                  <a:pt x="3332" y="724"/>
                  <a:pt x="3358" y="726"/>
                  <a:pt x="3384" y="728"/>
                </a:cubicBezTo>
                <a:cubicBezTo>
                  <a:pt x="3384" y="726"/>
                  <a:pt x="3384" y="724"/>
                  <a:pt x="3385" y="723"/>
                </a:cubicBezTo>
                <a:cubicBezTo>
                  <a:pt x="3358" y="721"/>
                  <a:pt x="3332" y="719"/>
                  <a:pt x="3306" y="717"/>
                </a:cubicBezTo>
                <a:close/>
                <a:moveTo>
                  <a:pt x="2322" y="606"/>
                </a:moveTo>
                <a:cubicBezTo>
                  <a:pt x="2322" y="604"/>
                  <a:pt x="2322" y="602"/>
                  <a:pt x="2322" y="601"/>
                </a:cubicBezTo>
                <a:cubicBezTo>
                  <a:pt x="2295" y="599"/>
                  <a:pt x="2268" y="598"/>
                  <a:pt x="2241" y="597"/>
                </a:cubicBezTo>
                <a:cubicBezTo>
                  <a:pt x="2241" y="598"/>
                  <a:pt x="2241" y="600"/>
                  <a:pt x="2241" y="601"/>
                </a:cubicBezTo>
                <a:cubicBezTo>
                  <a:pt x="2268" y="603"/>
                  <a:pt x="2295" y="604"/>
                  <a:pt x="2322" y="606"/>
                </a:cubicBezTo>
                <a:close/>
                <a:moveTo>
                  <a:pt x="2164" y="590"/>
                </a:moveTo>
                <a:cubicBezTo>
                  <a:pt x="2163" y="592"/>
                  <a:pt x="2163" y="593"/>
                  <a:pt x="2163" y="595"/>
                </a:cubicBezTo>
                <a:cubicBezTo>
                  <a:pt x="2173" y="597"/>
                  <a:pt x="2183" y="600"/>
                  <a:pt x="2193" y="600"/>
                </a:cubicBezTo>
                <a:cubicBezTo>
                  <a:pt x="2204" y="600"/>
                  <a:pt x="2214" y="598"/>
                  <a:pt x="2225" y="597"/>
                </a:cubicBezTo>
                <a:cubicBezTo>
                  <a:pt x="2225" y="596"/>
                  <a:pt x="2225" y="595"/>
                  <a:pt x="2225" y="595"/>
                </a:cubicBezTo>
                <a:cubicBezTo>
                  <a:pt x="2204" y="593"/>
                  <a:pt x="2184" y="592"/>
                  <a:pt x="2164" y="590"/>
                </a:cubicBezTo>
                <a:close/>
                <a:moveTo>
                  <a:pt x="2123" y="903"/>
                </a:moveTo>
                <a:cubicBezTo>
                  <a:pt x="2123" y="904"/>
                  <a:pt x="2123" y="905"/>
                  <a:pt x="2123" y="906"/>
                </a:cubicBezTo>
                <a:cubicBezTo>
                  <a:pt x="2152" y="906"/>
                  <a:pt x="2182" y="906"/>
                  <a:pt x="2211" y="906"/>
                </a:cubicBezTo>
                <a:cubicBezTo>
                  <a:pt x="2211" y="905"/>
                  <a:pt x="2211" y="904"/>
                  <a:pt x="2211" y="903"/>
                </a:cubicBezTo>
                <a:cubicBezTo>
                  <a:pt x="2182" y="903"/>
                  <a:pt x="2152" y="903"/>
                  <a:pt x="2123" y="903"/>
                </a:cubicBezTo>
                <a:close/>
                <a:moveTo>
                  <a:pt x="2261" y="828"/>
                </a:moveTo>
                <a:cubicBezTo>
                  <a:pt x="2261" y="827"/>
                  <a:pt x="2261" y="826"/>
                  <a:pt x="2261" y="825"/>
                </a:cubicBezTo>
                <a:cubicBezTo>
                  <a:pt x="2230" y="825"/>
                  <a:pt x="2199" y="825"/>
                  <a:pt x="2168" y="825"/>
                </a:cubicBezTo>
                <a:cubicBezTo>
                  <a:pt x="2168" y="826"/>
                  <a:pt x="2168" y="827"/>
                  <a:pt x="2168" y="828"/>
                </a:cubicBezTo>
                <a:cubicBezTo>
                  <a:pt x="2199" y="828"/>
                  <a:pt x="2230" y="828"/>
                  <a:pt x="2261" y="828"/>
                </a:cubicBezTo>
                <a:close/>
                <a:moveTo>
                  <a:pt x="955" y="661"/>
                </a:moveTo>
                <a:cubicBezTo>
                  <a:pt x="954" y="662"/>
                  <a:pt x="954" y="662"/>
                  <a:pt x="954" y="663"/>
                </a:cubicBezTo>
                <a:cubicBezTo>
                  <a:pt x="979" y="663"/>
                  <a:pt x="1004" y="663"/>
                  <a:pt x="1028" y="663"/>
                </a:cubicBezTo>
                <a:cubicBezTo>
                  <a:pt x="1028" y="661"/>
                  <a:pt x="1028" y="659"/>
                  <a:pt x="1028" y="657"/>
                </a:cubicBezTo>
                <a:cubicBezTo>
                  <a:pt x="1004" y="658"/>
                  <a:pt x="979" y="660"/>
                  <a:pt x="955" y="661"/>
                </a:cubicBezTo>
                <a:close/>
                <a:moveTo>
                  <a:pt x="1762" y="685"/>
                </a:moveTo>
                <a:cubicBezTo>
                  <a:pt x="1762" y="684"/>
                  <a:pt x="1762" y="683"/>
                  <a:pt x="1762" y="681"/>
                </a:cubicBezTo>
                <a:cubicBezTo>
                  <a:pt x="1742" y="681"/>
                  <a:pt x="1723" y="681"/>
                  <a:pt x="1703" y="681"/>
                </a:cubicBezTo>
                <a:cubicBezTo>
                  <a:pt x="1703" y="683"/>
                  <a:pt x="1703" y="684"/>
                  <a:pt x="1704" y="685"/>
                </a:cubicBezTo>
                <a:cubicBezTo>
                  <a:pt x="1723" y="685"/>
                  <a:pt x="1743" y="685"/>
                  <a:pt x="1762" y="685"/>
                </a:cubicBezTo>
                <a:close/>
                <a:moveTo>
                  <a:pt x="1364" y="872"/>
                </a:moveTo>
                <a:cubicBezTo>
                  <a:pt x="1365" y="875"/>
                  <a:pt x="1365" y="877"/>
                  <a:pt x="1365" y="880"/>
                </a:cubicBezTo>
                <a:cubicBezTo>
                  <a:pt x="1381" y="878"/>
                  <a:pt x="1398" y="877"/>
                  <a:pt x="1414" y="875"/>
                </a:cubicBezTo>
                <a:cubicBezTo>
                  <a:pt x="1414" y="874"/>
                  <a:pt x="1414" y="873"/>
                  <a:pt x="1414" y="872"/>
                </a:cubicBezTo>
                <a:cubicBezTo>
                  <a:pt x="1397" y="872"/>
                  <a:pt x="1381" y="872"/>
                  <a:pt x="1364" y="872"/>
                </a:cubicBezTo>
                <a:close/>
                <a:moveTo>
                  <a:pt x="2329" y="844"/>
                </a:moveTo>
                <a:cubicBezTo>
                  <a:pt x="2329" y="843"/>
                  <a:pt x="2329" y="841"/>
                  <a:pt x="2329" y="840"/>
                </a:cubicBezTo>
                <a:cubicBezTo>
                  <a:pt x="2312" y="840"/>
                  <a:pt x="2295" y="840"/>
                  <a:pt x="2278" y="840"/>
                </a:cubicBezTo>
                <a:cubicBezTo>
                  <a:pt x="2278" y="841"/>
                  <a:pt x="2278" y="843"/>
                  <a:pt x="2278" y="844"/>
                </a:cubicBezTo>
                <a:cubicBezTo>
                  <a:pt x="2295" y="844"/>
                  <a:pt x="2312" y="844"/>
                  <a:pt x="2329" y="844"/>
                </a:cubicBezTo>
                <a:close/>
                <a:moveTo>
                  <a:pt x="1447" y="801"/>
                </a:moveTo>
                <a:cubicBezTo>
                  <a:pt x="1447" y="802"/>
                  <a:pt x="1447" y="803"/>
                  <a:pt x="1447" y="804"/>
                </a:cubicBezTo>
                <a:cubicBezTo>
                  <a:pt x="1474" y="804"/>
                  <a:pt x="1501" y="804"/>
                  <a:pt x="1529" y="804"/>
                </a:cubicBezTo>
                <a:cubicBezTo>
                  <a:pt x="1529" y="803"/>
                  <a:pt x="1529" y="802"/>
                  <a:pt x="1529" y="801"/>
                </a:cubicBezTo>
                <a:cubicBezTo>
                  <a:pt x="1501" y="801"/>
                  <a:pt x="1474" y="801"/>
                  <a:pt x="1447" y="801"/>
                </a:cubicBezTo>
                <a:close/>
                <a:moveTo>
                  <a:pt x="2649" y="874"/>
                </a:moveTo>
                <a:cubicBezTo>
                  <a:pt x="2649" y="876"/>
                  <a:pt x="2650" y="879"/>
                  <a:pt x="2650" y="882"/>
                </a:cubicBezTo>
                <a:cubicBezTo>
                  <a:pt x="2664" y="880"/>
                  <a:pt x="2678" y="878"/>
                  <a:pt x="2691" y="876"/>
                </a:cubicBezTo>
                <a:cubicBezTo>
                  <a:pt x="2691" y="874"/>
                  <a:pt x="2691" y="873"/>
                  <a:pt x="2691" y="871"/>
                </a:cubicBezTo>
                <a:cubicBezTo>
                  <a:pt x="2677" y="872"/>
                  <a:pt x="2663" y="873"/>
                  <a:pt x="2649" y="874"/>
                </a:cubicBezTo>
                <a:close/>
                <a:moveTo>
                  <a:pt x="2434" y="678"/>
                </a:moveTo>
                <a:cubicBezTo>
                  <a:pt x="2434" y="677"/>
                  <a:pt x="2434" y="675"/>
                  <a:pt x="2434" y="674"/>
                </a:cubicBezTo>
                <a:cubicBezTo>
                  <a:pt x="2409" y="675"/>
                  <a:pt x="2384" y="677"/>
                  <a:pt x="2360" y="678"/>
                </a:cubicBezTo>
                <a:cubicBezTo>
                  <a:pt x="2360" y="680"/>
                  <a:pt x="2360" y="681"/>
                  <a:pt x="2360" y="682"/>
                </a:cubicBezTo>
                <a:cubicBezTo>
                  <a:pt x="2385" y="681"/>
                  <a:pt x="2410" y="679"/>
                  <a:pt x="2434" y="678"/>
                </a:cubicBezTo>
                <a:close/>
                <a:moveTo>
                  <a:pt x="2441" y="598"/>
                </a:moveTo>
                <a:cubicBezTo>
                  <a:pt x="2441" y="596"/>
                  <a:pt x="2441" y="594"/>
                  <a:pt x="2441" y="593"/>
                </a:cubicBezTo>
                <a:cubicBezTo>
                  <a:pt x="2423" y="593"/>
                  <a:pt x="2404" y="593"/>
                  <a:pt x="2386" y="593"/>
                </a:cubicBezTo>
                <a:cubicBezTo>
                  <a:pt x="2386" y="594"/>
                  <a:pt x="2386" y="596"/>
                  <a:pt x="2386" y="598"/>
                </a:cubicBezTo>
                <a:cubicBezTo>
                  <a:pt x="2405" y="598"/>
                  <a:pt x="2423" y="598"/>
                  <a:pt x="2441" y="598"/>
                </a:cubicBezTo>
                <a:close/>
              </a:path>
            </a:pathLst>
          </a:custGeom>
          <a:solidFill>
            <a:srgbClr val="CEE7FA"/>
          </a:solidFill>
          <a:ln>
            <a:noFill/>
          </a:ln>
        </p:spPr>
        <p:txBody>
          <a:bodyPr vert="horz" wrap="square" lIns="100600" tIns="50300" rIns="100600" bIns="5030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How to Process Data at a Massive Scale?</a:t>
            </a:r>
            <a:endParaRPr lang="zh-CN" altLang="en-US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028" name="Picture 4" descr="Wasteful energy consumption rgb color icon Vector Image">
            <a:extLst>
              <a:ext uri="{FF2B5EF4-FFF2-40B4-BE49-F238E27FC236}">
                <a16:creationId xmlns:a16="http://schemas.microsoft.com/office/drawing/2014/main" id="{68F03F1D-6E2E-6FFB-B84E-0552E991C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9" t="17762" r="18976" b="25454"/>
          <a:stretch/>
        </p:blipFill>
        <p:spPr bwMode="auto">
          <a:xfrm>
            <a:off x="1799009" y="5439154"/>
            <a:ext cx="1183393" cy="120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ow to make a breakthrough – Dimitri Glazkov">
            <a:extLst>
              <a:ext uri="{FF2B5EF4-FFF2-40B4-BE49-F238E27FC236}">
                <a16:creationId xmlns:a16="http://schemas.microsoft.com/office/drawing/2014/main" id="{CBDD7F5F-81CC-F781-E8C0-21EE73E45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62" y="5327154"/>
            <a:ext cx="2730364" cy="189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06F43B3-A8E8-D7BF-AB24-779AC5E7A7F1}"/>
              </a:ext>
            </a:extLst>
          </p:cNvPr>
          <p:cNvSpPr txBox="1"/>
          <p:nvPr/>
        </p:nvSpPr>
        <p:spPr bwMode="auto">
          <a:xfrm>
            <a:off x="816744" y="6904646"/>
            <a:ext cx="373531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Trend of Electricity Consumption</a:t>
            </a:r>
            <a:endParaRPr lang="en-US" sz="18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93CD523-29CB-673C-1479-4C8AD5F170FA}"/>
              </a:ext>
            </a:extLst>
          </p:cNvPr>
          <p:cNvSpPr txBox="1"/>
          <p:nvPr/>
        </p:nvSpPr>
        <p:spPr bwMode="auto">
          <a:xfrm>
            <a:off x="1654891" y="3916369"/>
            <a:ext cx="3447111" cy="846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192647">
              <a:spcBef>
                <a:spcPts val="600"/>
              </a:spcBef>
              <a:buClr>
                <a:schemeClr val="tx1"/>
              </a:buClr>
            </a:pPr>
            <a:r>
              <a:rPr lang="en-US" altLang="zh-CN" sz="2200" kern="0" dirty="0">
                <a:solidFill>
                  <a:srgbClr val="005AAA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enormous costs, </a:t>
            </a:r>
          </a:p>
          <a:p>
            <a:pPr indent="-192647">
              <a:spcBef>
                <a:spcPts val="600"/>
              </a:spcBef>
              <a:buClr>
                <a:schemeClr val="tx1"/>
              </a:buClr>
            </a:pPr>
            <a:r>
              <a:rPr lang="en-US" altLang="zh-CN" sz="2200" kern="0" dirty="0">
                <a:solidFill>
                  <a:srgbClr val="005AAA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huge energy consumption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8F0923E-B2D9-B853-6AD8-1C37065C99CA}"/>
              </a:ext>
            </a:extLst>
          </p:cNvPr>
          <p:cNvSpPr txBox="1"/>
          <p:nvPr/>
        </p:nvSpPr>
        <p:spPr bwMode="auto">
          <a:xfrm>
            <a:off x="6686178" y="3959002"/>
            <a:ext cx="3168352" cy="846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192647">
              <a:spcBef>
                <a:spcPts val="600"/>
              </a:spcBef>
              <a:buClr>
                <a:schemeClr val="tx1"/>
              </a:buClr>
            </a:pPr>
            <a:r>
              <a:rPr lang="en-US" altLang="zh-CN" sz="2200" kern="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cost-saving, </a:t>
            </a:r>
          </a:p>
          <a:p>
            <a:pPr indent="-192647">
              <a:spcBef>
                <a:spcPts val="600"/>
              </a:spcBef>
              <a:buClr>
                <a:schemeClr val="tx1"/>
              </a:buClr>
            </a:pPr>
            <a:r>
              <a:rPr lang="en-US" altLang="zh-CN" sz="2200" kern="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energy-efficient</a:t>
            </a:r>
            <a:endParaRPr lang="zh-CN" altLang="en-US" sz="2200" kern="0" dirty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67350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Invariant in Push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1A3EFBA-0B4E-5567-DBB1-5FE312E0366E}"/>
                  </a:ext>
                </a:extLst>
              </p:cNvPr>
              <p:cNvSpPr txBox="1"/>
              <p:nvPr/>
            </p:nvSpPr>
            <p:spPr>
              <a:xfrm>
                <a:off x="1387277" y="4485550"/>
                <a:ext cx="6790085" cy="1167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kumimoji="1"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𝑡</m:t>
                          </m:r>
                        </m:e>
                      </m:d>
                      <m:r>
                        <a:rPr kumimoji="1" lang="en-US" altLang="zh-CN" sz="24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  =</m:t>
                      </m:r>
                      <m:r>
                        <a:rPr kumimoji="1" lang="en-US" altLang="zh-CN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  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𝑢</m:t>
                          </m:r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 </m:t>
                          </m:r>
                          <m:r>
                            <a:rPr kumimoji="1" lang="el-GR" altLang="zh-CN" sz="24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kumimoji="1" lang="en-US" altLang="zh-CN" sz="24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4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zh-CN" sz="24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 </m:t>
                          </m:r>
                          <m:r>
                            <a:rPr kumimoji="1" lang="en-US" altLang="zh-CN" sz="24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zh-CN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sz="24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kumimoji="1" lang="en-US" altLang="zh-CN" sz="24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     +             </m:t>
                      </m:r>
                      <m:r>
                        <a:rPr kumimoji="1" lang="en-US" altLang="zh-CN" sz="2400" i="1" dirty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𝑞</m:t>
                      </m:r>
                      <m:r>
                        <a:rPr kumimoji="1" lang="en-US" altLang="zh-CN" sz="2400" i="1" dirty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(</m:t>
                      </m:r>
                      <m:r>
                        <a:rPr kumimoji="1" lang="en-US" altLang="zh-CN" sz="2400" i="1" dirty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𝑠</m:t>
                      </m:r>
                      <m:r>
                        <a:rPr kumimoji="1" lang="en-US" altLang="zh-CN" sz="2400" i="1" dirty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)</m:t>
                      </m:r>
                    </m:oMath>
                  </m:oMathPara>
                </a14:m>
                <a:endParaRPr kumimoji="1" lang="en-US" altLang="zh-CN" sz="2400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1A3EFBA-0B4E-5567-DBB1-5FE312E03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277" y="4485550"/>
                <a:ext cx="6790085" cy="1167948"/>
              </a:xfrm>
              <a:prstGeom prst="rect">
                <a:avLst/>
              </a:prstGeom>
              <a:blipFill>
                <a:blip r:embed="rId3"/>
                <a:stretch>
                  <a:fillRect t="-96739" b="-15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C6DEB88A-9B2D-E974-A186-DE46ACAD338C}"/>
              </a:ext>
            </a:extLst>
          </p:cNvPr>
          <p:cNvCxnSpPr>
            <a:cxnSpLocks/>
          </p:cNvCxnSpPr>
          <p:nvPr/>
        </p:nvCxnSpPr>
        <p:spPr>
          <a:xfrm>
            <a:off x="5093101" y="5484026"/>
            <a:ext cx="0" cy="924919"/>
          </a:xfrm>
          <a:prstGeom prst="straightConnector1">
            <a:avLst/>
          </a:prstGeom>
          <a:ln w="1270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线箭头连接符 73">
            <a:extLst>
              <a:ext uri="{FF2B5EF4-FFF2-40B4-BE49-F238E27FC236}">
                <a16:creationId xmlns:a16="http://schemas.microsoft.com/office/drawing/2014/main" id="{6AFA04D4-ACFC-6574-BA12-ED8D3F75F27A}"/>
              </a:ext>
            </a:extLst>
          </p:cNvPr>
          <p:cNvCxnSpPr>
            <a:cxnSpLocks/>
          </p:cNvCxnSpPr>
          <p:nvPr/>
        </p:nvCxnSpPr>
        <p:spPr>
          <a:xfrm flipH="1">
            <a:off x="2696939" y="5452208"/>
            <a:ext cx="1368162" cy="926428"/>
          </a:xfrm>
          <a:prstGeom prst="straightConnector1">
            <a:avLst/>
          </a:prstGeom>
          <a:ln w="1270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椭圆 83">
            <a:extLst>
              <a:ext uri="{FF2B5EF4-FFF2-40B4-BE49-F238E27FC236}">
                <a16:creationId xmlns:a16="http://schemas.microsoft.com/office/drawing/2014/main" id="{D87B6F80-9766-81E1-CBAB-D3BD7EB7B1D2}"/>
              </a:ext>
            </a:extLst>
          </p:cNvPr>
          <p:cNvSpPr/>
          <p:nvPr/>
        </p:nvSpPr>
        <p:spPr>
          <a:xfrm flipH="1">
            <a:off x="7216150" y="2774945"/>
            <a:ext cx="360040" cy="3624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85" name="直线箭头连接符 84">
            <a:extLst>
              <a:ext uri="{FF2B5EF4-FFF2-40B4-BE49-F238E27FC236}">
                <a16:creationId xmlns:a16="http://schemas.microsoft.com/office/drawing/2014/main" id="{FFA31108-0CDD-A4B5-0559-40E9C12A862D}"/>
              </a:ext>
            </a:extLst>
          </p:cNvPr>
          <p:cNvCxnSpPr>
            <a:cxnSpLocks/>
            <a:endCxn id="84" idx="7"/>
          </p:cNvCxnSpPr>
          <p:nvPr/>
        </p:nvCxnSpPr>
        <p:spPr>
          <a:xfrm>
            <a:off x="5775990" y="2041800"/>
            <a:ext cx="1492887" cy="786220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线箭头连接符 87">
            <a:extLst>
              <a:ext uri="{FF2B5EF4-FFF2-40B4-BE49-F238E27FC236}">
                <a16:creationId xmlns:a16="http://schemas.microsoft.com/office/drawing/2014/main" id="{4CBBC885-4CC4-CD17-49C7-77C82B6DCAFC}"/>
              </a:ext>
            </a:extLst>
          </p:cNvPr>
          <p:cNvCxnSpPr>
            <a:cxnSpLocks/>
            <a:endCxn id="84" idx="6"/>
          </p:cNvCxnSpPr>
          <p:nvPr/>
        </p:nvCxnSpPr>
        <p:spPr>
          <a:xfrm>
            <a:off x="5775990" y="2920527"/>
            <a:ext cx="1440160" cy="35627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线箭头连接符 90">
            <a:extLst>
              <a:ext uri="{FF2B5EF4-FFF2-40B4-BE49-F238E27FC236}">
                <a16:creationId xmlns:a16="http://schemas.microsoft.com/office/drawing/2014/main" id="{D9243FFA-2AE9-D50F-96F4-139FC473B28D}"/>
              </a:ext>
            </a:extLst>
          </p:cNvPr>
          <p:cNvCxnSpPr>
            <a:cxnSpLocks/>
            <a:endCxn id="84" idx="5"/>
          </p:cNvCxnSpPr>
          <p:nvPr/>
        </p:nvCxnSpPr>
        <p:spPr>
          <a:xfrm flipV="1">
            <a:off x="5775990" y="3084287"/>
            <a:ext cx="1492887" cy="767311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0836C999-8DC5-0B75-2394-3506F119E841}"/>
                  </a:ext>
                </a:extLst>
              </p:cNvPr>
              <p:cNvSpPr txBox="1"/>
              <p:nvPr/>
            </p:nvSpPr>
            <p:spPr bwMode="auto">
              <a:xfrm flipH="1">
                <a:off x="7181036" y="2716895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0836C999-8DC5-0B75-2394-3506F119E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181036" y="2716895"/>
                <a:ext cx="432048" cy="430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弧 102">
            <a:extLst>
              <a:ext uri="{FF2B5EF4-FFF2-40B4-BE49-F238E27FC236}">
                <a16:creationId xmlns:a16="http://schemas.microsoft.com/office/drawing/2014/main" id="{8B81EC17-F757-6A77-3684-5FE67B313F61}"/>
              </a:ext>
            </a:extLst>
          </p:cNvPr>
          <p:cNvSpPr/>
          <p:nvPr/>
        </p:nvSpPr>
        <p:spPr>
          <a:xfrm rot="18367147">
            <a:off x="3353533" y="1951717"/>
            <a:ext cx="3606235" cy="3677665"/>
          </a:xfrm>
          <a:prstGeom prst="arc">
            <a:avLst>
              <a:gd name="adj1" fmla="val 16281106"/>
              <a:gd name="adj2" fmla="val 19790245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弧 103">
            <a:extLst>
              <a:ext uri="{FF2B5EF4-FFF2-40B4-BE49-F238E27FC236}">
                <a16:creationId xmlns:a16="http://schemas.microsoft.com/office/drawing/2014/main" id="{2F3E1FAD-8FC7-787B-BA66-78DBDCE4C7A0}"/>
              </a:ext>
            </a:extLst>
          </p:cNvPr>
          <p:cNvSpPr/>
          <p:nvPr/>
        </p:nvSpPr>
        <p:spPr>
          <a:xfrm rot="19768107">
            <a:off x="2894359" y="2635890"/>
            <a:ext cx="3606235" cy="3764417"/>
          </a:xfrm>
          <a:prstGeom prst="arc">
            <a:avLst>
              <a:gd name="adj1" fmla="val 16328469"/>
              <a:gd name="adj2" fmla="val 19341618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弧 105">
            <a:extLst>
              <a:ext uri="{FF2B5EF4-FFF2-40B4-BE49-F238E27FC236}">
                <a16:creationId xmlns:a16="http://schemas.microsoft.com/office/drawing/2014/main" id="{974F997B-FD33-3C4A-CDC6-F92B07F210C3}"/>
              </a:ext>
            </a:extLst>
          </p:cNvPr>
          <p:cNvSpPr/>
          <p:nvPr/>
        </p:nvSpPr>
        <p:spPr>
          <a:xfrm rot="3973492" flipV="1">
            <a:off x="3113805" y="792687"/>
            <a:ext cx="3451709" cy="2926764"/>
          </a:xfrm>
          <a:prstGeom prst="arc">
            <a:avLst>
              <a:gd name="adj1" fmla="val 16846329"/>
              <a:gd name="adj2" fmla="val 21335798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直线箭头连接符 1">
            <a:extLst>
              <a:ext uri="{FF2B5EF4-FFF2-40B4-BE49-F238E27FC236}">
                <a16:creationId xmlns:a16="http://schemas.microsoft.com/office/drawing/2014/main" id="{FE9E01A5-7FD2-54E3-F318-E2F4B811BE63}"/>
              </a:ext>
            </a:extLst>
          </p:cNvPr>
          <p:cNvCxnSpPr>
            <a:cxnSpLocks/>
          </p:cNvCxnSpPr>
          <p:nvPr/>
        </p:nvCxnSpPr>
        <p:spPr>
          <a:xfrm>
            <a:off x="7389780" y="5453717"/>
            <a:ext cx="1080120" cy="924919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E599689-68B0-876A-3691-DB5595D3F6B0}"/>
                  </a:ext>
                </a:extLst>
              </p:cNvPr>
              <p:cNvSpPr txBox="1"/>
              <p:nvPr/>
            </p:nvSpPr>
            <p:spPr bwMode="auto">
              <a:xfrm>
                <a:off x="3886796" y="1530841"/>
                <a:ext cx="1319054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l-GR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kumimoji="1"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CN" sz="20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20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E599689-68B0-876A-3691-DB5595D3F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796" y="1530841"/>
                <a:ext cx="1319054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0BC7B6D-10D2-C9D7-603B-9C9A7D0A7138}"/>
                  </a:ext>
                </a:extLst>
              </p:cNvPr>
              <p:cNvSpPr txBox="1"/>
              <p:nvPr/>
            </p:nvSpPr>
            <p:spPr bwMode="auto">
              <a:xfrm>
                <a:off x="4069766" y="2274167"/>
                <a:ext cx="1319054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l-GR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kumimoji="1"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0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0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kumimoji="1" lang="en-US" altLang="zh-CN" sz="20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20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0BC7B6D-10D2-C9D7-603B-9C9A7D0A7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9766" y="2274167"/>
                <a:ext cx="131905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A3CBB09-B07F-D878-088E-41FAED1E253C}"/>
                  </a:ext>
                </a:extLst>
              </p:cNvPr>
              <p:cNvSpPr txBox="1"/>
              <p:nvPr/>
            </p:nvSpPr>
            <p:spPr bwMode="auto">
              <a:xfrm>
                <a:off x="3332459" y="3670389"/>
                <a:ext cx="1319054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l-GR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kumimoji="1"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CN" sz="20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20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A3CBB09-B07F-D878-088E-41FAED1E2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2459" y="3670389"/>
                <a:ext cx="1319054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2A49B251-2FAF-E981-0810-84528C073A64}"/>
              </a:ext>
            </a:extLst>
          </p:cNvPr>
          <p:cNvSpPr txBox="1"/>
          <p:nvPr/>
        </p:nvSpPr>
        <p:spPr bwMode="auto">
          <a:xfrm>
            <a:off x="6801871" y="1955648"/>
            <a:ext cx="1587493" cy="7073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arget Node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504F308A-061F-8163-2157-15C8FCDB1C14}"/>
              </a:ext>
            </a:extLst>
          </p:cNvPr>
          <p:cNvSpPr/>
          <p:nvPr/>
        </p:nvSpPr>
        <p:spPr>
          <a:xfrm flipH="1">
            <a:off x="5415950" y="1860591"/>
            <a:ext cx="360040" cy="36241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1B3BCEA-7C9D-85E8-7FB2-DF3148BBEE63}"/>
              </a:ext>
            </a:extLst>
          </p:cNvPr>
          <p:cNvSpPr/>
          <p:nvPr/>
        </p:nvSpPr>
        <p:spPr>
          <a:xfrm flipH="1">
            <a:off x="5415950" y="2739318"/>
            <a:ext cx="360040" cy="36241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A1C19263-13C9-D9F8-DAD5-A79C51F9DF07}"/>
              </a:ext>
            </a:extLst>
          </p:cNvPr>
          <p:cNvSpPr/>
          <p:nvPr/>
        </p:nvSpPr>
        <p:spPr>
          <a:xfrm flipH="1">
            <a:off x="5415950" y="3670389"/>
            <a:ext cx="360040" cy="36241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CA77B881-C020-C752-7083-2F908647749D}"/>
                  </a:ext>
                </a:extLst>
              </p:cNvPr>
              <p:cNvSpPr txBox="1"/>
              <p:nvPr/>
            </p:nvSpPr>
            <p:spPr bwMode="auto">
              <a:xfrm>
                <a:off x="6022745" y="1922532"/>
                <a:ext cx="1062278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zh-CN" sz="20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0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CA77B881-C020-C752-7083-2F9086477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2745" y="1922532"/>
                <a:ext cx="1062278" cy="400110"/>
              </a:xfrm>
              <a:prstGeom prst="rect">
                <a:avLst/>
              </a:prstGeom>
              <a:blipFill>
                <a:blip r:embed="rId8"/>
                <a:stretch>
                  <a:fillRect b="-1562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4E1885D-8AD9-F4E9-7DBF-3D39B4BDD9DD}"/>
                  </a:ext>
                </a:extLst>
              </p:cNvPr>
              <p:cNvSpPr txBox="1"/>
              <p:nvPr/>
            </p:nvSpPr>
            <p:spPr bwMode="auto">
              <a:xfrm>
                <a:off x="5913450" y="2547054"/>
                <a:ext cx="1062278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zh-CN" sz="20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20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4E1885D-8AD9-F4E9-7DBF-3D39B4BDD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3450" y="2547054"/>
                <a:ext cx="1062278" cy="400110"/>
              </a:xfrm>
              <a:prstGeom prst="rect">
                <a:avLst/>
              </a:prstGeom>
              <a:blipFill>
                <a:blip r:embed="rId9"/>
                <a:stretch>
                  <a:fillRect b="-1562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E986EDF-93C7-1561-66C8-023D621C0C51}"/>
                  </a:ext>
                </a:extLst>
              </p:cNvPr>
              <p:cNvSpPr txBox="1"/>
              <p:nvPr/>
            </p:nvSpPr>
            <p:spPr bwMode="auto">
              <a:xfrm>
                <a:off x="6061839" y="3493065"/>
                <a:ext cx="1062278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zh-CN" sz="20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sz="20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E986EDF-93C7-1561-66C8-023D621C0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1839" y="3493065"/>
                <a:ext cx="1062278" cy="400110"/>
              </a:xfrm>
              <a:prstGeom prst="rect">
                <a:avLst/>
              </a:prstGeom>
              <a:blipFill>
                <a:blip r:embed="rId10"/>
                <a:stretch>
                  <a:fillRect b="-1562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0F2B4C7-AA10-AEBD-0700-06F3596E05FC}"/>
                  </a:ext>
                </a:extLst>
              </p:cNvPr>
              <p:cNvSpPr txBox="1"/>
              <p:nvPr/>
            </p:nvSpPr>
            <p:spPr bwMode="auto">
              <a:xfrm flipH="1">
                <a:off x="5365373" y="3591160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0F2B4C7-AA10-AEBD-0700-06F3596E0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365373" y="3591160"/>
                <a:ext cx="432048" cy="430352"/>
              </a:xfrm>
              <a:prstGeom prst="rect">
                <a:avLst/>
              </a:prstGeom>
              <a:blipFill>
                <a:blip r:embed="rId11"/>
                <a:stretch>
                  <a:fillRect r="-2857" b="-285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0EE22F4-49C8-BF4F-235B-1C5C2B2BEE34}"/>
                  </a:ext>
                </a:extLst>
              </p:cNvPr>
              <p:cNvSpPr txBox="1"/>
              <p:nvPr/>
            </p:nvSpPr>
            <p:spPr bwMode="auto">
              <a:xfrm flipH="1">
                <a:off x="5386082" y="1782729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0EE22F4-49C8-BF4F-235B-1C5C2B2BE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386082" y="1782729"/>
                <a:ext cx="432048" cy="430352"/>
              </a:xfrm>
              <a:prstGeom prst="rect">
                <a:avLst/>
              </a:prstGeom>
              <a:blipFill>
                <a:blip r:embed="rId12"/>
                <a:stretch>
                  <a:fillRect r="-2941" b="-285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604463A-C7F4-A2AF-065E-646B773AD862}"/>
                  </a:ext>
                </a:extLst>
              </p:cNvPr>
              <p:cNvSpPr txBox="1"/>
              <p:nvPr/>
            </p:nvSpPr>
            <p:spPr bwMode="auto">
              <a:xfrm flipH="1">
                <a:off x="5365373" y="2653572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604463A-C7F4-A2AF-065E-646B773AD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365373" y="2653572"/>
                <a:ext cx="432048" cy="430352"/>
              </a:xfrm>
              <a:prstGeom prst="rect">
                <a:avLst/>
              </a:prstGeom>
              <a:blipFill>
                <a:blip r:embed="rId13"/>
                <a:stretch>
                  <a:fillRect r="-2857" b="-285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250696F-1E15-1A93-54E7-D9E5C63BF1D8}"/>
                  </a:ext>
                </a:extLst>
              </p:cNvPr>
              <p:cNvSpPr txBox="1"/>
              <p:nvPr/>
            </p:nvSpPr>
            <p:spPr bwMode="auto">
              <a:xfrm>
                <a:off x="3672715" y="6563873"/>
                <a:ext cx="2734619" cy="76944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buSzPct val="80000"/>
                </a:pPr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Proportion of </a:t>
                </a:r>
                <a14:m>
                  <m:oMath xmlns:m="http://schemas.openxmlformats.org/officeDocument/2006/math">
                    <m:r>
                      <a:rPr kumimoji="1" lang="en-US" altLang="zh-CN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kumimoji="1"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further goes to 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𝑡</m:t>
                    </m:r>
                  </m:oMath>
                </a14:m>
                <a:endParaRPr kumimoji="1" lang="en-US" altLang="zh-CN" sz="2200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250696F-1E15-1A93-54E7-D9E5C63BF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72715" y="6563873"/>
                <a:ext cx="2734619" cy="769441"/>
              </a:xfrm>
              <a:prstGeom prst="rect">
                <a:avLst/>
              </a:prstGeom>
              <a:blipFill>
                <a:blip r:embed="rId14"/>
                <a:stretch>
                  <a:fillRect t="-4839" b="-14516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35CC165-574F-2E92-0286-42999D25A049}"/>
                  </a:ext>
                </a:extLst>
              </p:cNvPr>
              <p:cNvSpPr txBox="1"/>
              <p:nvPr/>
            </p:nvSpPr>
            <p:spPr bwMode="auto">
              <a:xfrm>
                <a:off x="229961" y="6545729"/>
                <a:ext cx="3151059" cy="76944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buSzPct val="80000"/>
                </a:pPr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Probability of an </a:t>
                </a:r>
                <a14:m>
                  <m:oMath xmlns:m="http://schemas.openxmlformats.org/officeDocument/2006/math"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-walk from 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𝑠</m:t>
                    </m:r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arriving at 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</m:oMath>
                </a14:m>
                <a:endParaRPr kumimoji="1" lang="en-US" altLang="zh-CN" sz="2200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35CC165-574F-2E92-0286-42999D25A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9961" y="6545729"/>
                <a:ext cx="3151059" cy="769441"/>
              </a:xfrm>
              <a:prstGeom prst="rect">
                <a:avLst/>
              </a:prstGeom>
              <a:blipFill>
                <a:blip r:embed="rId15"/>
                <a:stretch>
                  <a:fillRect t="-4918" r="-1205" b="-16393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596D240-4660-F553-F5C9-71864C0750A3}"/>
                  </a:ext>
                </a:extLst>
              </p:cNvPr>
              <p:cNvSpPr txBox="1"/>
              <p:nvPr/>
            </p:nvSpPr>
            <p:spPr bwMode="auto">
              <a:xfrm>
                <a:off x="6414247" y="6545729"/>
                <a:ext cx="3415779" cy="76944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buSzPct val="80000"/>
                </a:pPr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Partial probability of an </a:t>
                </a:r>
              </a:p>
              <a:p>
                <a:pPr algn="ctr"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-walk at 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</m:oMath>
                </a14:m>
                <a:r>
                  <a:rPr kumimoji="1"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terminating at 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𝑡</m:t>
                    </m:r>
                  </m:oMath>
                </a14:m>
                <a:endParaRPr kumimoji="1" lang="en-US" altLang="zh-CN" sz="2200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596D240-4660-F553-F5C9-71864C075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4247" y="6545729"/>
                <a:ext cx="3415779" cy="769441"/>
              </a:xfrm>
              <a:prstGeom prst="rect">
                <a:avLst/>
              </a:prstGeom>
              <a:blipFill>
                <a:blip r:embed="rId16"/>
                <a:stretch>
                  <a:fillRect t="-4918" b="-16393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31FF53C-38CA-93E2-42CD-DC5BA0E62FDB}"/>
                  </a:ext>
                </a:extLst>
              </p:cNvPr>
              <p:cNvSpPr txBox="1"/>
              <p:nvPr/>
            </p:nvSpPr>
            <p:spPr bwMode="auto">
              <a:xfrm>
                <a:off x="5100920" y="1442963"/>
                <a:ext cx="1062278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0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31FF53C-38CA-93E2-42CD-DC5BA0E62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0920" y="1442963"/>
                <a:ext cx="1062278" cy="400110"/>
              </a:xfrm>
              <a:prstGeom prst="rect">
                <a:avLst/>
              </a:prstGeom>
              <a:blipFill>
                <a:blip r:embed="rId17"/>
                <a:stretch>
                  <a:fillRect b="-1562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2C715FB-ACE4-5EEB-461A-912EBBA69C16}"/>
                  </a:ext>
                </a:extLst>
              </p:cNvPr>
              <p:cNvSpPr txBox="1"/>
              <p:nvPr/>
            </p:nvSpPr>
            <p:spPr bwMode="auto">
              <a:xfrm>
                <a:off x="5139119" y="2335705"/>
                <a:ext cx="1062278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0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2C715FB-ACE4-5EEB-461A-912EBBA69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9119" y="2335705"/>
                <a:ext cx="1062278" cy="400110"/>
              </a:xfrm>
              <a:prstGeom prst="rect">
                <a:avLst/>
              </a:prstGeom>
              <a:blipFill>
                <a:blip r:embed="rId18"/>
                <a:stretch>
                  <a:fillRect b="-1212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6BA99B8-1DCB-9783-F4A9-5B28AF25A172}"/>
                  </a:ext>
                </a:extLst>
              </p:cNvPr>
              <p:cNvSpPr txBox="1"/>
              <p:nvPr/>
            </p:nvSpPr>
            <p:spPr bwMode="auto">
              <a:xfrm>
                <a:off x="5104694" y="4062177"/>
                <a:ext cx="1062278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0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6BA99B8-1DCB-9783-F4A9-5B28AF25A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4694" y="4062177"/>
                <a:ext cx="1062278" cy="400110"/>
              </a:xfrm>
              <a:prstGeom prst="rect">
                <a:avLst/>
              </a:prstGeom>
              <a:blipFill>
                <a:blip r:embed="rId19"/>
                <a:stretch>
                  <a:fillRect b="-1212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椭圆 27">
            <a:extLst>
              <a:ext uri="{FF2B5EF4-FFF2-40B4-BE49-F238E27FC236}">
                <a16:creationId xmlns:a16="http://schemas.microsoft.com/office/drawing/2014/main" id="{99B097DE-22D7-1BFB-2730-D9EF79CF7D15}"/>
              </a:ext>
            </a:extLst>
          </p:cNvPr>
          <p:cNvSpPr/>
          <p:nvPr/>
        </p:nvSpPr>
        <p:spPr>
          <a:xfrm flipH="1">
            <a:off x="3381020" y="2625101"/>
            <a:ext cx="360040" cy="3624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0F7C95A-3199-4D5E-9A17-10452BCAD095}"/>
                  </a:ext>
                </a:extLst>
              </p:cNvPr>
              <p:cNvSpPr txBox="1"/>
              <p:nvPr/>
            </p:nvSpPr>
            <p:spPr bwMode="auto">
              <a:xfrm flipH="1">
                <a:off x="3332459" y="2553604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0F7C95A-3199-4D5E-9A17-10452BCAD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332459" y="2553604"/>
                <a:ext cx="432048" cy="43035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28E31C82-D99D-F3E5-4888-A22931DD411C}"/>
              </a:ext>
            </a:extLst>
          </p:cNvPr>
          <p:cNvSpPr txBox="1"/>
          <p:nvPr/>
        </p:nvSpPr>
        <p:spPr bwMode="auto">
          <a:xfrm>
            <a:off x="1836625" y="2446013"/>
            <a:ext cx="1587493" cy="7073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Source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91C6C799-EBDC-E38E-3678-1DB6C88757BF}"/>
                  </a:ext>
                </a:extLst>
              </p:cNvPr>
              <p:cNvSpPr txBox="1"/>
              <p:nvPr/>
            </p:nvSpPr>
            <p:spPr bwMode="auto">
              <a:xfrm>
                <a:off x="635842" y="4098074"/>
                <a:ext cx="2249037" cy="5799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80000"/>
                </a:pPr>
                <a:r>
                  <a:rPr kumimoji="1" lang="en-US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For each node </a:t>
                </a:r>
                <a14:m>
                  <m:oMath xmlns:m="http://schemas.openxmlformats.org/officeDocument/2006/math">
                    <m:r>
                      <a:rPr kumimoji="1" lang="en-US" altLang="zh-CN" sz="24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𝑠</m:t>
                    </m:r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: </a:t>
                </a: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91C6C799-EBDC-E38E-3678-1DB6C8875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842" y="4098074"/>
                <a:ext cx="2249037" cy="579967"/>
              </a:xfrm>
              <a:prstGeom prst="rect">
                <a:avLst/>
              </a:prstGeom>
              <a:blipFill>
                <a:blip r:embed="rId21"/>
                <a:stretch>
                  <a:fillRect l="-3911" r="-6145" b="-23404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896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Invariant in Push</a:t>
            </a:r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D87B6F80-9766-81E1-CBAB-D3BD7EB7B1D2}"/>
              </a:ext>
            </a:extLst>
          </p:cNvPr>
          <p:cNvSpPr/>
          <p:nvPr/>
        </p:nvSpPr>
        <p:spPr>
          <a:xfrm flipH="1">
            <a:off x="7216150" y="2774945"/>
            <a:ext cx="360040" cy="3624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0836C999-8DC5-0B75-2394-3506F119E841}"/>
                  </a:ext>
                </a:extLst>
              </p:cNvPr>
              <p:cNvSpPr txBox="1"/>
              <p:nvPr/>
            </p:nvSpPr>
            <p:spPr bwMode="auto">
              <a:xfrm flipH="1">
                <a:off x="7181036" y="2716895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0836C999-8DC5-0B75-2394-3506F119E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181036" y="2716895"/>
                <a:ext cx="432048" cy="430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弧 103">
            <a:extLst>
              <a:ext uri="{FF2B5EF4-FFF2-40B4-BE49-F238E27FC236}">
                <a16:creationId xmlns:a16="http://schemas.microsoft.com/office/drawing/2014/main" id="{2F3E1FAD-8FC7-787B-BA66-78DBDCE4C7A0}"/>
              </a:ext>
            </a:extLst>
          </p:cNvPr>
          <p:cNvSpPr/>
          <p:nvPr/>
        </p:nvSpPr>
        <p:spPr>
          <a:xfrm rot="20661575">
            <a:off x="1522175" y="2820197"/>
            <a:ext cx="7015637" cy="4667122"/>
          </a:xfrm>
          <a:prstGeom prst="arc">
            <a:avLst>
              <a:gd name="adj1" fmla="val 16508991"/>
              <a:gd name="adj2" fmla="val 19847334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0BC7B6D-10D2-C9D7-603B-9C9A7D0A7138}"/>
                  </a:ext>
                </a:extLst>
              </p:cNvPr>
              <p:cNvSpPr txBox="1"/>
              <p:nvPr/>
            </p:nvSpPr>
            <p:spPr bwMode="auto">
              <a:xfrm>
                <a:off x="5095193" y="2277156"/>
                <a:ext cx="1319054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l-GR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kumimoji="1"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0BC7B6D-10D2-C9D7-603B-9C9A7D0A7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5193" y="2277156"/>
                <a:ext cx="131905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E986EDF-93C7-1561-66C8-023D621C0C51}"/>
                  </a:ext>
                </a:extLst>
              </p:cNvPr>
              <p:cNvSpPr txBox="1"/>
              <p:nvPr/>
            </p:nvSpPr>
            <p:spPr bwMode="auto">
              <a:xfrm>
                <a:off x="6798537" y="1936502"/>
                <a:ext cx="1308581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kumimoji="1" lang="en-US" altLang="zh-CN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CN" sz="20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E986EDF-93C7-1561-66C8-023D621C0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8537" y="1936502"/>
                <a:ext cx="130858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67D4904-ABE2-5704-8F91-C50EA4081AC5}"/>
                  </a:ext>
                </a:extLst>
              </p:cNvPr>
              <p:cNvSpPr txBox="1"/>
              <p:nvPr/>
            </p:nvSpPr>
            <p:spPr bwMode="auto">
              <a:xfrm>
                <a:off x="7523071" y="2755347"/>
                <a:ext cx="1308581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kumimoji="1"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67D4904-ABE2-5704-8F91-C50EA4081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3071" y="2755347"/>
                <a:ext cx="1308581" cy="400110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弧 27">
            <a:extLst>
              <a:ext uri="{FF2B5EF4-FFF2-40B4-BE49-F238E27FC236}">
                <a16:creationId xmlns:a16="http://schemas.microsoft.com/office/drawing/2014/main" id="{D7D36240-2FCA-FC81-6C78-EA59EE6DC1FB}"/>
              </a:ext>
            </a:extLst>
          </p:cNvPr>
          <p:cNvSpPr/>
          <p:nvPr/>
        </p:nvSpPr>
        <p:spPr>
          <a:xfrm>
            <a:off x="7144142" y="2439615"/>
            <a:ext cx="432048" cy="400110"/>
          </a:xfrm>
          <a:prstGeom prst="arc">
            <a:avLst>
              <a:gd name="adj1" fmla="val 7403222"/>
              <a:gd name="adj2" fmla="val 2934359"/>
            </a:avLst>
          </a:prstGeom>
          <a:ln w="1270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DFD9CC1-190E-202C-0515-89A21656DEDD}"/>
              </a:ext>
            </a:extLst>
          </p:cNvPr>
          <p:cNvSpPr/>
          <p:nvPr/>
        </p:nvSpPr>
        <p:spPr>
          <a:xfrm flipH="1">
            <a:off x="4229519" y="2839887"/>
            <a:ext cx="360040" cy="3624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48354C8-9561-F4CD-D100-FEA5A9B0E3C3}"/>
                  </a:ext>
                </a:extLst>
              </p:cNvPr>
              <p:cNvSpPr txBox="1"/>
              <p:nvPr/>
            </p:nvSpPr>
            <p:spPr bwMode="auto">
              <a:xfrm flipH="1">
                <a:off x="4180958" y="2768390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48354C8-9561-F4CD-D100-FEA5A9B0E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180958" y="2768390"/>
                <a:ext cx="432048" cy="4303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37B727C2-3E6E-A137-EA98-79E3F72CE16D}"/>
                  </a:ext>
                </a:extLst>
              </p:cNvPr>
              <p:cNvSpPr txBox="1"/>
              <p:nvPr/>
            </p:nvSpPr>
            <p:spPr>
              <a:xfrm>
                <a:off x="2188965" y="4311434"/>
                <a:ext cx="7871023" cy="1167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kumimoji="1"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𝑡</m:t>
                          </m:r>
                        </m:e>
                      </m:d>
                      <m:r>
                        <a:rPr kumimoji="1" lang="en-US" altLang="zh-CN" sz="24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  =</m:t>
                      </m:r>
                      <m:r>
                        <a:rPr kumimoji="1" lang="en-US" altLang="zh-CN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  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𝑢</m:t>
                          </m:r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 </m:t>
                          </m:r>
                          <m:r>
                            <a:rPr kumimoji="1" lang="el-GR" altLang="zh-CN" sz="24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kumimoji="1" lang="en-US" altLang="zh-CN" sz="24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4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zh-CN" sz="24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 </m:t>
                          </m:r>
                          <m:r>
                            <a:rPr kumimoji="1" lang="en-US" altLang="zh-CN" sz="24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zh-CN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sz="24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kumimoji="1" lang="en-US" altLang="zh-CN" sz="24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            +    </m:t>
                      </m:r>
                      <m:r>
                        <a:rPr kumimoji="1" lang="en-US" altLang="zh-CN" sz="2400" i="1" dirty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𝑞</m:t>
                      </m:r>
                      <m:r>
                        <a:rPr kumimoji="1" lang="en-US" altLang="zh-CN" sz="2400" i="1" dirty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(</m:t>
                      </m:r>
                      <m:r>
                        <a:rPr kumimoji="1" lang="en-US" altLang="zh-CN" sz="2400" b="0" i="1" dirty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𝑠</m:t>
                      </m:r>
                      <m:r>
                        <a:rPr kumimoji="1" lang="en-US" altLang="zh-CN" sz="2400" b="0" i="1" dirty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)</m:t>
                      </m:r>
                    </m:oMath>
                  </m:oMathPara>
                </a14:m>
                <a:endParaRPr kumimoji="1" lang="en-US" altLang="zh-CN" sz="2400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37B727C2-3E6E-A137-EA98-79E3F72CE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965" y="4311434"/>
                <a:ext cx="7871023" cy="1167948"/>
              </a:xfrm>
              <a:prstGeom prst="rect">
                <a:avLst/>
              </a:prstGeom>
              <a:blipFill>
                <a:blip r:embed="rId8"/>
                <a:stretch>
                  <a:fillRect t="-94624" b="-15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3A45261-C1FA-48C5-4797-E5AAB7FAD27E}"/>
                  </a:ext>
                </a:extLst>
              </p:cNvPr>
              <p:cNvSpPr txBox="1"/>
              <p:nvPr/>
            </p:nvSpPr>
            <p:spPr bwMode="auto">
              <a:xfrm>
                <a:off x="635842" y="3844074"/>
                <a:ext cx="2249037" cy="5799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80000"/>
                </a:pPr>
                <a:r>
                  <a:rPr kumimoji="1" lang="en-US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For each node </a:t>
                </a:r>
                <a14:m>
                  <m:oMath xmlns:m="http://schemas.openxmlformats.org/officeDocument/2006/math">
                    <m:r>
                      <a:rPr kumimoji="1" lang="en-US" altLang="zh-CN" sz="24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𝑠</m:t>
                    </m:r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: </a:t>
                </a: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3A45261-C1FA-48C5-4797-E5AAB7FAD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842" y="3844074"/>
                <a:ext cx="2249037" cy="579967"/>
              </a:xfrm>
              <a:prstGeom prst="rect">
                <a:avLst/>
              </a:prstGeom>
              <a:blipFill>
                <a:blip r:embed="rId9"/>
                <a:stretch>
                  <a:fillRect l="-3911" r="-6145" b="-23404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A3DAA72-7A7C-E0ED-B662-10965AA8D51E}"/>
                  </a:ext>
                </a:extLst>
              </p:cNvPr>
              <p:cNvSpPr txBox="1"/>
              <p:nvPr/>
            </p:nvSpPr>
            <p:spPr>
              <a:xfrm>
                <a:off x="2188965" y="5403182"/>
                <a:ext cx="6790085" cy="1167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kumimoji="1"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𝑡</m:t>
                          </m:r>
                        </m:e>
                      </m:d>
                      <m:r>
                        <a:rPr kumimoji="1" lang="en-US" altLang="zh-CN" sz="24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  =</m:t>
                      </m:r>
                      <m:r>
                        <a:rPr kumimoji="1" lang="en-US" altLang="zh-CN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  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𝑢</m:t>
                          </m:r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 </m:t>
                          </m:r>
                          <m:r>
                            <a:rPr kumimoji="1" lang="el-GR" altLang="zh-CN" sz="24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kumimoji="1" lang="en-US" altLang="zh-CN" sz="24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zh-CN" sz="24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 </m:t>
                          </m:r>
                          <m:r>
                            <a:rPr kumimoji="1"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kumimoji="1"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kumimoji="1" lang="en-US" altLang="zh-CN" sz="24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     +      </m:t>
                      </m:r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0</m:t>
                      </m:r>
                    </m:oMath>
                  </m:oMathPara>
                </a14:m>
                <a:endParaRPr kumimoji="1" lang="en-US" altLang="zh-CN" sz="2400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A3DAA72-7A7C-E0ED-B662-10965AA8D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965" y="5403182"/>
                <a:ext cx="6790085" cy="1167948"/>
              </a:xfrm>
              <a:prstGeom prst="rect">
                <a:avLst/>
              </a:prstGeom>
              <a:blipFill>
                <a:blip r:embed="rId10"/>
                <a:stretch>
                  <a:fillRect t="-95699" b="-15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任意形状 1">
            <a:extLst>
              <a:ext uri="{FF2B5EF4-FFF2-40B4-BE49-F238E27FC236}">
                <a16:creationId xmlns:a16="http://schemas.microsoft.com/office/drawing/2014/main" id="{1C3DD8D9-5C6E-CE69-4E62-E3FFEBD74F47}"/>
              </a:ext>
            </a:extLst>
          </p:cNvPr>
          <p:cNvSpPr/>
          <p:nvPr/>
        </p:nvSpPr>
        <p:spPr>
          <a:xfrm>
            <a:off x="5609407" y="6280228"/>
            <a:ext cx="1055078" cy="78345"/>
          </a:xfrm>
          <a:custGeom>
            <a:avLst/>
            <a:gdLst>
              <a:gd name="connsiteX0" fmla="*/ 0 w 1055078"/>
              <a:gd name="connsiteY0" fmla="*/ 0 h 78345"/>
              <a:gd name="connsiteX1" fmla="*/ 79414 w 1055078"/>
              <a:gd name="connsiteY1" fmla="*/ 78273 h 78345"/>
              <a:gd name="connsiteX2" fmla="*/ 170173 w 1055078"/>
              <a:gd name="connsiteY2" fmla="*/ 12359 h 78345"/>
              <a:gd name="connsiteX3" fmla="*/ 257151 w 1055078"/>
              <a:gd name="connsiteY3" fmla="*/ 65914 h 78345"/>
              <a:gd name="connsiteX4" fmla="*/ 340347 w 1055078"/>
              <a:gd name="connsiteY4" fmla="*/ 20598 h 78345"/>
              <a:gd name="connsiteX5" fmla="*/ 427325 w 1055078"/>
              <a:gd name="connsiteY5" fmla="*/ 74154 h 78345"/>
              <a:gd name="connsiteX6" fmla="*/ 502958 w 1055078"/>
              <a:gd name="connsiteY6" fmla="*/ 24718 h 78345"/>
              <a:gd name="connsiteX7" fmla="*/ 571027 w 1055078"/>
              <a:gd name="connsiteY7" fmla="*/ 65914 h 78345"/>
              <a:gd name="connsiteX8" fmla="*/ 635315 w 1055078"/>
              <a:gd name="connsiteY8" fmla="*/ 24718 h 78345"/>
              <a:gd name="connsiteX9" fmla="*/ 707166 w 1055078"/>
              <a:gd name="connsiteY9" fmla="*/ 78273 h 78345"/>
              <a:gd name="connsiteX10" fmla="*/ 786581 w 1055078"/>
              <a:gd name="connsiteY10" fmla="*/ 32957 h 78345"/>
              <a:gd name="connsiteX11" fmla="*/ 850869 w 1055078"/>
              <a:gd name="connsiteY11" fmla="*/ 78273 h 78345"/>
              <a:gd name="connsiteX12" fmla="*/ 922720 w 1055078"/>
              <a:gd name="connsiteY12" fmla="*/ 37077 h 78345"/>
              <a:gd name="connsiteX13" fmla="*/ 990790 w 1055078"/>
              <a:gd name="connsiteY13" fmla="*/ 78273 h 78345"/>
              <a:gd name="connsiteX14" fmla="*/ 1055078 w 1055078"/>
              <a:gd name="connsiteY14" fmla="*/ 24718 h 7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55078" h="78345" extrusionOk="0">
                <a:moveTo>
                  <a:pt x="0" y="0"/>
                </a:moveTo>
                <a:cubicBezTo>
                  <a:pt x="24623" y="37550"/>
                  <a:pt x="48902" y="77020"/>
                  <a:pt x="79414" y="78273"/>
                </a:cubicBezTo>
                <a:cubicBezTo>
                  <a:pt x="111216" y="81057"/>
                  <a:pt x="137490" y="14516"/>
                  <a:pt x="170173" y="12359"/>
                </a:cubicBezTo>
                <a:cubicBezTo>
                  <a:pt x="197342" y="12696"/>
                  <a:pt x="227922" y="69334"/>
                  <a:pt x="257151" y="65914"/>
                </a:cubicBezTo>
                <a:cubicBezTo>
                  <a:pt x="281687" y="65194"/>
                  <a:pt x="314219" y="20292"/>
                  <a:pt x="340347" y="20598"/>
                </a:cubicBezTo>
                <a:cubicBezTo>
                  <a:pt x="371431" y="22294"/>
                  <a:pt x="401519" y="70801"/>
                  <a:pt x="427325" y="74154"/>
                </a:cubicBezTo>
                <a:cubicBezTo>
                  <a:pt x="452694" y="74575"/>
                  <a:pt x="476331" y="28612"/>
                  <a:pt x="502958" y="24718"/>
                </a:cubicBezTo>
                <a:cubicBezTo>
                  <a:pt x="526837" y="22669"/>
                  <a:pt x="548661" y="66340"/>
                  <a:pt x="571027" y="65914"/>
                </a:cubicBezTo>
                <a:cubicBezTo>
                  <a:pt x="594421" y="66661"/>
                  <a:pt x="614636" y="23142"/>
                  <a:pt x="635315" y="24718"/>
                </a:cubicBezTo>
                <a:cubicBezTo>
                  <a:pt x="654767" y="26254"/>
                  <a:pt x="682481" y="77330"/>
                  <a:pt x="707166" y="78273"/>
                </a:cubicBezTo>
                <a:cubicBezTo>
                  <a:pt x="733611" y="81483"/>
                  <a:pt x="763015" y="36930"/>
                  <a:pt x="786581" y="32957"/>
                </a:cubicBezTo>
                <a:cubicBezTo>
                  <a:pt x="811699" y="34757"/>
                  <a:pt x="829346" y="79016"/>
                  <a:pt x="850869" y="78273"/>
                </a:cubicBezTo>
                <a:cubicBezTo>
                  <a:pt x="876687" y="76221"/>
                  <a:pt x="900277" y="32952"/>
                  <a:pt x="922720" y="37077"/>
                </a:cubicBezTo>
                <a:cubicBezTo>
                  <a:pt x="942795" y="37610"/>
                  <a:pt x="965253" y="77934"/>
                  <a:pt x="990790" y="78273"/>
                </a:cubicBezTo>
                <a:cubicBezTo>
                  <a:pt x="1008159" y="75880"/>
                  <a:pt x="1032656" y="47803"/>
                  <a:pt x="1055078" y="24718"/>
                </a:cubicBezTo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924886"/>
                      <a:gd name="connsiteY0" fmla="*/ 0 h 267530"/>
                      <a:gd name="connsiteX1" fmla="*/ 295421 w 3924886"/>
                      <a:gd name="connsiteY1" fmla="*/ 267287 h 267530"/>
                      <a:gd name="connsiteX2" fmla="*/ 633046 w 3924886"/>
                      <a:gd name="connsiteY2" fmla="*/ 42204 h 267530"/>
                      <a:gd name="connsiteX3" fmla="*/ 956603 w 3924886"/>
                      <a:gd name="connsiteY3" fmla="*/ 225084 h 267530"/>
                      <a:gd name="connsiteX4" fmla="*/ 1266092 w 3924886"/>
                      <a:gd name="connsiteY4" fmla="*/ 70339 h 267530"/>
                      <a:gd name="connsiteX5" fmla="*/ 1589649 w 3924886"/>
                      <a:gd name="connsiteY5" fmla="*/ 253219 h 267530"/>
                      <a:gd name="connsiteX6" fmla="*/ 1871003 w 3924886"/>
                      <a:gd name="connsiteY6" fmla="*/ 84407 h 267530"/>
                      <a:gd name="connsiteX7" fmla="*/ 2124221 w 3924886"/>
                      <a:gd name="connsiteY7" fmla="*/ 225084 h 267530"/>
                      <a:gd name="connsiteX8" fmla="*/ 2363372 w 3924886"/>
                      <a:gd name="connsiteY8" fmla="*/ 84407 h 267530"/>
                      <a:gd name="connsiteX9" fmla="*/ 2630658 w 3924886"/>
                      <a:gd name="connsiteY9" fmla="*/ 267287 h 267530"/>
                      <a:gd name="connsiteX10" fmla="*/ 2926080 w 3924886"/>
                      <a:gd name="connsiteY10" fmla="*/ 112542 h 267530"/>
                      <a:gd name="connsiteX11" fmla="*/ 3165231 w 3924886"/>
                      <a:gd name="connsiteY11" fmla="*/ 267287 h 267530"/>
                      <a:gd name="connsiteX12" fmla="*/ 3432517 w 3924886"/>
                      <a:gd name="connsiteY12" fmla="*/ 126610 h 267530"/>
                      <a:gd name="connsiteX13" fmla="*/ 3685735 w 3924886"/>
                      <a:gd name="connsiteY13" fmla="*/ 267287 h 267530"/>
                      <a:gd name="connsiteX14" fmla="*/ 3924886 w 3924886"/>
                      <a:gd name="connsiteY14" fmla="*/ 84407 h 267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924886" h="267530">
                        <a:moveTo>
                          <a:pt x="0" y="0"/>
                        </a:moveTo>
                        <a:cubicBezTo>
                          <a:pt x="94956" y="130126"/>
                          <a:pt x="189913" y="260253"/>
                          <a:pt x="295421" y="267287"/>
                        </a:cubicBezTo>
                        <a:cubicBezTo>
                          <a:pt x="400929" y="274321"/>
                          <a:pt x="522849" y="49238"/>
                          <a:pt x="633046" y="42204"/>
                        </a:cubicBezTo>
                        <a:cubicBezTo>
                          <a:pt x="743243" y="35170"/>
                          <a:pt x="851095" y="220395"/>
                          <a:pt x="956603" y="225084"/>
                        </a:cubicBezTo>
                        <a:cubicBezTo>
                          <a:pt x="1062111" y="229773"/>
                          <a:pt x="1160584" y="65650"/>
                          <a:pt x="1266092" y="70339"/>
                        </a:cubicBezTo>
                        <a:cubicBezTo>
                          <a:pt x="1371600" y="75028"/>
                          <a:pt x="1488831" y="250874"/>
                          <a:pt x="1589649" y="253219"/>
                        </a:cubicBezTo>
                        <a:cubicBezTo>
                          <a:pt x="1690467" y="255564"/>
                          <a:pt x="1781908" y="89096"/>
                          <a:pt x="1871003" y="84407"/>
                        </a:cubicBezTo>
                        <a:cubicBezTo>
                          <a:pt x="1960098" y="79718"/>
                          <a:pt x="2042160" y="225084"/>
                          <a:pt x="2124221" y="225084"/>
                        </a:cubicBezTo>
                        <a:cubicBezTo>
                          <a:pt x="2206282" y="225084"/>
                          <a:pt x="2278966" y="77373"/>
                          <a:pt x="2363372" y="84407"/>
                        </a:cubicBezTo>
                        <a:cubicBezTo>
                          <a:pt x="2447778" y="91441"/>
                          <a:pt x="2536873" y="262598"/>
                          <a:pt x="2630658" y="267287"/>
                        </a:cubicBezTo>
                        <a:cubicBezTo>
                          <a:pt x="2724443" y="271976"/>
                          <a:pt x="2836985" y="112542"/>
                          <a:pt x="2926080" y="112542"/>
                        </a:cubicBezTo>
                        <a:cubicBezTo>
                          <a:pt x="3015175" y="112542"/>
                          <a:pt x="3080825" y="264942"/>
                          <a:pt x="3165231" y="267287"/>
                        </a:cubicBezTo>
                        <a:cubicBezTo>
                          <a:pt x="3249637" y="269632"/>
                          <a:pt x="3345766" y="126610"/>
                          <a:pt x="3432517" y="126610"/>
                        </a:cubicBezTo>
                        <a:cubicBezTo>
                          <a:pt x="3519268" y="126610"/>
                          <a:pt x="3603674" y="274321"/>
                          <a:pt x="3685735" y="267287"/>
                        </a:cubicBezTo>
                        <a:cubicBezTo>
                          <a:pt x="3767797" y="260253"/>
                          <a:pt x="3846341" y="172330"/>
                          <a:pt x="3924886" y="84407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scene3d>
            <a:camera prst="orthographicFront">
              <a:rot lat="0" lon="0" rev="60000"/>
            </a:camera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EA66EE0-8197-D4E7-E135-3C274CEB73A5}"/>
                  </a:ext>
                </a:extLst>
              </p:cNvPr>
              <p:cNvSpPr txBox="1"/>
              <p:nvPr/>
            </p:nvSpPr>
            <p:spPr bwMode="auto">
              <a:xfrm>
                <a:off x="5189098" y="6595525"/>
                <a:ext cx="2734619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𝐼</m:t>
                    </m:r>
                    <m:r>
                      <a:rPr kumimoji="1"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(</m:t>
                    </m:r>
                    <m:r>
                      <a:rPr kumimoji="1"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  <m:r>
                      <a:rPr kumimoji="1"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,</m:t>
                    </m:r>
                    <m:r>
                      <a:rPr kumimoji="1"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𝑡</m:t>
                    </m:r>
                    <m:r>
                      <a:rPr kumimoji="1"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)=1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if </a:t>
                </a:r>
                <a14:m>
                  <m:oMath xmlns:m="http://schemas.openxmlformats.org/officeDocument/2006/math">
                    <m:r>
                      <a:rPr kumimoji="1"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  <m:r>
                      <a:rPr kumimoji="1"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</m:t>
                    </m:r>
                    <m:r>
                      <a:rPr kumimoji="1"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𝑡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EA66EE0-8197-D4E7-E135-3C274CEB7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9098" y="6595525"/>
                <a:ext cx="2734619" cy="400110"/>
              </a:xfrm>
              <a:prstGeom prst="rect">
                <a:avLst/>
              </a:prstGeom>
              <a:blipFill>
                <a:blip r:embed="rId11"/>
                <a:stretch>
                  <a:fillRect t="-9091" b="-2424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3906E6E-DB86-A447-BD22-F8FB7B405091}"/>
                  </a:ext>
                </a:extLst>
              </p:cNvPr>
              <p:cNvSpPr txBox="1"/>
              <p:nvPr/>
            </p:nvSpPr>
            <p:spPr bwMode="auto">
              <a:xfrm>
                <a:off x="5189098" y="7038853"/>
                <a:ext cx="2734619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𝐼</m:t>
                    </m:r>
                    <m:r>
                      <a:rPr kumimoji="1"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(</m:t>
                    </m:r>
                    <m:r>
                      <a:rPr kumimoji="1"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  <m:r>
                      <a:rPr kumimoji="1"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,</m:t>
                    </m:r>
                    <m:r>
                      <a:rPr kumimoji="1"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𝑡</m:t>
                    </m:r>
                    <m:r>
                      <a:rPr kumimoji="1"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)=0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if </a:t>
                </a:r>
                <a14:m>
                  <m:oMath xmlns:m="http://schemas.openxmlformats.org/officeDocument/2006/math">
                    <m:r>
                      <a:rPr kumimoji="1"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  <m:r>
                      <a:rPr kumimoji="1" lang="en-US" altLang="zh-CN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kumimoji="1"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𝑡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3906E6E-DB86-A447-BD22-F8FB7B405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9098" y="7038853"/>
                <a:ext cx="2734619" cy="400110"/>
              </a:xfrm>
              <a:prstGeom prst="rect">
                <a:avLst/>
              </a:prstGeom>
              <a:blipFill>
                <a:blip r:embed="rId12"/>
                <a:stretch>
                  <a:fillRect t="-9375" b="-2812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弧 6">
            <a:extLst>
              <a:ext uri="{FF2B5EF4-FFF2-40B4-BE49-F238E27FC236}">
                <a16:creationId xmlns:a16="http://schemas.microsoft.com/office/drawing/2014/main" id="{6736DEAA-6A59-C4FE-6FB8-89E425A6ABC4}"/>
              </a:ext>
            </a:extLst>
          </p:cNvPr>
          <p:cNvSpPr/>
          <p:nvPr/>
        </p:nvSpPr>
        <p:spPr>
          <a:xfrm rot="21426888" flipH="1">
            <a:off x="5281666" y="6325737"/>
            <a:ext cx="836725" cy="857404"/>
          </a:xfrm>
          <a:prstGeom prst="arc">
            <a:avLst>
              <a:gd name="adj1" fmla="val 17707871"/>
              <a:gd name="adj2" fmla="val 2701621"/>
            </a:avLst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A5F0CF-560F-25E5-6DDD-552E652F4BB0}"/>
              </a:ext>
            </a:extLst>
          </p:cNvPr>
          <p:cNvSpPr txBox="1"/>
          <p:nvPr/>
        </p:nvSpPr>
        <p:spPr bwMode="auto">
          <a:xfrm>
            <a:off x="636684" y="4578590"/>
            <a:ext cx="2249037" cy="5799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80000"/>
            </a:pPr>
            <a:r>
              <a:rPr kumimoji="1"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Invariant: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34D6BB2-E556-5A59-9499-FFA75A64333D}"/>
              </a:ext>
            </a:extLst>
          </p:cNvPr>
          <p:cNvSpPr txBox="1"/>
          <p:nvPr/>
        </p:nvSpPr>
        <p:spPr bwMode="auto">
          <a:xfrm>
            <a:off x="635841" y="5648773"/>
            <a:ext cx="2249037" cy="5799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80000"/>
            </a:pPr>
            <a:r>
              <a:rPr kumimoji="1"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Check: </a:t>
            </a:r>
          </a:p>
        </p:txBody>
      </p:sp>
    </p:spTree>
    <p:extLst>
      <p:ext uri="{BB962C8B-B14F-4D97-AF65-F5344CB8AC3E}">
        <p14:creationId xmlns:p14="http://schemas.microsoft.com/office/powerpoint/2010/main" val="359765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Invariant in Push</a:t>
            </a:r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D87B6F80-9766-81E1-CBAB-D3BD7EB7B1D2}"/>
              </a:ext>
            </a:extLst>
          </p:cNvPr>
          <p:cNvSpPr/>
          <p:nvPr/>
        </p:nvSpPr>
        <p:spPr>
          <a:xfrm flipH="1">
            <a:off x="8412933" y="2774945"/>
            <a:ext cx="360040" cy="3624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85" name="直线箭头连接符 84">
            <a:extLst>
              <a:ext uri="{FF2B5EF4-FFF2-40B4-BE49-F238E27FC236}">
                <a16:creationId xmlns:a16="http://schemas.microsoft.com/office/drawing/2014/main" id="{FFA31108-0CDD-A4B5-0559-40E9C12A862D}"/>
              </a:ext>
            </a:extLst>
          </p:cNvPr>
          <p:cNvCxnSpPr>
            <a:cxnSpLocks/>
            <a:endCxn id="84" idx="7"/>
          </p:cNvCxnSpPr>
          <p:nvPr/>
        </p:nvCxnSpPr>
        <p:spPr>
          <a:xfrm>
            <a:off x="6972773" y="2041800"/>
            <a:ext cx="1492887" cy="786220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线箭头连接符 87">
            <a:extLst>
              <a:ext uri="{FF2B5EF4-FFF2-40B4-BE49-F238E27FC236}">
                <a16:creationId xmlns:a16="http://schemas.microsoft.com/office/drawing/2014/main" id="{4CBBC885-4CC4-CD17-49C7-77C82B6DCAFC}"/>
              </a:ext>
            </a:extLst>
          </p:cNvPr>
          <p:cNvCxnSpPr>
            <a:cxnSpLocks/>
            <a:endCxn id="84" idx="6"/>
          </p:cNvCxnSpPr>
          <p:nvPr/>
        </p:nvCxnSpPr>
        <p:spPr>
          <a:xfrm>
            <a:off x="6972773" y="2920527"/>
            <a:ext cx="1440160" cy="35627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线箭头连接符 90">
            <a:extLst>
              <a:ext uri="{FF2B5EF4-FFF2-40B4-BE49-F238E27FC236}">
                <a16:creationId xmlns:a16="http://schemas.microsoft.com/office/drawing/2014/main" id="{D9243FFA-2AE9-D50F-96F4-139FC473B28D}"/>
              </a:ext>
            </a:extLst>
          </p:cNvPr>
          <p:cNvCxnSpPr>
            <a:cxnSpLocks/>
            <a:endCxn id="84" idx="5"/>
          </p:cNvCxnSpPr>
          <p:nvPr/>
        </p:nvCxnSpPr>
        <p:spPr>
          <a:xfrm flipV="1">
            <a:off x="6972773" y="3084287"/>
            <a:ext cx="1492887" cy="767311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0836C999-8DC5-0B75-2394-3506F119E841}"/>
                  </a:ext>
                </a:extLst>
              </p:cNvPr>
              <p:cNvSpPr txBox="1"/>
              <p:nvPr/>
            </p:nvSpPr>
            <p:spPr bwMode="auto">
              <a:xfrm flipH="1">
                <a:off x="8377819" y="2716895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0836C999-8DC5-0B75-2394-3506F119E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377819" y="2716895"/>
                <a:ext cx="432048" cy="430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弧 102">
            <a:extLst>
              <a:ext uri="{FF2B5EF4-FFF2-40B4-BE49-F238E27FC236}">
                <a16:creationId xmlns:a16="http://schemas.microsoft.com/office/drawing/2014/main" id="{8B81EC17-F757-6A77-3684-5FE67B313F61}"/>
              </a:ext>
            </a:extLst>
          </p:cNvPr>
          <p:cNvSpPr/>
          <p:nvPr/>
        </p:nvSpPr>
        <p:spPr>
          <a:xfrm rot="18953698">
            <a:off x="4570943" y="1976725"/>
            <a:ext cx="3356505" cy="3437576"/>
          </a:xfrm>
          <a:prstGeom prst="arc">
            <a:avLst>
              <a:gd name="adj1" fmla="val 15611330"/>
              <a:gd name="adj2" fmla="val 19439191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弧 103">
            <a:extLst>
              <a:ext uri="{FF2B5EF4-FFF2-40B4-BE49-F238E27FC236}">
                <a16:creationId xmlns:a16="http://schemas.microsoft.com/office/drawing/2014/main" id="{2F3E1FAD-8FC7-787B-BA66-78DBDCE4C7A0}"/>
              </a:ext>
            </a:extLst>
          </p:cNvPr>
          <p:cNvSpPr/>
          <p:nvPr/>
        </p:nvSpPr>
        <p:spPr>
          <a:xfrm rot="19768107">
            <a:off x="4033249" y="2771475"/>
            <a:ext cx="3606235" cy="3677665"/>
          </a:xfrm>
          <a:prstGeom prst="arc">
            <a:avLst>
              <a:gd name="adj1" fmla="val 16643309"/>
              <a:gd name="adj2" fmla="val 19341618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弧 105">
            <a:extLst>
              <a:ext uri="{FF2B5EF4-FFF2-40B4-BE49-F238E27FC236}">
                <a16:creationId xmlns:a16="http://schemas.microsoft.com/office/drawing/2014/main" id="{974F997B-FD33-3C4A-CDC6-F92B07F210C3}"/>
              </a:ext>
            </a:extLst>
          </p:cNvPr>
          <p:cNvSpPr/>
          <p:nvPr/>
        </p:nvSpPr>
        <p:spPr>
          <a:xfrm rot="3730026" flipV="1">
            <a:off x="4504815" y="268083"/>
            <a:ext cx="3606235" cy="3677665"/>
          </a:xfrm>
          <a:prstGeom prst="arc">
            <a:avLst>
              <a:gd name="adj1" fmla="val 16846329"/>
              <a:gd name="adj2" fmla="val 20423528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E599689-68B0-876A-3691-DB5595D3F6B0}"/>
                  </a:ext>
                </a:extLst>
              </p:cNvPr>
              <p:cNvSpPr txBox="1"/>
              <p:nvPr/>
            </p:nvSpPr>
            <p:spPr bwMode="auto">
              <a:xfrm>
                <a:off x="4761699" y="1625805"/>
                <a:ext cx="1319054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l-GR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kumimoji="1"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CN" sz="20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20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E599689-68B0-876A-3691-DB5595D3F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1699" y="1625805"/>
                <a:ext cx="131905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0BC7B6D-10D2-C9D7-603B-9C9A7D0A7138}"/>
                  </a:ext>
                </a:extLst>
              </p:cNvPr>
              <p:cNvSpPr txBox="1"/>
              <p:nvPr/>
            </p:nvSpPr>
            <p:spPr bwMode="auto">
              <a:xfrm>
                <a:off x="5159300" y="2328119"/>
                <a:ext cx="1319054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l-GR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kumimoji="1"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CN" sz="20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20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0BC7B6D-10D2-C9D7-603B-9C9A7D0A7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9300" y="2328119"/>
                <a:ext cx="1319054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A3CBB09-B07F-D878-088E-41FAED1E253C}"/>
                  </a:ext>
                </a:extLst>
              </p:cNvPr>
              <p:cNvSpPr txBox="1"/>
              <p:nvPr/>
            </p:nvSpPr>
            <p:spPr bwMode="auto">
              <a:xfrm>
                <a:off x="5145556" y="3334052"/>
                <a:ext cx="1319054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l-GR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kumimoji="1"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CN" sz="20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20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A3CBB09-B07F-D878-088E-41FAED1E2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5556" y="3334052"/>
                <a:ext cx="131905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椭圆 16">
            <a:extLst>
              <a:ext uri="{FF2B5EF4-FFF2-40B4-BE49-F238E27FC236}">
                <a16:creationId xmlns:a16="http://schemas.microsoft.com/office/drawing/2014/main" id="{504F308A-061F-8163-2157-15C8FCDB1C14}"/>
              </a:ext>
            </a:extLst>
          </p:cNvPr>
          <p:cNvSpPr/>
          <p:nvPr/>
        </p:nvSpPr>
        <p:spPr>
          <a:xfrm flipH="1">
            <a:off x="6612733" y="1860591"/>
            <a:ext cx="360040" cy="36241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1B3BCEA-7C9D-85E8-7FB2-DF3148BBEE63}"/>
              </a:ext>
            </a:extLst>
          </p:cNvPr>
          <p:cNvSpPr/>
          <p:nvPr/>
        </p:nvSpPr>
        <p:spPr>
          <a:xfrm flipH="1">
            <a:off x="6612733" y="2739318"/>
            <a:ext cx="360040" cy="36241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A1C19263-13C9-D9F8-DAD5-A79C51F9DF07}"/>
              </a:ext>
            </a:extLst>
          </p:cNvPr>
          <p:cNvSpPr/>
          <p:nvPr/>
        </p:nvSpPr>
        <p:spPr>
          <a:xfrm flipH="1">
            <a:off x="6612733" y="3670389"/>
            <a:ext cx="360040" cy="36241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CA77B881-C020-C752-7083-2F908647749D}"/>
                  </a:ext>
                </a:extLst>
              </p:cNvPr>
              <p:cNvSpPr txBox="1"/>
              <p:nvPr/>
            </p:nvSpPr>
            <p:spPr bwMode="auto">
              <a:xfrm>
                <a:off x="7340522" y="1800781"/>
                <a:ext cx="2618178" cy="5995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0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kumimoji="1" lang="en-US" altLang="zh-CN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0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sz="20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kumimoji="1" lang="en-US" altLang="zh-CN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1" lang="en-US" altLang="zh-CN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kumimoji="1" lang="en-US" altLang="zh-CN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1" lang="en-US" altLang="zh-CN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kumimoji="1" lang="en-US" altLang="zh-CN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r>
                          <a:rPr kumimoji="1" lang="en-US" altLang="zh-CN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CA77B881-C020-C752-7083-2F9086477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40522" y="1800781"/>
                <a:ext cx="2618178" cy="599588"/>
              </a:xfrm>
              <a:prstGeom prst="rect">
                <a:avLst/>
              </a:prstGeom>
              <a:blipFill>
                <a:blip r:embed="rId7"/>
                <a:stretch>
                  <a:fillRect b="-408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4E1885D-8AD9-F4E9-7DBF-3D39B4BDD9DD}"/>
                  </a:ext>
                </a:extLst>
              </p:cNvPr>
              <p:cNvSpPr txBox="1"/>
              <p:nvPr/>
            </p:nvSpPr>
            <p:spPr bwMode="auto">
              <a:xfrm>
                <a:off x="7110233" y="2547054"/>
                <a:ext cx="1062278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zh-CN" sz="20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20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4E1885D-8AD9-F4E9-7DBF-3D39B4BDD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0233" y="2547054"/>
                <a:ext cx="1062278" cy="400110"/>
              </a:xfrm>
              <a:prstGeom prst="rect">
                <a:avLst/>
              </a:prstGeom>
              <a:blipFill>
                <a:blip r:embed="rId8"/>
                <a:stretch>
                  <a:fillRect b="-1562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E986EDF-93C7-1561-66C8-023D621C0C51}"/>
                  </a:ext>
                </a:extLst>
              </p:cNvPr>
              <p:cNvSpPr txBox="1"/>
              <p:nvPr/>
            </p:nvSpPr>
            <p:spPr bwMode="auto">
              <a:xfrm>
                <a:off x="7312252" y="3600407"/>
                <a:ext cx="2759183" cy="59073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0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kumimoji="1" lang="en-US" altLang="zh-CN" sz="20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0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1" lang="en-US" altLang="zh-CN" sz="20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kumimoji="1" lang="en-US" altLang="zh-CN" sz="20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1" lang="en-US" altLang="zh-CN" sz="20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kumimoji="1" lang="en-US" altLang="zh-CN" sz="20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r>
                          <a:rPr kumimoji="1" lang="en-US" altLang="zh-CN" sz="20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20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20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kumimoji="1" lang="en-US" altLang="zh-CN" sz="20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E986EDF-93C7-1561-66C8-023D621C0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2252" y="3600407"/>
                <a:ext cx="2759183" cy="590739"/>
              </a:xfrm>
              <a:prstGeom prst="rect">
                <a:avLst/>
              </a:prstGeom>
              <a:blipFill>
                <a:blip r:embed="rId9"/>
                <a:stretch>
                  <a:fillRect b="-625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0F2B4C7-AA10-AEBD-0700-06F3596E05FC}"/>
                  </a:ext>
                </a:extLst>
              </p:cNvPr>
              <p:cNvSpPr txBox="1"/>
              <p:nvPr/>
            </p:nvSpPr>
            <p:spPr bwMode="auto">
              <a:xfrm flipH="1">
                <a:off x="6562156" y="3591160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0F2B4C7-AA10-AEBD-0700-06F3596E0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562156" y="3591160"/>
                <a:ext cx="432048" cy="430352"/>
              </a:xfrm>
              <a:prstGeom prst="rect">
                <a:avLst/>
              </a:prstGeom>
              <a:blipFill>
                <a:blip r:embed="rId10"/>
                <a:stretch>
                  <a:fillRect r="-2857" b="-285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0EE22F4-49C8-BF4F-235B-1C5C2B2BEE34}"/>
                  </a:ext>
                </a:extLst>
              </p:cNvPr>
              <p:cNvSpPr txBox="1"/>
              <p:nvPr/>
            </p:nvSpPr>
            <p:spPr bwMode="auto">
              <a:xfrm flipH="1">
                <a:off x="6582865" y="1782729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0EE22F4-49C8-BF4F-235B-1C5C2B2BE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582865" y="1782729"/>
                <a:ext cx="432048" cy="430352"/>
              </a:xfrm>
              <a:prstGeom prst="rect">
                <a:avLst/>
              </a:prstGeom>
              <a:blipFill>
                <a:blip r:embed="rId11"/>
                <a:stretch>
                  <a:fillRect b="-285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604463A-C7F4-A2AF-065E-646B773AD862}"/>
                  </a:ext>
                </a:extLst>
              </p:cNvPr>
              <p:cNvSpPr txBox="1"/>
              <p:nvPr/>
            </p:nvSpPr>
            <p:spPr bwMode="auto">
              <a:xfrm flipH="1">
                <a:off x="6562156" y="2653572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604463A-C7F4-A2AF-065E-646B773AD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562156" y="2653572"/>
                <a:ext cx="432048" cy="430352"/>
              </a:xfrm>
              <a:prstGeom prst="rect">
                <a:avLst/>
              </a:prstGeom>
              <a:blipFill>
                <a:blip r:embed="rId12"/>
                <a:stretch>
                  <a:fillRect r="-2857" b="-285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4499BD3F-4414-C228-7F9A-78B41CB1A63B}"/>
              </a:ext>
            </a:extLst>
          </p:cNvPr>
          <p:cNvCxnSpPr>
            <a:cxnSpLocks/>
            <a:stCxn id="25" idx="1"/>
          </p:cNvCxnSpPr>
          <p:nvPr/>
        </p:nvCxnSpPr>
        <p:spPr>
          <a:xfrm flipV="1">
            <a:off x="7014913" y="1843073"/>
            <a:ext cx="345068" cy="154832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CC6381FB-CC16-CDD3-5215-548357EB5390}"/>
              </a:ext>
            </a:extLst>
          </p:cNvPr>
          <p:cNvCxnSpPr>
            <a:cxnSpLocks/>
          </p:cNvCxnSpPr>
          <p:nvPr/>
        </p:nvCxnSpPr>
        <p:spPr>
          <a:xfrm flipV="1">
            <a:off x="6992190" y="2742900"/>
            <a:ext cx="281800" cy="15937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10C9E83F-D043-DACF-DA21-22C84ECD5243}"/>
              </a:ext>
            </a:extLst>
          </p:cNvPr>
          <p:cNvCxnSpPr>
            <a:cxnSpLocks/>
          </p:cNvCxnSpPr>
          <p:nvPr/>
        </p:nvCxnSpPr>
        <p:spPr>
          <a:xfrm>
            <a:off x="6997296" y="2949271"/>
            <a:ext cx="281800" cy="15937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603C7A2A-E54A-EFFB-EE08-AE07DA1290F3}"/>
                  </a:ext>
                </a:extLst>
              </p:cNvPr>
              <p:cNvSpPr txBox="1"/>
              <p:nvPr/>
            </p:nvSpPr>
            <p:spPr bwMode="auto">
              <a:xfrm>
                <a:off x="8745703" y="2542140"/>
                <a:ext cx="1308581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kumimoji="1"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603C7A2A-E54A-EFFB-EE08-AE07DA129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45703" y="2542140"/>
                <a:ext cx="1308581" cy="400110"/>
              </a:xfrm>
              <a:prstGeom prst="rect">
                <a:avLst/>
              </a:prstGeom>
              <a:blipFill>
                <a:blip r:embed="rId13"/>
                <a:stretch>
                  <a:fillRect b="-937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949F82E-63B2-1AC1-8E70-7C3D8D788B66}"/>
                  </a:ext>
                </a:extLst>
              </p:cNvPr>
              <p:cNvSpPr txBox="1"/>
              <p:nvPr/>
            </p:nvSpPr>
            <p:spPr bwMode="auto">
              <a:xfrm>
                <a:off x="8745703" y="2977495"/>
                <a:ext cx="1308581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kumimoji="1"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949F82E-63B2-1AC1-8E70-7C3D8D788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45703" y="2977495"/>
                <a:ext cx="1308581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2B826DB-C090-0D4D-E1D1-0F9DE7B46E3B}"/>
                  </a:ext>
                </a:extLst>
              </p:cNvPr>
              <p:cNvSpPr txBox="1"/>
              <p:nvPr/>
            </p:nvSpPr>
            <p:spPr bwMode="auto">
              <a:xfrm>
                <a:off x="596830" y="2315515"/>
                <a:ext cx="4309914" cy="10443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∀ 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∈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in</m:t>
                        </m:r>
                      </m:sub>
                    </m:sSub>
                    <m:r>
                      <a:rPr lang="en-US" altLang="zh-CN" sz="2000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(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𝑡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)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kumimoji="1" lang="en-US" altLang="zh-CN" sz="2000" dirty="0"/>
                  <a:t>      </a:t>
                </a:r>
                <a14:m>
                  <m:oMath xmlns:m="http://schemas.openxmlformats.org/officeDocument/2006/math">
                    <m:r>
                      <a:rPr kumimoji="1" lang="en-US" altLang="zh-CN" sz="20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)←</m:t>
                    </m:r>
                    <m:r>
                      <a:rPr kumimoji="1" lang="en-US" altLang="zh-CN" sz="20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2B826DB-C090-0D4D-E1D1-0F9DE7B46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830" y="2315515"/>
                <a:ext cx="4309914" cy="1044325"/>
              </a:xfrm>
              <a:prstGeom prst="rect">
                <a:avLst/>
              </a:prstGeom>
              <a:blipFill>
                <a:blip r:embed="rId15"/>
                <a:stretch>
                  <a:fillRect l="-1765" t="-3614" b="-241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9D81D60A-31DE-5A46-31F7-F72F2968EFEC}"/>
                  </a:ext>
                </a:extLst>
              </p:cNvPr>
              <p:cNvSpPr txBox="1"/>
              <p:nvPr/>
            </p:nvSpPr>
            <p:spPr bwMode="auto">
              <a:xfrm>
                <a:off x="596830" y="1677560"/>
                <a:ext cx="3600400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kumimoji="1" lang="en-US" altLang="zh-CN" sz="20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𝑞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𝑡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)←</m:t>
                    </m:r>
                    <m:r>
                      <a:rPr kumimoji="1" lang="en-US" altLang="zh-CN" sz="20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𝑞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𝑡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)+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𝛼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1" lang="en-US" altLang="zh-CN" sz="20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9D81D60A-31DE-5A46-31F7-F72F2968E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830" y="1677560"/>
                <a:ext cx="3600400" cy="400110"/>
              </a:xfrm>
              <a:prstGeom prst="rect">
                <a:avLst/>
              </a:prstGeom>
              <a:blipFill>
                <a:blip r:embed="rId16"/>
                <a:stretch>
                  <a:fillRect b="-125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39E520F1-875B-35A5-7285-573B04256EFE}"/>
                  </a:ext>
                </a:extLst>
              </p:cNvPr>
              <p:cNvSpPr txBox="1"/>
              <p:nvPr/>
            </p:nvSpPr>
            <p:spPr bwMode="auto">
              <a:xfrm>
                <a:off x="596830" y="3495460"/>
                <a:ext cx="3600400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←0</m:t>
                    </m:r>
                  </m:oMath>
                </a14:m>
                <a:r>
                  <a:rPr lang="en-US" altLang="zh-CN" sz="200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39E520F1-875B-35A5-7285-573B04256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830" y="3495460"/>
                <a:ext cx="3600400" cy="400110"/>
              </a:xfrm>
              <a:prstGeom prst="rect">
                <a:avLst/>
              </a:prstGeom>
              <a:blipFill>
                <a:blip r:embed="rId17"/>
                <a:stretch>
                  <a:fillRect b="-1562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肘形连接符 41">
            <a:extLst>
              <a:ext uri="{FF2B5EF4-FFF2-40B4-BE49-F238E27FC236}">
                <a16:creationId xmlns:a16="http://schemas.microsoft.com/office/drawing/2014/main" id="{F5BFF925-961E-7D06-3840-B4707036099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1852" y="2861991"/>
            <a:ext cx="268311" cy="250557"/>
          </a:xfrm>
          <a:prstGeom prst="bentConnector3">
            <a:avLst>
              <a:gd name="adj1" fmla="val 10433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9661AD2D-2EB9-5331-40A6-B44A04961CF5}"/>
              </a:ext>
            </a:extLst>
          </p:cNvPr>
          <p:cNvSpPr/>
          <p:nvPr/>
        </p:nvSpPr>
        <p:spPr>
          <a:xfrm>
            <a:off x="242068" y="1583178"/>
            <a:ext cx="4194121" cy="2408582"/>
          </a:xfrm>
          <a:prstGeom prst="roundRect">
            <a:avLst/>
          </a:prstGeom>
          <a:noFill/>
          <a:ln w="12700">
            <a:solidFill>
              <a:srgbClr val="005AAA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48CA58BE-F5DD-D70B-234E-CCCC767A5815}"/>
                  </a:ext>
                </a:extLst>
              </p:cNvPr>
              <p:cNvSpPr txBox="1"/>
              <p:nvPr/>
            </p:nvSpPr>
            <p:spPr>
              <a:xfrm>
                <a:off x="1983404" y="4636578"/>
                <a:ext cx="7705923" cy="1167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kumimoji="1"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𝑡</m:t>
                          </m:r>
                        </m:e>
                      </m:d>
                      <m:r>
                        <a:rPr kumimoji="1" lang="en-US" altLang="zh-CN" sz="24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  =</m:t>
                      </m:r>
                      <m:r>
                        <a:rPr kumimoji="1" lang="en-US" altLang="zh-CN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  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𝑢</m:t>
                          </m:r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      </m:t>
                          </m:r>
                          <m:r>
                            <a:rPr kumimoji="1" lang="el-GR" altLang="zh-CN" sz="24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kumimoji="1" lang="en-US" altLang="zh-CN" sz="24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4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zh-CN" sz="24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   </m:t>
                          </m:r>
                          <m:r>
                            <a:rPr kumimoji="1" lang="en-US" altLang="zh-CN" sz="24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zh-CN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sz="24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kumimoji="1" lang="en-US" altLang="zh-CN" sz="24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        +      </m:t>
                      </m:r>
                      <m:r>
                        <a:rPr kumimoji="1" lang="en-US" altLang="zh-CN" sz="2400" i="1" dirty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𝑞</m:t>
                      </m:r>
                      <m:r>
                        <a:rPr kumimoji="1" lang="en-US" altLang="zh-CN" sz="2400" i="1" dirty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(</m:t>
                      </m:r>
                      <m:r>
                        <a:rPr kumimoji="1" lang="en-US" altLang="zh-CN" sz="2400" i="1" dirty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𝑠</m:t>
                      </m:r>
                      <m:r>
                        <a:rPr kumimoji="1" lang="en-US" altLang="zh-CN" sz="2400" i="1" dirty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)</m:t>
                      </m:r>
                    </m:oMath>
                  </m:oMathPara>
                </a14:m>
                <a:endParaRPr kumimoji="1" lang="en-US" altLang="zh-CN" sz="2400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48CA58BE-F5DD-D70B-234E-CCCC767A5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404" y="4636578"/>
                <a:ext cx="7705923" cy="1167948"/>
              </a:xfrm>
              <a:prstGeom prst="rect">
                <a:avLst/>
              </a:prstGeom>
              <a:blipFill>
                <a:blip r:embed="rId18"/>
                <a:stretch>
                  <a:fillRect t="-96739" b="-15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D040A85C-5788-A238-5311-6EBEF8393244}"/>
                  </a:ext>
                </a:extLst>
              </p:cNvPr>
              <p:cNvSpPr txBox="1"/>
              <p:nvPr/>
            </p:nvSpPr>
            <p:spPr bwMode="auto">
              <a:xfrm>
                <a:off x="635842" y="4288574"/>
                <a:ext cx="2249037" cy="5799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80000"/>
                </a:pPr>
                <a:r>
                  <a:rPr kumimoji="1" lang="en-US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For each node </a:t>
                </a:r>
                <a14:m>
                  <m:oMath xmlns:m="http://schemas.openxmlformats.org/officeDocument/2006/math">
                    <m:r>
                      <a:rPr kumimoji="1" lang="en-US" altLang="zh-CN" sz="24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𝑠</m:t>
                    </m:r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: </a:t>
                </a: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D040A85C-5788-A238-5311-6EBEF8393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842" y="4288574"/>
                <a:ext cx="2249037" cy="579967"/>
              </a:xfrm>
              <a:prstGeom prst="rect">
                <a:avLst/>
              </a:prstGeom>
              <a:blipFill>
                <a:blip r:embed="rId19"/>
                <a:stretch>
                  <a:fillRect l="-3911" r="-6145" b="-23404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椭圆 51">
            <a:extLst>
              <a:ext uri="{FF2B5EF4-FFF2-40B4-BE49-F238E27FC236}">
                <a16:creationId xmlns:a16="http://schemas.microsoft.com/office/drawing/2014/main" id="{2AA15EB5-85EC-F0E3-71D2-8FB3673D6AB2}"/>
              </a:ext>
            </a:extLst>
          </p:cNvPr>
          <p:cNvSpPr/>
          <p:nvPr/>
        </p:nvSpPr>
        <p:spPr>
          <a:xfrm flipH="1">
            <a:off x="4700164" y="2772652"/>
            <a:ext cx="360040" cy="3624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8259D6DA-47F5-8C04-C58F-13C5C85249F5}"/>
                  </a:ext>
                </a:extLst>
              </p:cNvPr>
              <p:cNvSpPr txBox="1"/>
              <p:nvPr/>
            </p:nvSpPr>
            <p:spPr bwMode="auto">
              <a:xfrm flipH="1">
                <a:off x="4651603" y="2701155"/>
                <a:ext cx="432048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8259D6DA-47F5-8C04-C58F-13C5C8524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651603" y="2701155"/>
                <a:ext cx="432048" cy="43035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05EEEC7-E49C-BA13-E1BB-3D534721EDB7}"/>
                  </a:ext>
                </a:extLst>
              </p:cNvPr>
              <p:cNvSpPr txBox="1"/>
              <p:nvPr/>
            </p:nvSpPr>
            <p:spPr>
              <a:xfrm>
                <a:off x="1982363" y="5857610"/>
                <a:ext cx="7443211" cy="124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kumimoji="1"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𝑡</m:t>
                          </m:r>
                        </m:e>
                      </m:d>
                      <m:r>
                        <a:rPr kumimoji="1" lang="en-US" altLang="zh-CN" sz="24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  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𝑢</m:t>
                          </m:r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kumimoji="1" lang="en-US" altLang="zh-CN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  <m:r>
                            <a:rPr kumimoji="1" lang="en-US" altLang="zh-CN" sz="24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4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4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kumimoji="1" lang="el-GR" altLang="zh-CN" sz="24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kumimoji="1" lang="en-US" altLang="zh-CN" sz="24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4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zh-CN" sz="24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kumimoji="1" lang="en-US" altLang="zh-CN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kumimoji="1" lang="en-US" altLang="zh-CN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kumimoji="1" lang="en-US" altLang="zh-CN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zh-CN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CN" sz="2400" i="0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out</m:t>
                                  </m:r>
                                </m:sub>
                              </m:sSub>
                              <m:r>
                                <a:rPr kumimoji="1" lang="en-US" altLang="zh-CN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kumimoji="1" lang="en-US" altLang="zh-CN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kumimoji="1" lang="en-US" altLang="zh-CN" sz="24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     +</m:t>
                      </m:r>
                      <m:r>
                        <a:rPr kumimoji="1" lang="en-US" altLang="zh-CN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</m:t>
                      </m:r>
                      <m:r>
                        <a:rPr kumimoji="1"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</m:t>
                      </m:r>
                      <m:r>
                        <a:rPr kumimoji="1" lang="en-US" altLang="zh-CN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2400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05EEEC7-E49C-BA13-E1BB-3D534721E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363" y="5857610"/>
                <a:ext cx="7443211" cy="1245597"/>
              </a:xfrm>
              <a:prstGeom prst="rect">
                <a:avLst/>
              </a:prstGeom>
              <a:blipFill>
                <a:blip r:embed="rId24"/>
                <a:stretch>
                  <a:fillRect t="-88889" b="-137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021809B6-8583-E3FE-91DC-54E622619F52}"/>
              </a:ext>
            </a:extLst>
          </p:cNvPr>
          <p:cNvSpPr txBox="1"/>
          <p:nvPr/>
        </p:nvSpPr>
        <p:spPr bwMode="auto">
          <a:xfrm>
            <a:off x="636685" y="4921625"/>
            <a:ext cx="2249037" cy="5799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80000"/>
            </a:pPr>
            <a:r>
              <a:rPr kumimoji="1"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Invariant: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80BC85E-5F12-0787-2194-6CCEA851C4C2}"/>
              </a:ext>
            </a:extLst>
          </p:cNvPr>
          <p:cNvSpPr txBox="1"/>
          <p:nvPr/>
        </p:nvSpPr>
        <p:spPr bwMode="auto">
          <a:xfrm>
            <a:off x="634414" y="6138402"/>
            <a:ext cx="2249037" cy="5799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80000"/>
            </a:pPr>
            <a:r>
              <a:rPr kumimoji="1"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Check: </a:t>
            </a:r>
          </a:p>
        </p:txBody>
      </p:sp>
    </p:spTree>
    <p:extLst>
      <p:ext uri="{BB962C8B-B14F-4D97-AF65-F5344CB8AC3E}">
        <p14:creationId xmlns:p14="http://schemas.microsoft.com/office/powerpoint/2010/main" val="32385211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Properties for Push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48CA58BE-F5DD-D70B-234E-CCCC767A5815}"/>
                  </a:ext>
                </a:extLst>
              </p:cNvPr>
              <p:cNvSpPr txBox="1"/>
              <p:nvPr/>
            </p:nvSpPr>
            <p:spPr>
              <a:xfrm>
                <a:off x="2317923" y="4460662"/>
                <a:ext cx="6790085" cy="1167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kumimoji="1"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𝑡</m:t>
                          </m:r>
                        </m:e>
                      </m:d>
                      <m:r>
                        <a:rPr kumimoji="1" lang="en-US" altLang="zh-CN" sz="24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  =</m:t>
                      </m:r>
                      <m:r>
                        <a:rPr kumimoji="1" lang="en-US" altLang="zh-CN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  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𝑢</m:t>
                          </m:r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 </m:t>
                          </m:r>
                          <m:r>
                            <a:rPr kumimoji="1" lang="el-GR" altLang="zh-CN" sz="24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kumimoji="1" lang="en-US" altLang="zh-CN" sz="24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4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4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 </m:t>
                          </m:r>
                          <m:r>
                            <a:rPr kumimoji="1" lang="en-US" altLang="zh-CN" sz="24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zh-CN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sz="24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kumimoji="1" lang="en-US" altLang="zh-CN" sz="24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   +   </m:t>
                      </m:r>
                      <m:r>
                        <a:rPr kumimoji="1" lang="en-US" altLang="zh-CN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𝑞</m:t>
                      </m:r>
                      <m:r>
                        <a:rPr kumimoji="1" lang="en-US" altLang="zh-CN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(</m:t>
                      </m:r>
                      <m:r>
                        <a:rPr kumimoji="1" lang="en-US" altLang="zh-CN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𝑠</m:t>
                      </m:r>
                      <m:r>
                        <a:rPr kumimoji="1" lang="en-US" altLang="zh-CN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)</m:t>
                      </m:r>
                    </m:oMath>
                  </m:oMathPara>
                </a14:m>
                <a:endParaRPr kumimoji="1"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48CA58BE-F5DD-D70B-234E-CCCC767A5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923" y="4460662"/>
                <a:ext cx="6790085" cy="1167948"/>
              </a:xfrm>
              <a:prstGeom prst="rect">
                <a:avLst/>
              </a:prstGeom>
              <a:blipFill>
                <a:blip r:embed="rId3"/>
                <a:stretch>
                  <a:fillRect t="-95699" b="-15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8614F11C-EC16-C515-6477-29D9CAE1A6BA}"/>
              </a:ext>
            </a:extLst>
          </p:cNvPr>
          <p:cNvSpPr txBox="1"/>
          <p:nvPr/>
        </p:nvSpPr>
        <p:spPr>
          <a:xfrm>
            <a:off x="827088" y="5760339"/>
            <a:ext cx="493712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E884F6C1-E7CC-D9EF-F17C-FAE7BDBBADE4}"/>
              </a:ext>
            </a:extLst>
          </p:cNvPr>
          <p:cNvSpPr txBox="1"/>
          <p:nvPr/>
        </p:nvSpPr>
        <p:spPr>
          <a:xfrm>
            <a:off x="827088" y="6739182"/>
            <a:ext cx="8280920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2DBCBD15-78C2-400A-ED0E-691F6AF8F9AE}"/>
                  </a:ext>
                </a:extLst>
              </p:cNvPr>
              <p:cNvSpPr/>
              <p:nvPr/>
            </p:nvSpPr>
            <p:spPr>
              <a:xfrm>
                <a:off x="1217248" y="1516782"/>
                <a:ext cx="530260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en-US" altLang="zh-CN" sz="22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BiPPR</a:t>
                </a:r>
                <a:r>
                  <a:rPr kumimoji="1" lang="en-US" altLang="zh-CN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2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𝒕</m:t>
                    </m:r>
                  </m:oMath>
                </a14:m>
                <a:r>
                  <a:rPr kumimoji="1" lang="en-US" altLang="zh-CN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):  </a:t>
                </a: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2DBCBD15-78C2-400A-ED0E-691F6AF8F9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248" y="1516782"/>
                <a:ext cx="5302608" cy="430887"/>
              </a:xfrm>
              <a:prstGeom prst="rect">
                <a:avLst/>
              </a:prstGeom>
              <a:blipFill>
                <a:blip r:embed="rId4"/>
                <a:stretch>
                  <a:fillRect l="-1675" t="-8571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A51018D-203D-223A-B298-8853BFBFBDDC}"/>
                  </a:ext>
                </a:extLst>
              </p:cNvPr>
              <p:cNvSpPr txBox="1"/>
              <p:nvPr/>
            </p:nvSpPr>
            <p:spPr bwMode="auto">
              <a:xfrm>
                <a:off x="1217248" y="1925687"/>
                <a:ext cx="7914052" cy="22337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 there exists a node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d>
                      <m:dPr>
                        <m:ctrlP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2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sz="2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600"/>
                  </a:spcBef>
                  <a:buSzPct val="80000"/>
                  <a:buFont typeface="+mj-ea"/>
                  <a:buAutoNum type="circleNumDbPlain"/>
                </a:pPr>
                <a:r>
                  <a:rPr lang="en-US" altLang="zh-CN" sz="2200" dirty="0">
                    <a:solidFill>
                      <a:schemeClr val="bg1">
                        <a:lumMod val="8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200" b="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CN" sz="2200" dirty="0">
                    <a:solidFill>
                      <a:schemeClr val="bg1">
                        <a:lumMod val="8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b="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altLang="zh-CN" sz="2200" dirty="0">
                    <a:solidFill>
                      <a:schemeClr val="bg1">
                        <a:lumMod val="8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-walks to derive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220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2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kumimoji="1" lang="en-US" altLang="zh-CN" sz="22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2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22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solidFill>
                      <a:schemeClr val="bg1">
                        <a:lumMod val="8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kumimoji="1" lang="en-US" altLang="zh-CN" sz="22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2200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200" b="0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sz="2200" dirty="0">
                    <a:solidFill>
                      <a:schemeClr val="bg1">
                        <a:lumMod val="8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60000" indent="-360000">
                  <a:spcBef>
                    <a:spcPts val="1800"/>
                  </a:spcBef>
                  <a:buSzPct val="80000"/>
                  <a:buFont typeface="+mj-ea"/>
                  <a:buAutoNum type="circleNumDbPlain"/>
                </a:pPr>
                <a:r>
                  <a:rPr lang="en-US" altLang="zh-CN" sz="2200" dirty="0">
                    <a:solidFill>
                      <a:schemeClr val="bg1">
                        <a:lumMod val="8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Return </a:t>
                </a:r>
                <a14:m>
                  <m:oMath xmlns:m="http://schemas.openxmlformats.org/officeDocument/2006/math">
                    <m:r>
                      <a:rPr kumimoji="1" lang="en-US" altLang="zh-CN" sz="22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2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2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2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solidFill>
                      <a:schemeClr val="bg1">
                        <a:lumMod val="8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2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CN" sz="22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zh-CN" sz="22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𝑢</m:t>
                        </m:r>
                        <m:r>
                          <a:rPr kumimoji="1" lang="en-US" altLang="zh-CN" sz="22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zh-CN" sz="22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kumimoji="1" lang="en-US" altLang="zh-CN" sz="2200" i="1" dirty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200" i="1" dirty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  <m:r>
                          <a:rPr kumimoji="1" lang="en-US" altLang="zh-CN" sz="22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2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CN" sz="22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)∙ </m:t>
                        </m:r>
                        <m:r>
                          <a:rPr kumimoji="1" lang="en-US" altLang="zh-CN" sz="22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kumimoji="1" lang="en-US" altLang="zh-CN" sz="2200" i="1" dirty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200" i="1" dirty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nary>
                    <m:r>
                      <a:rPr kumimoji="1" lang="en-US" altLang="zh-CN" sz="22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 </m:t>
                    </m:r>
                    <m:r>
                      <a:rPr kumimoji="1" lang="en-US" altLang="zh-CN" sz="2200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+</m:t>
                    </m:r>
                    <m:f>
                      <m:fPr>
                        <m:ctrlPr>
                          <a:rPr kumimoji="1" lang="en-US" altLang="zh-CN" sz="22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kumimoji="1" lang="en-US" altLang="zh-CN" sz="22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a:rPr kumimoji="1" lang="en-US" altLang="zh-CN" sz="22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𝑛</m:t>
                        </m:r>
                      </m:den>
                    </m:f>
                    <m:r>
                      <a:rPr kumimoji="1" lang="en-US" altLang="zh-CN" sz="22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CN" sz="22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zh-CN" sz="22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2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zh-CN" sz="22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a:rPr kumimoji="1" lang="en-US" altLang="zh-CN" sz="22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kumimoji="1" lang="en-US" altLang="zh-CN" sz="22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2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2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sz="2200" dirty="0">
                    <a:solidFill>
                      <a:schemeClr val="bg1">
                        <a:lumMod val="8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A51018D-203D-223A-B298-8853BFBFB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7248" y="1925687"/>
                <a:ext cx="7914052" cy="2233731"/>
              </a:xfrm>
              <a:prstGeom prst="rect">
                <a:avLst/>
              </a:prstGeom>
              <a:blipFill>
                <a:blip r:embed="rId5"/>
                <a:stretch>
                  <a:fillRect l="-801" t="-1130" b="-33333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065FF29-BD1A-0324-9AA2-21A0B8AFF79B}"/>
                  </a:ext>
                </a:extLst>
              </p:cNvPr>
              <p:cNvSpPr txBox="1"/>
              <p:nvPr/>
            </p:nvSpPr>
            <p:spPr bwMode="auto">
              <a:xfrm>
                <a:off x="1600400" y="2511672"/>
                <a:ext cx="6792886" cy="4308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Pick a node </a:t>
                </a:r>
                <a14:m>
                  <m:oMath xmlns:m="http://schemas.openxmlformats.org/officeDocument/2006/math">
                    <m:r>
                      <a:rPr lang="en-US" altLang="zh-CN" sz="2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𝑣</m:t>
                    </m:r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C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and do </a:t>
                </a:r>
                <a:r>
                  <a:rPr lang="en-US" altLang="zh-CN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Push(</a:t>
                </a:r>
                <a14:m>
                  <m:oMath xmlns:m="http://schemas.openxmlformats.org/officeDocument/2006/math">
                    <m:r>
                      <a:rPr lang="en-US" altLang="zh-CN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𝒗</m:t>
                    </m:r>
                  </m:oMath>
                </a14:m>
                <a:r>
                  <a:rPr lang="en-US" altLang="zh-CN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)</a:t>
                </a:r>
                <a:r>
                  <a:rPr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;</a:t>
                </a:r>
                <a:r>
                  <a:rPr lang="en-US" altLang="zh-CN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  <a:endParaRPr lang="en-US" altLang="zh-CN" sz="2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065FF29-BD1A-0324-9AA2-21A0B8AFF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400" y="2511672"/>
                <a:ext cx="6792886" cy="430887"/>
              </a:xfrm>
              <a:prstGeom prst="rect">
                <a:avLst/>
              </a:prstGeom>
              <a:blipFill>
                <a:blip r:embed="rId6"/>
                <a:stretch>
                  <a:fillRect l="-1121" t="-8571" b="-25714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69C3644F-9EFC-EDD1-9CA5-E3A12A5AC7C7}"/>
              </a:ext>
            </a:extLst>
          </p:cNvPr>
          <p:cNvSpPr/>
          <p:nvPr/>
        </p:nvSpPr>
        <p:spPr>
          <a:xfrm>
            <a:off x="5223360" y="1732225"/>
            <a:ext cx="1751902" cy="86188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E96E67F9-BAE3-80BA-87D7-08F930CA98EE}"/>
              </a:ext>
            </a:extLst>
          </p:cNvPr>
          <p:cNvSpPr/>
          <p:nvPr/>
        </p:nvSpPr>
        <p:spPr>
          <a:xfrm>
            <a:off x="1028700" y="1422400"/>
            <a:ext cx="7988300" cy="2844800"/>
          </a:xfrm>
          <a:prstGeom prst="roundRect">
            <a:avLst/>
          </a:prstGeom>
          <a:noFill/>
          <a:ln w="12700">
            <a:solidFill>
              <a:srgbClr val="005AAA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圆角矩形 16">
            <a:extLst>
              <a:ext uri="{FF2B5EF4-FFF2-40B4-BE49-F238E27FC236}">
                <a16:creationId xmlns:a16="http://schemas.microsoft.com/office/drawing/2014/main" id="{166C0D4D-2CB5-8D42-CDFC-5CEFCA1C221D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71A8A1A-C0E4-6F4D-F1E7-FA79D80464F3}"/>
                  </a:ext>
                </a:extLst>
              </p:cNvPr>
              <p:cNvSpPr txBox="1"/>
              <p:nvPr/>
            </p:nvSpPr>
            <p:spPr bwMode="auto">
              <a:xfrm>
                <a:off x="1217248" y="5502608"/>
                <a:ext cx="8637824" cy="107830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200" i="1" dirty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𝑞</m:t>
                      </m:r>
                      <m:d>
                        <m:dPr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dPr>
                        <m:e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𝑠</m:t>
                          </m:r>
                        </m:e>
                      </m:d>
                      <m:r>
                        <a:rPr kumimoji="1" lang="en-US" altLang="zh-CN" sz="2200" b="0" i="1" dirty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 </m:t>
                      </m:r>
                      <m:r>
                        <a:rPr kumimoji="1" lang="en-US" altLang="zh-CN" sz="2200" i="1" dirty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</m:t>
                      </m:r>
                      <m:r>
                        <a:rPr kumimoji="1" lang="en-US" altLang="zh-CN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CN" sz="22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kumimoji="1" lang="en-US" altLang="zh-CN" sz="2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𝑡</m:t>
                          </m:r>
                        </m:e>
                      </m:d>
                      <m:r>
                        <a:rPr kumimoji="1" lang="en-US" altLang="zh-CN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CN" sz="22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kumimoji="1" lang="en-US" altLang="zh-CN" sz="2200" i="1" dirty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𝑞</m:t>
                      </m:r>
                      <m:d>
                        <m:dPr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dPr>
                        <m:e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𝑠</m:t>
                          </m:r>
                        </m:e>
                      </m:d>
                      <m:r>
                        <a:rPr kumimoji="1" lang="en-US" altLang="zh-CN" sz="2200" b="0" i="1" dirty="0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𝑢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 </m:t>
                          </m:r>
                          <m:r>
                            <a:rPr kumimoji="1" lang="el-GR" altLang="zh-CN" sz="2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kumimoji="1" lang="en-US" altLang="zh-CN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zh-CN" sz="2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CN" sz="2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200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sub>
                          </m:sSub>
                        </m:e>
                      </m:nary>
                      <m:r>
                        <a:rPr lang="en-US" altLang="zh-CN" sz="22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1" lang="en-US" altLang="zh-CN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CN" sz="2200" i="1" dirty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𝑞</m:t>
                      </m:r>
                      <m:d>
                        <m:dPr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dPr>
                        <m:e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𝑠</m:t>
                          </m:r>
                        </m:e>
                      </m:d>
                      <m:r>
                        <a:rPr kumimoji="1" lang="en-US" altLang="zh-CN" sz="2200" i="1" dirty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+</m:t>
                      </m:r>
                      <m:sSub>
                        <m:sSubPr>
                          <m:ctrlPr>
                            <a:rPr lang="en-US" altLang="zh-CN" sz="2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kumimoji="1" lang="en-US" altLang="zh-CN" sz="2200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71A8A1A-C0E4-6F4D-F1E7-FA79D8046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7248" y="5502608"/>
                <a:ext cx="8637824" cy="1078309"/>
              </a:xfrm>
              <a:prstGeom prst="rect">
                <a:avLst/>
              </a:prstGeom>
              <a:blipFill>
                <a:blip r:embed="rId7"/>
                <a:stretch>
                  <a:fillRect l="-147" t="-93023" b="-1500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80D03F1B-DDA4-FCC0-4FC4-0D913321C925}"/>
              </a:ext>
            </a:extLst>
          </p:cNvPr>
          <p:cNvSpPr txBox="1"/>
          <p:nvPr/>
        </p:nvSpPr>
        <p:spPr bwMode="auto">
          <a:xfrm>
            <a:off x="827088" y="4716936"/>
            <a:ext cx="2249037" cy="5799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80000"/>
            </a:pPr>
            <a:r>
              <a:rPr kumimoji="1"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Invariant: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65DDC6A-B972-6DFA-BEFA-425CD0F43D86}"/>
                  </a:ext>
                </a:extLst>
              </p:cNvPr>
              <p:cNvSpPr txBox="1"/>
              <p:nvPr/>
            </p:nvSpPr>
            <p:spPr bwMode="auto">
              <a:xfrm>
                <a:off x="1217248" y="6631680"/>
                <a:ext cx="5029200" cy="9139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𝑢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kumimoji="1" lang="el-GR" altLang="zh-CN" sz="2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kumimoji="1" lang="en-US" altLang="zh-CN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 </m:t>
                          </m:r>
                          <m:r>
                            <a:rPr kumimoji="1" lang="en-US" altLang="zh-CN" sz="2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zh-CN" sz="2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sz="22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kumimoji="1" lang="en-US" altLang="zh-CN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65DDC6A-B972-6DFA-BEFA-425CD0F43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7248" y="6631680"/>
                <a:ext cx="5029200" cy="913968"/>
              </a:xfrm>
              <a:prstGeom prst="rect">
                <a:avLst/>
              </a:prstGeom>
              <a:blipFill>
                <a:blip r:embed="rId8"/>
                <a:stretch>
                  <a:fillRect l="-19144" t="-127397" b="-17671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885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82CA3E50-3EBD-EEDA-7DBE-C837C1AD4D82}"/>
              </a:ext>
            </a:extLst>
          </p:cNvPr>
          <p:cNvSpPr txBox="1"/>
          <p:nvPr/>
        </p:nvSpPr>
        <p:spPr bwMode="auto">
          <a:xfrm>
            <a:off x="4258968" y="4570933"/>
            <a:ext cx="6264696" cy="24616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marL="360000" indent="-360000">
              <a:spcBef>
                <a:spcPts val="0"/>
              </a:spcBef>
              <a:buSzPct val="80000"/>
              <a:buFont typeface="+mj-ea"/>
              <a:buAutoNum type="circleNumDbPlain"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0000" indent="-360000">
              <a:spcBef>
                <a:spcPts val="0"/>
              </a:spcBef>
              <a:buSzPct val="80000"/>
              <a:buFont typeface="+mj-ea"/>
              <a:buAutoNum type="circleNumDbPlain"/>
            </a:pP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0"/>
              </a:spcBef>
              <a:buSzPct val="80000"/>
              <a:buFont typeface="+mj-ea"/>
              <a:buAutoNum type="circleNumDbPlain"/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60000" indent="-360000">
              <a:spcBef>
                <a:spcPts val="0"/>
              </a:spcBef>
              <a:buSzPct val="80000"/>
              <a:buFont typeface="+mj-ea"/>
              <a:buAutoNum type="circleNumDbPlain"/>
            </a:pPr>
            <a:endParaRPr lang="en-US" altLang="zh-CN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0"/>
              </a:spcBef>
              <a:buSzPct val="80000"/>
              <a:buFont typeface="+mj-ea"/>
              <a:buAutoNum type="circleNumDbPlain"/>
            </a:pPr>
            <a:endParaRPr lang="en-US" altLang="zh-CN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0"/>
              </a:spcBef>
              <a:buSzPct val="80000"/>
              <a:buFont typeface="+mj-ea"/>
              <a:buAutoNum type="circleNumDbPlain"/>
            </a:pPr>
            <a:endParaRPr lang="en-US" altLang="zh-CN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0"/>
              </a:spcBef>
              <a:buSzPct val="80000"/>
              <a:buFont typeface="+mj-ea"/>
              <a:buAutoNum type="circleNumDbPlain"/>
            </a:pPr>
            <a:r>
              <a:rPr lang="en-US" altLang="zh-CN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Time Cost for Push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C49B31DB-1B18-6915-6616-E2F359AE6EA8}"/>
                  </a:ext>
                </a:extLst>
              </p:cNvPr>
              <p:cNvSpPr/>
              <p:nvPr/>
            </p:nvSpPr>
            <p:spPr>
              <a:xfrm>
                <a:off x="4258968" y="3741234"/>
                <a:ext cx="130780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en-US" altLang="zh-CN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Push(</a:t>
                </a:r>
                <a14:m>
                  <m:oMath xmlns:m="http://schemas.openxmlformats.org/officeDocument/2006/math">
                    <m:r>
                      <a:rPr kumimoji="1" lang="en-US" altLang="zh-CN" sz="22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𝒖</m:t>
                    </m:r>
                  </m:oMath>
                </a14:m>
                <a:r>
                  <a:rPr kumimoji="1" lang="en-US" altLang="zh-CN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):  </a:t>
                </a: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C49B31DB-1B18-6915-6616-E2F359AE6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968" y="3741234"/>
                <a:ext cx="1307801" cy="430887"/>
              </a:xfrm>
              <a:prstGeom prst="rect">
                <a:avLst/>
              </a:prstGeom>
              <a:blipFill>
                <a:blip r:embed="rId3"/>
                <a:stretch>
                  <a:fillRect l="-5769" t="-8571" r="-10577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AFEF669-F9EB-E8E0-8DFE-BE6C36FD43F7}"/>
                  </a:ext>
                </a:extLst>
              </p:cNvPr>
              <p:cNvSpPr txBox="1"/>
              <p:nvPr/>
            </p:nvSpPr>
            <p:spPr bwMode="auto">
              <a:xfrm>
                <a:off x="4649081" y="5315150"/>
                <a:ext cx="4309914" cy="10443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zh-CN" sz="2000">
                    <a:latin typeface="Times New Roman" panose="02020603050405020304" pitchFamily="18" charset="0"/>
                    <a:ea typeface="楷体" panose="02010609060101010101" pitchFamily="49" charset="-122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∀ 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𝑣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∈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in</m:t>
                        </m:r>
                      </m:sub>
                    </m:sSub>
                    <m:r>
                      <a:rPr lang="en-US" altLang="zh-CN" sz="2000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(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)</m:t>
                    </m:r>
                  </m:oMath>
                </a14:m>
                <a:endParaRPr lang="en-US" altLang="zh-CN" sz="200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kumimoji="1" lang="en-US" altLang="zh-CN" sz="2000" dirty="0"/>
                  <a:t>      </a:t>
                </a:r>
                <a14:m>
                  <m:oMath xmlns:m="http://schemas.openxmlformats.org/officeDocument/2006/math">
                    <m:r>
                      <a:rPr kumimoji="1" lang="en-US" altLang="zh-CN" sz="20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)←</m:t>
                    </m:r>
                    <m:r>
                      <a:rPr kumimoji="1" lang="en-US" altLang="zh-CN" sz="20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b="0" i="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i="1"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AFEF669-F9EB-E8E0-8DFE-BE6C36FD4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9081" y="5315150"/>
                <a:ext cx="4309914" cy="1044325"/>
              </a:xfrm>
              <a:prstGeom prst="rect">
                <a:avLst/>
              </a:prstGeom>
              <a:blipFill>
                <a:blip r:embed="rId4"/>
                <a:stretch>
                  <a:fillRect l="-1765" t="-3614" b="-3614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151A37E-6B8F-7EC1-AD64-32CD44553633}"/>
                  </a:ext>
                </a:extLst>
              </p:cNvPr>
              <p:cNvSpPr txBox="1"/>
              <p:nvPr/>
            </p:nvSpPr>
            <p:spPr bwMode="auto">
              <a:xfrm>
                <a:off x="4649081" y="4599564"/>
                <a:ext cx="3600400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kumimoji="1" lang="en-US" altLang="zh-CN" sz="20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𝑞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𝑢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)←</m:t>
                    </m:r>
                    <m:r>
                      <a:rPr kumimoji="1" lang="en-US" altLang="zh-CN" sz="20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𝑞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𝑢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)+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𝛼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1" lang="en-US" altLang="zh-CN" sz="20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151A37E-6B8F-7EC1-AD64-32CD44553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9081" y="4599564"/>
                <a:ext cx="3600400" cy="400110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20A7FCB-0FE4-883A-7B3A-5CB0EE683A86}"/>
                  </a:ext>
                </a:extLst>
              </p:cNvPr>
              <p:cNvSpPr txBox="1"/>
              <p:nvPr/>
            </p:nvSpPr>
            <p:spPr bwMode="auto">
              <a:xfrm>
                <a:off x="4649081" y="6658474"/>
                <a:ext cx="3600400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←0</m:t>
                    </m:r>
                  </m:oMath>
                </a14:m>
                <a:r>
                  <a:rPr lang="en-US" altLang="zh-CN" sz="2000"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20A7FCB-0FE4-883A-7B3A-5CB0EE683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9081" y="6658474"/>
                <a:ext cx="3600400" cy="400110"/>
              </a:xfrm>
              <a:prstGeom prst="rect">
                <a:avLst/>
              </a:prstGeom>
              <a:blipFill>
                <a:blip r:embed="rId6"/>
                <a:stretch>
                  <a:fillRect b="-1562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肘形连接符 21">
            <a:extLst>
              <a:ext uri="{FF2B5EF4-FFF2-40B4-BE49-F238E27FC236}">
                <a16:creationId xmlns:a16="http://schemas.microsoft.com/office/drawing/2014/main" id="{640F6977-E643-56ED-CD2D-65D0CB1D5755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84103" y="5839217"/>
            <a:ext cx="268311" cy="250557"/>
          </a:xfrm>
          <a:prstGeom prst="bentConnector3">
            <a:avLst>
              <a:gd name="adj1" fmla="val 10433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81ACA48-279F-71FD-DD08-6BFDBF2DE839}"/>
                  </a:ext>
                </a:extLst>
              </p:cNvPr>
              <p:cNvSpPr txBox="1"/>
              <p:nvPr/>
            </p:nvSpPr>
            <p:spPr>
              <a:xfrm>
                <a:off x="636228" y="1719050"/>
                <a:ext cx="7920000" cy="1078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𝑢</m:t>
                          </m:r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kumimoji="1" lang="en-US" altLang="zh-CN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2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#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sz="22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of</m:t>
                              </m:r>
                              <m:r>
                                <a:rPr kumimoji="1" lang="en-US" altLang="zh-CN" sz="22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sz="22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push</m:t>
                              </m:r>
                              <m:r>
                                <a:rPr kumimoji="1" lang="en-US" altLang="zh-CN" sz="22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sz="22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at</m:t>
                              </m:r>
                              <m:r>
                                <a:rPr kumimoji="1" lang="en-US" altLang="zh-CN" sz="22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 </m:t>
                              </m:r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kumimoji="1" lang="en-US" altLang="zh-CN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2200" b="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time</m:t>
                              </m:r>
                              <m:r>
                                <a:rPr kumimoji="1" lang="en-US" altLang="zh-CN" sz="2200" b="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sz="2200" b="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kumimoji="1" lang="en-US" altLang="zh-CN" sz="2200" b="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sz="2200" b="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Push</m:t>
                              </m:r>
                              <m:r>
                                <a:rPr kumimoji="1" lang="en-US" altLang="zh-CN" sz="2200" b="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2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kumimoji="1" lang="en-US" altLang="zh-CN" sz="2200" b="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kumimoji="1" lang="en-US" altLang="zh-CN" sz="2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𝑢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CN" sz="2200" i="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sz="2200" b="0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en-US" altLang="zh-CN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81ACA48-279F-71FD-DD08-6BFDBF2DE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28" y="1719050"/>
                <a:ext cx="7920000" cy="1078244"/>
              </a:xfrm>
              <a:prstGeom prst="rect">
                <a:avLst/>
              </a:prstGeom>
              <a:blipFill>
                <a:blip r:embed="rId7"/>
                <a:stretch>
                  <a:fillRect l="-12000" t="-93023" b="-15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E3D00C41-8730-4D31-23A6-D0D87F3A9940}"/>
                  </a:ext>
                </a:extLst>
              </p:cNvPr>
              <p:cNvSpPr txBox="1"/>
              <p:nvPr/>
            </p:nvSpPr>
            <p:spPr bwMode="auto">
              <a:xfrm>
                <a:off x="8285088" y="4602864"/>
                <a:ext cx="1795314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E3D00C41-8730-4D31-23A6-D0D87F3A9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5088" y="4602864"/>
                <a:ext cx="1795314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7B6A8367-0054-E4F0-EE63-D0F0C3FC197E}"/>
                  </a:ext>
                </a:extLst>
              </p:cNvPr>
              <p:cNvSpPr txBox="1"/>
              <p:nvPr/>
            </p:nvSpPr>
            <p:spPr bwMode="auto">
              <a:xfrm>
                <a:off x="8347248" y="5315150"/>
                <a:ext cx="1795314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 b="0" i="0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  <m:r>
                            <a:rPr lang="en-US" altLang="zh-CN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7B6A8367-0054-E4F0-EE63-D0F0C3FC1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47248" y="5315150"/>
                <a:ext cx="1795314" cy="400110"/>
              </a:xfrm>
              <a:prstGeom prst="rect">
                <a:avLst/>
              </a:prstGeom>
              <a:blipFill>
                <a:blip r:embed="rId10"/>
                <a:stretch>
                  <a:fillRect b="-1212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D3CECBE-7A98-E4A5-59E1-7BD621CBCBF9}"/>
                  </a:ext>
                </a:extLst>
              </p:cNvPr>
              <p:cNvSpPr txBox="1"/>
              <p:nvPr/>
            </p:nvSpPr>
            <p:spPr bwMode="auto">
              <a:xfrm>
                <a:off x="8285088" y="6683232"/>
                <a:ext cx="1795314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D3CECBE-7A98-E4A5-59E1-7BD621CBC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5088" y="6683232"/>
                <a:ext cx="1795314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BB6E91C4-F2BE-754E-6F38-D9EF91C21C96}"/>
                  </a:ext>
                </a:extLst>
              </p:cNvPr>
              <p:cNvSpPr txBox="1"/>
              <p:nvPr/>
            </p:nvSpPr>
            <p:spPr bwMode="auto">
              <a:xfrm>
                <a:off x="5682952" y="3762045"/>
                <a:ext cx="1795314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 b="0" i="0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  <m:r>
                            <a:rPr lang="en-US" altLang="zh-CN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BB6E91C4-F2BE-754E-6F38-D9EF91C21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2952" y="3762045"/>
                <a:ext cx="1795314" cy="400110"/>
              </a:xfrm>
              <a:prstGeom prst="rect">
                <a:avLst/>
              </a:prstGeom>
              <a:blipFill>
                <a:blip r:embed="rId12"/>
                <a:stretch>
                  <a:fillRect b="-1562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右箭头 40">
            <a:extLst>
              <a:ext uri="{FF2B5EF4-FFF2-40B4-BE49-F238E27FC236}">
                <a16:creationId xmlns:a16="http://schemas.microsoft.com/office/drawing/2014/main" id="{3ED77B41-BF4D-EA10-E55A-917D3B6046E3}"/>
              </a:ext>
            </a:extLst>
          </p:cNvPr>
          <p:cNvSpPr/>
          <p:nvPr/>
        </p:nvSpPr>
        <p:spPr>
          <a:xfrm>
            <a:off x="5566769" y="3823565"/>
            <a:ext cx="327321" cy="277071"/>
          </a:xfrm>
          <a:prstGeom prst="rightArrow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直线连接符 42">
            <a:extLst>
              <a:ext uri="{FF2B5EF4-FFF2-40B4-BE49-F238E27FC236}">
                <a16:creationId xmlns:a16="http://schemas.microsoft.com/office/drawing/2014/main" id="{F21AA02A-D86A-081A-9DE8-D48AAB233FCF}"/>
              </a:ext>
            </a:extLst>
          </p:cNvPr>
          <p:cNvCxnSpPr>
            <a:cxnSpLocks/>
          </p:cNvCxnSpPr>
          <p:nvPr/>
        </p:nvCxnSpPr>
        <p:spPr>
          <a:xfrm>
            <a:off x="3833623" y="3795227"/>
            <a:ext cx="0" cy="3410951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9DBC71C-0C31-86F5-FC65-531204AB59C8}"/>
                  </a:ext>
                </a:extLst>
              </p:cNvPr>
              <p:cNvSpPr txBox="1"/>
              <p:nvPr/>
            </p:nvSpPr>
            <p:spPr bwMode="auto">
              <a:xfrm>
                <a:off x="265053" y="5302904"/>
                <a:ext cx="3874294" cy="4308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r>
                      <a:rPr kumimoji="1" lang="en-US" altLang="zh-CN" sz="2200" b="0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200" b="0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a:rPr kumimoji="1" lang="en-US" altLang="zh-CN" sz="2200" b="0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200" b="0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push</m:t>
                    </m:r>
                    <m:r>
                      <a:rPr kumimoji="1" lang="en-US" altLang="zh-CN" sz="2200" b="0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200" b="0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at</m:t>
                    </m:r>
                    <m:r>
                      <a:rPr kumimoji="1" lang="en-US" altLang="zh-CN" sz="22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200" i="1"/>
                  <a:t> </a:t>
                </a: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9DBC71C-0C31-86F5-FC65-531204AB5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053" y="5302904"/>
                <a:ext cx="3874294" cy="430887"/>
              </a:xfrm>
              <a:prstGeom prst="rect">
                <a:avLst/>
              </a:prstGeom>
              <a:blipFill>
                <a:blip r:embed="rId13"/>
                <a:stretch>
                  <a:fillRect b="-200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椭圆 46">
            <a:extLst>
              <a:ext uri="{FF2B5EF4-FFF2-40B4-BE49-F238E27FC236}">
                <a16:creationId xmlns:a16="http://schemas.microsoft.com/office/drawing/2014/main" id="{4168ACF7-A56A-55D0-38AB-C933D77096F3}"/>
              </a:ext>
            </a:extLst>
          </p:cNvPr>
          <p:cNvSpPr/>
          <p:nvPr/>
        </p:nvSpPr>
        <p:spPr>
          <a:xfrm>
            <a:off x="4596228" y="4560465"/>
            <a:ext cx="3449617" cy="578268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46D210DD-D4AD-E7CD-1CBD-7CF8DC752AA6}"/>
                  </a:ext>
                </a:extLst>
              </p:cNvPr>
              <p:cNvSpPr txBox="1"/>
              <p:nvPr/>
            </p:nvSpPr>
            <p:spPr bwMode="auto">
              <a:xfrm>
                <a:off x="2192874" y="5104588"/>
                <a:ext cx="1430176" cy="79438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zh-CN" sz="22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2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2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CN" sz="22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46D210DD-D4AD-E7CD-1CBD-7CF8DC752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2874" y="5104588"/>
                <a:ext cx="1430176" cy="7943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圆角矩形 49">
            <a:extLst>
              <a:ext uri="{FF2B5EF4-FFF2-40B4-BE49-F238E27FC236}">
                <a16:creationId xmlns:a16="http://schemas.microsoft.com/office/drawing/2014/main" id="{042CDF97-A135-8FDA-4FFB-A39AD9F362B9}"/>
              </a:ext>
            </a:extLst>
          </p:cNvPr>
          <p:cNvSpPr/>
          <p:nvPr/>
        </p:nvSpPr>
        <p:spPr>
          <a:xfrm>
            <a:off x="2427195" y="5565056"/>
            <a:ext cx="967490" cy="430887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圆角矩形 50">
            <a:extLst>
              <a:ext uri="{FF2B5EF4-FFF2-40B4-BE49-F238E27FC236}">
                <a16:creationId xmlns:a16="http://schemas.microsoft.com/office/drawing/2014/main" id="{5D544B0F-6674-4301-9C23-7771A8EB498B}"/>
              </a:ext>
            </a:extLst>
          </p:cNvPr>
          <p:cNvSpPr/>
          <p:nvPr/>
        </p:nvSpPr>
        <p:spPr>
          <a:xfrm>
            <a:off x="2427195" y="5007618"/>
            <a:ext cx="967490" cy="430887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AF3E0A53-E6ED-100D-1070-91E8D4AD3D94}"/>
                  </a:ext>
                </a:extLst>
              </p:cNvPr>
              <p:cNvSpPr txBox="1"/>
              <p:nvPr/>
            </p:nvSpPr>
            <p:spPr>
              <a:xfrm>
                <a:off x="471390" y="6122494"/>
                <a:ext cx="2446024" cy="798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:r>
                  <a:rPr kumimoji="1" lang="en-US" altLang="zh-CN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the minimum increment of </a:t>
                </a:r>
                <a14:m>
                  <m:oMath xmlns:m="http://schemas.openxmlformats.org/officeDocument/2006/math">
                    <m:r>
                      <a:rPr kumimoji="1" lang="en-US" altLang="zh-CN" b="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𝑞</m:t>
                    </m:r>
                    <m:r>
                      <a:rPr kumimoji="1" lang="en-US" altLang="zh-CN" b="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(</m:t>
                    </m:r>
                    <m:r>
                      <a:rPr kumimoji="1" lang="en-US" altLang="zh-CN" b="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  <m:r>
                      <a:rPr kumimoji="1" lang="en-US" altLang="zh-CN" b="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)</m:t>
                    </m:r>
                  </m:oMath>
                </a14:m>
                <a:endParaRPr kumimoji="1" lang="en-US" altLang="zh-CN" dirty="0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AF3E0A53-E6ED-100D-1070-91E8D4AD3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90" y="6122494"/>
                <a:ext cx="2446024" cy="798745"/>
              </a:xfrm>
              <a:prstGeom prst="rect">
                <a:avLst/>
              </a:prstGeom>
              <a:blipFill>
                <a:blip r:embed="rId15"/>
                <a:stretch>
                  <a:fillRect l="-206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肘形连接符 53">
            <a:extLst>
              <a:ext uri="{FF2B5EF4-FFF2-40B4-BE49-F238E27FC236}">
                <a16:creationId xmlns:a16="http://schemas.microsoft.com/office/drawing/2014/main" id="{6DB53F16-B382-E750-E5FC-FF4755E093EB}"/>
              </a:ext>
            </a:extLst>
          </p:cNvPr>
          <p:cNvCxnSpPr>
            <a:stCxn id="50" idx="2"/>
          </p:cNvCxnSpPr>
          <p:nvPr/>
        </p:nvCxnSpPr>
        <p:spPr>
          <a:xfrm rot="5400000">
            <a:off x="2350673" y="5847470"/>
            <a:ext cx="411794" cy="708740"/>
          </a:xfrm>
          <a:prstGeom prst="bentConnector2">
            <a:avLst/>
          </a:prstGeom>
          <a:ln w="127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70D8353C-4723-1D2E-7746-5FDFFD4198A0}"/>
                  </a:ext>
                </a:extLst>
              </p:cNvPr>
              <p:cNvSpPr txBox="1"/>
              <p:nvPr/>
            </p:nvSpPr>
            <p:spPr>
              <a:xfrm>
                <a:off x="471391" y="3947448"/>
                <a:ext cx="1955804" cy="798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:r>
                  <a:rPr kumimoji="1" lang="en-US" altLang="zh-CN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the upper bound of </a:t>
                </a:r>
                <a14:m>
                  <m:oMath xmlns:m="http://schemas.openxmlformats.org/officeDocument/2006/math">
                    <m:r>
                      <a:rPr kumimoji="1" lang="en-US" altLang="zh-CN" b="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𝑞</m:t>
                    </m:r>
                    <m:r>
                      <a:rPr kumimoji="1" lang="en-US" altLang="zh-CN" b="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(</m:t>
                    </m:r>
                    <m:r>
                      <a:rPr kumimoji="1" lang="en-US" altLang="zh-CN" b="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  <m:r>
                      <a:rPr kumimoji="1" lang="en-US" altLang="zh-CN" b="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)</m:t>
                    </m:r>
                  </m:oMath>
                </a14:m>
                <a:endParaRPr kumimoji="1" lang="en-US" altLang="zh-CN" dirty="0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70D8353C-4723-1D2E-7746-5FDFFD419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91" y="3947448"/>
                <a:ext cx="1955804" cy="798745"/>
              </a:xfrm>
              <a:prstGeom prst="rect">
                <a:avLst/>
              </a:prstGeom>
              <a:blipFill>
                <a:blip r:embed="rId16"/>
                <a:stretch>
                  <a:fillRect l="-2564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肘形连接符 55">
            <a:extLst>
              <a:ext uri="{FF2B5EF4-FFF2-40B4-BE49-F238E27FC236}">
                <a16:creationId xmlns:a16="http://schemas.microsoft.com/office/drawing/2014/main" id="{857753A3-DAD9-BDD0-8E24-3E0220EE3B29}"/>
              </a:ext>
            </a:extLst>
          </p:cNvPr>
          <p:cNvCxnSpPr>
            <a:cxnSpLocks/>
            <a:stCxn id="51" idx="0"/>
          </p:cNvCxnSpPr>
          <p:nvPr/>
        </p:nvCxnSpPr>
        <p:spPr>
          <a:xfrm rot="16200000" flipV="1">
            <a:off x="2291707" y="4388384"/>
            <a:ext cx="505650" cy="732817"/>
          </a:xfrm>
          <a:prstGeom prst="bentConnector2">
            <a:avLst/>
          </a:prstGeom>
          <a:ln w="1270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2272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Invariant for PageRank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1A3EFBA-0B4E-5567-DBB1-5FE312E0366E}"/>
                  </a:ext>
                </a:extLst>
              </p:cNvPr>
              <p:cNvSpPr txBox="1"/>
              <p:nvPr/>
            </p:nvSpPr>
            <p:spPr>
              <a:xfrm>
                <a:off x="512827" y="1620399"/>
                <a:ext cx="2666168" cy="496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Clr>
                    <a:schemeClr val="tx1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For each node </a:t>
                </a:r>
                <a14:m>
                  <m:oMath xmlns:m="http://schemas.openxmlformats.org/officeDocument/2006/math">
                    <m:r>
                      <a:rPr kumimoji="1" lang="en-US" altLang="zh-CN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𝑠</m:t>
                    </m:r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:</a:t>
                </a:r>
                <a:endParaRPr kumimoji="1"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1A3EFBA-0B4E-5567-DBB1-5FE312E03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27" y="1620399"/>
                <a:ext cx="2666168" cy="496483"/>
              </a:xfrm>
              <a:prstGeom prst="rect">
                <a:avLst/>
              </a:prstGeom>
              <a:blipFill>
                <a:blip r:embed="rId3"/>
                <a:stretch>
                  <a:fillRect l="-1896" t="-2500" b="-3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E6365D6-4F7C-AE1F-CE9D-5B217774069D}"/>
                  </a:ext>
                </a:extLst>
              </p:cNvPr>
              <p:cNvSpPr txBox="1"/>
              <p:nvPr/>
            </p:nvSpPr>
            <p:spPr>
              <a:xfrm>
                <a:off x="512827" y="2692946"/>
                <a:ext cx="1442032" cy="496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Clr>
                    <a:schemeClr val="tx1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kumimoji="1"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𝑡</m:t>
                        </m:r>
                      </m:e>
                    </m:d>
                    <m:r>
                      <a:rPr kumimoji="1" lang="en-US" altLang="zh-CN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</m:t>
                    </m:r>
                  </m:oMath>
                </a14:m>
                <a:endParaRPr kumimoji="1"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E6365D6-4F7C-AE1F-CE9D-5B2177740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27" y="2692946"/>
                <a:ext cx="1442032" cy="496867"/>
              </a:xfrm>
              <a:prstGeom prst="rect">
                <a:avLst/>
              </a:prstGeom>
              <a:blipFill>
                <a:blip r:embed="rId4"/>
                <a:stretch>
                  <a:fillRect l="-3478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B5F7117-66A9-715E-9A32-3FF3ECCC6C6E}"/>
                  </a:ext>
                </a:extLst>
              </p:cNvPr>
              <p:cNvSpPr txBox="1"/>
              <p:nvPr/>
            </p:nvSpPr>
            <p:spPr bwMode="auto">
              <a:xfrm>
                <a:off x="2962970" y="1490946"/>
                <a:ext cx="5029200" cy="9139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𝑡</m:t>
                          </m:r>
                        </m:e>
                      </m:d>
                      <m:r>
                        <a:rPr kumimoji="1" lang="en-US" altLang="zh-CN" sz="22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𝑢</m:t>
                          </m:r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 </m:t>
                          </m:r>
                          <m:r>
                            <a:rPr kumimoji="1" lang="el-GR" altLang="zh-CN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kumimoji="1" lang="en-US" altLang="zh-CN" sz="22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2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2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200" b="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kumimoji="1" lang="en-US" altLang="zh-CN" sz="2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zh-CN" sz="2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sz="22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kumimoji="1" lang="en-US" altLang="zh-CN" sz="22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+</m:t>
                      </m:r>
                      <m:r>
                        <a:rPr kumimoji="1" lang="en-US" altLang="zh-CN" sz="2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 </m:t>
                      </m:r>
                      <m:r>
                        <a:rPr kumimoji="1" lang="en-US" altLang="zh-CN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zh-CN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B5F7117-66A9-715E-9A32-3FF3ECCC6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2970" y="1490946"/>
                <a:ext cx="5029200" cy="913968"/>
              </a:xfrm>
              <a:prstGeom prst="rect">
                <a:avLst/>
              </a:prstGeom>
              <a:blipFill>
                <a:blip r:embed="rId5"/>
                <a:stretch>
                  <a:fillRect t="-127397" b="-17808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4957537-8294-723D-C359-DC8D4E4B9A50}"/>
                  </a:ext>
                </a:extLst>
              </p:cNvPr>
              <p:cNvSpPr txBox="1"/>
              <p:nvPr/>
            </p:nvSpPr>
            <p:spPr bwMode="auto">
              <a:xfrm>
                <a:off x="226666" y="2571676"/>
                <a:ext cx="5029200" cy="9139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𝑛</m:t>
                          </m:r>
                        </m:den>
                      </m:f>
                      <m:r>
                        <a:rPr kumimoji="1" lang="en-US" altLang="zh-CN" sz="2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kumimoji="1" lang="en-US" altLang="zh-CN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4957537-8294-723D-C359-DC8D4E4B9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666" y="2571676"/>
                <a:ext cx="5029200" cy="913968"/>
              </a:xfrm>
              <a:prstGeom prst="rect">
                <a:avLst/>
              </a:prstGeom>
              <a:blipFill>
                <a:blip r:embed="rId6"/>
                <a:stretch>
                  <a:fillRect t="-127397" b="-17808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790B4BF-F3E6-5A06-0911-D43F28FC64E7}"/>
                  </a:ext>
                </a:extLst>
              </p:cNvPr>
              <p:cNvSpPr txBox="1"/>
              <p:nvPr/>
            </p:nvSpPr>
            <p:spPr bwMode="auto">
              <a:xfrm>
                <a:off x="3594002" y="2597972"/>
                <a:ext cx="6624736" cy="9139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𝑛</m:t>
                          </m:r>
                        </m:den>
                      </m:f>
                      <m:r>
                        <a:rPr kumimoji="1" lang="en-US" altLang="zh-CN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zh-CN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1" lang="en-US" altLang="zh-CN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𝑢</m:t>
                              </m:r>
                              <m:r>
                                <a:rPr kumimoji="1" lang="en-US" altLang="zh-CN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kumimoji="1" lang="en-US" altLang="zh-CN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r>
                                <a:rPr kumimoji="1" lang="en-US" altLang="zh-CN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 </m:t>
                              </m:r>
                              <m:r>
                                <a:rPr kumimoji="1" lang="el-GR" altLang="zh-CN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1" lang="en-US" altLang="zh-CN" sz="22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2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kumimoji="1" lang="en-US" altLang="zh-CN" sz="22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2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kumimoji="1" lang="en-US" altLang="zh-CN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kumimoji="1" lang="en-US" altLang="zh-CN" sz="2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kumimoji="1" lang="en-US" altLang="zh-CN" sz="2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kumimoji="1" lang="en-US" altLang="zh-CN" sz="2200" b="0" i="1" dirty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</m:t>
                      </m:r>
                      <m:r>
                        <a:rPr kumimoji="1" lang="en-US" altLang="zh-CN" sz="22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+</m:t>
                      </m:r>
                      <m:f>
                        <m:fPr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𝑛</m:t>
                          </m:r>
                        </m:den>
                      </m:f>
                      <m:r>
                        <a:rPr kumimoji="1" lang="en-US" altLang="zh-CN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790B4BF-F3E6-5A06-0911-D43F28FC6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94002" y="2597972"/>
                <a:ext cx="6624736" cy="913968"/>
              </a:xfrm>
              <a:prstGeom prst="rect">
                <a:avLst/>
              </a:prstGeom>
              <a:blipFill>
                <a:blip r:embed="rId7"/>
                <a:stretch>
                  <a:fillRect l="-4981" t="-127397" b="-17808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9917949-4995-EFD8-3327-2C6DDB676B50}"/>
                  </a:ext>
                </a:extLst>
              </p:cNvPr>
              <p:cNvSpPr txBox="1"/>
              <p:nvPr/>
            </p:nvSpPr>
            <p:spPr bwMode="auto">
              <a:xfrm>
                <a:off x="1522810" y="3511940"/>
                <a:ext cx="6624736" cy="9925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𝑢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kumimoji="1" lang="en-US" altLang="zh-CN" sz="22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CN" sz="22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2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1" lang="en-US" altLang="zh-CN" sz="22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kumimoji="1" lang="en-US" altLang="zh-CN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1" lang="en-US" altLang="zh-CN" sz="22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kumimoji="1" lang="en-US" altLang="zh-CN" sz="22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kumimoji="1" lang="en-US" altLang="zh-CN" sz="22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kumimoji="1" lang="en-US" altLang="zh-CN" sz="22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r>
                                    <a:rPr kumimoji="1" lang="el-GR" altLang="zh-CN" sz="22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kumimoji="1" lang="en-US" altLang="zh-CN" sz="22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2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kumimoji="1" lang="en-US" altLang="zh-CN" sz="22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zh-CN" sz="22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kumimoji="1" lang="en-US" altLang="zh-CN" sz="2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kumimoji="1" lang="en-US" altLang="zh-CN" sz="2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nary>
                      <m:r>
                        <a:rPr kumimoji="1" lang="en-US" altLang="zh-CN" sz="2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</m:t>
                      </m:r>
                      <m:r>
                        <a:rPr kumimoji="1" lang="en-US" altLang="zh-CN" sz="22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+</m:t>
                      </m:r>
                      <m:f>
                        <m:fPr>
                          <m:ctrlP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𝑛</m:t>
                          </m:r>
                        </m:den>
                      </m:f>
                      <m:r>
                        <a:rPr kumimoji="1" lang="en-US" altLang="zh-CN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9917949-4995-EFD8-3327-2C6DDB676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2810" y="3511940"/>
                <a:ext cx="6624736" cy="992579"/>
              </a:xfrm>
              <a:prstGeom prst="rect">
                <a:avLst/>
              </a:prstGeom>
              <a:blipFill>
                <a:blip r:embed="rId8"/>
                <a:stretch>
                  <a:fillRect l="-10345" t="-108861" b="-16455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BD58EBC-0693-BEEB-641A-7771F37A7F5E}"/>
                  </a:ext>
                </a:extLst>
              </p:cNvPr>
              <p:cNvSpPr txBox="1"/>
              <p:nvPr/>
            </p:nvSpPr>
            <p:spPr bwMode="auto">
              <a:xfrm>
                <a:off x="1367434" y="4556274"/>
                <a:ext cx="6624736" cy="9139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𝑢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kumimoji="1" lang="en-US" altLang="zh-CN" sz="2200" i="1" dirty="0" smtClean="0">
                              <a:solidFill>
                                <a:srgbClr val="005AA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zh-CN" sz="2200" b="0" i="1" dirty="0">
                              <a:solidFill>
                                <a:srgbClr val="005AA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200" b="0" i="1" dirty="0">
                              <a:solidFill>
                                <a:srgbClr val="005AA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sz="2200" b="0" i="1" dirty="0">
                              <a:solidFill>
                                <a:srgbClr val="005AA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</m:t>
                          </m:r>
                          <m:r>
                            <a:rPr kumimoji="1" lang="en-US" altLang="zh-CN" sz="2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kumimoji="1" lang="en-US" altLang="zh-CN" sz="2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nary>
                      <m:r>
                        <a:rPr kumimoji="1" lang="en-US" altLang="zh-CN" sz="2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</m:t>
                      </m:r>
                      <m:r>
                        <a:rPr kumimoji="1" lang="en-US" altLang="zh-CN" sz="22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+</m:t>
                      </m:r>
                      <m:f>
                        <m:fPr>
                          <m:ctrlP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𝑛</m:t>
                          </m:r>
                        </m:den>
                      </m:f>
                      <m:r>
                        <a:rPr kumimoji="1" lang="en-US" altLang="zh-CN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BD58EBC-0693-BEEB-641A-7771F37A7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7434" y="4556274"/>
                <a:ext cx="6624736" cy="913968"/>
              </a:xfrm>
              <a:prstGeom prst="rect">
                <a:avLst/>
              </a:prstGeom>
              <a:blipFill>
                <a:blip r:embed="rId9"/>
                <a:stretch>
                  <a:fillRect l="-10134" t="-127397" b="-17808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0EF1930-E00A-8BE4-C8D9-4E48E691E4FE}"/>
                  </a:ext>
                </a:extLst>
              </p:cNvPr>
              <p:cNvSpPr txBox="1"/>
              <p:nvPr/>
            </p:nvSpPr>
            <p:spPr bwMode="auto">
              <a:xfrm>
                <a:off x="2067818" y="6083888"/>
                <a:ext cx="7128792" cy="9139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CN" sz="2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𝑢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kumimoji="1" lang="en-US" altLang="zh-CN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  <m:r>
                            <a:rPr kumimoji="1" lang="en-US" altLang="zh-CN" sz="2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sz="2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</m:t>
                          </m:r>
                          <m:r>
                            <a:rPr kumimoji="1" lang="en-US" altLang="zh-CN" sz="2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kumimoji="1" lang="en-US" altLang="zh-CN" sz="2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nary>
                      <m:r>
                        <a:rPr kumimoji="1" lang="en-US" altLang="zh-CN" sz="22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+ </m:t>
                      </m:r>
                      <m:f>
                        <m:fPr>
                          <m:ctrlP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𝑛</m:t>
                          </m:r>
                        </m:den>
                      </m:f>
                      <m:r>
                        <a:rPr kumimoji="1" lang="en-US" altLang="zh-CN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0EF1930-E00A-8BE4-C8D9-4E48E691E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7818" y="6083888"/>
                <a:ext cx="7128792" cy="913968"/>
              </a:xfrm>
              <a:prstGeom prst="rect">
                <a:avLst/>
              </a:prstGeom>
              <a:blipFill>
                <a:blip r:embed="rId10"/>
                <a:stretch>
                  <a:fillRect l="-1243" t="-127397" b="-17808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557DEAB8-D784-D94F-CFBF-9E3D536117E4}"/>
              </a:ext>
            </a:extLst>
          </p:cNvPr>
          <p:cNvSpPr txBox="1"/>
          <p:nvPr/>
        </p:nvSpPr>
        <p:spPr>
          <a:xfrm>
            <a:off x="283585" y="6218289"/>
            <a:ext cx="1730063" cy="496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Estimate</a:t>
            </a:r>
            <a:r>
              <a:rPr kumimoji="1" lang="en-US" altLang="zh-CN" sz="2400" dirty="0">
                <a:solidFill>
                  <a:schemeClr val="tx1"/>
                </a:solidFill>
                <a:ea typeface="Cambria Math" panose="02040503050406030204" pitchFamily="18" charset="0"/>
              </a:rPr>
              <a:t>:</a:t>
            </a:r>
            <a:endParaRPr kumimoji="1"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F8FE3069-ABD1-143B-9593-ED383DB71F8F}"/>
              </a:ext>
            </a:extLst>
          </p:cNvPr>
          <p:cNvSpPr/>
          <p:nvPr/>
        </p:nvSpPr>
        <p:spPr>
          <a:xfrm>
            <a:off x="5030289" y="6028723"/>
            <a:ext cx="1934663" cy="1160175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637F92-946B-E337-D50B-7A8BA05C82AD}"/>
              </a:ext>
            </a:extLst>
          </p:cNvPr>
          <p:cNvSpPr txBox="1"/>
          <p:nvPr/>
        </p:nvSpPr>
        <p:spPr>
          <a:xfrm>
            <a:off x="7405963" y="6083888"/>
            <a:ext cx="1790647" cy="79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SzPct val="80000"/>
            </a:pPr>
            <a:r>
              <a:rPr kumimoji="1"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No randomness, 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80000"/>
            </a:pPr>
            <a:r>
              <a:rPr kumimoji="1"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Variance = 0</a:t>
            </a:r>
          </a:p>
        </p:txBody>
      </p:sp>
      <p:sp>
        <p:nvSpPr>
          <p:cNvPr id="8" name="弧 7">
            <a:extLst>
              <a:ext uri="{FF2B5EF4-FFF2-40B4-BE49-F238E27FC236}">
                <a16:creationId xmlns:a16="http://schemas.microsoft.com/office/drawing/2014/main" id="{84D8B224-1101-E99B-F5EB-DB871F40FCEA}"/>
              </a:ext>
            </a:extLst>
          </p:cNvPr>
          <p:cNvSpPr/>
          <p:nvPr/>
        </p:nvSpPr>
        <p:spPr>
          <a:xfrm rot="19144712">
            <a:off x="6769936" y="5891452"/>
            <a:ext cx="702985" cy="653671"/>
          </a:xfrm>
          <a:prstGeom prst="arc">
            <a:avLst>
              <a:gd name="adj1" fmla="val 14984296"/>
              <a:gd name="adj2" fmla="val 458872"/>
            </a:avLst>
          </a:prstGeom>
          <a:ln w="12700">
            <a:solidFill>
              <a:srgbClr val="0070C0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372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Variance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B0DCEF8-AC46-1235-3321-E318F87AB31E}"/>
                  </a:ext>
                </a:extLst>
              </p:cNvPr>
              <p:cNvSpPr txBox="1"/>
              <p:nvPr/>
            </p:nvSpPr>
            <p:spPr bwMode="auto">
              <a:xfrm>
                <a:off x="797001" y="1598434"/>
                <a:ext cx="8470773" cy="10166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2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zh-CN" sz="2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𝑢</m:t>
                              </m:r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22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22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acc>
                              <m:r>
                                <a:rPr kumimoji="1" lang="en-US" altLang="zh-CN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kumimoji="1" lang="en-US" altLang="zh-CN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)∙ </m:t>
                              </m:r>
                              <m:r>
                                <a:rPr kumimoji="1" lang="en-US" altLang="zh-CN" sz="2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kumimoji="1" lang="en-US" altLang="zh-CN" sz="2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kumimoji="1" lang="en-US" altLang="zh-CN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𝑢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kumimoji="1" lang="en-US" altLang="zh-CN" sz="2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22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22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acc>
                              <m:r>
                                <a:rPr kumimoji="1" lang="en-US" altLang="zh-CN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kumimoji="1" lang="en-US" altLang="zh-CN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)∙ </m:t>
                              </m:r>
                              <m:r>
                                <a:rPr kumimoji="1" lang="en-US" altLang="zh-CN" sz="2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kumimoji="1" lang="en-US" altLang="zh-CN" sz="2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B0DCEF8-AC46-1235-3321-E318F87AB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001" y="1598434"/>
                <a:ext cx="8470773" cy="1016625"/>
              </a:xfrm>
              <a:prstGeom prst="rect">
                <a:avLst/>
              </a:prstGeom>
              <a:blipFill>
                <a:blip r:embed="rId3"/>
                <a:stretch>
                  <a:fillRect t="-106173" b="-15802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7A31470C-59B8-4E98-E0A9-C81DCFD48082}"/>
              </a:ext>
            </a:extLst>
          </p:cNvPr>
          <p:cNvSpPr txBox="1"/>
          <p:nvPr/>
        </p:nvSpPr>
        <p:spPr>
          <a:xfrm>
            <a:off x="423653" y="1835976"/>
            <a:ext cx="1730063" cy="496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endParaRPr kumimoji="1"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33F6F1D-936D-F828-4611-46BEA7482929}"/>
                  </a:ext>
                </a:extLst>
              </p:cNvPr>
              <p:cNvSpPr txBox="1"/>
              <p:nvPr/>
            </p:nvSpPr>
            <p:spPr>
              <a:xfrm>
                <a:off x="5642208" y="1344795"/>
                <a:ext cx="4593992" cy="42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kumimoji="1" lang="en-US" altLang="zh-CN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zh-CN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’s are non-positively correlated</a:t>
                </a: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33F6F1D-936D-F828-4611-46BEA7482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208" y="1344795"/>
                <a:ext cx="4593992" cy="429413"/>
              </a:xfrm>
              <a:prstGeom prst="rect">
                <a:avLst/>
              </a:prstGeom>
              <a:blipFill>
                <a:blip r:embed="rId4"/>
                <a:stretch>
                  <a:fillRect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弧 22">
            <a:extLst>
              <a:ext uri="{FF2B5EF4-FFF2-40B4-BE49-F238E27FC236}">
                <a16:creationId xmlns:a16="http://schemas.microsoft.com/office/drawing/2014/main" id="{D5ED65F2-8563-A82E-93AC-5D557120CFCD}"/>
              </a:ext>
            </a:extLst>
          </p:cNvPr>
          <p:cNvSpPr/>
          <p:nvPr/>
        </p:nvSpPr>
        <p:spPr>
          <a:xfrm rot="21374385" flipH="1">
            <a:off x="4936252" y="1378360"/>
            <a:ext cx="768205" cy="681400"/>
          </a:xfrm>
          <a:prstGeom prst="arc">
            <a:avLst>
              <a:gd name="adj1" fmla="val 12880764"/>
              <a:gd name="adj2" fmla="val 1572639"/>
            </a:avLst>
          </a:prstGeom>
          <a:ln w="12700">
            <a:solidFill>
              <a:srgbClr val="0070C0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2FF1815-92E4-3906-AB35-45AA6E2C0292}"/>
                  </a:ext>
                </a:extLst>
              </p:cNvPr>
              <p:cNvSpPr txBox="1"/>
              <p:nvPr/>
            </p:nvSpPr>
            <p:spPr bwMode="auto">
              <a:xfrm>
                <a:off x="2009325" y="2645107"/>
                <a:ext cx="2600775" cy="9317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𝑢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1" lang="en-US" altLang="zh-CN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1" lang="en-US" altLang="zh-CN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zh-CN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kumimoji="1" lang="en-US" altLang="zh-CN" sz="2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kumimoji="1" lang="en-US" altLang="zh-CN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kumimoji="1" lang="en-US" altLang="zh-CN" sz="2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2FF1815-92E4-3906-AB35-45AA6E2C0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9325" y="2645107"/>
                <a:ext cx="2600775" cy="931794"/>
              </a:xfrm>
              <a:prstGeom prst="rect">
                <a:avLst/>
              </a:prstGeom>
              <a:blipFill>
                <a:blip r:embed="rId5"/>
                <a:stretch>
                  <a:fillRect l="-25854" t="-124324" b="-174324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D12B50C-847A-D812-D3ED-1D10658E2BDD}"/>
                  </a:ext>
                </a:extLst>
              </p:cNvPr>
              <p:cNvSpPr txBox="1"/>
              <p:nvPr/>
            </p:nvSpPr>
            <p:spPr bwMode="auto">
              <a:xfrm>
                <a:off x="1969800" y="3937451"/>
                <a:ext cx="3672408" cy="7386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kumimoji="1" lang="en-US" altLang="zh-CN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kumimoji="1" lang="en-US" altLang="zh-CN" sz="22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CN" sz="22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200" b="0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kumimoji="1" lang="zh-CN" alt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  <a:r>
                  <a:rPr kumimoji="1" lang="en-US" altLang="zh-CN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for each 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</m:oMath>
                </a14:m>
                <a:r>
                  <a:rPr kumimoji="1" lang="en-US" altLang="zh-CN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</a:p>
              <a:p>
                <a:pPr>
                  <a:buSzPct val="80000"/>
                </a:pPr>
                <a:r>
                  <a:rPr kumimoji="1"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after the execution of BiPPR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D12B50C-847A-D812-D3ED-1D10658E2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9800" y="3937451"/>
                <a:ext cx="3672408" cy="738664"/>
              </a:xfrm>
              <a:prstGeom prst="rect">
                <a:avLst/>
              </a:prstGeom>
              <a:blipFill>
                <a:blip r:embed="rId6"/>
                <a:stretch>
                  <a:fillRect l="-1724" t="-6780" b="-13559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弧 3">
            <a:extLst>
              <a:ext uri="{FF2B5EF4-FFF2-40B4-BE49-F238E27FC236}">
                <a16:creationId xmlns:a16="http://schemas.microsoft.com/office/drawing/2014/main" id="{2D1C9F89-0AB2-C991-4CF1-42557B10A8D7}"/>
              </a:ext>
            </a:extLst>
          </p:cNvPr>
          <p:cNvSpPr/>
          <p:nvPr/>
        </p:nvSpPr>
        <p:spPr>
          <a:xfrm rot="8164932">
            <a:off x="3902418" y="3112120"/>
            <a:ext cx="862165" cy="622515"/>
          </a:xfrm>
          <a:prstGeom prst="arc">
            <a:avLst>
              <a:gd name="adj1" fmla="val 12880764"/>
              <a:gd name="adj2" fmla="val 20328007"/>
            </a:avLst>
          </a:prstGeom>
          <a:ln w="12700">
            <a:solidFill>
              <a:srgbClr val="C00000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F32BD14-9833-BF4B-D5E1-210017A983AC}"/>
                  </a:ext>
                </a:extLst>
              </p:cNvPr>
              <p:cNvSpPr txBox="1"/>
              <p:nvPr/>
            </p:nvSpPr>
            <p:spPr bwMode="auto">
              <a:xfrm>
                <a:off x="5643284" y="4159759"/>
                <a:ext cx="4416704" cy="83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kumimoji="1" lang="en-US" altLang="zh-CN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𝑢</m:t>
                          </m:r>
                          <m:r>
                            <a:rPr kumimoji="1" lang="en-US" altLang="zh-CN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kumimoji="1" lang="en-US" altLang="zh-CN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zh-CN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</m:t>
                          </m:r>
                          <m:r>
                            <a:rPr kumimoji="1" lang="en-US" altLang="zh-CN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kumimoji="1"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nary>
                      <m:r>
                        <a:rPr kumimoji="1" lang="en-US" altLang="zh-CN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</m:t>
                      </m:r>
                      <m:r>
                        <a:rPr kumimoji="1" lang="en-US" altLang="zh-CN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+</m:t>
                      </m:r>
                      <m:f>
                        <m:fPr>
                          <m:ctrlPr>
                            <a:rPr kumimoji="1"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kumimoji="1"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𝑛</m:t>
                          </m:r>
                        </m:den>
                      </m:f>
                      <m: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kumimoji="1"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kumimoji="1"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kumimoji="1"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F32BD14-9833-BF4B-D5E1-210017A9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43284" y="4159759"/>
                <a:ext cx="4416704" cy="839332"/>
              </a:xfrm>
              <a:prstGeom prst="rect">
                <a:avLst/>
              </a:prstGeom>
              <a:blipFill>
                <a:blip r:embed="rId7"/>
                <a:stretch>
                  <a:fillRect l="-1437" t="-125373" b="-17462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D34C607-D06C-585A-CF11-28FC47A9B29F}"/>
                  </a:ext>
                </a:extLst>
              </p:cNvPr>
              <p:cNvSpPr txBox="1"/>
              <p:nvPr/>
            </p:nvSpPr>
            <p:spPr bwMode="auto">
              <a:xfrm>
                <a:off x="5643284" y="3537059"/>
                <a:ext cx="3672408" cy="4986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zh-CN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kumimoji="1" lang="en-US" altLang="zh-CN" b="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CN" b="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by the invariant: 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D34C607-D06C-585A-CF11-28FC47A9B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43284" y="3537059"/>
                <a:ext cx="3672408" cy="498663"/>
              </a:xfrm>
              <a:prstGeom prst="rect">
                <a:avLst/>
              </a:prstGeom>
              <a:blipFill>
                <a:blip r:embed="rId8"/>
                <a:stretch>
                  <a:fillRect b="-225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C377ABE-56D7-E99F-D39A-7BC292B6A93A}"/>
                  </a:ext>
                </a:extLst>
              </p:cNvPr>
              <p:cNvSpPr txBox="1"/>
              <p:nvPr/>
            </p:nvSpPr>
            <p:spPr bwMode="auto">
              <a:xfrm>
                <a:off x="411796" y="6008566"/>
                <a:ext cx="7627926" cy="4631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Clr>
                    <a:schemeClr val="tx1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2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sz="22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zh-CN" sz="22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)−</m:t>
                            </m:r>
                            <m:r>
                              <a:rPr kumimoji="1" lang="el-GR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𝑡</m:t>
                            </m:r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)</m:t>
                            </m:r>
                          </m:e>
                        </m:d>
                        <m:r>
                          <a:rPr kumimoji="1" lang="en-US" altLang="zh-CN" sz="22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kumimoji="1" lang="en-US" altLang="zh-CN" sz="22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kumimoji="1" lang="el-GR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𝑡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)</m:t>
                        </m:r>
                      </m:e>
                    </m:d>
                    <m:r>
                      <a:rPr kumimoji="1"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endParaRPr kumimoji="1" lang="en-US" altLang="zh-CN" sz="2200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C377ABE-56D7-E99F-D39A-7BC292B6A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796" y="6008566"/>
                <a:ext cx="7627926" cy="463140"/>
              </a:xfrm>
              <a:prstGeom prst="rect">
                <a:avLst/>
              </a:prstGeom>
              <a:blipFill>
                <a:blip r:embed="rId9"/>
                <a:stretch>
                  <a:fillRect l="-498" b="-18919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360E366-75F2-619E-3E77-125E4A582D57}"/>
                  </a:ext>
                </a:extLst>
              </p:cNvPr>
              <p:cNvSpPr txBox="1"/>
              <p:nvPr/>
            </p:nvSpPr>
            <p:spPr bwMode="auto">
              <a:xfrm>
                <a:off x="5549262" y="5623837"/>
                <a:ext cx="4359355" cy="10357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kumimoji="1" lang="en-US" altLang="zh-CN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CN" b="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CN" b="0" i="0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max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kumimoji="1" lang="el-GR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𝑡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zh-CN" b="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zh-CN" b="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1" lang="en-US" altLang="zh-CN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l-GR" altLang="zh-CN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kumimoji="1" lang="en-US" altLang="zh-CN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i="1" dirty="0">
                                          <a:latin typeface="Cambria Math" panose="02040503050406030204" pitchFamily="18" charset="0"/>
                                          <a:ea typeface="楷体" panose="02010609060101010101" pitchFamily="49" charset="-122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zh-CN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b="0" i="1" dirty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=</m:t>
                      </m:r>
                      <m:f>
                        <m:f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max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kumimoji="1" lang="en-US" altLang="zh-CN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kumimoji="1" lang="en-US" altLang="zh-CN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CN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kumimoji="1" lang="en-US" altLang="zh-CN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kumimoji="1" lang="el-GR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𝑡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360E366-75F2-619E-3E77-125E4A582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9262" y="5623837"/>
                <a:ext cx="4359355" cy="10357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23731B0B-A917-8162-C3E9-91F1AFA35DFD}"/>
              </a:ext>
            </a:extLst>
          </p:cNvPr>
          <p:cNvSpPr txBox="1"/>
          <p:nvPr/>
        </p:nvSpPr>
        <p:spPr>
          <a:xfrm>
            <a:off x="778246" y="5404301"/>
            <a:ext cx="3220742" cy="46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SzPct val="80000"/>
            </a:pPr>
            <a:r>
              <a:rPr kumimoji="1" lang="en-US" altLang="zh-CN" sz="22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Chebyshev’s inequality: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38D41ED-2237-74DA-51CF-A3DC78AB92EA}"/>
                  </a:ext>
                </a:extLst>
              </p:cNvPr>
              <p:cNvSpPr txBox="1"/>
              <p:nvPr/>
            </p:nvSpPr>
            <p:spPr bwMode="auto">
              <a:xfrm>
                <a:off x="4247386" y="5841180"/>
                <a:ext cx="1559131" cy="7337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zh-CN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kumimoji="1" lang="en-US" altLang="zh-CN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zh-CN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l-GR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zh-CN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1" lang="en-US" altLang="zh-CN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38D41ED-2237-74DA-51CF-A3DC78AB9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7386" y="5841180"/>
                <a:ext cx="1559131" cy="733791"/>
              </a:xfrm>
              <a:prstGeom prst="rect">
                <a:avLst/>
              </a:prstGeom>
              <a:blipFill>
                <a:blip r:embed="rId11"/>
                <a:stretch>
                  <a:fillRect t="-508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500A709-75BE-9612-9D2B-8E7098683243}"/>
                  </a:ext>
                </a:extLst>
              </p:cNvPr>
              <p:cNvSpPr txBox="1"/>
              <p:nvPr/>
            </p:nvSpPr>
            <p:spPr bwMode="auto">
              <a:xfrm>
                <a:off x="8955349" y="6013760"/>
                <a:ext cx="1104639" cy="4579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zh-CN" sz="22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zh-CN" sz="22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20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500A709-75BE-9612-9D2B-8E7098683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55349" y="6013760"/>
                <a:ext cx="1104639" cy="457946"/>
              </a:xfrm>
              <a:prstGeom prst="rect">
                <a:avLst/>
              </a:prstGeom>
              <a:blipFill>
                <a:blip r:embed="rId12"/>
                <a:stretch>
                  <a:fillRect l="-1149" b="-8108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AB162B97-0CAF-C867-1CA0-83A8297D9A42}"/>
              </a:ext>
            </a:extLst>
          </p:cNvPr>
          <p:cNvSpPr txBox="1"/>
          <p:nvPr/>
        </p:nvSpPr>
        <p:spPr bwMode="auto">
          <a:xfrm>
            <a:off x="8944783" y="5623837"/>
            <a:ext cx="932062" cy="461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</a:rPr>
              <a:t>❓</a:t>
            </a:r>
          </a:p>
        </p:txBody>
      </p:sp>
      <p:sp>
        <p:nvSpPr>
          <p:cNvPr id="24" name="右箭头 23">
            <a:extLst>
              <a:ext uri="{FF2B5EF4-FFF2-40B4-BE49-F238E27FC236}">
                <a16:creationId xmlns:a16="http://schemas.microsoft.com/office/drawing/2014/main" id="{84333580-72E5-72D0-C405-973E6C076A2D}"/>
              </a:ext>
            </a:extLst>
          </p:cNvPr>
          <p:cNvSpPr/>
          <p:nvPr/>
        </p:nvSpPr>
        <p:spPr>
          <a:xfrm>
            <a:off x="903995" y="7118008"/>
            <a:ext cx="327321" cy="277071"/>
          </a:xfrm>
          <a:prstGeom prst="rightArrow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19CB9A3-20ED-7671-A7AF-2288D5B95C62}"/>
                  </a:ext>
                </a:extLst>
              </p:cNvPr>
              <p:cNvSpPr txBox="1"/>
              <p:nvPr/>
            </p:nvSpPr>
            <p:spPr bwMode="auto">
              <a:xfrm>
                <a:off x="1390891" y="6942290"/>
                <a:ext cx="6261971" cy="62850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4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400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max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𝑐</m:t>
                            </m:r>
                          </m:e>
                          <m:sup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kumimoji="1" lang="en-US" altLang="zh-CN" sz="24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zh-CN" sz="24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kumimoji="1" lang="en-US" altLang="zh-CN" sz="24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kumimoji="1" lang="el-GR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𝑡</m:t>
                        </m:r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)</m:t>
                        </m:r>
                      </m:den>
                    </m:f>
                    <m:r>
                      <a:rPr kumimoji="1" lang="en-US" altLang="zh-CN" sz="2400" b="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</m:t>
                    </m:r>
                    <m:r>
                      <a:rPr lang="en-US" sz="24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zh-CN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CN" sz="24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</a:rPr>
                                  <m:t>max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sz="2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constants</a:t>
                </a:r>
                <a:r>
                  <a:rPr lang="en-US" sz="2200" dirty="0">
                    <a:solidFill>
                      <a:srgbClr val="C0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19CB9A3-20ED-7671-A7AF-2288D5B95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891" y="6942290"/>
                <a:ext cx="6261971" cy="628505"/>
              </a:xfrm>
              <a:prstGeom prst="rect">
                <a:avLst/>
              </a:prstGeom>
              <a:blipFill>
                <a:blip r:embed="rId13"/>
                <a:stretch>
                  <a:fillRect l="-1215" b="-1176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圆角矩形 28">
            <a:extLst>
              <a:ext uri="{FF2B5EF4-FFF2-40B4-BE49-F238E27FC236}">
                <a16:creationId xmlns:a16="http://schemas.microsoft.com/office/drawing/2014/main" id="{BD19F342-F620-459F-0379-E6E98ADE724D}"/>
              </a:ext>
            </a:extLst>
          </p:cNvPr>
          <p:cNvSpPr/>
          <p:nvPr/>
        </p:nvSpPr>
        <p:spPr>
          <a:xfrm>
            <a:off x="761454" y="5358114"/>
            <a:ext cx="4731571" cy="1352624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110CC23-A652-A936-7C89-EFCFCF149F1D}"/>
                  </a:ext>
                </a:extLst>
              </p:cNvPr>
              <p:cNvSpPr txBox="1"/>
              <p:nvPr/>
            </p:nvSpPr>
            <p:spPr bwMode="auto">
              <a:xfrm>
                <a:off x="4521876" y="2653098"/>
                <a:ext cx="3021924" cy="9139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sz="2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sz="2200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CN" sz="2200" i="1" dirty="0" smtClean="0">
                                  <a:solidFill>
                                    <a:srgbClr val="005AA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200" i="1" dirty="0">
                                  <a:solidFill>
                                    <a:srgbClr val="005AA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CN" sz="2200" i="1" dirty="0">
                                  <a:solidFill>
                                    <a:srgbClr val="005AA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kumimoji="1" lang="en-US" altLang="zh-CN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𝑢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sz="22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110CC23-A652-A936-7C89-EFCFCF149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1876" y="2653098"/>
                <a:ext cx="3021924" cy="913968"/>
              </a:xfrm>
              <a:prstGeom prst="rect">
                <a:avLst/>
              </a:prstGeom>
              <a:blipFill>
                <a:blip r:embed="rId14"/>
                <a:stretch>
                  <a:fillRect l="-418" t="-126027" b="-17808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1825506-EFED-9390-97E2-943B4B8915C1}"/>
                  </a:ext>
                </a:extLst>
              </p:cNvPr>
              <p:cNvSpPr txBox="1"/>
              <p:nvPr/>
            </p:nvSpPr>
            <p:spPr bwMode="auto">
              <a:xfrm>
                <a:off x="7122651" y="2713968"/>
                <a:ext cx="2600775" cy="7275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sz="2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sz="2200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kumimoji="1" lang="en-US" altLang="zh-CN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kumimoji="1" lang="en-US" altLang="zh-CN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zh-CN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1825506-EFED-9390-97E2-943B4B891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2651" y="2713968"/>
                <a:ext cx="2600775" cy="72750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52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7" grpId="0"/>
      <p:bldP spid="9" grpId="0"/>
      <p:bldP spid="10" grpId="0"/>
      <p:bldP spid="15" grpId="0"/>
      <p:bldP spid="16" grpId="0"/>
      <p:bldP spid="22" grpId="0"/>
      <p:bldP spid="24" grpId="0" animBg="1"/>
      <p:bldP spid="25" grpId="0"/>
      <p:bldP spid="29" grpId="0" animBg="1"/>
      <p:bldP spid="11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Time Cost for </a:t>
            </a:r>
            <a:r>
              <a:rPr lang="en-US" altLang="zh-CN" sz="30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BiPPR</a:t>
            </a:r>
            <a:endParaRPr lang="en-US" altLang="zh-CN" sz="3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CBA6E9A-581C-5B2E-A696-73C22F0C41A5}"/>
                  </a:ext>
                </a:extLst>
              </p:cNvPr>
              <p:cNvSpPr txBox="1"/>
              <p:nvPr/>
            </p:nvSpPr>
            <p:spPr bwMode="auto">
              <a:xfrm>
                <a:off x="4846014" y="1745478"/>
                <a:ext cx="3882998" cy="9107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kumimoji="1"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CN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zh-CN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1" lang="en-US" altLang="zh-CN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𝑢</m:t>
                              </m:r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)∙</m:t>
                              </m:r>
                              <m:sSub>
                                <m:sSubPr>
                                  <m:ctrlP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CN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in</m:t>
                                  </m:r>
                                </m:sub>
                              </m:sSub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CBA6E9A-581C-5B2E-A696-73C22F0C4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6014" y="1745478"/>
                <a:ext cx="3882998" cy="910762"/>
              </a:xfrm>
              <a:prstGeom prst="rect">
                <a:avLst/>
              </a:prstGeom>
              <a:blipFill>
                <a:blip r:embed="rId3"/>
                <a:stretch>
                  <a:fillRect t="-108219" b="-158904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C495865-1C73-C1E7-F596-AFCE595956E5}"/>
                  </a:ext>
                </a:extLst>
              </p:cNvPr>
              <p:cNvSpPr txBox="1"/>
              <p:nvPr/>
            </p:nvSpPr>
            <p:spPr bwMode="auto">
              <a:xfrm>
                <a:off x="1061549" y="1836084"/>
                <a:ext cx="4114153" cy="75001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CN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max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C495865-1C73-C1E7-F596-AFCE59595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1549" y="1836084"/>
                <a:ext cx="4114153" cy="750014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BE62386-060B-3A3D-B857-D7B42C944D3E}"/>
                  </a:ext>
                </a:extLst>
              </p:cNvPr>
              <p:cNvSpPr txBox="1"/>
              <p:nvPr/>
            </p:nvSpPr>
            <p:spPr bwMode="auto">
              <a:xfrm>
                <a:off x="3572958" y="1938490"/>
                <a:ext cx="1795314" cy="4321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BE62386-060B-3A3D-B857-D7B42C944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2958" y="1938490"/>
                <a:ext cx="1795314" cy="4321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任意形状 7">
            <a:extLst>
              <a:ext uri="{FF2B5EF4-FFF2-40B4-BE49-F238E27FC236}">
                <a16:creationId xmlns:a16="http://schemas.microsoft.com/office/drawing/2014/main" id="{F0B85233-9741-C849-FC1B-5C0D549AE335}"/>
              </a:ext>
            </a:extLst>
          </p:cNvPr>
          <p:cNvSpPr/>
          <p:nvPr/>
        </p:nvSpPr>
        <p:spPr>
          <a:xfrm>
            <a:off x="2543312" y="2784051"/>
            <a:ext cx="1150625" cy="78581"/>
          </a:xfrm>
          <a:custGeom>
            <a:avLst/>
            <a:gdLst>
              <a:gd name="connsiteX0" fmla="*/ 0 w 1150625"/>
              <a:gd name="connsiteY0" fmla="*/ 0 h 78581"/>
              <a:gd name="connsiteX1" fmla="*/ 86606 w 1150625"/>
              <a:gd name="connsiteY1" fmla="*/ 78509 h 78581"/>
              <a:gd name="connsiteX2" fmla="*/ 185584 w 1150625"/>
              <a:gd name="connsiteY2" fmla="*/ 12396 h 78581"/>
              <a:gd name="connsiteX3" fmla="*/ 280439 w 1150625"/>
              <a:gd name="connsiteY3" fmla="*/ 66113 h 78581"/>
              <a:gd name="connsiteX4" fmla="*/ 371169 w 1150625"/>
              <a:gd name="connsiteY4" fmla="*/ 20660 h 78581"/>
              <a:gd name="connsiteX5" fmla="*/ 466023 w 1150625"/>
              <a:gd name="connsiteY5" fmla="*/ 74377 h 78581"/>
              <a:gd name="connsiteX6" fmla="*/ 548505 w 1150625"/>
              <a:gd name="connsiteY6" fmla="*/ 24792 h 78581"/>
              <a:gd name="connsiteX7" fmla="*/ 622739 w 1150625"/>
              <a:gd name="connsiteY7" fmla="*/ 66113 h 78581"/>
              <a:gd name="connsiteX8" fmla="*/ 692849 w 1150625"/>
              <a:gd name="connsiteY8" fmla="*/ 24792 h 78581"/>
              <a:gd name="connsiteX9" fmla="*/ 771207 w 1150625"/>
              <a:gd name="connsiteY9" fmla="*/ 78509 h 78581"/>
              <a:gd name="connsiteX10" fmla="*/ 857813 w 1150625"/>
              <a:gd name="connsiteY10" fmla="*/ 33056 h 78581"/>
              <a:gd name="connsiteX11" fmla="*/ 927923 w 1150625"/>
              <a:gd name="connsiteY11" fmla="*/ 78509 h 78581"/>
              <a:gd name="connsiteX12" fmla="*/ 1006281 w 1150625"/>
              <a:gd name="connsiteY12" fmla="*/ 37188 h 78581"/>
              <a:gd name="connsiteX13" fmla="*/ 1080515 w 1150625"/>
              <a:gd name="connsiteY13" fmla="*/ 78509 h 78581"/>
              <a:gd name="connsiteX14" fmla="*/ 1150625 w 1150625"/>
              <a:gd name="connsiteY14" fmla="*/ 24792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50625" h="78581" extrusionOk="0">
                <a:moveTo>
                  <a:pt x="0" y="0"/>
                </a:moveTo>
                <a:cubicBezTo>
                  <a:pt x="23017" y="35248"/>
                  <a:pt x="54467" y="76896"/>
                  <a:pt x="86606" y="78509"/>
                </a:cubicBezTo>
                <a:cubicBezTo>
                  <a:pt x="121502" y="81410"/>
                  <a:pt x="150351" y="14555"/>
                  <a:pt x="185584" y="12396"/>
                </a:cubicBezTo>
                <a:cubicBezTo>
                  <a:pt x="214773" y="13374"/>
                  <a:pt x="248988" y="67610"/>
                  <a:pt x="280439" y="66113"/>
                </a:cubicBezTo>
                <a:cubicBezTo>
                  <a:pt x="307322" y="65276"/>
                  <a:pt x="345648" y="21868"/>
                  <a:pt x="371169" y="20660"/>
                </a:cubicBezTo>
                <a:cubicBezTo>
                  <a:pt x="404654" y="22340"/>
                  <a:pt x="437485" y="71594"/>
                  <a:pt x="466023" y="74377"/>
                </a:cubicBezTo>
                <a:cubicBezTo>
                  <a:pt x="494439" y="74891"/>
                  <a:pt x="519299" y="29075"/>
                  <a:pt x="548505" y="24792"/>
                </a:cubicBezTo>
                <a:cubicBezTo>
                  <a:pt x="574386" y="21139"/>
                  <a:pt x="598034" y="67014"/>
                  <a:pt x="622739" y="66113"/>
                </a:cubicBezTo>
                <a:cubicBezTo>
                  <a:pt x="647581" y="66553"/>
                  <a:pt x="670004" y="23183"/>
                  <a:pt x="692849" y="24792"/>
                </a:cubicBezTo>
                <a:cubicBezTo>
                  <a:pt x="712788" y="26081"/>
                  <a:pt x="747097" y="79900"/>
                  <a:pt x="771207" y="78509"/>
                </a:cubicBezTo>
                <a:cubicBezTo>
                  <a:pt x="800191" y="82104"/>
                  <a:pt x="832034" y="36582"/>
                  <a:pt x="857813" y="33056"/>
                </a:cubicBezTo>
                <a:cubicBezTo>
                  <a:pt x="885841" y="35997"/>
                  <a:pt x="903492" y="78204"/>
                  <a:pt x="927923" y="78509"/>
                </a:cubicBezTo>
                <a:cubicBezTo>
                  <a:pt x="954581" y="77523"/>
                  <a:pt x="981704" y="33166"/>
                  <a:pt x="1006281" y="37188"/>
                </a:cubicBezTo>
                <a:cubicBezTo>
                  <a:pt x="1030807" y="37337"/>
                  <a:pt x="1052559" y="77885"/>
                  <a:pt x="1080515" y="78509"/>
                </a:cubicBezTo>
                <a:cubicBezTo>
                  <a:pt x="1098373" y="76003"/>
                  <a:pt x="1126097" y="47558"/>
                  <a:pt x="1150625" y="24792"/>
                </a:cubicBezTo>
              </a:path>
            </a:pathLst>
          </a:custGeom>
          <a:noFill/>
          <a:ln w="190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924886"/>
                      <a:gd name="connsiteY0" fmla="*/ 0 h 267530"/>
                      <a:gd name="connsiteX1" fmla="*/ 295421 w 3924886"/>
                      <a:gd name="connsiteY1" fmla="*/ 267287 h 267530"/>
                      <a:gd name="connsiteX2" fmla="*/ 633046 w 3924886"/>
                      <a:gd name="connsiteY2" fmla="*/ 42204 h 267530"/>
                      <a:gd name="connsiteX3" fmla="*/ 956603 w 3924886"/>
                      <a:gd name="connsiteY3" fmla="*/ 225084 h 267530"/>
                      <a:gd name="connsiteX4" fmla="*/ 1266092 w 3924886"/>
                      <a:gd name="connsiteY4" fmla="*/ 70339 h 267530"/>
                      <a:gd name="connsiteX5" fmla="*/ 1589649 w 3924886"/>
                      <a:gd name="connsiteY5" fmla="*/ 253219 h 267530"/>
                      <a:gd name="connsiteX6" fmla="*/ 1871003 w 3924886"/>
                      <a:gd name="connsiteY6" fmla="*/ 84407 h 267530"/>
                      <a:gd name="connsiteX7" fmla="*/ 2124221 w 3924886"/>
                      <a:gd name="connsiteY7" fmla="*/ 225084 h 267530"/>
                      <a:gd name="connsiteX8" fmla="*/ 2363372 w 3924886"/>
                      <a:gd name="connsiteY8" fmla="*/ 84407 h 267530"/>
                      <a:gd name="connsiteX9" fmla="*/ 2630658 w 3924886"/>
                      <a:gd name="connsiteY9" fmla="*/ 267287 h 267530"/>
                      <a:gd name="connsiteX10" fmla="*/ 2926080 w 3924886"/>
                      <a:gd name="connsiteY10" fmla="*/ 112542 h 267530"/>
                      <a:gd name="connsiteX11" fmla="*/ 3165231 w 3924886"/>
                      <a:gd name="connsiteY11" fmla="*/ 267287 h 267530"/>
                      <a:gd name="connsiteX12" fmla="*/ 3432517 w 3924886"/>
                      <a:gd name="connsiteY12" fmla="*/ 126610 h 267530"/>
                      <a:gd name="connsiteX13" fmla="*/ 3685735 w 3924886"/>
                      <a:gd name="connsiteY13" fmla="*/ 267287 h 267530"/>
                      <a:gd name="connsiteX14" fmla="*/ 3924886 w 3924886"/>
                      <a:gd name="connsiteY14" fmla="*/ 84407 h 267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924886" h="267530">
                        <a:moveTo>
                          <a:pt x="0" y="0"/>
                        </a:moveTo>
                        <a:cubicBezTo>
                          <a:pt x="94956" y="130126"/>
                          <a:pt x="189913" y="260253"/>
                          <a:pt x="295421" y="267287"/>
                        </a:cubicBezTo>
                        <a:cubicBezTo>
                          <a:pt x="400929" y="274321"/>
                          <a:pt x="522849" y="49238"/>
                          <a:pt x="633046" y="42204"/>
                        </a:cubicBezTo>
                        <a:cubicBezTo>
                          <a:pt x="743243" y="35170"/>
                          <a:pt x="851095" y="220395"/>
                          <a:pt x="956603" y="225084"/>
                        </a:cubicBezTo>
                        <a:cubicBezTo>
                          <a:pt x="1062111" y="229773"/>
                          <a:pt x="1160584" y="65650"/>
                          <a:pt x="1266092" y="70339"/>
                        </a:cubicBezTo>
                        <a:cubicBezTo>
                          <a:pt x="1371600" y="75028"/>
                          <a:pt x="1488831" y="250874"/>
                          <a:pt x="1589649" y="253219"/>
                        </a:cubicBezTo>
                        <a:cubicBezTo>
                          <a:pt x="1690467" y="255564"/>
                          <a:pt x="1781908" y="89096"/>
                          <a:pt x="1871003" y="84407"/>
                        </a:cubicBezTo>
                        <a:cubicBezTo>
                          <a:pt x="1960098" y="79718"/>
                          <a:pt x="2042160" y="225084"/>
                          <a:pt x="2124221" y="225084"/>
                        </a:cubicBezTo>
                        <a:cubicBezTo>
                          <a:pt x="2206282" y="225084"/>
                          <a:pt x="2278966" y="77373"/>
                          <a:pt x="2363372" y="84407"/>
                        </a:cubicBezTo>
                        <a:cubicBezTo>
                          <a:pt x="2447778" y="91441"/>
                          <a:pt x="2536873" y="262598"/>
                          <a:pt x="2630658" y="267287"/>
                        </a:cubicBezTo>
                        <a:cubicBezTo>
                          <a:pt x="2724443" y="271976"/>
                          <a:pt x="2836985" y="112542"/>
                          <a:pt x="2926080" y="112542"/>
                        </a:cubicBezTo>
                        <a:cubicBezTo>
                          <a:pt x="3015175" y="112542"/>
                          <a:pt x="3080825" y="264942"/>
                          <a:pt x="3165231" y="267287"/>
                        </a:cubicBezTo>
                        <a:cubicBezTo>
                          <a:pt x="3249637" y="269632"/>
                          <a:pt x="3345766" y="126610"/>
                          <a:pt x="3432517" y="126610"/>
                        </a:cubicBezTo>
                        <a:cubicBezTo>
                          <a:pt x="3519268" y="126610"/>
                          <a:pt x="3603674" y="274321"/>
                          <a:pt x="3685735" y="267287"/>
                        </a:cubicBezTo>
                        <a:cubicBezTo>
                          <a:pt x="3767797" y="260253"/>
                          <a:pt x="3846341" y="172330"/>
                          <a:pt x="3924886" y="84407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scene3d>
            <a:camera prst="orthographicFront">
              <a:rot lat="0" lon="0" rev="60000"/>
            </a:camera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AB9C1B8-7AF8-3AD6-734B-477E79CD1BF7}"/>
                  </a:ext>
                </a:extLst>
              </p:cNvPr>
              <p:cNvSpPr txBox="1"/>
              <p:nvPr/>
            </p:nvSpPr>
            <p:spPr>
              <a:xfrm>
                <a:off x="1994711" y="2941368"/>
                <a:ext cx="2256661" cy="798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:r>
                  <a:rPr kumimoji="1" lang="en-US" altLang="zh-CN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Time cost for generating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-walks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AB9C1B8-7AF8-3AD6-734B-477E79CD1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711" y="2941368"/>
                <a:ext cx="2256661" cy="798745"/>
              </a:xfrm>
              <a:prstGeom prst="rect">
                <a:avLst/>
              </a:prstGeom>
              <a:blipFill>
                <a:blip r:embed="rId6"/>
                <a:stretch>
                  <a:fillRect r="-559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7D8848ED-CC89-3E9A-0705-2D797F2236DB}"/>
              </a:ext>
            </a:extLst>
          </p:cNvPr>
          <p:cNvSpPr txBox="1"/>
          <p:nvPr/>
        </p:nvSpPr>
        <p:spPr>
          <a:xfrm>
            <a:off x="5743688" y="2893597"/>
            <a:ext cx="2256661" cy="79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Clr>
                <a:schemeClr val="tx1"/>
              </a:buClr>
              <a:buSzPct val="80000"/>
            </a:pPr>
            <a:r>
              <a:rPr kumimoji="1"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Time cost for performing push</a:t>
            </a:r>
          </a:p>
        </p:txBody>
      </p:sp>
      <p:sp>
        <p:nvSpPr>
          <p:cNvPr id="14" name="任意形状 13">
            <a:extLst>
              <a:ext uri="{FF2B5EF4-FFF2-40B4-BE49-F238E27FC236}">
                <a16:creationId xmlns:a16="http://schemas.microsoft.com/office/drawing/2014/main" id="{5DFB6792-D1E8-4774-D93D-A1EDCA7ACABF}"/>
              </a:ext>
            </a:extLst>
          </p:cNvPr>
          <p:cNvSpPr/>
          <p:nvPr/>
        </p:nvSpPr>
        <p:spPr>
          <a:xfrm>
            <a:off x="5344295" y="2784894"/>
            <a:ext cx="3055448" cy="45719"/>
          </a:xfrm>
          <a:custGeom>
            <a:avLst/>
            <a:gdLst>
              <a:gd name="connsiteX0" fmla="*/ 0 w 3055448"/>
              <a:gd name="connsiteY0" fmla="*/ 0 h 45719"/>
              <a:gd name="connsiteX1" fmla="*/ 229979 w 3055448"/>
              <a:gd name="connsiteY1" fmla="*/ 45677 h 45719"/>
              <a:gd name="connsiteX2" fmla="*/ 492814 w 3055448"/>
              <a:gd name="connsiteY2" fmla="*/ 7212 h 45719"/>
              <a:gd name="connsiteX3" fmla="*/ 744696 w 3055448"/>
              <a:gd name="connsiteY3" fmla="*/ 38465 h 45719"/>
              <a:gd name="connsiteX4" fmla="*/ 985628 w 3055448"/>
              <a:gd name="connsiteY4" fmla="*/ 12020 h 45719"/>
              <a:gd name="connsiteX5" fmla="*/ 1237511 w 3055448"/>
              <a:gd name="connsiteY5" fmla="*/ 43273 h 45719"/>
              <a:gd name="connsiteX6" fmla="*/ 1456539 w 3055448"/>
              <a:gd name="connsiteY6" fmla="*/ 14424 h 45719"/>
              <a:gd name="connsiteX7" fmla="*/ 1653665 w 3055448"/>
              <a:gd name="connsiteY7" fmla="*/ 38465 h 45719"/>
              <a:gd name="connsiteX8" fmla="*/ 1839839 w 3055448"/>
              <a:gd name="connsiteY8" fmla="*/ 14424 h 45719"/>
              <a:gd name="connsiteX9" fmla="*/ 2047916 w 3055448"/>
              <a:gd name="connsiteY9" fmla="*/ 45677 h 45719"/>
              <a:gd name="connsiteX10" fmla="*/ 2277896 w 3055448"/>
              <a:gd name="connsiteY10" fmla="*/ 19232 h 45719"/>
              <a:gd name="connsiteX11" fmla="*/ 2464071 w 3055448"/>
              <a:gd name="connsiteY11" fmla="*/ 45677 h 45719"/>
              <a:gd name="connsiteX12" fmla="*/ 2672148 w 3055448"/>
              <a:gd name="connsiteY12" fmla="*/ 21636 h 45719"/>
              <a:gd name="connsiteX13" fmla="*/ 2869273 w 3055448"/>
              <a:gd name="connsiteY13" fmla="*/ 45677 h 45719"/>
              <a:gd name="connsiteX14" fmla="*/ 3055448 w 3055448"/>
              <a:gd name="connsiteY14" fmla="*/ 14424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55448" h="45719" extrusionOk="0">
                <a:moveTo>
                  <a:pt x="0" y="0"/>
                </a:moveTo>
                <a:cubicBezTo>
                  <a:pt x="62461" y="15168"/>
                  <a:pt x="146047" y="45149"/>
                  <a:pt x="229979" y="45677"/>
                </a:cubicBezTo>
                <a:cubicBezTo>
                  <a:pt x="318285" y="48178"/>
                  <a:pt x="394071" y="8826"/>
                  <a:pt x="492814" y="7212"/>
                </a:cubicBezTo>
                <a:cubicBezTo>
                  <a:pt x="572543" y="11925"/>
                  <a:pt x="661443" y="43845"/>
                  <a:pt x="744696" y="38465"/>
                </a:cubicBezTo>
                <a:cubicBezTo>
                  <a:pt x="822272" y="36771"/>
                  <a:pt x="916091" y="17239"/>
                  <a:pt x="985628" y="12020"/>
                </a:cubicBezTo>
                <a:cubicBezTo>
                  <a:pt x="1081375" y="14436"/>
                  <a:pt x="1164027" y="32579"/>
                  <a:pt x="1237511" y="43273"/>
                </a:cubicBezTo>
                <a:cubicBezTo>
                  <a:pt x="1307177" y="42324"/>
                  <a:pt x="1377346" y="24484"/>
                  <a:pt x="1456539" y="14424"/>
                </a:cubicBezTo>
                <a:cubicBezTo>
                  <a:pt x="1524881" y="3928"/>
                  <a:pt x="1588218" y="40639"/>
                  <a:pt x="1653665" y="38465"/>
                </a:cubicBezTo>
                <a:cubicBezTo>
                  <a:pt x="1722041" y="40981"/>
                  <a:pt x="1782933" y="15338"/>
                  <a:pt x="1839839" y="14424"/>
                </a:cubicBezTo>
                <a:cubicBezTo>
                  <a:pt x="1899109" y="14585"/>
                  <a:pt x="1978985" y="48212"/>
                  <a:pt x="2047916" y="45677"/>
                </a:cubicBezTo>
                <a:cubicBezTo>
                  <a:pt x="2127355" y="56048"/>
                  <a:pt x="2208696" y="20865"/>
                  <a:pt x="2277896" y="19232"/>
                </a:cubicBezTo>
                <a:cubicBezTo>
                  <a:pt x="2349951" y="23385"/>
                  <a:pt x="2399743" y="46968"/>
                  <a:pt x="2464071" y="45677"/>
                </a:cubicBezTo>
                <a:cubicBezTo>
                  <a:pt x="2539256" y="37781"/>
                  <a:pt x="2607087" y="10005"/>
                  <a:pt x="2672148" y="21636"/>
                </a:cubicBezTo>
                <a:cubicBezTo>
                  <a:pt x="2727431" y="23648"/>
                  <a:pt x="2800986" y="43841"/>
                  <a:pt x="2869273" y="45677"/>
                </a:cubicBezTo>
                <a:cubicBezTo>
                  <a:pt x="2925451" y="43928"/>
                  <a:pt x="2992768" y="26322"/>
                  <a:pt x="3055448" y="14424"/>
                </a:cubicBezTo>
              </a:path>
            </a:pathLst>
          </a:custGeom>
          <a:noFill/>
          <a:ln w="190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924886"/>
                      <a:gd name="connsiteY0" fmla="*/ 0 h 267530"/>
                      <a:gd name="connsiteX1" fmla="*/ 295421 w 3924886"/>
                      <a:gd name="connsiteY1" fmla="*/ 267287 h 267530"/>
                      <a:gd name="connsiteX2" fmla="*/ 633046 w 3924886"/>
                      <a:gd name="connsiteY2" fmla="*/ 42204 h 267530"/>
                      <a:gd name="connsiteX3" fmla="*/ 956603 w 3924886"/>
                      <a:gd name="connsiteY3" fmla="*/ 225084 h 267530"/>
                      <a:gd name="connsiteX4" fmla="*/ 1266092 w 3924886"/>
                      <a:gd name="connsiteY4" fmla="*/ 70339 h 267530"/>
                      <a:gd name="connsiteX5" fmla="*/ 1589649 w 3924886"/>
                      <a:gd name="connsiteY5" fmla="*/ 253219 h 267530"/>
                      <a:gd name="connsiteX6" fmla="*/ 1871003 w 3924886"/>
                      <a:gd name="connsiteY6" fmla="*/ 84407 h 267530"/>
                      <a:gd name="connsiteX7" fmla="*/ 2124221 w 3924886"/>
                      <a:gd name="connsiteY7" fmla="*/ 225084 h 267530"/>
                      <a:gd name="connsiteX8" fmla="*/ 2363372 w 3924886"/>
                      <a:gd name="connsiteY8" fmla="*/ 84407 h 267530"/>
                      <a:gd name="connsiteX9" fmla="*/ 2630658 w 3924886"/>
                      <a:gd name="connsiteY9" fmla="*/ 267287 h 267530"/>
                      <a:gd name="connsiteX10" fmla="*/ 2926080 w 3924886"/>
                      <a:gd name="connsiteY10" fmla="*/ 112542 h 267530"/>
                      <a:gd name="connsiteX11" fmla="*/ 3165231 w 3924886"/>
                      <a:gd name="connsiteY11" fmla="*/ 267287 h 267530"/>
                      <a:gd name="connsiteX12" fmla="*/ 3432517 w 3924886"/>
                      <a:gd name="connsiteY12" fmla="*/ 126610 h 267530"/>
                      <a:gd name="connsiteX13" fmla="*/ 3685735 w 3924886"/>
                      <a:gd name="connsiteY13" fmla="*/ 267287 h 267530"/>
                      <a:gd name="connsiteX14" fmla="*/ 3924886 w 3924886"/>
                      <a:gd name="connsiteY14" fmla="*/ 84407 h 267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924886" h="267530">
                        <a:moveTo>
                          <a:pt x="0" y="0"/>
                        </a:moveTo>
                        <a:cubicBezTo>
                          <a:pt x="94956" y="130126"/>
                          <a:pt x="189913" y="260253"/>
                          <a:pt x="295421" y="267287"/>
                        </a:cubicBezTo>
                        <a:cubicBezTo>
                          <a:pt x="400929" y="274321"/>
                          <a:pt x="522849" y="49238"/>
                          <a:pt x="633046" y="42204"/>
                        </a:cubicBezTo>
                        <a:cubicBezTo>
                          <a:pt x="743243" y="35170"/>
                          <a:pt x="851095" y="220395"/>
                          <a:pt x="956603" y="225084"/>
                        </a:cubicBezTo>
                        <a:cubicBezTo>
                          <a:pt x="1062111" y="229773"/>
                          <a:pt x="1160584" y="65650"/>
                          <a:pt x="1266092" y="70339"/>
                        </a:cubicBezTo>
                        <a:cubicBezTo>
                          <a:pt x="1371600" y="75028"/>
                          <a:pt x="1488831" y="250874"/>
                          <a:pt x="1589649" y="253219"/>
                        </a:cubicBezTo>
                        <a:cubicBezTo>
                          <a:pt x="1690467" y="255564"/>
                          <a:pt x="1781908" y="89096"/>
                          <a:pt x="1871003" y="84407"/>
                        </a:cubicBezTo>
                        <a:cubicBezTo>
                          <a:pt x="1960098" y="79718"/>
                          <a:pt x="2042160" y="225084"/>
                          <a:pt x="2124221" y="225084"/>
                        </a:cubicBezTo>
                        <a:cubicBezTo>
                          <a:pt x="2206282" y="225084"/>
                          <a:pt x="2278966" y="77373"/>
                          <a:pt x="2363372" y="84407"/>
                        </a:cubicBezTo>
                        <a:cubicBezTo>
                          <a:pt x="2447778" y="91441"/>
                          <a:pt x="2536873" y="262598"/>
                          <a:pt x="2630658" y="267287"/>
                        </a:cubicBezTo>
                        <a:cubicBezTo>
                          <a:pt x="2724443" y="271976"/>
                          <a:pt x="2836985" y="112542"/>
                          <a:pt x="2926080" y="112542"/>
                        </a:cubicBezTo>
                        <a:cubicBezTo>
                          <a:pt x="3015175" y="112542"/>
                          <a:pt x="3080825" y="264942"/>
                          <a:pt x="3165231" y="267287"/>
                        </a:cubicBezTo>
                        <a:cubicBezTo>
                          <a:pt x="3249637" y="269632"/>
                          <a:pt x="3345766" y="126610"/>
                          <a:pt x="3432517" y="126610"/>
                        </a:cubicBezTo>
                        <a:cubicBezTo>
                          <a:pt x="3519268" y="126610"/>
                          <a:pt x="3603674" y="274321"/>
                          <a:pt x="3685735" y="267287"/>
                        </a:cubicBezTo>
                        <a:cubicBezTo>
                          <a:pt x="3767797" y="260253"/>
                          <a:pt x="3846341" y="172330"/>
                          <a:pt x="3924886" y="84407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scene3d>
            <a:camera prst="orthographicFront">
              <a:rot lat="0" lon="0" rev="60000"/>
            </a:camera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148EF36-29FD-F422-1524-6A6D3636F120}"/>
              </a:ext>
            </a:extLst>
          </p:cNvPr>
          <p:cNvSpPr txBox="1"/>
          <p:nvPr/>
        </p:nvSpPr>
        <p:spPr bwMode="auto">
          <a:xfrm>
            <a:off x="546266" y="4238731"/>
            <a:ext cx="8660191" cy="4631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kumimoji="1" lang="en-US" altLang="zh-CN" sz="2200" dirty="0">
                <a:latin typeface="Times New Roman" panose="02020603050405020304" pitchFamily="18" charset="0"/>
                <a:ea typeface="楷体" panose="02010609060101010101" pitchFamily="49" charset="-122"/>
              </a:rPr>
              <a:t>When                                                      ,    achieves the minimum.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6E33553-BA09-EF0A-0947-7AD12A7DF793}"/>
                  </a:ext>
                </a:extLst>
              </p:cNvPr>
              <p:cNvSpPr txBox="1"/>
              <p:nvPr/>
            </p:nvSpPr>
            <p:spPr bwMode="auto">
              <a:xfrm>
                <a:off x="1511148" y="4084714"/>
                <a:ext cx="4232540" cy="83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max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den>
                      </m:f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𝑢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</m:t>
                          </m:r>
                          <m:sSub>
                            <m:sSubPr>
                              <m:ctrlPr>
                                <a:rPr kumimoji="1"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6E33553-BA09-EF0A-0947-7AD12A7DF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1148" y="4084714"/>
                <a:ext cx="4232540" cy="839332"/>
              </a:xfrm>
              <a:prstGeom prst="rect">
                <a:avLst/>
              </a:prstGeom>
              <a:blipFill>
                <a:blip r:embed="rId7"/>
                <a:stretch>
                  <a:fillRect t="-123881" b="-17462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右箭头 23">
            <a:extLst>
              <a:ext uri="{FF2B5EF4-FFF2-40B4-BE49-F238E27FC236}">
                <a16:creationId xmlns:a16="http://schemas.microsoft.com/office/drawing/2014/main" id="{AE89D473-F151-4F2C-8A7A-4C40B4109971}"/>
              </a:ext>
            </a:extLst>
          </p:cNvPr>
          <p:cNvSpPr/>
          <p:nvPr/>
        </p:nvSpPr>
        <p:spPr>
          <a:xfrm>
            <a:off x="638386" y="5373409"/>
            <a:ext cx="327321" cy="277071"/>
          </a:xfrm>
          <a:prstGeom prst="rightArrow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7F413EA-3C89-9EE6-3DF4-F07166060E4A}"/>
                  </a:ext>
                </a:extLst>
              </p:cNvPr>
              <p:cNvSpPr txBox="1"/>
              <p:nvPr/>
            </p:nvSpPr>
            <p:spPr bwMode="auto">
              <a:xfrm>
                <a:off x="788599" y="4927003"/>
                <a:ext cx="5235683" cy="109780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sSubPr>
                        <m:e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𝑟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sz="22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max</m:t>
                          </m:r>
                        </m:sub>
                      </m:sSub>
                      <m:r>
                        <a:rPr lang="en-US" altLang="zh-CN" sz="2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2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𝑢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CN" sz="220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in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7F413EA-3C89-9EE6-3DF4-F07166060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599" y="4927003"/>
                <a:ext cx="5235683" cy="1097801"/>
              </a:xfrm>
              <a:prstGeom prst="rect">
                <a:avLst/>
              </a:prstGeom>
              <a:blipFill>
                <a:blip r:embed="rId8"/>
                <a:stretch>
                  <a:fillRect t="-90909" b="-144318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右箭头 25">
            <a:extLst>
              <a:ext uri="{FF2B5EF4-FFF2-40B4-BE49-F238E27FC236}">
                <a16:creationId xmlns:a16="http://schemas.microsoft.com/office/drawing/2014/main" id="{DD51095A-6860-2CD2-0E41-78067BF8D316}"/>
              </a:ext>
            </a:extLst>
          </p:cNvPr>
          <p:cNvSpPr/>
          <p:nvPr/>
        </p:nvSpPr>
        <p:spPr>
          <a:xfrm>
            <a:off x="638386" y="6225451"/>
            <a:ext cx="327321" cy="277071"/>
          </a:xfrm>
          <a:prstGeom prst="rightArrow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37D687F-D07F-FAE4-4E9F-DF8BE227B734}"/>
                  </a:ext>
                </a:extLst>
              </p:cNvPr>
              <p:cNvSpPr txBox="1"/>
              <p:nvPr/>
            </p:nvSpPr>
            <p:spPr bwMode="auto">
              <a:xfrm>
                <a:off x="1061549" y="5863836"/>
                <a:ext cx="7867298" cy="9673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Cost of BiPPR:  </a:t>
                </a:r>
                <a14:m>
                  <m:oMath xmlns:m="http://schemas.openxmlformats.org/officeDocument/2006/math">
                    <m:r>
                      <a:rPr lang="en-US" sz="2200" b="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22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kumimoji="1" lang="en-US" altLang="zh-CN" sz="2200" i="1" dirty="0">
                                            <a:latin typeface="Cambria Math" panose="02040503050406030204" pitchFamily="18" charset="0"/>
                                            <a:ea typeface="楷体" panose="02010609060101010101" pitchFamily="49" charset="-122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kumimoji="1" lang="en-US" altLang="zh-CN" sz="2200" i="1" dirty="0">
                                            <a:latin typeface="Cambria Math" panose="02040503050406030204" pitchFamily="18" charset="0"/>
                                            <a:ea typeface="楷体" panose="02010609060101010101" pitchFamily="49" charset="-122"/>
                                          </a:rPr>
                                          <m:t>𝑢</m:t>
                                        </m:r>
                                        <m:r>
                                          <a:rPr kumimoji="1" lang="en-US" altLang="zh-CN" sz="22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kumimoji="1" lang="en-US" altLang="zh-CN" sz="22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kumimoji="1" lang="en-US" altLang="zh-CN" sz="22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kumimoji="1" lang="en-US" altLang="zh-CN" sz="22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zh-CN" sz="22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  <m:r>
                                              <a:rPr kumimoji="1" lang="en-US" altLang="zh-CN" sz="22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1" lang="en-US" altLang="zh-CN" sz="22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kumimoji="1" lang="en-US" altLang="zh-CN" sz="22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zh-CN" sz="22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sz="22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zh-CN" sz="2200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in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kumimoji="1" lang="en-US" altLang="zh-CN" sz="22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zh-CN" sz="2200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d>
                                      </m:e>
                                    </m:nary>
                                  </m:num>
                                  <m:den>
                                    <m:r>
                                      <a:rPr lang="en-US" altLang="zh-CN" sz="22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2200" b="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2200" b="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2200" b="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37D687F-D07F-FAE4-4E9F-DF8BE227B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1549" y="5863836"/>
                <a:ext cx="7867298" cy="967381"/>
              </a:xfrm>
              <a:prstGeom prst="rect">
                <a:avLst/>
              </a:prstGeom>
              <a:blipFill>
                <a:blip r:embed="rId9"/>
                <a:stretch>
                  <a:fillRect l="-966" t="-12821" b="-2307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8806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Single-Node PageRank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2">
                <a:extLst>
                  <a:ext uri="{FF2B5EF4-FFF2-40B4-BE49-F238E27FC236}">
                    <a16:creationId xmlns:a16="http://schemas.microsoft.com/office/drawing/2014/main" id="{9322BB81-4650-5FDB-C53B-5183FE7A24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7932937"/>
                  </p:ext>
                </p:extLst>
              </p:nvPr>
            </p:nvGraphicFramePr>
            <p:xfrm>
              <a:off x="617832" y="1726754"/>
              <a:ext cx="8732642" cy="45721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3970">
                      <a:extLst>
                        <a:ext uri="{9D8B030D-6E8A-4147-A177-3AD203B41FA5}">
                          <a16:colId xmlns:a16="http://schemas.microsoft.com/office/drawing/2014/main" val="766223457"/>
                        </a:ext>
                      </a:extLst>
                    </a:gridCol>
                    <a:gridCol w="3888432">
                      <a:extLst>
                        <a:ext uri="{9D8B030D-6E8A-4147-A177-3AD203B41FA5}">
                          <a16:colId xmlns:a16="http://schemas.microsoft.com/office/drawing/2014/main" val="1028029713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3368993768"/>
                        </a:ext>
                      </a:extLst>
                    </a:gridCol>
                  </a:tblGrid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Complexity</a:t>
                          </a:r>
                          <a:r>
                            <a:rPr lang="zh-CN" alt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Bound</a:t>
                          </a:r>
                          <a:endParaRPr 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Notes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1558678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Monte Carlo </a:t>
                          </a:r>
                          <a:r>
                            <a:rPr lang="en-US" altLang="zh-CN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[InMath’05]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9709721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BiPPR </a:t>
                          </a:r>
                          <a:r>
                            <a:rPr lang="en-US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[WSDM’16]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2000" b="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CN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CN" sz="20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nary>
                                                <m:naryPr>
                                                  <m:chr m:val="∑"/>
                                                  <m:supHide m:val="on"/>
                                                  <m:ctrlP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楷体" panose="02010609060101010101" pitchFamily="49" charset="-122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楷体" panose="02010609060101010101" pitchFamily="49" charset="-122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∈</m:t>
                                                  </m:r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sub>
                                                <m:sup/>
                                                <m:e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∙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𝑑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kumimoji="1" lang="en-US" altLang="zh-CN" sz="2000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in</m:t>
                                                      </m:r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ctrlP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nary>
                                            </m:num>
                                            <m:den>
                                              <m:r>
                                                <a:rPr lang="en-US" altLang="zh-CN" sz="20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  <m:r>
                                                <a:rPr lang="en-US" altLang="zh-CN" sz="2000" b="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zh-CN" sz="2000" b="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altLang="zh-CN" sz="2000" b="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000" b="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218550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717986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endParaRPr lang="en-US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67119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663562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47113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2">
                <a:extLst>
                  <a:ext uri="{FF2B5EF4-FFF2-40B4-BE49-F238E27FC236}">
                    <a16:creationId xmlns:a16="http://schemas.microsoft.com/office/drawing/2014/main" id="{9322BB81-4650-5FDB-C53B-5183FE7A24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7932937"/>
                  </p:ext>
                </p:extLst>
              </p:nvPr>
            </p:nvGraphicFramePr>
            <p:xfrm>
              <a:off x="617832" y="1726754"/>
              <a:ext cx="8732642" cy="45721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3970">
                      <a:extLst>
                        <a:ext uri="{9D8B030D-6E8A-4147-A177-3AD203B41FA5}">
                          <a16:colId xmlns:a16="http://schemas.microsoft.com/office/drawing/2014/main" val="766223457"/>
                        </a:ext>
                      </a:extLst>
                    </a:gridCol>
                    <a:gridCol w="3888432">
                      <a:extLst>
                        <a:ext uri="{9D8B030D-6E8A-4147-A177-3AD203B41FA5}">
                          <a16:colId xmlns:a16="http://schemas.microsoft.com/office/drawing/2014/main" val="1028029713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3368993768"/>
                        </a:ext>
                      </a:extLst>
                    </a:gridCol>
                  </a:tblGrid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Complexity</a:t>
                          </a:r>
                          <a:r>
                            <a:rPr lang="zh-CN" alt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Bound</a:t>
                          </a:r>
                          <a:endParaRPr 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Notes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1558678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Monte Carlo </a:t>
                          </a:r>
                          <a:r>
                            <a:rPr lang="en-US" altLang="zh-CN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[InMath’05]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102000" r="-55700" b="-5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9709721"/>
                      </a:ext>
                    </a:extLst>
                  </a:tr>
                  <a:tr h="776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BiPPR </a:t>
                          </a:r>
                          <a:r>
                            <a:rPr lang="en-US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[WSDM’16]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165574" r="-55700" b="-3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218550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717986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endParaRPr lang="en-US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67119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663562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47113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右箭头 2">
            <a:extLst>
              <a:ext uri="{FF2B5EF4-FFF2-40B4-BE49-F238E27FC236}">
                <a16:creationId xmlns:a16="http://schemas.microsoft.com/office/drawing/2014/main" id="{70885FB6-A13E-8977-136D-EC41C7919AE5}"/>
              </a:ext>
            </a:extLst>
          </p:cNvPr>
          <p:cNvSpPr/>
          <p:nvPr/>
        </p:nvSpPr>
        <p:spPr>
          <a:xfrm>
            <a:off x="329800" y="3234149"/>
            <a:ext cx="288032" cy="216024"/>
          </a:xfrm>
          <a:prstGeom prst="rightArrow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DA81B7F-033A-3DE9-8A42-0DC83AF11CF2}"/>
                  </a:ext>
                </a:extLst>
              </p:cNvPr>
              <p:cNvSpPr txBox="1"/>
              <p:nvPr/>
            </p:nvSpPr>
            <p:spPr bwMode="auto">
              <a:xfrm>
                <a:off x="2603500" y="6479282"/>
                <a:ext cx="6746973" cy="68480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720000" lvl="2" indent="-342900" eaLnBrk="0" hangingPunct="0">
                  <a:spcBef>
                    <a:spcPts val="300"/>
                  </a:spcBef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altLang="zh-CN" sz="1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𝑛</m:t>
                    </m:r>
                  </m:oMath>
                </a14:m>
                <a:r>
                  <a:rPr lang="en-US" altLang="zh-CN" sz="1800" b="0" i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the number of nodes in the graph</a:t>
                </a:r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; </a:t>
                </a:r>
              </a:p>
              <a:p>
                <a:pPr marL="720000" lvl="2" indent="-342900" eaLnBrk="0" hangingPunct="0">
                  <a:spcBef>
                    <a:spcPts val="300"/>
                  </a:spcBef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1800" b="0" i="1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𝑖𝑛</m:t>
                            </m:r>
                          </m:sub>
                        </m:sSub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(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𝑢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)</m:t>
                        </m:r>
                      </m:e>
                      <m:sub>
                        <m:r>
                          <a:rPr lang="en-US" altLang="zh-CN" sz="1800" b="0" i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the in-degree of node 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; </a:t>
                </a:r>
                <a:endParaRPr lang="en-US" altLang="zh-CN" sz="1800" b="0" i="1">
                  <a:solidFill>
                    <a:schemeClr val="tx1"/>
                  </a:solidFill>
                  <a:latin typeface="Cambria Math" panose="020405030504060302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DA81B7F-033A-3DE9-8A42-0DC83AF11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3500" y="6479282"/>
                <a:ext cx="6746973" cy="684803"/>
              </a:xfrm>
              <a:prstGeom prst="rect">
                <a:avLst/>
              </a:prstGeom>
              <a:blipFill>
                <a:blip r:embed="rId4"/>
                <a:stretch>
                  <a:fillRect t="-5556" b="-1481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6320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First Sublinear Algorithm</a:t>
            </a:r>
          </a:p>
        </p:txBody>
      </p:sp>
      <p:grpSp>
        <p:nvGrpSpPr>
          <p:cNvPr id="171" name="组合 170">
            <a:extLst>
              <a:ext uri="{FF2B5EF4-FFF2-40B4-BE49-F238E27FC236}">
                <a16:creationId xmlns:a16="http://schemas.microsoft.com/office/drawing/2014/main" id="{5F24FA98-E543-E4C1-F396-FDA6F3252973}"/>
              </a:ext>
            </a:extLst>
          </p:cNvPr>
          <p:cNvGrpSpPr/>
          <p:nvPr/>
        </p:nvGrpSpPr>
        <p:grpSpPr>
          <a:xfrm>
            <a:off x="3085778" y="4679082"/>
            <a:ext cx="3636104" cy="2683586"/>
            <a:chOff x="313770" y="5191321"/>
            <a:chExt cx="2994682" cy="2153301"/>
          </a:xfrm>
        </p:grpSpPr>
        <p:sp>
          <p:nvSpPr>
            <p:cNvPr id="2" name="Oval 3">
              <a:extLst>
                <a:ext uri="{FF2B5EF4-FFF2-40B4-BE49-F238E27FC236}">
                  <a16:creationId xmlns:a16="http://schemas.microsoft.com/office/drawing/2014/main" id="{AF859054-EB76-7C19-55AC-39B262DA3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70" y="5975243"/>
              <a:ext cx="227619" cy="22823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1B7E46A8-8364-AFF4-A52A-FD3AD6608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326" y="6386056"/>
              <a:ext cx="227619" cy="22823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solidFill>
                  <a:sysClr val="windowText" lastClr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AB7A023F-212B-B82A-E948-04F6BCE1E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691" y="6112181"/>
              <a:ext cx="227619" cy="22823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9544F3EB-5031-E07A-2B81-80257E349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136" y="5747013"/>
              <a:ext cx="227619" cy="22823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6DCC32E1-BEF5-4862-4E23-5E34B2C24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437" y="6751224"/>
              <a:ext cx="227619" cy="22823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0C8941DE-9C6B-65D3-C30D-012E2C28C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612" y="6659932"/>
              <a:ext cx="227619" cy="22823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F12E9DE1-E00E-9CAA-68C4-67888AC5C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882" y="7116392"/>
              <a:ext cx="227619" cy="22823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A5DC2EFF-60A6-5AF1-395A-879D2A193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358" y="5473137"/>
              <a:ext cx="227619" cy="22823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5B86D20D-BCAE-A844-9818-188272FEF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470" y="5381845"/>
              <a:ext cx="227619" cy="22823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FC05FB8F-721B-2C57-3E18-85E608CA7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295" y="5929596"/>
              <a:ext cx="227619" cy="22823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Oval 13">
              <a:extLst>
                <a:ext uri="{FF2B5EF4-FFF2-40B4-BE49-F238E27FC236}">
                  <a16:creationId xmlns:a16="http://schemas.microsoft.com/office/drawing/2014/main" id="{23C09070-9A4E-346A-E46C-C269595B2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470" y="6066535"/>
              <a:ext cx="227619" cy="22823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B31848E8-97DF-6097-3B61-2FF7988AD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9644" y="5655721"/>
              <a:ext cx="227619" cy="22823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4" name="直线箭头连接符 13">
              <a:extLst>
                <a:ext uri="{FF2B5EF4-FFF2-40B4-BE49-F238E27FC236}">
                  <a16:creationId xmlns:a16="http://schemas.microsoft.com/office/drawing/2014/main" id="{71E17CC3-E42D-129F-83FD-B864A5CC4641}"/>
                </a:ext>
              </a:extLst>
            </p:cNvPr>
            <p:cNvCxnSpPr>
              <a:cxnSpLocks/>
              <a:stCxn id="3" idx="5"/>
            </p:cNvCxnSpPr>
            <p:nvPr/>
          </p:nvCxnSpPr>
          <p:spPr>
            <a:xfrm>
              <a:off x="773611" y="6580863"/>
              <a:ext cx="369902" cy="205180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线箭头连接符 14">
              <a:extLst>
                <a:ext uri="{FF2B5EF4-FFF2-40B4-BE49-F238E27FC236}">
                  <a16:creationId xmlns:a16="http://schemas.microsoft.com/office/drawing/2014/main" id="{02E1B86E-6CCD-325F-5303-368F17248D4B}"/>
                </a:ext>
              </a:extLst>
            </p:cNvPr>
            <p:cNvCxnSpPr>
              <a:cxnSpLocks/>
              <a:stCxn id="3" idx="1"/>
              <a:endCxn id="2" idx="5"/>
            </p:cNvCxnSpPr>
            <p:nvPr/>
          </p:nvCxnSpPr>
          <p:spPr>
            <a:xfrm flipH="1" flipV="1">
              <a:off x="508055" y="6170049"/>
              <a:ext cx="104605" cy="249431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线箭头连接符 15">
              <a:extLst>
                <a:ext uri="{FF2B5EF4-FFF2-40B4-BE49-F238E27FC236}">
                  <a16:creationId xmlns:a16="http://schemas.microsoft.com/office/drawing/2014/main" id="{3D752AF4-114A-8226-5C32-12C3DA6111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392" y="5864037"/>
              <a:ext cx="182636" cy="147557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线箭头连接符 16">
              <a:extLst>
                <a:ext uri="{FF2B5EF4-FFF2-40B4-BE49-F238E27FC236}">
                  <a16:creationId xmlns:a16="http://schemas.microsoft.com/office/drawing/2014/main" id="{062B60ED-961D-0C71-45C0-0DCCA2D2F5E3}"/>
                </a:ext>
              </a:extLst>
            </p:cNvPr>
            <p:cNvCxnSpPr>
              <a:cxnSpLocks/>
            </p:cNvCxnSpPr>
            <p:nvPr/>
          </p:nvCxnSpPr>
          <p:spPr>
            <a:xfrm>
              <a:off x="918068" y="5864037"/>
              <a:ext cx="879330" cy="181070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线箭头连接符 17">
              <a:extLst>
                <a:ext uri="{FF2B5EF4-FFF2-40B4-BE49-F238E27FC236}">
                  <a16:creationId xmlns:a16="http://schemas.microsoft.com/office/drawing/2014/main" id="{B622FDDB-48A9-4154-330E-F2FDD68BD3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4672" y="5944738"/>
              <a:ext cx="106788" cy="205397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线箭头连接符 18">
              <a:extLst>
                <a:ext uri="{FF2B5EF4-FFF2-40B4-BE49-F238E27FC236}">
                  <a16:creationId xmlns:a16="http://schemas.microsoft.com/office/drawing/2014/main" id="{A630E219-9113-B1BA-F2B7-C163B81B0835}"/>
                </a:ext>
              </a:extLst>
            </p:cNvPr>
            <p:cNvCxnSpPr>
              <a:cxnSpLocks/>
            </p:cNvCxnSpPr>
            <p:nvPr/>
          </p:nvCxnSpPr>
          <p:spPr>
            <a:xfrm>
              <a:off x="541810" y="6089812"/>
              <a:ext cx="417277" cy="138542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线箭头连接符 20">
              <a:extLst>
                <a:ext uri="{FF2B5EF4-FFF2-40B4-BE49-F238E27FC236}">
                  <a16:creationId xmlns:a16="http://schemas.microsoft.com/office/drawing/2014/main" id="{DCA0CB9A-13A0-10C7-16C7-7E91ED5A4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5407" y="6138638"/>
              <a:ext cx="526452" cy="660693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线箭头连接符 21">
              <a:extLst>
                <a:ext uri="{FF2B5EF4-FFF2-40B4-BE49-F238E27FC236}">
                  <a16:creationId xmlns:a16="http://schemas.microsoft.com/office/drawing/2014/main" id="{60D354F6-F99C-377C-3BB7-82087184DAEA}"/>
                </a:ext>
              </a:extLst>
            </p:cNvPr>
            <p:cNvCxnSpPr>
              <a:cxnSpLocks/>
              <a:stCxn id="3" idx="7"/>
            </p:cNvCxnSpPr>
            <p:nvPr/>
          </p:nvCxnSpPr>
          <p:spPr>
            <a:xfrm flipV="1">
              <a:off x="773611" y="6294765"/>
              <a:ext cx="218871" cy="124715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线箭头连接符 22">
              <a:extLst>
                <a:ext uri="{FF2B5EF4-FFF2-40B4-BE49-F238E27FC236}">
                  <a16:creationId xmlns:a16="http://schemas.microsoft.com/office/drawing/2014/main" id="{279A9B93-ECF2-78DC-0125-820508184B71}"/>
                </a:ext>
              </a:extLst>
            </p:cNvPr>
            <p:cNvCxnSpPr>
              <a:cxnSpLocks/>
              <a:endCxn id="7" idx="2"/>
            </p:cNvCxnSpPr>
            <p:nvPr/>
          </p:nvCxnSpPr>
          <p:spPr>
            <a:xfrm flipV="1">
              <a:off x="1338157" y="6774047"/>
              <a:ext cx="265454" cy="92697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线箭头连接符 23">
              <a:extLst>
                <a:ext uri="{FF2B5EF4-FFF2-40B4-BE49-F238E27FC236}">
                  <a16:creationId xmlns:a16="http://schemas.microsoft.com/office/drawing/2014/main" id="{4AD0A2B4-E3B3-15C9-8892-BDA6D41E1A7F}"/>
                </a:ext>
              </a:extLst>
            </p:cNvPr>
            <p:cNvCxnSpPr>
              <a:cxnSpLocks/>
              <a:stCxn id="6" idx="5"/>
              <a:endCxn id="8" idx="1"/>
            </p:cNvCxnSpPr>
            <p:nvPr/>
          </p:nvCxnSpPr>
          <p:spPr>
            <a:xfrm>
              <a:off x="1304722" y="6946031"/>
              <a:ext cx="195494" cy="203785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线箭头连接符 24">
              <a:extLst>
                <a:ext uri="{FF2B5EF4-FFF2-40B4-BE49-F238E27FC236}">
                  <a16:creationId xmlns:a16="http://schemas.microsoft.com/office/drawing/2014/main" id="{E1EBDDF8-A9EC-7ACB-B555-E57972ADCDE6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1580692" y="6891992"/>
              <a:ext cx="143082" cy="224400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线箭头连接符 25">
              <a:extLst>
                <a:ext uri="{FF2B5EF4-FFF2-40B4-BE49-F238E27FC236}">
                  <a16:creationId xmlns:a16="http://schemas.microsoft.com/office/drawing/2014/main" id="{E47B1C40-1538-FFD5-17D3-46C2BA4D3AEC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>
              <a:off x="1992042" y="6125808"/>
              <a:ext cx="294428" cy="54841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线箭头连接符 27">
              <a:extLst>
                <a:ext uri="{FF2B5EF4-FFF2-40B4-BE49-F238E27FC236}">
                  <a16:creationId xmlns:a16="http://schemas.microsoft.com/office/drawing/2014/main" id="{4BE1C956-D158-D207-67C5-FE8EDC5633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0777" y="5846435"/>
              <a:ext cx="331842" cy="24872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线箭头连接符 28">
              <a:extLst>
                <a:ext uri="{FF2B5EF4-FFF2-40B4-BE49-F238E27FC236}">
                  <a16:creationId xmlns:a16="http://schemas.microsoft.com/office/drawing/2014/main" id="{7D282617-96A7-8E3B-C88F-1C03BC061BA4}"/>
                </a:ext>
              </a:extLst>
            </p:cNvPr>
            <p:cNvCxnSpPr>
              <a:cxnSpLocks/>
            </p:cNvCxnSpPr>
            <p:nvPr/>
          </p:nvCxnSpPr>
          <p:spPr>
            <a:xfrm>
              <a:off x="2517471" y="5523193"/>
              <a:ext cx="295149" cy="161840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线箭头连接符 29">
              <a:extLst>
                <a:ext uri="{FF2B5EF4-FFF2-40B4-BE49-F238E27FC236}">
                  <a16:creationId xmlns:a16="http://schemas.microsoft.com/office/drawing/2014/main" id="{84FF98CA-5EB8-77DD-6386-022876F29C71}"/>
                </a:ext>
              </a:extLst>
            </p:cNvPr>
            <p:cNvCxnSpPr>
              <a:cxnSpLocks/>
              <a:endCxn id="10" idx="4"/>
            </p:cNvCxnSpPr>
            <p:nvPr/>
          </p:nvCxnSpPr>
          <p:spPr>
            <a:xfrm flipV="1">
              <a:off x="2400153" y="5610075"/>
              <a:ext cx="126" cy="451662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线箭头连接符 30">
              <a:extLst>
                <a:ext uri="{FF2B5EF4-FFF2-40B4-BE49-F238E27FC236}">
                  <a16:creationId xmlns:a16="http://schemas.microsoft.com/office/drawing/2014/main" id="{81C1972F-882E-128A-0669-1B5989EA52A3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flipV="1">
              <a:off x="1982977" y="5495974"/>
              <a:ext cx="309126" cy="91278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线箭头连接符 31">
              <a:extLst>
                <a:ext uri="{FF2B5EF4-FFF2-40B4-BE49-F238E27FC236}">
                  <a16:creationId xmlns:a16="http://schemas.microsoft.com/office/drawing/2014/main" id="{63C6970E-D4B5-6C10-F72D-E4D5E84E4AC8}"/>
                </a:ext>
              </a:extLst>
            </p:cNvPr>
            <p:cNvCxnSpPr>
              <a:cxnSpLocks/>
              <a:endCxn id="9" idx="4"/>
            </p:cNvCxnSpPr>
            <p:nvPr/>
          </p:nvCxnSpPr>
          <p:spPr>
            <a:xfrm flipH="1" flipV="1">
              <a:off x="1869168" y="5701367"/>
              <a:ext cx="42250" cy="229611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线箭头连接符 32">
              <a:extLst>
                <a:ext uri="{FF2B5EF4-FFF2-40B4-BE49-F238E27FC236}">
                  <a16:creationId xmlns:a16="http://schemas.microsoft.com/office/drawing/2014/main" id="{5F1E5C48-A5FA-F221-95E7-BEA00C5D29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8572" y="6122928"/>
              <a:ext cx="526856" cy="662764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线箭头连接符 33">
              <a:extLst>
                <a:ext uri="{FF2B5EF4-FFF2-40B4-BE49-F238E27FC236}">
                  <a16:creationId xmlns:a16="http://schemas.microsoft.com/office/drawing/2014/main" id="{6CBE4E0B-9FD0-65A6-5B19-D1FDDFD057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0710" y="6122159"/>
              <a:ext cx="417277" cy="138542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线箭头连接符 34">
              <a:extLst>
                <a:ext uri="{FF2B5EF4-FFF2-40B4-BE49-F238E27FC236}">
                  <a16:creationId xmlns:a16="http://schemas.microsoft.com/office/drawing/2014/main" id="{0997A509-C93C-2695-D2EB-A93CC03E397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497507" y="5555307"/>
              <a:ext cx="295149" cy="161840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线箭头连接符 35">
              <a:extLst>
                <a:ext uri="{FF2B5EF4-FFF2-40B4-BE49-F238E27FC236}">
                  <a16:creationId xmlns:a16="http://schemas.microsoft.com/office/drawing/2014/main" id="{1FDEBF7A-A599-9020-A285-4B2EF91157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5730" y="6554829"/>
              <a:ext cx="381422" cy="205180"/>
            </a:xfrm>
            <a:prstGeom prst="straightConnector1">
              <a:avLst/>
            </a:prstGeom>
            <a:ln>
              <a:headEnd type="none"/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11">
              <a:extLst>
                <a:ext uri="{FF2B5EF4-FFF2-40B4-BE49-F238E27FC236}">
                  <a16:creationId xmlns:a16="http://schemas.microsoft.com/office/drawing/2014/main" id="{FA6F30FE-B23A-3FC5-C051-A42D572DC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073" y="5376547"/>
              <a:ext cx="227619" cy="22823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9" name="直线箭头连接符 38">
              <a:extLst>
                <a:ext uri="{FF2B5EF4-FFF2-40B4-BE49-F238E27FC236}">
                  <a16:creationId xmlns:a16="http://schemas.microsoft.com/office/drawing/2014/main" id="{11D804E0-6082-4A2A-8AA7-02B23C55E670}"/>
                </a:ext>
              </a:extLst>
            </p:cNvPr>
            <p:cNvCxnSpPr>
              <a:cxnSpLocks/>
              <a:stCxn id="9" idx="6"/>
              <a:endCxn id="38" idx="2"/>
            </p:cNvCxnSpPr>
            <p:nvPr/>
          </p:nvCxnSpPr>
          <p:spPr>
            <a:xfrm flipV="1">
              <a:off x="1982978" y="5490663"/>
              <a:ext cx="308096" cy="9659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线箭头连接符 39">
              <a:extLst>
                <a:ext uri="{FF2B5EF4-FFF2-40B4-BE49-F238E27FC236}">
                  <a16:creationId xmlns:a16="http://schemas.microsoft.com/office/drawing/2014/main" id="{54C7FE76-8582-BE15-B323-ECCE2DC4342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493519" y="5550792"/>
              <a:ext cx="295149" cy="16184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10">
              <a:extLst>
                <a:ext uri="{FF2B5EF4-FFF2-40B4-BE49-F238E27FC236}">
                  <a16:creationId xmlns:a16="http://schemas.microsoft.com/office/drawing/2014/main" id="{8EA6A83D-FA73-0F81-D511-47D02FB97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105" y="5476696"/>
              <a:ext cx="227619" cy="22823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Oval 14">
              <a:extLst>
                <a:ext uri="{FF2B5EF4-FFF2-40B4-BE49-F238E27FC236}">
                  <a16:creationId xmlns:a16="http://schemas.microsoft.com/office/drawing/2014/main" id="{3C6DDEFA-835C-9196-825D-88D478CF1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6151" y="5658871"/>
              <a:ext cx="227619" cy="22823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3" name="直线箭头连接符 42">
              <a:extLst>
                <a:ext uri="{FF2B5EF4-FFF2-40B4-BE49-F238E27FC236}">
                  <a16:creationId xmlns:a16="http://schemas.microsoft.com/office/drawing/2014/main" id="{D7475F70-8725-A3FE-D59B-813A796EEC19}"/>
                </a:ext>
              </a:extLst>
            </p:cNvPr>
            <p:cNvCxnSpPr>
              <a:cxnSpLocks/>
              <a:stCxn id="12" idx="0"/>
              <a:endCxn id="38" idx="4"/>
            </p:cNvCxnSpPr>
            <p:nvPr/>
          </p:nvCxnSpPr>
          <p:spPr>
            <a:xfrm flipV="1">
              <a:off x="2400280" y="5604777"/>
              <a:ext cx="4604" cy="46175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7412591A-0913-224D-F4DE-435FDEA2CCA6}"/>
                    </a:ext>
                  </a:extLst>
                </p:cNvPr>
                <p:cNvSpPr txBox="1"/>
                <p:nvPr/>
              </p:nvSpPr>
              <p:spPr bwMode="auto">
                <a:xfrm flipH="1">
                  <a:off x="2268626" y="5278974"/>
                  <a:ext cx="263056" cy="39957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0909" tIns="45455" rIns="90909" bIns="45455" rtlCol="0" anchor="ctr">
                  <a:spAutoFit/>
                </a:bodyPr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7412591A-0913-224D-F4DE-435FDEA2CC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268626" y="5278974"/>
                  <a:ext cx="263056" cy="39957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2" name="椭圆 141">
              <a:extLst>
                <a:ext uri="{FF2B5EF4-FFF2-40B4-BE49-F238E27FC236}">
                  <a16:creationId xmlns:a16="http://schemas.microsoft.com/office/drawing/2014/main" id="{CD4C2226-B963-084C-EB25-FC7A7F69AEEB}"/>
                </a:ext>
              </a:extLst>
            </p:cNvPr>
            <p:cNvSpPr/>
            <p:nvPr/>
          </p:nvSpPr>
          <p:spPr>
            <a:xfrm rot="2578203">
              <a:off x="1526231" y="5191321"/>
              <a:ext cx="1782221" cy="1098412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文本框 144">
            <a:extLst>
              <a:ext uri="{FF2B5EF4-FFF2-40B4-BE49-F238E27FC236}">
                <a16:creationId xmlns:a16="http://schemas.microsoft.com/office/drawing/2014/main" id="{308C2537-00CF-65A0-5EB9-978B50AB644B}"/>
              </a:ext>
            </a:extLst>
          </p:cNvPr>
          <p:cNvSpPr txBox="1"/>
          <p:nvPr/>
        </p:nvSpPr>
        <p:spPr bwMode="auto">
          <a:xfrm>
            <a:off x="568341" y="1528893"/>
            <a:ext cx="9259031" cy="11339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[FOCS’18, SICOMP’23] modifies push operations in three aspects: </a:t>
            </a:r>
          </a:p>
          <a:p>
            <a:pPr marL="966704" lvl="1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Push within a subgraph</a:t>
            </a:r>
          </a:p>
        </p:txBody>
      </p:sp>
      <p:cxnSp>
        <p:nvCxnSpPr>
          <p:cNvPr id="150" name="直线箭头连接符 149">
            <a:extLst>
              <a:ext uri="{FF2B5EF4-FFF2-40B4-BE49-F238E27FC236}">
                <a16:creationId xmlns:a16="http://schemas.microsoft.com/office/drawing/2014/main" id="{2CEDE2C3-2B73-B388-D687-7245F51DDDC6}"/>
              </a:ext>
            </a:extLst>
          </p:cNvPr>
          <p:cNvCxnSpPr>
            <a:cxnSpLocks/>
          </p:cNvCxnSpPr>
          <p:nvPr/>
        </p:nvCxnSpPr>
        <p:spPr>
          <a:xfrm flipH="1" flipV="1">
            <a:off x="4561642" y="4220115"/>
            <a:ext cx="2088000" cy="14845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文本框 157">
            <a:extLst>
              <a:ext uri="{FF2B5EF4-FFF2-40B4-BE49-F238E27FC236}">
                <a16:creationId xmlns:a16="http://schemas.microsoft.com/office/drawing/2014/main" id="{25127ACA-EE3A-45CE-35BD-CE285FD52E12}"/>
              </a:ext>
            </a:extLst>
          </p:cNvPr>
          <p:cNvSpPr txBox="1"/>
          <p:nvPr/>
        </p:nvSpPr>
        <p:spPr bwMode="auto">
          <a:xfrm>
            <a:off x="3703475" y="3385770"/>
            <a:ext cx="388250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buSzPct val="80000"/>
            </a:pPr>
            <a:r>
              <a:rPr kumimoji="1" 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Push within a </a:t>
            </a:r>
          </a:p>
          <a:p>
            <a:pPr algn="ctr">
              <a:buClr>
                <a:schemeClr val="tx1"/>
              </a:buClr>
              <a:buSzPct val="80000"/>
            </a:pPr>
            <a:r>
              <a:rPr kumimoji="1" 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specified </a:t>
            </a:r>
            <a:r>
              <a:rPr kumimoji="1" lang="en-US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subgraph</a:t>
            </a:r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225" name="直线箭头连接符 224">
            <a:extLst>
              <a:ext uri="{FF2B5EF4-FFF2-40B4-BE49-F238E27FC236}">
                <a16:creationId xmlns:a16="http://schemas.microsoft.com/office/drawing/2014/main" id="{29BF7CA0-FC5A-5754-ADCB-9659092FB880}"/>
              </a:ext>
            </a:extLst>
          </p:cNvPr>
          <p:cNvCxnSpPr>
            <a:cxnSpLocks/>
          </p:cNvCxnSpPr>
          <p:nvPr/>
        </p:nvCxnSpPr>
        <p:spPr>
          <a:xfrm flipH="1">
            <a:off x="4320871" y="6708738"/>
            <a:ext cx="322311" cy="115525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直线箭头连接符 225">
            <a:extLst>
              <a:ext uri="{FF2B5EF4-FFF2-40B4-BE49-F238E27FC236}">
                <a16:creationId xmlns:a16="http://schemas.microsoft.com/office/drawing/2014/main" id="{BA14CE07-4ABB-FB8C-E91D-F3E8AC5F99BE}"/>
              </a:ext>
            </a:extLst>
          </p:cNvPr>
          <p:cNvCxnSpPr>
            <a:cxnSpLocks/>
          </p:cNvCxnSpPr>
          <p:nvPr/>
        </p:nvCxnSpPr>
        <p:spPr>
          <a:xfrm flipH="1" flipV="1">
            <a:off x="4253437" y="6910180"/>
            <a:ext cx="237366" cy="253970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40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4">
            <a:extLst>
              <a:ext uri="{FF2B5EF4-FFF2-40B4-BE49-F238E27FC236}">
                <a16:creationId xmlns:a16="http://schemas.microsoft.com/office/drawing/2014/main" id="{BA010C4A-4E1A-4A86-A23E-BBEA454DDAD0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Background</a:t>
            </a:r>
            <a:endParaRPr lang="zh-CN" altLang="en-US" sz="3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圆角矩形 16">
            <a:extLst>
              <a:ext uri="{FF2B5EF4-FFF2-40B4-BE49-F238E27FC236}">
                <a16:creationId xmlns:a16="http://schemas.microsoft.com/office/drawing/2014/main" id="{C5B383B3-4DD5-4708-A811-718D06811BDA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pic>
        <p:nvPicPr>
          <p:cNvPr id="3" name="图片 2" descr="图表, 折线图&#10;&#10;描述已自动生成">
            <a:extLst>
              <a:ext uri="{FF2B5EF4-FFF2-40B4-BE49-F238E27FC236}">
                <a16:creationId xmlns:a16="http://schemas.microsoft.com/office/drawing/2014/main" id="{6FF98AD7-BB0E-BD47-A1E8-995D23D9D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4866"/>
            <a:ext cx="10059988" cy="4947770"/>
          </a:xfrm>
          <a:prstGeom prst="rect">
            <a:avLst/>
          </a:prstGeom>
        </p:spPr>
      </p:pic>
      <p:sp>
        <p:nvSpPr>
          <p:cNvPr id="5" name="左箭头 4">
            <a:extLst>
              <a:ext uri="{FF2B5EF4-FFF2-40B4-BE49-F238E27FC236}">
                <a16:creationId xmlns:a16="http://schemas.microsoft.com/office/drawing/2014/main" id="{C0C33D47-305D-A441-8486-CB1D5835E25C}"/>
              </a:ext>
            </a:extLst>
          </p:cNvPr>
          <p:cNvSpPr/>
          <p:nvPr/>
        </p:nvSpPr>
        <p:spPr>
          <a:xfrm>
            <a:off x="7118226" y="6335266"/>
            <a:ext cx="288032" cy="144016"/>
          </a:xfrm>
          <a:prstGeom prst="leftArrow">
            <a:avLst/>
          </a:prstGeom>
          <a:solidFill>
            <a:srgbClr val="9A9A9A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163D69A-E820-2640-9E25-AFD6BC23EF70}"/>
              </a:ext>
            </a:extLst>
          </p:cNvPr>
          <p:cNvSpPr txBox="1"/>
          <p:nvPr/>
        </p:nvSpPr>
        <p:spPr bwMode="auto">
          <a:xfrm>
            <a:off x="5703809" y="3745254"/>
            <a:ext cx="4951756" cy="6457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sz="1750" b="1" dirty="0">
                <a:solidFill>
                  <a:srgbClr val="C03533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Performance gains due to</a:t>
            </a:r>
            <a:r>
              <a:rPr lang="en-US" sz="1750" dirty="0">
                <a:solidFill>
                  <a:srgbClr val="C03533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1750" b="1" dirty="0">
                <a:solidFill>
                  <a:srgbClr val="C03533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 algorithmic improvement</a:t>
            </a:r>
            <a:r>
              <a:rPr lang="en-US" sz="1750" dirty="0">
                <a:solidFill>
                  <a:srgbClr val="C03533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of Maximum Subarray problem </a:t>
            </a:r>
          </a:p>
        </p:txBody>
      </p:sp>
      <p:sp>
        <p:nvSpPr>
          <p:cNvPr id="21" name="左箭头 20">
            <a:extLst>
              <a:ext uri="{FF2B5EF4-FFF2-40B4-BE49-F238E27FC236}">
                <a16:creationId xmlns:a16="http://schemas.microsoft.com/office/drawing/2014/main" id="{AE582923-A857-E147-9EEF-3CDC78882DE9}"/>
              </a:ext>
            </a:extLst>
          </p:cNvPr>
          <p:cNvSpPr/>
          <p:nvPr/>
        </p:nvSpPr>
        <p:spPr>
          <a:xfrm>
            <a:off x="5478838" y="3851809"/>
            <a:ext cx="288032" cy="144016"/>
          </a:xfrm>
          <a:prstGeom prst="leftArrow">
            <a:avLst/>
          </a:prstGeom>
          <a:solidFill>
            <a:srgbClr val="C03533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8557034-0272-7045-90F6-4FFF525B6264}"/>
              </a:ext>
            </a:extLst>
          </p:cNvPr>
          <p:cNvSpPr txBox="1"/>
          <p:nvPr/>
        </p:nvSpPr>
        <p:spPr bwMode="auto">
          <a:xfrm>
            <a:off x="563626" y="1421424"/>
            <a:ext cx="9351775" cy="13107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Clr>
                <a:srgbClr val="0E5080"/>
              </a:buClr>
              <a:defRPr/>
            </a:pPr>
            <a:r>
              <a:rPr lang="en-US" altLang="zh-CN" sz="2100" dirty="0">
                <a:solidFill>
                  <a:srgbClr val="0E508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MIT Computer Science &amp; Artificial Intelligence Laboratory: </a:t>
            </a:r>
          </a:p>
          <a:p>
            <a:pPr marL="342900" indent="-342900">
              <a:lnSpc>
                <a:spcPct val="130000"/>
              </a:lnSpc>
              <a:spcBef>
                <a:spcPct val="0"/>
              </a:spcBef>
              <a:buClr>
                <a:srgbClr val="0E508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1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Performance gains </a:t>
            </a:r>
            <a:r>
              <a:rPr lang="en-US" altLang="zh-CN" sz="21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due to algorithmic improvements </a:t>
            </a:r>
            <a:r>
              <a:rPr lang="en-US" altLang="zh-CN" sz="2100" b="1" dirty="0">
                <a:solidFill>
                  <a:srgbClr val="005AAA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have exceeded </a:t>
            </a:r>
            <a:r>
              <a:rPr lang="en-US" altLang="zh-CN" sz="21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those </a:t>
            </a:r>
            <a:r>
              <a:rPr lang="en-US" altLang="zh-CN" sz="21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due to hardware improvements</a:t>
            </a:r>
            <a:r>
              <a:rPr lang="en-US" altLang="zh-CN" sz="21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989C422-909F-694A-8012-2E4DBCB4D509}"/>
              </a:ext>
            </a:extLst>
          </p:cNvPr>
          <p:cNvSpPr/>
          <p:nvPr/>
        </p:nvSpPr>
        <p:spPr>
          <a:xfrm>
            <a:off x="7982322" y="5975226"/>
            <a:ext cx="1152128" cy="35340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FBF7D9B-8BE9-B04B-829F-0771A252A3A2}"/>
              </a:ext>
            </a:extLst>
          </p:cNvPr>
          <p:cNvSpPr txBox="1"/>
          <p:nvPr/>
        </p:nvSpPr>
        <p:spPr bwMode="auto">
          <a:xfrm>
            <a:off x="6953345" y="6150522"/>
            <a:ext cx="2452684" cy="7073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Hardware improvement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D049EDD-9737-824E-B3ED-10265F8101A9}"/>
              </a:ext>
            </a:extLst>
          </p:cNvPr>
          <p:cNvSpPr/>
          <p:nvPr/>
        </p:nvSpPr>
        <p:spPr>
          <a:xfrm>
            <a:off x="5318026" y="5112768"/>
            <a:ext cx="1368152" cy="28867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26" name="左箭头 25">
            <a:extLst>
              <a:ext uri="{FF2B5EF4-FFF2-40B4-BE49-F238E27FC236}">
                <a16:creationId xmlns:a16="http://schemas.microsoft.com/office/drawing/2014/main" id="{63D693DE-C893-0341-BD31-643FFF7E7372}"/>
              </a:ext>
            </a:extLst>
          </p:cNvPr>
          <p:cNvSpPr/>
          <p:nvPr/>
        </p:nvSpPr>
        <p:spPr>
          <a:xfrm rot="16200000">
            <a:off x="6038106" y="5111131"/>
            <a:ext cx="288032" cy="144016"/>
          </a:xfrm>
          <a:prstGeom prst="leftArrow">
            <a:avLst/>
          </a:prstGeom>
          <a:solidFill>
            <a:srgbClr val="4D9EC1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5577321-E54D-AA46-9D58-0D0CA35AD927}"/>
              </a:ext>
            </a:extLst>
          </p:cNvPr>
          <p:cNvSpPr txBox="1"/>
          <p:nvPr/>
        </p:nvSpPr>
        <p:spPr bwMode="auto">
          <a:xfrm>
            <a:off x="6254130" y="4826486"/>
            <a:ext cx="3805858" cy="6150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sz="1650" dirty="0">
                <a:solidFill>
                  <a:srgbClr val="4690B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The </a:t>
            </a:r>
            <a:r>
              <a:rPr lang="en-US" sz="1650" b="1" dirty="0">
                <a:solidFill>
                  <a:srgbClr val="4690B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impact of algorithmic improvement </a:t>
            </a:r>
            <a:r>
              <a:rPr lang="en-US" sz="1650" dirty="0">
                <a:solidFill>
                  <a:srgbClr val="4690B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for Polynomial Factorization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3354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First Sublinear Algorithm</a:t>
            </a: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308C2537-00CF-65A0-5EB9-978B50AB644B}"/>
              </a:ext>
            </a:extLst>
          </p:cNvPr>
          <p:cNvSpPr txBox="1"/>
          <p:nvPr/>
        </p:nvSpPr>
        <p:spPr bwMode="auto">
          <a:xfrm>
            <a:off x="568341" y="1528893"/>
            <a:ext cx="9259031" cy="168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[FOCS’18, SICOMP’23] modifies push operations in three aspects: </a:t>
            </a:r>
          </a:p>
          <a:p>
            <a:pPr marL="966704" lvl="1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Push within a subgraph</a:t>
            </a:r>
          </a:p>
          <a:p>
            <a:pPr marL="966704" lvl="1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Sample outside the subgraph</a:t>
            </a: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62C455D4-E84B-9BA9-1D3F-F42AA8D506FB}"/>
              </a:ext>
            </a:extLst>
          </p:cNvPr>
          <p:cNvGrpSpPr/>
          <p:nvPr/>
        </p:nvGrpSpPr>
        <p:grpSpPr>
          <a:xfrm>
            <a:off x="3085778" y="4679082"/>
            <a:ext cx="3636104" cy="2683586"/>
            <a:chOff x="313770" y="5191321"/>
            <a:chExt cx="2994682" cy="2153301"/>
          </a:xfrm>
        </p:grpSpPr>
        <p:sp>
          <p:nvSpPr>
            <p:cNvPr id="53" name="Oval 3">
              <a:extLst>
                <a:ext uri="{FF2B5EF4-FFF2-40B4-BE49-F238E27FC236}">
                  <a16:creationId xmlns:a16="http://schemas.microsoft.com/office/drawing/2014/main" id="{8CB7A79B-4D06-B1F1-0F15-D79451912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70" y="5975243"/>
              <a:ext cx="227619" cy="22823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4" name="Oval 4">
              <a:extLst>
                <a:ext uri="{FF2B5EF4-FFF2-40B4-BE49-F238E27FC236}">
                  <a16:creationId xmlns:a16="http://schemas.microsoft.com/office/drawing/2014/main" id="{D20244A7-C531-9AE5-5BFD-45EA9AC7B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326" y="6386056"/>
              <a:ext cx="227619" cy="22823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solidFill>
                  <a:sysClr val="windowText" lastClr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Oval 5">
              <a:extLst>
                <a:ext uri="{FF2B5EF4-FFF2-40B4-BE49-F238E27FC236}">
                  <a16:creationId xmlns:a16="http://schemas.microsoft.com/office/drawing/2014/main" id="{D3BA1D4B-E37E-3F73-8708-82D2221D4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691" y="6112181"/>
              <a:ext cx="227619" cy="22823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6" name="Oval 6">
              <a:extLst>
                <a:ext uri="{FF2B5EF4-FFF2-40B4-BE49-F238E27FC236}">
                  <a16:creationId xmlns:a16="http://schemas.microsoft.com/office/drawing/2014/main" id="{4FB81793-6378-A91B-5314-F0E7D0C74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136" y="5747013"/>
              <a:ext cx="227619" cy="22823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Oval 7">
              <a:extLst>
                <a:ext uri="{FF2B5EF4-FFF2-40B4-BE49-F238E27FC236}">
                  <a16:creationId xmlns:a16="http://schemas.microsoft.com/office/drawing/2014/main" id="{55669F6B-12B4-69BF-9652-1BD1ECB06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437" y="6751224"/>
              <a:ext cx="227619" cy="22823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8" name="Oval 8">
              <a:extLst>
                <a:ext uri="{FF2B5EF4-FFF2-40B4-BE49-F238E27FC236}">
                  <a16:creationId xmlns:a16="http://schemas.microsoft.com/office/drawing/2014/main" id="{03712BC7-D4A6-31F8-26DE-101C8BC0E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612" y="6659932"/>
              <a:ext cx="227619" cy="22823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0" name="Oval 9">
              <a:extLst>
                <a:ext uri="{FF2B5EF4-FFF2-40B4-BE49-F238E27FC236}">
                  <a16:creationId xmlns:a16="http://schemas.microsoft.com/office/drawing/2014/main" id="{2B715904-C70C-388E-BDD1-AD9C8CC51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882" y="7116392"/>
              <a:ext cx="227619" cy="22823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1" name="Oval 10">
              <a:extLst>
                <a:ext uri="{FF2B5EF4-FFF2-40B4-BE49-F238E27FC236}">
                  <a16:creationId xmlns:a16="http://schemas.microsoft.com/office/drawing/2014/main" id="{8FFEF080-0851-AD23-FE2E-4B3E33BEC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358" y="5473137"/>
              <a:ext cx="227619" cy="22823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2" name="Oval 11">
              <a:extLst>
                <a:ext uri="{FF2B5EF4-FFF2-40B4-BE49-F238E27FC236}">
                  <a16:creationId xmlns:a16="http://schemas.microsoft.com/office/drawing/2014/main" id="{2A308C75-0292-39D6-9CD9-AA8A217B9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470" y="5381845"/>
              <a:ext cx="227619" cy="22823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3" name="Oval 12">
              <a:extLst>
                <a:ext uri="{FF2B5EF4-FFF2-40B4-BE49-F238E27FC236}">
                  <a16:creationId xmlns:a16="http://schemas.microsoft.com/office/drawing/2014/main" id="{175D6B1D-A2C3-D4D8-974B-08C059868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295" y="5929596"/>
              <a:ext cx="227619" cy="22823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4" name="Oval 13">
              <a:extLst>
                <a:ext uri="{FF2B5EF4-FFF2-40B4-BE49-F238E27FC236}">
                  <a16:creationId xmlns:a16="http://schemas.microsoft.com/office/drawing/2014/main" id="{0D1B1B30-A639-3251-1C9D-77B9BB0E1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470" y="6066535"/>
              <a:ext cx="227619" cy="22823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5" name="Oval 14">
              <a:extLst>
                <a:ext uri="{FF2B5EF4-FFF2-40B4-BE49-F238E27FC236}">
                  <a16:creationId xmlns:a16="http://schemas.microsoft.com/office/drawing/2014/main" id="{CFE017AF-89A5-549C-01E7-3D72EAA99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9644" y="5655721"/>
              <a:ext cx="227619" cy="22823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56" name="直线箭头连接符 155">
              <a:extLst>
                <a:ext uri="{FF2B5EF4-FFF2-40B4-BE49-F238E27FC236}">
                  <a16:creationId xmlns:a16="http://schemas.microsoft.com/office/drawing/2014/main" id="{052009B3-619C-BEBC-019B-263D2415DB8A}"/>
                </a:ext>
              </a:extLst>
            </p:cNvPr>
            <p:cNvCxnSpPr>
              <a:cxnSpLocks/>
              <a:stCxn id="54" idx="5"/>
            </p:cNvCxnSpPr>
            <p:nvPr/>
          </p:nvCxnSpPr>
          <p:spPr>
            <a:xfrm>
              <a:off x="773611" y="6580863"/>
              <a:ext cx="369902" cy="205180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直线箭头连接符 156">
              <a:extLst>
                <a:ext uri="{FF2B5EF4-FFF2-40B4-BE49-F238E27FC236}">
                  <a16:creationId xmlns:a16="http://schemas.microsoft.com/office/drawing/2014/main" id="{A1F8DE8C-E238-FE66-50DA-357A2F49CFBC}"/>
                </a:ext>
              </a:extLst>
            </p:cNvPr>
            <p:cNvCxnSpPr>
              <a:cxnSpLocks/>
              <a:stCxn id="54" idx="1"/>
              <a:endCxn id="53" idx="5"/>
            </p:cNvCxnSpPr>
            <p:nvPr/>
          </p:nvCxnSpPr>
          <p:spPr>
            <a:xfrm flipH="1" flipV="1">
              <a:off x="508055" y="6170049"/>
              <a:ext cx="104605" cy="249431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直线箭头连接符 158">
              <a:extLst>
                <a:ext uri="{FF2B5EF4-FFF2-40B4-BE49-F238E27FC236}">
                  <a16:creationId xmlns:a16="http://schemas.microsoft.com/office/drawing/2014/main" id="{2FE1E960-086C-B1B4-EA62-6E80BC6BC6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392" y="5864037"/>
              <a:ext cx="182636" cy="147557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直线箭头连接符 159">
              <a:extLst>
                <a:ext uri="{FF2B5EF4-FFF2-40B4-BE49-F238E27FC236}">
                  <a16:creationId xmlns:a16="http://schemas.microsoft.com/office/drawing/2014/main" id="{04C4B086-A86F-54F2-D6F3-9D0DDEE7C91F}"/>
                </a:ext>
              </a:extLst>
            </p:cNvPr>
            <p:cNvCxnSpPr>
              <a:cxnSpLocks/>
            </p:cNvCxnSpPr>
            <p:nvPr/>
          </p:nvCxnSpPr>
          <p:spPr>
            <a:xfrm>
              <a:off x="918068" y="5864037"/>
              <a:ext cx="879330" cy="181070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直线箭头连接符 160">
              <a:extLst>
                <a:ext uri="{FF2B5EF4-FFF2-40B4-BE49-F238E27FC236}">
                  <a16:creationId xmlns:a16="http://schemas.microsoft.com/office/drawing/2014/main" id="{C7752100-B6C0-8950-E239-7B5A614F19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4672" y="5944738"/>
              <a:ext cx="106788" cy="205397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直线箭头连接符 161">
              <a:extLst>
                <a:ext uri="{FF2B5EF4-FFF2-40B4-BE49-F238E27FC236}">
                  <a16:creationId xmlns:a16="http://schemas.microsoft.com/office/drawing/2014/main" id="{39A09B4F-519A-AE70-5807-DB60844EFEE4}"/>
                </a:ext>
              </a:extLst>
            </p:cNvPr>
            <p:cNvCxnSpPr>
              <a:cxnSpLocks/>
            </p:cNvCxnSpPr>
            <p:nvPr/>
          </p:nvCxnSpPr>
          <p:spPr>
            <a:xfrm>
              <a:off x="541810" y="6089812"/>
              <a:ext cx="417277" cy="138542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直线箭头连接符 170">
              <a:extLst>
                <a:ext uri="{FF2B5EF4-FFF2-40B4-BE49-F238E27FC236}">
                  <a16:creationId xmlns:a16="http://schemas.microsoft.com/office/drawing/2014/main" id="{56E1CFFC-544F-741A-D37A-39BA2F402D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5407" y="6138638"/>
              <a:ext cx="526452" cy="660693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直线箭头连接符 171">
              <a:extLst>
                <a:ext uri="{FF2B5EF4-FFF2-40B4-BE49-F238E27FC236}">
                  <a16:creationId xmlns:a16="http://schemas.microsoft.com/office/drawing/2014/main" id="{CC567891-9915-6FE1-2C5F-716A90802683}"/>
                </a:ext>
              </a:extLst>
            </p:cNvPr>
            <p:cNvCxnSpPr>
              <a:cxnSpLocks/>
              <a:stCxn id="54" idx="7"/>
            </p:cNvCxnSpPr>
            <p:nvPr/>
          </p:nvCxnSpPr>
          <p:spPr>
            <a:xfrm flipV="1">
              <a:off x="773611" y="6294765"/>
              <a:ext cx="218871" cy="124715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直线箭头连接符 172">
              <a:extLst>
                <a:ext uri="{FF2B5EF4-FFF2-40B4-BE49-F238E27FC236}">
                  <a16:creationId xmlns:a16="http://schemas.microsoft.com/office/drawing/2014/main" id="{66FCCEB6-33CD-A29B-4FE2-0535915E8D6A}"/>
                </a:ext>
              </a:extLst>
            </p:cNvPr>
            <p:cNvCxnSpPr>
              <a:cxnSpLocks/>
              <a:endCxn id="58" idx="2"/>
            </p:cNvCxnSpPr>
            <p:nvPr/>
          </p:nvCxnSpPr>
          <p:spPr>
            <a:xfrm flipV="1">
              <a:off x="1338157" y="6774047"/>
              <a:ext cx="265454" cy="92697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线箭头连接符 173">
              <a:extLst>
                <a:ext uri="{FF2B5EF4-FFF2-40B4-BE49-F238E27FC236}">
                  <a16:creationId xmlns:a16="http://schemas.microsoft.com/office/drawing/2014/main" id="{E8943986-C6F6-1484-D0C7-9AB48060A602}"/>
                </a:ext>
              </a:extLst>
            </p:cNvPr>
            <p:cNvCxnSpPr>
              <a:cxnSpLocks/>
              <a:stCxn id="57" idx="5"/>
              <a:endCxn id="60" idx="1"/>
            </p:cNvCxnSpPr>
            <p:nvPr/>
          </p:nvCxnSpPr>
          <p:spPr>
            <a:xfrm>
              <a:off x="1304722" y="6946031"/>
              <a:ext cx="195494" cy="203785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线箭头连接符 174">
              <a:extLst>
                <a:ext uri="{FF2B5EF4-FFF2-40B4-BE49-F238E27FC236}">
                  <a16:creationId xmlns:a16="http://schemas.microsoft.com/office/drawing/2014/main" id="{203B855C-D611-7CDC-DB19-C65AABF115C1}"/>
                </a:ext>
              </a:extLst>
            </p:cNvPr>
            <p:cNvCxnSpPr>
              <a:cxnSpLocks/>
              <a:stCxn id="60" idx="0"/>
            </p:cNvCxnSpPr>
            <p:nvPr/>
          </p:nvCxnSpPr>
          <p:spPr>
            <a:xfrm flipV="1">
              <a:off x="1580692" y="6891992"/>
              <a:ext cx="143082" cy="224400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线箭头连接符 175">
              <a:extLst>
                <a:ext uri="{FF2B5EF4-FFF2-40B4-BE49-F238E27FC236}">
                  <a16:creationId xmlns:a16="http://schemas.microsoft.com/office/drawing/2014/main" id="{B1DAB94B-66BE-ACED-60BF-9BE46789CBE4}"/>
                </a:ext>
              </a:extLst>
            </p:cNvPr>
            <p:cNvCxnSpPr>
              <a:cxnSpLocks/>
              <a:endCxn id="154" idx="2"/>
            </p:cNvCxnSpPr>
            <p:nvPr/>
          </p:nvCxnSpPr>
          <p:spPr>
            <a:xfrm>
              <a:off x="1992042" y="6125808"/>
              <a:ext cx="294428" cy="54841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线箭头连接符 176">
              <a:extLst>
                <a:ext uri="{FF2B5EF4-FFF2-40B4-BE49-F238E27FC236}">
                  <a16:creationId xmlns:a16="http://schemas.microsoft.com/office/drawing/2014/main" id="{2819B2AD-910D-3EE2-8C66-F99F6DE955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0777" y="5846435"/>
              <a:ext cx="331842" cy="24872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直线箭头连接符 177">
              <a:extLst>
                <a:ext uri="{FF2B5EF4-FFF2-40B4-BE49-F238E27FC236}">
                  <a16:creationId xmlns:a16="http://schemas.microsoft.com/office/drawing/2014/main" id="{CB47BB7C-8852-274B-639F-1654D7A01688}"/>
                </a:ext>
              </a:extLst>
            </p:cNvPr>
            <p:cNvCxnSpPr>
              <a:cxnSpLocks/>
            </p:cNvCxnSpPr>
            <p:nvPr/>
          </p:nvCxnSpPr>
          <p:spPr>
            <a:xfrm>
              <a:off x="2517471" y="5523193"/>
              <a:ext cx="295149" cy="161840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直线箭头连接符 178">
              <a:extLst>
                <a:ext uri="{FF2B5EF4-FFF2-40B4-BE49-F238E27FC236}">
                  <a16:creationId xmlns:a16="http://schemas.microsoft.com/office/drawing/2014/main" id="{BE4959C2-B0E9-1CE5-C03C-0FF84B33B430}"/>
                </a:ext>
              </a:extLst>
            </p:cNvPr>
            <p:cNvCxnSpPr>
              <a:cxnSpLocks/>
              <a:endCxn id="152" idx="4"/>
            </p:cNvCxnSpPr>
            <p:nvPr/>
          </p:nvCxnSpPr>
          <p:spPr>
            <a:xfrm flipV="1">
              <a:off x="2400153" y="5610075"/>
              <a:ext cx="126" cy="451662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直线箭头连接符 179">
              <a:extLst>
                <a:ext uri="{FF2B5EF4-FFF2-40B4-BE49-F238E27FC236}">
                  <a16:creationId xmlns:a16="http://schemas.microsoft.com/office/drawing/2014/main" id="{93145D68-2014-0FC0-011F-A5599DFB3693}"/>
                </a:ext>
              </a:extLst>
            </p:cNvPr>
            <p:cNvCxnSpPr>
              <a:cxnSpLocks/>
              <a:stCxn id="101" idx="6"/>
            </p:cNvCxnSpPr>
            <p:nvPr/>
          </p:nvCxnSpPr>
          <p:spPr>
            <a:xfrm flipV="1">
              <a:off x="1982977" y="5495974"/>
              <a:ext cx="309126" cy="91278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直线箭头连接符 180">
              <a:extLst>
                <a:ext uri="{FF2B5EF4-FFF2-40B4-BE49-F238E27FC236}">
                  <a16:creationId xmlns:a16="http://schemas.microsoft.com/office/drawing/2014/main" id="{0F133FA5-A6E2-5BC9-D003-20B783B915F0}"/>
                </a:ext>
              </a:extLst>
            </p:cNvPr>
            <p:cNvCxnSpPr>
              <a:cxnSpLocks/>
              <a:endCxn id="101" idx="4"/>
            </p:cNvCxnSpPr>
            <p:nvPr/>
          </p:nvCxnSpPr>
          <p:spPr>
            <a:xfrm flipH="1" flipV="1">
              <a:off x="1869168" y="5701367"/>
              <a:ext cx="42250" cy="229611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直线箭头连接符 181">
              <a:extLst>
                <a:ext uri="{FF2B5EF4-FFF2-40B4-BE49-F238E27FC236}">
                  <a16:creationId xmlns:a16="http://schemas.microsoft.com/office/drawing/2014/main" id="{E39D3CF3-AF69-B738-79E1-283338E9F5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8572" y="6122928"/>
              <a:ext cx="526856" cy="662764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直线箭头连接符 182">
              <a:extLst>
                <a:ext uri="{FF2B5EF4-FFF2-40B4-BE49-F238E27FC236}">
                  <a16:creationId xmlns:a16="http://schemas.microsoft.com/office/drawing/2014/main" id="{15E5D27F-2F50-80E3-D922-6BD3ED6166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0710" y="6122159"/>
              <a:ext cx="417277" cy="138542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线箭头连接符 183">
              <a:extLst>
                <a:ext uri="{FF2B5EF4-FFF2-40B4-BE49-F238E27FC236}">
                  <a16:creationId xmlns:a16="http://schemas.microsoft.com/office/drawing/2014/main" id="{87C09B99-9CDA-71AA-E126-F7E2C9C855B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497507" y="5555307"/>
              <a:ext cx="295149" cy="161840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直线箭头连接符 184">
              <a:extLst>
                <a:ext uri="{FF2B5EF4-FFF2-40B4-BE49-F238E27FC236}">
                  <a16:creationId xmlns:a16="http://schemas.microsoft.com/office/drawing/2014/main" id="{0EAE908B-249C-EDDB-AC77-A4D8A3379B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5730" y="6554829"/>
              <a:ext cx="381422" cy="205180"/>
            </a:xfrm>
            <a:prstGeom prst="straightConnector1">
              <a:avLst/>
            </a:prstGeom>
            <a:ln>
              <a:headEnd type="none"/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6" name="Oval 11">
              <a:extLst>
                <a:ext uri="{FF2B5EF4-FFF2-40B4-BE49-F238E27FC236}">
                  <a16:creationId xmlns:a16="http://schemas.microsoft.com/office/drawing/2014/main" id="{8FE92272-DB34-AB0C-9684-15D1BE444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073" y="5376547"/>
              <a:ext cx="227619" cy="22823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87" name="直线箭头连接符 186">
              <a:extLst>
                <a:ext uri="{FF2B5EF4-FFF2-40B4-BE49-F238E27FC236}">
                  <a16:creationId xmlns:a16="http://schemas.microsoft.com/office/drawing/2014/main" id="{997C175A-25A4-9CBE-2514-7EF623CEA980}"/>
                </a:ext>
              </a:extLst>
            </p:cNvPr>
            <p:cNvCxnSpPr>
              <a:cxnSpLocks/>
              <a:stCxn id="101" idx="6"/>
              <a:endCxn id="186" idx="2"/>
            </p:cNvCxnSpPr>
            <p:nvPr/>
          </p:nvCxnSpPr>
          <p:spPr>
            <a:xfrm flipV="1">
              <a:off x="1982978" y="5490663"/>
              <a:ext cx="308096" cy="9659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直线箭头连接符 187">
              <a:extLst>
                <a:ext uri="{FF2B5EF4-FFF2-40B4-BE49-F238E27FC236}">
                  <a16:creationId xmlns:a16="http://schemas.microsoft.com/office/drawing/2014/main" id="{95F633AD-72F8-E1E3-F433-41676766DBF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493519" y="5550792"/>
              <a:ext cx="295149" cy="16184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Oval 10">
              <a:extLst>
                <a:ext uri="{FF2B5EF4-FFF2-40B4-BE49-F238E27FC236}">
                  <a16:creationId xmlns:a16="http://schemas.microsoft.com/office/drawing/2014/main" id="{A6F9C7E2-D714-7C6F-4700-4C6ED5880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105" y="5476696"/>
              <a:ext cx="227619" cy="22823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0" name="Oval 14">
              <a:extLst>
                <a:ext uri="{FF2B5EF4-FFF2-40B4-BE49-F238E27FC236}">
                  <a16:creationId xmlns:a16="http://schemas.microsoft.com/office/drawing/2014/main" id="{07AFC5A9-A94F-4EE8-4C48-78C7D0F99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6151" y="5658871"/>
              <a:ext cx="227619" cy="22823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91" name="直线箭头连接符 190">
              <a:extLst>
                <a:ext uri="{FF2B5EF4-FFF2-40B4-BE49-F238E27FC236}">
                  <a16:creationId xmlns:a16="http://schemas.microsoft.com/office/drawing/2014/main" id="{C64D4F90-CDFC-501C-3304-58C152021427}"/>
                </a:ext>
              </a:extLst>
            </p:cNvPr>
            <p:cNvCxnSpPr>
              <a:cxnSpLocks/>
              <a:stCxn id="154" idx="0"/>
              <a:endCxn id="186" idx="4"/>
            </p:cNvCxnSpPr>
            <p:nvPr/>
          </p:nvCxnSpPr>
          <p:spPr>
            <a:xfrm flipV="1">
              <a:off x="2400280" y="5604777"/>
              <a:ext cx="4604" cy="46175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文本框 191">
                  <a:extLst>
                    <a:ext uri="{FF2B5EF4-FFF2-40B4-BE49-F238E27FC236}">
                      <a16:creationId xmlns:a16="http://schemas.microsoft.com/office/drawing/2014/main" id="{9EF50C56-1C41-73AB-2BB3-83C08CB8E117}"/>
                    </a:ext>
                  </a:extLst>
                </p:cNvPr>
                <p:cNvSpPr txBox="1"/>
                <p:nvPr/>
              </p:nvSpPr>
              <p:spPr bwMode="auto">
                <a:xfrm flipH="1">
                  <a:off x="2268626" y="5278974"/>
                  <a:ext cx="263056" cy="39957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0909" tIns="45455" rIns="90909" bIns="45455" rtlCol="0" anchor="ctr">
                  <a:spAutoFit/>
                </a:bodyPr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7412591A-0913-224D-F4DE-435FDEA2CC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268626" y="5278974"/>
                  <a:ext cx="263056" cy="39957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496BC5E7-0574-F6FF-3140-42AF5CFCB281}"/>
                </a:ext>
              </a:extLst>
            </p:cNvPr>
            <p:cNvSpPr/>
            <p:nvPr/>
          </p:nvSpPr>
          <p:spPr>
            <a:xfrm rot="2578203">
              <a:off x="1526231" y="5191321"/>
              <a:ext cx="1782221" cy="1098412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4" name="直线箭头连接符 193">
            <a:extLst>
              <a:ext uri="{FF2B5EF4-FFF2-40B4-BE49-F238E27FC236}">
                <a16:creationId xmlns:a16="http://schemas.microsoft.com/office/drawing/2014/main" id="{6C99F82C-DE46-55CF-FBD4-B575F37D2D7C}"/>
              </a:ext>
            </a:extLst>
          </p:cNvPr>
          <p:cNvCxnSpPr>
            <a:cxnSpLocks/>
          </p:cNvCxnSpPr>
          <p:nvPr/>
        </p:nvCxnSpPr>
        <p:spPr>
          <a:xfrm flipH="1" flipV="1">
            <a:off x="5180204" y="4220115"/>
            <a:ext cx="2088000" cy="14845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5" name="文本框 194">
            <a:extLst>
              <a:ext uri="{FF2B5EF4-FFF2-40B4-BE49-F238E27FC236}">
                <a16:creationId xmlns:a16="http://schemas.microsoft.com/office/drawing/2014/main" id="{43403073-4294-185B-78E9-85F15D95C322}"/>
              </a:ext>
            </a:extLst>
          </p:cNvPr>
          <p:cNvSpPr txBox="1"/>
          <p:nvPr/>
        </p:nvSpPr>
        <p:spPr bwMode="auto">
          <a:xfrm>
            <a:off x="4322037" y="3385770"/>
            <a:ext cx="388250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buSzPct val="80000"/>
            </a:pPr>
            <a:r>
              <a:rPr kumimoji="1" 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Push within a </a:t>
            </a:r>
          </a:p>
          <a:p>
            <a:pPr algn="ctr">
              <a:buClr>
                <a:schemeClr val="tx1"/>
              </a:buClr>
              <a:buSzPct val="80000"/>
            </a:pPr>
            <a:r>
              <a:rPr kumimoji="1" 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specified </a:t>
            </a:r>
            <a:r>
              <a:rPr kumimoji="1" lang="en-US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subgraph</a:t>
            </a:r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96" name="直线箭头连接符 195">
            <a:extLst>
              <a:ext uri="{FF2B5EF4-FFF2-40B4-BE49-F238E27FC236}">
                <a16:creationId xmlns:a16="http://schemas.microsoft.com/office/drawing/2014/main" id="{CBC9C0B8-C084-00FB-58C4-925B7090B219}"/>
              </a:ext>
            </a:extLst>
          </p:cNvPr>
          <p:cNvCxnSpPr>
            <a:cxnSpLocks/>
          </p:cNvCxnSpPr>
          <p:nvPr/>
        </p:nvCxnSpPr>
        <p:spPr>
          <a:xfrm flipH="1">
            <a:off x="4320871" y="6708738"/>
            <a:ext cx="322311" cy="115525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直线箭头连接符 196">
            <a:extLst>
              <a:ext uri="{FF2B5EF4-FFF2-40B4-BE49-F238E27FC236}">
                <a16:creationId xmlns:a16="http://schemas.microsoft.com/office/drawing/2014/main" id="{D9F8E6BF-3CD9-30C1-6BA3-11B3B113F7B7}"/>
              </a:ext>
            </a:extLst>
          </p:cNvPr>
          <p:cNvCxnSpPr>
            <a:cxnSpLocks/>
          </p:cNvCxnSpPr>
          <p:nvPr/>
        </p:nvCxnSpPr>
        <p:spPr>
          <a:xfrm flipH="1" flipV="1">
            <a:off x="4253437" y="6910180"/>
            <a:ext cx="237366" cy="253970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直线箭头连接符 197">
            <a:extLst>
              <a:ext uri="{FF2B5EF4-FFF2-40B4-BE49-F238E27FC236}">
                <a16:creationId xmlns:a16="http://schemas.microsoft.com/office/drawing/2014/main" id="{362AE543-F06B-0341-48C8-E90A5B589D4A}"/>
              </a:ext>
            </a:extLst>
          </p:cNvPr>
          <p:cNvCxnSpPr>
            <a:cxnSpLocks/>
          </p:cNvCxnSpPr>
          <p:nvPr/>
        </p:nvCxnSpPr>
        <p:spPr>
          <a:xfrm flipV="1">
            <a:off x="2876574" y="4217240"/>
            <a:ext cx="1266921" cy="802"/>
          </a:xfrm>
          <a:prstGeom prst="straightConnector1">
            <a:avLst/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文本框 198">
                <a:extLst>
                  <a:ext uri="{FF2B5EF4-FFF2-40B4-BE49-F238E27FC236}">
                    <a16:creationId xmlns:a16="http://schemas.microsoft.com/office/drawing/2014/main" id="{5BEE75AE-44A6-71D2-6BFD-0512199CDE17}"/>
                  </a:ext>
                </a:extLst>
              </p:cNvPr>
              <p:cNvSpPr txBox="1"/>
              <p:nvPr/>
            </p:nvSpPr>
            <p:spPr bwMode="auto">
              <a:xfrm>
                <a:off x="2954961" y="3525389"/>
                <a:ext cx="1051821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-walks</a:t>
                </a: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9" name="文本框 198">
                <a:extLst>
                  <a:ext uri="{FF2B5EF4-FFF2-40B4-BE49-F238E27FC236}">
                    <a16:creationId xmlns:a16="http://schemas.microsoft.com/office/drawing/2014/main" id="{5BEE75AE-44A6-71D2-6BFD-0512199CD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4961" y="3525389"/>
                <a:ext cx="1051821" cy="400110"/>
              </a:xfrm>
              <a:prstGeom prst="rect">
                <a:avLst/>
              </a:prstGeom>
              <a:blipFill>
                <a:blip r:embed="rId4"/>
                <a:stretch>
                  <a:fillRect t="-6061" r="-4762" b="-2424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0" name="弧 199">
            <a:extLst>
              <a:ext uri="{FF2B5EF4-FFF2-40B4-BE49-F238E27FC236}">
                <a16:creationId xmlns:a16="http://schemas.microsoft.com/office/drawing/2014/main" id="{70B4A1A4-89C8-C655-BF82-56B6FCD6A2AC}"/>
              </a:ext>
            </a:extLst>
          </p:cNvPr>
          <p:cNvSpPr/>
          <p:nvPr/>
        </p:nvSpPr>
        <p:spPr>
          <a:xfrm rot="15610390">
            <a:off x="4293813" y="5102078"/>
            <a:ext cx="2331053" cy="2567477"/>
          </a:xfrm>
          <a:prstGeom prst="arc">
            <a:avLst>
              <a:gd name="adj1" fmla="val 16200000"/>
              <a:gd name="adj2" fmla="val 20194453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75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First Sublinear Algorithm</a:t>
            </a: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57AB792A-E8A0-1702-33DE-6179DBB52CE7}"/>
              </a:ext>
            </a:extLst>
          </p:cNvPr>
          <p:cNvGrpSpPr>
            <a:grpSpLocks noChangeAspect="1"/>
          </p:cNvGrpSpPr>
          <p:nvPr/>
        </p:nvGrpSpPr>
        <p:grpSpPr>
          <a:xfrm>
            <a:off x="313770" y="5440338"/>
            <a:ext cx="2700000" cy="2065648"/>
            <a:chOff x="2738947" y="3908518"/>
            <a:chExt cx="4434537" cy="3437531"/>
          </a:xfrm>
        </p:grpSpPr>
        <p:sp>
          <p:nvSpPr>
            <p:cNvPr id="2" name="Oval 3">
              <a:extLst>
                <a:ext uri="{FF2B5EF4-FFF2-40B4-BE49-F238E27FC236}">
                  <a16:creationId xmlns:a16="http://schemas.microsoft.com/office/drawing/2014/main" id="{AF859054-EB76-7C19-55AC-39B262DA3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947" y="5067208"/>
              <a:ext cx="373847" cy="37980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1B7E46A8-8364-AFF4-A52A-FD3AD6608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101" y="5750860"/>
              <a:ext cx="373847" cy="3798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solidFill>
                  <a:sysClr val="windowText" lastClr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AB7A023F-212B-B82A-E948-04F6BCE1E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179" y="5295092"/>
              <a:ext cx="373847" cy="37980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9544F3EB-5031-E07A-2B81-80257E349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2025" y="4687401"/>
              <a:ext cx="373847" cy="37980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6DCC32E1-BEF5-4862-4E23-5E34B2C24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7410" y="6358551"/>
              <a:ext cx="373847" cy="37980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0C8941DE-9C6B-65D3-C30D-012E2C28C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411" y="6206628"/>
              <a:ext cx="373847" cy="37980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F12E9DE1-E00E-9CAA-68C4-67888AC5C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2843" y="6966242"/>
              <a:ext cx="373847" cy="37980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A5DC2EFF-60A6-5AF1-395A-879D2A193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6642" y="4231633"/>
              <a:ext cx="373847" cy="37980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5B86D20D-BCAE-A844-9818-188272FEF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8951" y="4079710"/>
              <a:ext cx="373847" cy="37980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FC05FB8F-721B-2C57-3E18-85E608CA7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8950" y="4991246"/>
              <a:ext cx="373847" cy="3798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Oval 13">
              <a:extLst>
                <a:ext uri="{FF2B5EF4-FFF2-40B4-BE49-F238E27FC236}">
                  <a16:creationId xmlns:a16="http://schemas.microsoft.com/office/drawing/2014/main" id="{23C09070-9A4E-346A-E46C-C269595B2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8951" y="5219131"/>
              <a:ext cx="373847" cy="37980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B31848E8-97DF-6097-3B61-2FF7988AD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8951" y="4535478"/>
              <a:ext cx="373847" cy="3798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4" name="直线箭头连接符 13">
              <a:extLst>
                <a:ext uri="{FF2B5EF4-FFF2-40B4-BE49-F238E27FC236}">
                  <a16:creationId xmlns:a16="http://schemas.microsoft.com/office/drawing/2014/main" id="{71E17CC3-E42D-129F-83FD-B864A5CC4641}"/>
                </a:ext>
              </a:extLst>
            </p:cNvPr>
            <p:cNvCxnSpPr>
              <a:cxnSpLocks/>
              <a:stCxn id="3" idx="5"/>
            </p:cNvCxnSpPr>
            <p:nvPr/>
          </p:nvCxnSpPr>
          <p:spPr>
            <a:xfrm>
              <a:off x="3494200" y="6075046"/>
              <a:ext cx="607535" cy="341449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线箭头连接符 14">
              <a:extLst>
                <a:ext uri="{FF2B5EF4-FFF2-40B4-BE49-F238E27FC236}">
                  <a16:creationId xmlns:a16="http://schemas.microsoft.com/office/drawing/2014/main" id="{02E1B86E-6CCD-325F-5303-368F17248D4B}"/>
                </a:ext>
              </a:extLst>
            </p:cNvPr>
            <p:cNvCxnSpPr>
              <a:cxnSpLocks/>
              <a:stCxn id="3" idx="1"/>
              <a:endCxn id="2" idx="5"/>
            </p:cNvCxnSpPr>
            <p:nvPr/>
          </p:nvCxnSpPr>
          <p:spPr>
            <a:xfrm flipH="1" flipV="1">
              <a:off x="3058045" y="5391393"/>
              <a:ext cx="171805" cy="415088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线箭头连接符 15">
              <a:extLst>
                <a:ext uri="{FF2B5EF4-FFF2-40B4-BE49-F238E27FC236}">
                  <a16:creationId xmlns:a16="http://schemas.microsoft.com/office/drawing/2014/main" id="{3D752AF4-114A-8226-5C32-12C3DA6111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6956" y="4882145"/>
              <a:ext cx="299966" cy="245555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线箭头连接符 16">
              <a:extLst>
                <a:ext uri="{FF2B5EF4-FFF2-40B4-BE49-F238E27FC236}">
                  <a16:creationId xmlns:a16="http://schemas.microsoft.com/office/drawing/2014/main" id="{062B60ED-961D-0C71-45C0-0DCCA2D2F5E3}"/>
                </a:ext>
              </a:extLst>
            </p:cNvPr>
            <p:cNvCxnSpPr>
              <a:cxnSpLocks/>
            </p:cNvCxnSpPr>
            <p:nvPr/>
          </p:nvCxnSpPr>
          <p:spPr>
            <a:xfrm>
              <a:off x="3731459" y="4882145"/>
              <a:ext cx="1444230" cy="301326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线箭头连接符 17">
              <a:extLst>
                <a:ext uri="{FF2B5EF4-FFF2-40B4-BE49-F238E27FC236}">
                  <a16:creationId xmlns:a16="http://schemas.microsoft.com/office/drawing/2014/main" id="{B622FDDB-48A9-4154-330E-F2FDD68BD3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76609" y="5016444"/>
              <a:ext cx="175391" cy="341810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线箭头连接符 18">
              <a:extLst>
                <a:ext uri="{FF2B5EF4-FFF2-40B4-BE49-F238E27FC236}">
                  <a16:creationId xmlns:a16="http://schemas.microsoft.com/office/drawing/2014/main" id="{A630E219-9113-B1BA-F2B7-C163B81B0835}"/>
                </a:ext>
              </a:extLst>
            </p:cNvPr>
            <p:cNvCxnSpPr>
              <a:cxnSpLocks/>
            </p:cNvCxnSpPr>
            <p:nvPr/>
          </p:nvCxnSpPr>
          <p:spPr>
            <a:xfrm>
              <a:off x="3113484" y="5257868"/>
              <a:ext cx="685344" cy="230553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线箭头连接符 20">
              <a:extLst>
                <a:ext uri="{FF2B5EF4-FFF2-40B4-BE49-F238E27FC236}">
                  <a16:creationId xmlns:a16="http://schemas.microsoft.com/office/drawing/2014/main" id="{DCA0CB9A-13A0-10C7-16C7-7E91ED5A4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0481" y="5339120"/>
              <a:ext cx="864656" cy="1099486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线箭头连接符 21">
              <a:extLst>
                <a:ext uri="{FF2B5EF4-FFF2-40B4-BE49-F238E27FC236}">
                  <a16:creationId xmlns:a16="http://schemas.microsoft.com/office/drawing/2014/main" id="{60D354F6-F99C-377C-3BB7-82087184DAEA}"/>
                </a:ext>
              </a:extLst>
            </p:cNvPr>
            <p:cNvCxnSpPr>
              <a:cxnSpLocks/>
              <a:stCxn id="3" idx="7"/>
            </p:cNvCxnSpPr>
            <p:nvPr/>
          </p:nvCxnSpPr>
          <p:spPr>
            <a:xfrm flipV="1">
              <a:off x="3494200" y="5598938"/>
              <a:ext cx="359478" cy="207544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线箭头连接符 22">
              <a:extLst>
                <a:ext uri="{FF2B5EF4-FFF2-40B4-BE49-F238E27FC236}">
                  <a16:creationId xmlns:a16="http://schemas.microsoft.com/office/drawing/2014/main" id="{279A9B93-ECF2-78DC-0125-820508184B71}"/>
                </a:ext>
              </a:extLst>
            </p:cNvPr>
            <p:cNvCxnSpPr>
              <a:cxnSpLocks/>
              <a:endCxn id="7" idx="2"/>
            </p:cNvCxnSpPr>
            <p:nvPr/>
          </p:nvCxnSpPr>
          <p:spPr>
            <a:xfrm flipV="1">
              <a:off x="4421422" y="6396532"/>
              <a:ext cx="435988" cy="154261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线箭头连接符 23">
              <a:extLst>
                <a:ext uri="{FF2B5EF4-FFF2-40B4-BE49-F238E27FC236}">
                  <a16:creationId xmlns:a16="http://schemas.microsoft.com/office/drawing/2014/main" id="{4AD0A2B4-E3B3-15C9-8892-BDA6D41E1A7F}"/>
                </a:ext>
              </a:extLst>
            </p:cNvPr>
            <p:cNvCxnSpPr>
              <a:cxnSpLocks/>
              <a:stCxn id="6" idx="5"/>
              <a:endCxn id="8" idx="1"/>
            </p:cNvCxnSpPr>
            <p:nvPr/>
          </p:nvCxnSpPr>
          <p:spPr>
            <a:xfrm>
              <a:off x="4366508" y="6682737"/>
              <a:ext cx="321084" cy="339127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线箭头连接符 24">
              <a:extLst>
                <a:ext uri="{FF2B5EF4-FFF2-40B4-BE49-F238E27FC236}">
                  <a16:creationId xmlns:a16="http://schemas.microsoft.com/office/drawing/2014/main" id="{E1EBDDF8-A9EC-7ACB-B555-E57972ADCDE6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4819767" y="6592808"/>
              <a:ext cx="235001" cy="373434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线箭头连接符 25">
              <a:extLst>
                <a:ext uri="{FF2B5EF4-FFF2-40B4-BE49-F238E27FC236}">
                  <a16:creationId xmlns:a16="http://schemas.microsoft.com/office/drawing/2014/main" id="{E47B1C40-1538-FFD5-17D3-46C2BA4D3AEC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>
              <a:off x="5495376" y="5317770"/>
              <a:ext cx="483574" cy="91264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线箭头连接符 27">
              <a:extLst>
                <a:ext uri="{FF2B5EF4-FFF2-40B4-BE49-F238E27FC236}">
                  <a16:creationId xmlns:a16="http://schemas.microsoft.com/office/drawing/2014/main" id="{4BE1C956-D158-D207-67C5-FE8EDC5633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8085" y="4852854"/>
              <a:ext cx="545025" cy="41392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线箭头连接符 28">
              <a:extLst>
                <a:ext uri="{FF2B5EF4-FFF2-40B4-BE49-F238E27FC236}">
                  <a16:creationId xmlns:a16="http://schemas.microsoft.com/office/drawing/2014/main" id="{7D282617-96A7-8E3B-C88F-1C03BC061BA4}"/>
                </a:ext>
              </a:extLst>
            </p:cNvPr>
            <p:cNvCxnSpPr>
              <a:cxnSpLocks/>
            </p:cNvCxnSpPr>
            <p:nvPr/>
          </p:nvCxnSpPr>
          <p:spPr>
            <a:xfrm>
              <a:off x="6358352" y="4314933"/>
              <a:ext cx="484759" cy="269324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线箭头连接符 29">
              <a:extLst>
                <a:ext uri="{FF2B5EF4-FFF2-40B4-BE49-F238E27FC236}">
                  <a16:creationId xmlns:a16="http://schemas.microsoft.com/office/drawing/2014/main" id="{84FF98CA-5EB8-77DD-6386-022876F29C71}"/>
                </a:ext>
              </a:extLst>
            </p:cNvPr>
            <p:cNvCxnSpPr>
              <a:cxnSpLocks/>
              <a:endCxn id="10" idx="4"/>
            </p:cNvCxnSpPr>
            <p:nvPr/>
          </p:nvCxnSpPr>
          <p:spPr>
            <a:xfrm flipV="1">
              <a:off x="6165667" y="4459517"/>
              <a:ext cx="207" cy="751630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线箭头连接符 30">
              <a:extLst>
                <a:ext uri="{FF2B5EF4-FFF2-40B4-BE49-F238E27FC236}">
                  <a16:creationId xmlns:a16="http://schemas.microsoft.com/office/drawing/2014/main" id="{81C1972F-882E-128A-0669-1B5989EA52A3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flipV="1">
              <a:off x="5480488" y="4269637"/>
              <a:ext cx="507715" cy="151899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线箭头连接符 31">
              <a:extLst>
                <a:ext uri="{FF2B5EF4-FFF2-40B4-BE49-F238E27FC236}">
                  <a16:creationId xmlns:a16="http://schemas.microsoft.com/office/drawing/2014/main" id="{63C6970E-D4B5-6C10-F72D-E4D5E84E4AC8}"/>
                </a:ext>
              </a:extLst>
            </p:cNvPr>
            <p:cNvCxnSpPr>
              <a:cxnSpLocks/>
              <a:endCxn id="9" idx="4"/>
            </p:cNvCxnSpPr>
            <p:nvPr/>
          </p:nvCxnSpPr>
          <p:spPr>
            <a:xfrm flipH="1" flipV="1">
              <a:off x="5293565" y="4611439"/>
              <a:ext cx="69392" cy="382105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线箭头连接符 32">
              <a:extLst>
                <a:ext uri="{FF2B5EF4-FFF2-40B4-BE49-F238E27FC236}">
                  <a16:creationId xmlns:a16="http://schemas.microsoft.com/office/drawing/2014/main" id="{5F1E5C48-A5FA-F221-95E7-BEA00C5D29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39982" y="5312977"/>
              <a:ext cx="865320" cy="1102933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线箭头连接符 33">
              <a:extLst>
                <a:ext uri="{FF2B5EF4-FFF2-40B4-BE49-F238E27FC236}">
                  <a16:creationId xmlns:a16="http://schemas.microsoft.com/office/drawing/2014/main" id="{6CBE4E0B-9FD0-65A6-5B19-D1FDDFD057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11678" y="5311697"/>
              <a:ext cx="685344" cy="230553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线箭头连接符 34">
              <a:extLst>
                <a:ext uri="{FF2B5EF4-FFF2-40B4-BE49-F238E27FC236}">
                  <a16:creationId xmlns:a16="http://schemas.microsoft.com/office/drawing/2014/main" id="{0997A509-C93C-2695-D2EB-A93CC03E397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325563" y="4368375"/>
              <a:ext cx="484759" cy="269324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线箭头连接符 35">
              <a:extLst>
                <a:ext uri="{FF2B5EF4-FFF2-40B4-BE49-F238E27FC236}">
                  <a16:creationId xmlns:a16="http://schemas.microsoft.com/office/drawing/2014/main" id="{1FDEBF7A-A599-9020-A285-4B2EF91157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14104" y="6031721"/>
              <a:ext cx="626455" cy="341449"/>
            </a:xfrm>
            <a:prstGeom prst="straightConnector1">
              <a:avLst/>
            </a:prstGeom>
            <a:ln>
              <a:headEnd type="none"/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11">
              <a:extLst>
                <a:ext uri="{FF2B5EF4-FFF2-40B4-BE49-F238E27FC236}">
                  <a16:creationId xmlns:a16="http://schemas.microsoft.com/office/drawing/2014/main" id="{FA6F30FE-B23A-3FC5-C051-A42D572DC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6512" y="4070894"/>
              <a:ext cx="373847" cy="37980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9" name="直线箭头连接符 38">
              <a:extLst>
                <a:ext uri="{FF2B5EF4-FFF2-40B4-BE49-F238E27FC236}">
                  <a16:creationId xmlns:a16="http://schemas.microsoft.com/office/drawing/2014/main" id="{11D804E0-6082-4A2A-8AA7-02B23C55E670}"/>
                </a:ext>
              </a:extLst>
            </p:cNvPr>
            <p:cNvCxnSpPr>
              <a:cxnSpLocks/>
              <a:stCxn id="9" idx="6"/>
              <a:endCxn id="38" idx="2"/>
            </p:cNvCxnSpPr>
            <p:nvPr/>
          </p:nvCxnSpPr>
          <p:spPr>
            <a:xfrm flipV="1">
              <a:off x="5480489" y="4260798"/>
              <a:ext cx="506023" cy="16073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线箭头连接符 39">
              <a:extLst>
                <a:ext uri="{FF2B5EF4-FFF2-40B4-BE49-F238E27FC236}">
                  <a16:creationId xmlns:a16="http://schemas.microsoft.com/office/drawing/2014/main" id="{54C7FE76-8582-BE15-B323-ECCE2DC4342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319013" y="4360861"/>
              <a:ext cx="484759" cy="26932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10">
              <a:extLst>
                <a:ext uri="{FF2B5EF4-FFF2-40B4-BE49-F238E27FC236}">
                  <a16:creationId xmlns:a16="http://schemas.microsoft.com/office/drawing/2014/main" id="{8EA6A83D-FA73-0F81-D511-47D02FB97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298" y="4237555"/>
              <a:ext cx="373847" cy="379807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Oval 14">
              <a:extLst>
                <a:ext uri="{FF2B5EF4-FFF2-40B4-BE49-F238E27FC236}">
                  <a16:creationId xmlns:a16="http://schemas.microsoft.com/office/drawing/2014/main" id="{3C6DDEFA-835C-9196-825D-88D478CF1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637" y="4540720"/>
              <a:ext cx="373847" cy="379807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3" name="直线箭头连接符 42">
              <a:extLst>
                <a:ext uri="{FF2B5EF4-FFF2-40B4-BE49-F238E27FC236}">
                  <a16:creationId xmlns:a16="http://schemas.microsoft.com/office/drawing/2014/main" id="{D7475F70-8725-A3FE-D59B-813A796EEC19}"/>
                </a:ext>
              </a:extLst>
            </p:cNvPr>
            <p:cNvCxnSpPr>
              <a:cxnSpLocks/>
              <a:stCxn id="12" idx="0"/>
              <a:endCxn id="38" idx="4"/>
            </p:cNvCxnSpPr>
            <p:nvPr/>
          </p:nvCxnSpPr>
          <p:spPr>
            <a:xfrm flipV="1">
              <a:off x="6165875" y="4450701"/>
              <a:ext cx="7561" cy="7684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7412591A-0913-224D-F4DE-435FDEA2CCA6}"/>
                    </a:ext>
                  </a:extLst>
                </p:cNvPr>
                <p:cNvSpPr txBox="1"/>
                <p:nvPr/>
              </p:nvSpPr>
              <p:spPr bwMode="auto">
                <a:xfrm flipH="1">
                  <a:off x="5949644" y="3908518"/>
                  <a:ext cx="432049" cy="66494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0909" tIns="45455" rIns="90909" bIns="45455" rtlCol="0" anchor="ctr">
                  <a:spAutoFit/>
                </a:bodyPr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7412591A-0913-224D-F4DE-435FDEA2CC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5949644" y="3908518"/>
                  <a:ext cx="432049" cy="66494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" name="Oval 3">
            <a:extLst>
              <a:ext uri="{FF2B5EF4-FFF2-40B4-BE49-F238E27FC236}">
                <a16:creationId xmlns:a16="http://schemas.microsoft.com/office/drawing/2014/main" id="{7B354C9F-8141-4F09-983E-2F3B6E907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675" y="6134315"/>
            <a:ext cx="227619" cy="22823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2" name="Oval 4">
            <a:extLst>
              <a:ext uri="{FF2B5EF4-FFF2-40B4-BE49-F238E27FC236}">
                <a16:creationId xmlns:a16="http://schemas.microsoft.com/office/drawing/2014/main" id="{24A71991-21D6-3F89-88B0-FB84AB2E4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4231" y="6545128"/>
            <a:ext cx="227619" cy="22823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solidFill>
                <a:sysClr val="windowText" lastClr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3" name="Oval 5">
            <a:extLst>
              <a:ext uri="{FF2B5EF4-FFF2-40B4-BE49-F238E27FC236}">
                <a16:creationId xmlns:a16="http://schemas.microsoft.com/office/drawing/2014/main" id="{C44D21B8-E90F-388D-EDEB-869DDC18D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3596" y="6271253"/>
            <a:ext cx="227619" cy="22823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4" name="Oval 6">
            <a:extLst>
              <a:ext uri="{FF2B5EF4-FFF2-40B4-BE49-F238E27FC236}">
                <a16:creationId xmlns:a16="http://schemas.microsoft.com/office/drawing/2014/main" id="{377C854E-A296-7C73-D8A4-C8F66EB4A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041" y="5906085"/>
            <a:ext cx="227619" cy="22823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5" name="Oval 7">
            <a:extLst>
              <a:ext uri="{FF2B5EF4-FFF2-40B4-BE49-F238E27FC236}">
                <a16:creationId xmlns:a16="http://schemas.microsoft.com/office/drawing/2014/main" id="{72377386-8D65-13DC-8F3A-067794F2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342" y="6910296"/>
            <a:ext cx="227619" cy="22823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6" name="Oval 8">
            <a:extLst>
              <a:ext uri="{FF2B5EF4-FFF2-40B4-BE49-F238E27FC236}">
                <a16:creationId xmlns:a16="http://schemas.microsoft.com/office/drawing/2014/main" id="{6A5EE323-3679-0D20-B906-0FAA6BB1F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517" y="6819004"/>
            <a:ext cx="227619" cy="22823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7" name="Oval 9">
            <a:extLst>
              <a:ext uri="{FF2B5EF4-FFF2-40B4-BE49-F238E27FC236}">
                <a16:creationId xmlns:a16="http://schemas.microsoft.com/office/drawing/2014/main" id="{96B68CA2-6EBB-3FE2-3189-400046F04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787" y="7275464"/>
            <a:ext cx="227619" cy="22823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8" name="Oval 10">
            <a:extLst>
              <a:ext uri="{FF2B5EF4-FFF2-40B4-BE49-F238E27FC236}">
                <a16:creationId xmlns:a16="http://schemas.microsoft.com/office/drawing/2014/main" id="{B26B068D-B9A9-7A3C-A852-6F5D52C3D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263" y="5632209"/>
            <a:ext cx="227619" cy="22823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9" name="Oval 11">
            <a:extLst>
              <a:ext uri="{FF2B5EF4-FFF2-40B4-BE49-F238E27FC236}">
                <a16:creationId xmlns:a16="http://schemas.microsoft.com/office/drawing/2014/main" id="{F23E7BA4-BE2E-4330-8D73-ECA436C2E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1375" y="5540917"/>
            <a:ext cx="227619" cy="22823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0" name="Oval 12">
            <a:extLst>
              <a:ext uri="{FF2B5EF4-FFF2-40B4-BE49-F238E27FC236}">
                <a16:creationId xmlns:a16="http://schemas.microsoft.com/office/drawing/2014/main" id="{76D79CBE-351D-04EE-CA99-6DD2D0472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200" y="6088668"/>
            <a:ext cx="227619" cy="22823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" name="Oval 13">
            <a:extLst>
              <a:ext uri="{FF2B5EF4-FFF2-40B4-BE49-F238E27FC236}">
                <a16:creationId xmlns:a16="http://schemas.microsoft.com/office/drawing/2014/main" id="{597E9D2F-7316-BF58-DC4E-0363E04F8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1375" y="6225607"/>
            <a:ext cx="227619" cy="22823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2" name="Oval 14">
            <a:extLst>
              <a:ext uri="{FF2B5EF4-FFF2-40B4-BE49-F238E27FC236}">
                <a16:creationId xmlns:a16="http://schemas.microsoft.com/office/drawing/2014/main" id="{CAB4B3F0-9F14-59B9-3DD7-4DD0E967B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549" y="5814793"/>
            <a:ext cx="227619" cy="22823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73" name="直线箭头连接符 72">
            <a:extLst>
              <a:ext uri="{FF2B5EF4-FFF2-40B4-BE49-F238E27FC236}">
                <a16:creationId xmlns:a16="http://schemas.microsoft.com/office/drawing/2014/main" id="{796065B1-EFC9-7257-FAA5-C1CAB811A65F}"/>
              </a:ext>
            </a:extLst>
          </p:cNvPr>
          <p:cNvCxnSpPr>
            <a:cxnSpLocks/>
            <a:stCxn id="62" idx="5"/>
          </p:cNvCxnSpPr>
          <p:nvPr/>
        </p:nvCxnSpPr>
        <p:spPr>
          <a:xfrm>
            <a:off x="4058516" y="6739935"/>
            <a:ext cx="369902" cy="205180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线箭头连接符 73">
            <a:extLst>
              <a:ext uri="{FF2B5EF4-FFF2-40B4-BE49-F238E27FC236}">
                <a16:creationId xmlns:a16="http://schemas.microsoft.com/office/drawing/2014/main" id="{856F1F33-85D1-C64E-23CA-3872FB386EEB}"/>
              </a:ext>
            </a:extLst>
          </p:cNvPr>
          <p:cNvCxnSpPr>
            <a:cxnSpLocks/>
            <a:stCxn id="62" idx="1"/>
            <a:endCxn id="61" idx="5"/>
          </p:cNvCxnSpPr>
          <p:nvPr/>
        </p:nvCxnSpPr>
        <p:spPr>
          <a:xfrm flipH="1" flipV="1">
            <a:off x="3792960" y="6329121"/>
            <a:ext cx="104605" cy="249431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线箭头连接符 74">
            <a:extLst>
              <a:ext uri="{FF2B5EF4-FFF2-40B4-BE49-F238E27FC236}">
                <a16:creationId xmlns:a16="http://schemas.microsoft.com/office/drawing/2014/main" id="{85C7C3FB-7250-8B75-AA5B-895BCC771AFC}"/>
              </a:ext>
            </a:extLst>
          </p:cNvPr>
          <p:cNvCxnSpPr>
            <a:cxnSpLocks/>
          </p:cNvCxnSpPr>
          <p:nvPr/>
        </p:nvCxnSpPr>
        <p:spPr>
          <a:xfrm flipV="1">
            <a:off x="3792297" y="6023109"/>
            <a:ext cx="182636" cy="147557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线箭头连接符 75">
            <a:extLst>
              <a:ext uri="{FF2B5EF4-FFF2-40B4-BE49-F238E27FC236}">
                <a16:creationId xmlns:a16="http://schemas.microsoft.com/office/drawing/2014/main" id="{C09BF84B-FC16-219F-1722-1C89A29EEB1F}"/>
              </a:ext>
            </a:extLst>
          </p:cNvPr>
          <p:cNvCxnSpPr>
            <a:cxnSpLocks/>
          </p:cNvCxnSpPr>
          <p:nvPr/>
        </p:nvCxnSpPr>
        <p:spPr>
          <a:xfrm>
            <a:off x="4202973" y="6023109"/>
            <a:ext cx="879330" cy="181070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线箭头连接符 76">
            <a:extLst>
              <a:ext uri="{FF2B5EF4-FFF2-40B4-BE49-F238E27FC236}">
                <a16:creationId xmlns:a16="http://schemas.microsoft.com/office/drawing/2014/main" id="{9A54C661-5517-A153-C5BD-4DF54D9DAE23}"/>
              </a:ext>
            </a:extLst>
          </p:cNvPr>
          <p:cNvCxnSpPr>
            <a:cxnSpLocks/>
          </p:cNvCxnSpPr>
          <p:nvPr/>
        </p:nvCxnSpPr>
        <p:spPr>
          <a:xfrm flipH="1" flipV="1">
            <a:off x="4169577" y="6103810"/>
            <a:ext cx="106788" cy="205397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线箭头连接符 77">
            <a:extLst>
              <a:ext uri="{FF2B5EF4-FFF2-40B4-BE49-F238E27FC236}">
                <a16:creationId xmlns:a16="http://schemas.microsoft.com/office/drawing/2014/main" id="{2C7023B9-B79C-3363-D839-0DE80D63236C}"/>
              </a:ext>
            </a:extLst>
          </p:cNvPr>
          <p:cNvCxnSpPr>
            <a:cxnSpLocks/>
          </p:cNvCxnSpPr>
          <p:nvPr/>
        </p:nvCxnSpPr>
        <p:spPr>
          <a:xfrm>
            <a:off x="3826715" y="6248884"/>
            <a:ext cx="417277" cy="138542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线箭头连接符 78">
            <a:extLst>
              <a:ext uri="{FF2B5EF4-FFF2-40B4-BE49-F238E27FC236}">
                <a16:creationId xmlns:a16="http://schemas.microsoft.com/office/drawing/2014/main" id="{F30E78D3-2EB0-D6BD-CDF5-9242B5534C5A}"/>
              </a:ext>
            </a:extLst>
          </p:cNvPr>
          <p:cNvCxnSpPr>
            <a:cxnSpLocks/>
          </p:cNvCxnSpPr>
          <p:nvPr/>
        </p:nvCxnSpPr>
        <p:spPr>
          <a:xfrm flipV="1">
            <a:off x="4610312" y="6297710"/>
            <a:ext cx="526452" cy="660693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线箭头连接符 79">
            <a:extLst>
              <a:ext uri="{FF2B5EF4-FFF2-40B4-BE49-F238E27FC236}">
                <a16:creationId xmlns:a16="http://schemas.microsoft.com/office/drawing/2014/main" id="{C72CF14A-5126-EB3B-8EF5-9BFBA711FE41}"/>
              </a:ext>
            </a:extLst>
          </p:cNvPr>
          <p:cNvCxnSpPr>
            <a:cxnSpLocks/>
            <a:stCxn id="62" idx="7"/>
          </p:cNvCxnSpPr>
          <p:nvPr/>
        </p:nvCxnSpPr>
        <p:spPr>
          <a:xfrm flipV="1">
            <a:off x="4058516" y="6453837"/>
            <a:ext cx="218871" cy="124715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线箭头连接符 80">
            <a:extLst>
              <a:ext uri="{FF2B5EF4-FFF2-40B4-BE49-F238E27FC236}">
                <a16:creationId xmlns:a16="http://schemas.microsoft.com/office/drawing/2014/main" id="{A5D6C6E5-798E-9730-464D-2861379C8C5D}"/>
              </a:ext>
            </a:extLst>
          </p:cNvPr>
          <p:cNvCxnSpPr>
            <a:cxnSpLocks/>
            <a:endCxn id="66" idx="2"/>
          </p:cNvCxnSpPr>
          <p:nvPr/>
        </p:nvCxnSpPr>
        <p:spPr>
          <a:xfrm flipV="1">
            <a:off x="4623062" y="6933119"/>
            <a:ext cx="265454" cy="92697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线箭头连接符 81">
            <a:extLst>
              <a:ext uri="{FF2B5EF4-FFF2-40B4-BE49-F238E27FC236}">
                <a16:creationId xmlns:a16="http://schemas.microsoft.com/office/drawing/2014/main" id="{BE47037D-785E-3833-D492-B28432BA0C03}"/>
              </a:ext>
            </a:extLst>
          </p:cNvPr>
          <p:cNvCxnSpPr>
            <a:cxnSpLocks/>
            <a:stCxn id="65" idx="5"/>
            <a:endCxn id="67" idx="1"/>
          </p:cNvCxnSpPr>
          <p:nvPr/>
        </p:nvCxnSpPr>
        <p:spPr>
          <a:xfrm>
            <a:off x="4589627" y="7105103"/>
            <a:ext cx="195494" cy="203785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线箭头连接符 82">
            <a:extLst>
              <a:ext uri="{FF2B5EF4-FFF2-40B4-BE49-F238E27FC236}">
                <a16:creationId xmlns:a16="http://schemas.microsoft.com/office/drawing/2014/main" id="{06B6ABF2-6BA5-0459-64FE-138EAA74E682}"/>
              </a:ext>
            </a:extLst>
          </p:cNvPr>
          <p:cNvCxnSpPr>
            <a:cxnSpLocks/>
            <a:stCxn id="67" idx="0"/>
          </p:cNvCxnSpPr>
          <p:nvPr/>
        </p:nvCxnSpPr>
        <p:spPr>
          <a:xfrm flipV="1">
            <a:off x="4865597" y="7051064"/>
            <a:ext cx="143082" cy="224400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线箭头连接符 83">
            <a:extLst>
              <a:ext uri="{FF2B5EF4-FFF2-40B4-BE49-F238E27FC236}">
                <a16:creationId xmlns:a16="http://schemas.microsoft.com/office/drawing/2014/main" id="{E6C4F04D-4339-95AA-1642-A0927F71AB11}"/>
              </a:ext>
            </a:extLst>
          </p:cNvPr>
          <p:cNvCxnSpPr>
            <a:cxnSpLocks/>
            <a:endCxn id="71" idx="2"/>
          </p:cNvCxnSpPr>
          <p:nvPr/>
        </p:nvCxnSpPr>
        <p:spPr>
          <a:xfrm>
            <a:off x="5276947" y="6284880"/>
            <a:ext cx="294428" cy="54841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线箭头连接符 84">
            <a:extLst>
              <a:ext uri="{FF2B5EF4-FFF2-40B4-BE49-F238E27FC236}">
                <a16:creationId xmlns:a16="http://schemas.microsoft.com/office/drawing/2014/main" id="{EF7D060D-FEDF-9721-23F6-C23356F16D33}"/>
              </a:ext>
            </a:extLst>
          </p:cNvPr>
          <p:cNvCxnSpPr>
            <a:cxnSpLocks/>
          </p:cNvCxnSpPr>
          <p:nvPr/>
        </p:nvCxnSpPr>
        <p:spPr>
          <a:xfrm flipV="1">
            <a:off x="5765682" y="6005507"/>
            <a:ext cx="331842" cy="248729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线箭头连接符 85">
            <a:extLst>
              <a:ext uri="{FF2B5EF4-FFF2-40B4-BE49-F238E27FC236}">
                <a16:creationId xmlns:a16="http://schemas.microsoft.com/office/drawing/2014/main" id="{A0C2E801-9175-2A2F-014C-C61BB1982174}"/>
              </a:ext>
            </a:extLst>
          </p:cNvPr>
          <p:cNvCxnSpPr>
            <a:cxnSpLocks/>
          </p:cNvCxnSpPr>
          <p:nvPr/>
        </p:nvCxnSpPr>
        <p:spPr>
          <a:xfrm>
            <a:off x="5802376" y="5682265"/>
            <a:ext cx="295149" cy="161840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直线箭头连接符 86">
            <a:extLst>
              <a:ext uri="{FF2B5EF4-FFF2-40B4-BE49-F238E27FC236}">
                <a16:creationId xmlns:a16="http://schemas.microsoft.com/office/drawing/2014/main" id="{3DC940EB-E2C1-774A-2DD4-C68CC9798E83}"/>
              </a:ext>
            </a:extLst>
          </p:cNvPr>
          <p:cNvCxnSpPr>
            <a:cxnSpLocks/>
            <a:endCxn id="69" idx="4"/>
          </p:cNvCxnSpPr>
          <p:nvPr/>
        </p:nvCxnSpPr>
        <p:spPr>
          <a:xfrm flipV="1">
            <a:off x="5685058" y="5769147"/>
            <a:ext cx="126" cy="451662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线箭头连接符 87">
            <a:extLst>
              <a:ext uri="{FF2B5EF4-FFF2-40B4-BE49-F238E27FC236}">
                <a16:creationId xmlns:a16="http://schemas.microsoft.com/office/drawing/2014/main" id="{9257A7D1-0F03-DD73-A616-271DD3950DC3}"/>
              </a:ext>
            </a:extLst>
          </p:cNvPr>
          <p:cNvCxnSpPr>
            <a:cxnSpLocks/>
            <a:stCxn id="68" idx="6"/>
          </p:cNvCxnSpPr>
          <p:nvPr/>
        </p:nvCxnSpPr>
        <p:spPr>
          <a:xfrm flipV="1">
            <a:off x="5267882" y="5655046"/>
            <a:ext cx="309126" cy="91278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线箭头连接符 88">
            <a:extLst>
              <a:ext uri="{FF2B5EF4-FFF2-40B4-BE49-F238E27FC236}">
                <a16:creationId xmlns:a16="http://schemas.microsoft.com/office/drawing/2014/main" id="{E98A9AD1-D952-9C3D-07E7-EBF7011EFC89}"/>
              </a:ext>
            </a:extLst>
          </p:cNvPr>
          <p:cNvCxnSpPr>
            <a:cxnSpLocks/>
            <a:endCxn id="68" idx="4"/>
          </p:cNvCxnSpPr>
          <p:nvPr/>
        </p:nvCxnSpPr>
        <p:spPr>
          <a:xfrm flipH="1" flipV="1">
            <a:off x="5154073" y="5860439"/>
            <a:ext cx="42250" cy="229611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线箭头连接符 89">
            <a:extLst>
              <a:ext uri="{FF2B5EF4-FFF2-40B4-BE49-F238E27FC236}">
                <a16:creationId xmlns:a16="http://schemas.microsoft.com/office/drawing/2014/main" id="{6CE8FD7F-8AF1-97C0-C57C-E655DFD94E9B}"/>
              </a:ext>
            </a:extLst>
          </p:cNvPr>
          <p:cNvCxnSpPr>
            <a:cxnSpLocks/>
          </p:cNvCxnSpPr>
          <p:nvPr/>
        </p:nvCxnSpPr>
        <p:spPr>
          <a:xfrm flipH="1">
            <a:off x="4573477" y="6282000"/>
            <a:ext cx="526856" cy="662764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线箭头连接符 90">
            <a:extLst>
              <a:ext uri="{FF2B5EF4-FFF2-40B4-BE49-F238E27FC236}">
                <a16:creationId xmlns:a16="http://schemas.microsoft.com/office/drawing/2014/main" id="{7949EC4F-E495-CF29-E40F-99466756B2E8}"/>
              </a:ext>
            </a:extLst>
          </p:cNvPr>
          <p:cNvCxnSpPr>
            <a:cxnSpLocks/>
          </p:cNvCxnSpPr>
          <p:nvPr/>
        </p:nvCxnSpPr>
        <p:spPr>
          <a:xfrm flipH="1" flipV="1">
            <a:off x="3825615" y="6281231"/>
            <a:ext cx="417277" cy="138542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线箭头连接符 91">
            <a:extLst>
              <a:ext uri="{FF2B5EF4-FFF2-40B4-BE49-F238E27FC236}">
                <a16:creationId xmlns:a16="http://schemas.microsoft.com/office/drawing/2014/main" id="{C412D593-A940-E1C2-AFB8-263F2E1A2EB9}"/>
              </a:ext>
            </a:extLst>
          </p:cNvPr>
          <p:cNvCxnSpPr>
            <a:cxnSpLocks/>
          </p:cNvCxnSpPr>
          <p:nvPr/>
        </p:nvCxnSpPr>
        <p:spPr>
          <a:xfrm rot="10800000">
            <a:off x="5782412" y="5714379"/>
            <a:ext cx="295149" cy="161840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直线箭头连接符 92">
            <a:extLst>
              <a:ext uri="{FF2B5EF4-FFF2-40B4-BE49-F238E27FC236}">
                <a16:creationId xmlns:a16="http://schemas.microsoft.com/office/drawing/2014/main" id="{4815CD52-808A-AD97-C164-8C39C486AF06}"/>
              </a:ext>
            </a:extLst>
          </p:cNvPr>
          <p:cNvCxnSpPr>
            <a:cxnSpLocks/>
          </p:cNvCxnSpPr>
          <p:nvPr/>
        </p:nvCxnSpPr>
        <p:spPr>
          <a:xfrm flipH="1" flipV="1">
            <a:off x="4070635" y="6713901"/>
            <a:ext cx="381422" cy="205180"/>
          </a:xfrm>
          <a:prstGeom prst="straightConnector1">
            <a:avLst/>
          </a:prstGeom>
          <a:ln>
            <a:headEnd type="none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Oval 11">
            <a:extLst>
              <a:ext uri="{FF2B5EF4-FFF2-40B4-BE49-F238E27FC236}">
                <a16:creationId xmlns:a16="http://schemas.microsoft.com/office/drawing/2014/main" id="{29C2FCE2-95A1-50A2-5DE9-52FF23BAF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978" y="5535619"/>
            <a:ext cx="227619" cy="22823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95" name="直线箭头连接符 94">
            <a:extLst>
              <a:ext uri="{FF2B5EF4-FFF2-40B4-BE49-F238E27FC236}">
                <a16:creationId xmlns:a16="http://schemas.microsoft.com/office/drawing/2014/main" id="{5BEB6E65-289B-C1A4-834F-A9F7C1B2C1FE}"/>
              </a:ext>
            </a:extLst>
          </p:cNvPr>
          <p:cNvCxnSpPr>
            <a:cxnSpLocks/>
            <a:stCxn id="68" idx="6"/>
            <a:endCxn id="94" idx="2"/>
          </p:cNvCxnSpPr>
          <p:nvPr/>
        </p:nvCxnSpPr>
        <p:spPr>
          <a:xfrm flipV="1">
            <a:off x="5267883" y="5649735"/>
            <a:ext cx="308096" cy="96590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直线箭头连接符 95">
            <a:extLst>
              <a:ext uri="{FF2B5EF4-FFF2-40B4-BE49-F238E27FC236}">
                <a16:creationId xmlns:a16="http://schemas.microsoft.com/office/drawing/2014/main" id="{CF510ABE-A9FF-5CCD-D4B8-98A5E9AB1C97}"/>
              </a:ext>
            </a:extLst>
          </p:cNvPr>
          <p:cNvCxnSpPr>
            <a:cxnSpLocks/>
          </p:cNvCxnSpPr>
          <p:nvPr/>
        </p:nvCxnSpPr>
        <p:spPr>
          <a:xfrm rot="10800000">
            <a:off x="5778424" y="5709864"/>
            <a:ext cx="295149" cy="161840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Oval 10">
            <a:extLst>
              <a:ext uri="{FF2B5EF4-FFF2-40B4-BE49-F238E27FC236}">
                <a16:creationId xmlns:a16="http://schemas.microsoft.com/office/drawing/2014/main" id="{52F2726C-57A1-5A96-0E1E-26EBF4D75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010" y="5635768"/>
            <a:ext cx="227619" cy="22823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8" name="Oval 14">
            <a:extLst>
              <a:ext uri="{FF2B5EF4-FFF2-40B4-BE49-F238E27FC236}">
                <a16:creationId xmlns:a16="http://schemas.microsoft.com/office/drawing/2014/main" id="{C87D91DD-837A-DF7C-7FD7-3D30BAC1C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1056" y="5817943"/>
            <a:ext cx="227619" cy="22823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线箭头连接符 98">
            <a:extLst>
              <a:ext uri="{FF2B5EF4-FFF2-40B4-BE49-F238E27FC236}">
                <a16:creationId xmlns:a16="http://schemas.microsoft.com/office/drawing/2014/main" id="{63656203-FDD1-EC35-0B2E-45BD5BD2A973}"/>
              </a:ext>
            </a:extLst>
          </p:cNvPr>
          <p:cNvCxnSpPr>
            <a:cxnSpLocks/>
            <a:stCxn id="71" idx="0"/>
            <a:endCxn id="94" idx="4"/>
          </p:cNvCxnSpPr>
          <p:nvPr/>
        </p:nvCxnSpPr>
        <p:spPr>
          <a:xfrm flipV="1">
            <a:off x="5685185" y="5763849"/>
            <a:ext cx="4604" cy="461758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2FF419EC-43BF-8787-F79F-09DB4674014D}"/>
                  </a:ext>
                </a:extLst>
              </p:cNvPr>
              <p:cNvSpPr txBox="1"/>
              <p:nvPr/>
            </p:nvSpPr>
            <p:spPr bwMode="auto">
              <a:xfrm flipH="1">
                <a:off x="5553531" y="5438046"/>
                <a:ext cx="263056" cy="39957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2FF419EC-43BF-8787-F79F-09DB46740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553531" y="5438046"/>
                <a:ext cx="263056" cy="399574"/>
              </a:xfrm>
              <a:prstGeom prst="rect">
                <a:avLst/>
              </a:prstGeom>
              <a:blipFill>
                <a:blip r:embed="rId4"/>
                <a:stretch>
                  <a:fillRect r="-476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3">
            <a:extLst>
              <a:ext uri="{FF2B5EF4-FFF2-40B4-BE49-F238E27FC236}">
                <a16:creationId xmlns:a16="http://schemas.microsoft.com/office/drawing/2014/main" id="{C9958B5A-60BA-9881-67CF-B6235506B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3579" y="6170650"/>
            <a:ext cx="227619" cy="22823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3" name="Oval 4">
            <a:extLst>
              <a:ext uri="{FF2B5EF4-FFF2-40B4-BE49-F238E27FC236}">
                <a16:creationId xmlns:a16="http://schemas.microsoft.com/office/drawing/2014/main" id="{F628A1D8-2B9C-0FE0-AD06-913068917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135" y="6581463"/>
            <a:ext cx="227619" cy="22823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solidFill>
                <a:sysClr val="windowText" lastClr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" name="Oval 5">
            <a:extLst>
              <a:ext uri="{FF2B5EF4-FFF2-40B4-BE49-F238E27FC236}">
                <a16:creationId xmlns:a16="http://schemas.microsoft.com/office/drawing/2014/main" id="{48F06781-C8F0-E855-C72F-8CF7F1E14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8500" y="6307588"/>
            <a:ext cx="227619" cy="22823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5" name="Oval 6">
            <a:extLst>
              <a:ext uri="{FF2B5EF4-FFF2-40B4-BE49-F238E27FC236}">
                <a16:creationId xmlns:a16="http://schemas.microsoft.com/office/drawing/2014/main" id="{123F02BE-AA3A-257E-FA24-5ECAA5461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945" y="5942420"/>
            <a:ext cx="227619" cy="22823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6" name="Oval 7">
            <a:extLst>
              <a:ext uri="{FF2B5EF4-FFF2-40B4-BE49-F238E27FC236}">
                <a16:creationId xmlns:a16="http://schemas.microsoft.com/office/drawing/2014/main" id="{710BB5A7-3B3C-81D4-2E8B-6EF275E0E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246" y="6946631"/>
            <a:ext cx="227619" cy="22823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7" name="Oval 8">
            <a:extLst>
              <a:ext uri="{FF2B5EF4-FFF2-40B4-BE49-F238E27FC236}">
                <a16:creationId xmlns:a16="http://schemas.microsoft.com/office/drawing/2014/main" id="{A84F0A06-14CC-C2EB-3A1C-3FBECEE32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3421" y="6855339"/>
            <a:ext cx="227619" cy="22823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8" name="Oval 9">
            <a:extLst>
              <a:ext uri="{FF2B5EF4-FFF2-40B4-BE49-F238E27FC236}">
                <a16:creationId xmlns:a16="http://schemas.microsoft.com/office/drawing/2014/main" id="{FA7CB461-0300-5850-7B97-F48F41E28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6691" y="7311799"/>
            <a:ext cx="227619" cy="22823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9" name="Oval 10">
            <a:extLst>
              <a:ext uri="{FF2B5EF4-FFF2-40B4-BE49-F238E27FC236}">
                <a16:creationId xmlns:a16="http://schemas.microsoft.com/office/drawing/2014/main" id="{10D74D82-D748-926D-0FDA-728DE7939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5167" y="5668544"/>
            <a:ext cx="227619" cy="22823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0" name="Oval 11">
            <a:extLst>
              <a:ext uri="{FF2B5EF4-FFF2-40B4-BE49-F238E27FC236}">
                <a16:creationId xmlns:a16="http://schemas.microsoft.com/office/drawing/2014/main" id="{8730F825-7584-0C56-827E-39B8400F1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6279" y="5577252"/>
            <a:ext cx="227619" cy="22823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1" name="Oval 12">
            <a:extLst>
              <a:ext uri="{FF2B5EF4-FFF2-40B4-BE49-F238E27FC236}">
                <a16:creationId xmlns:a16="http://schemas.microsoft.com/office/drawing/2014/main" id="{2874658A-2911-1EC1-D34D-E86A4B159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3104" y="6125003"/>
            <a:ext cx="227619" cy="22823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" name="Oval 13">
            <a:extLst>
              <a:ext uri="{FF2B5EF4-FFF2-40B4-BE49-F238E27FC236}">
                <a16:creationId xmlns:a16="http://schemas.microsoft.com/office/drawing/2014/main" id="{41BFC21F-548B-D753-A27A-85C87113E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6279" y="6261942"/>
            <a:ext cx="227619" cy="22823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3" name="Oval 14">
            <a:extLst>
              <a:ext uri="{FF2B5EF4-FFF2-40B4-BE49-F238E27FC236}">
                <a16:creationId xmlns:a16="http://schemas.microsoft.com/office/drawing/2014/main" id="{9173F8A9-8054-7814-93E4-E86DF0E86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9453" y="5851128"/>
            <a:ext cx="227619" cy="22823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14" name="直线箭头连接符 113">
            <a:extLst>
              <a:ext uri="{FF2B5EF4-FFF2-40B4-BE49-F238E27FC236}">
                <a16:creationId xmlns:a16="http://schemas.microsoft.com/office/drawing/2014/main" id="{30B7DC18-0FF9-65A7-CD8A-6F6856FAD087}"/>
              </a:ext>
            </a:extLst>
          </p:cNvPr>
          <p:cNvCxnSpPr>
            <a:cxnSpLocks/>
            <a:stCxn id="103" idx="5"/>
          </p:cNvCxnSpPr>
          <p:nvPr/>
        </p:nvCxnSpPr>
        <p:spPr>
          <a:xfrm>
            <a:off x="7343420" y="6776270"/>
            <a:ext cx="369902" cy="205180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直线箭头连接符 114">
            <a:extLst>
              <a:ext uri="{FF2B5EF4-FFF2-40B4-BE49-F238E27FC236}">
                <a16:creationId xmlns:a16="http://schemas.microsoft.com/office/drawing/2014/main" id="{4D19D024-DCAA-8559-DCB8-C65869F50C60}"/>
              </a:ext>
            </a:extLst>
          </p:cNvPr>
          <p:cNvCxnSpPr>
            <a:cxnSpLocks/>
            <a:stCxn id="103" idx="1"/>
            <a:endCxn id="102" idx="5"/>
          </p:cNvCxnSpPr>
          <p:nvPr/>
        </p:nvCxnSpPr>
        <p:spPr>
          <a:xfrm flipH="1" flipV="1">
            <a:off x="7077864" y="6365456"/>
            <a:ext cx="104605" cy="249431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线箭头连接符 115">
            <a:extLst>
              <a:ext uri="{FF2B5EF4-FFF2-40B4-BE49-F238E27FC236}">
                <a16:creationId xmlns:a16="http://schemas.microsoft.com/office/drawing/2014/main" id="{668F135A-E7CF-94F8-FC30-8110A877E09F}"/>
              </a:ext>
            </a:extLst>
          </p:cNvPr>
          <p:cNvCxnSpPr>
            <a:cxnSpLocks/>
          </p:cNvCxnSpPr>
          <p:nvPr/>
        </p:nvCxnSpPr>
        <p:spPr>
          <a:xfrm flipV="1">
            <a:off x="7077201" y="6059444"/>
            <a:ext cx="182636" cy="147557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直线箭头连接符 116">
            <a:extLst>
              <a:ext uri="{FF2B5EF4-FFF2-40B4-BE49-F238E27FC236}">
                <a16:creationId xmlns:a16="http://schemas.microsoft.com/office/drawing/2014/main" id="{FF7A776C-4E33-C148-F96E-A2F3C634B0C7}"/>
              </a:ext>
            </a:extLst>
          </p:cNvPr>
          <p:cNvCxnSpPr>
            <a:cxnSpLocks/>
          </p:cNvCxnSpPr>
          <p:nvPr/>
        </p:nvCxnSpPr>
        <p:spPr>
          <a:xfrm>
            <a:off x="7487877" y="6059444"/>
            <a:ext cx="879330" cy="181070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直线箭头连接符 117">
            <a:extLst>
              <a:ext uri="{FF2B5EF4-FFF2-40B4-BE49-F238E27FC236}">
                <a16:creationId xmlns:a16="http://schemas.microsoft.com/office/drawing/2014/main" id="{15A8DDD1-29A1-8F68-0606-FDAF1F54A20B}"/>
              </a:ext>
            </a:extLst>
          </p:cNvPr>
          <p:cNvCxnSpPr>
            <a:cxnSpLocks/>
          </p:cNvCxnSpPr>
          <p:nvPr/>
        </p:nvCxnSpPr>
        <p:spPr>
          <a:xfrm flipH="1" flipV="1">
            <a:off x="7454481" y="6140145"/>
            <a:ext cx="106788" cy="205397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直线箭头连接符 118">
            <a:extLst>
              <a:ext uri="{FF2B5EF4-FFF2-40B4-BE49-F238E27FC236}">
                <a16:creationId xmlns:a16="http://schemas.microsoft.com/office/drawing/2014/main" id="{625AD980-B296-B5EA-2CBA-E96091918233}"/>
              </a:ext>
            </a:extLst>
          </p:cNvPr>
          <p:cNvCxnSpPr>
            <a:cxnSpLocks/>
          </p:cNvCxnSpPr>
          <p:nvPr/>
        </p:nvCxnSpPr>
        <p:spPr>
          <a:xfrm>
            <a:off x="7111619" y="6285219"/>
            <a:ext cx="417277" cy="138542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直线箭头连接符 119">
            <a:extLst>
              <a:ext uri="{FF2B5EF4-FFF2-40B4-BE49-F238E27FC236}">
                <a16:creationId xmlns:a16="http://schemas.microsoft.com/office/drawing/2014/main" id="{14A3EE84-E0DF-8D5D-C5BE-F0C959FC94E3}"/>
              </a:ext>
            </a:extLst>
          </p:cNvPr>
          <p:cNvCxnSpPr>
            <a:cxnSpLocks/>
          </p:cNvCxnSpPr>
          <p:nvPr/>
        </p:nvCxnSpPr>
        <p:spPr>
          <a:xfrm flipV="1">
            <a:off x="7895216" y="6334045"/>
            <a:ext cx="526452" cy="660693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直线箭头连接符 120">
            <a:extLst>
              <a:ext uri="{FF2B5EF4-FFF2-40B4-BE49-F238E27FC236}">
                <a16:creationId xmlns:a16="http://schemas.microsoft.com/office/drawing/2014/main" id="{E235EBFE-72FE-C8EA-65F6-39195EE994B4}"/>
              </a:ext>
            </a:extLst>
          </p:cNvPr>
          <p:cNvCxnSpPr>
            <a:cxnSpLocks/>
            <a:stCxn id="103" idx="7"/>
          </p:cNvCxnSpPr>
          <p:nvPr/>
        </p:nvCxnSpPr>
        <p:spPr>
          <a:xfrm flipV="1">
            <a:off x="7343420" y="6490172"/>
            <a:ext cx="218871" cy="124715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直线箭头连接符 121">
            <a:extLst>
              <a:ext uri="{FF2B5EF4-FFF2-40B4-BE49-F238E27FC236}">
                <a16:creationId xmlns:a16="http://schemas.microsoft.com/office/drawing/2014/main" id="{0C20D3D2-84BC-6738-0B07-F6ECA8B045A4}"/>
              </a:ext>
            </a:extLst>
          </p:cNvPr>
          <p:cNvCxnSpPr>
            <a:cxnSpLocks/>
            <a:endCxn id="107" idx="2"/>
          </p:cNvCxnSpPr>
          <p:nvPr/>
        </p:nvCxnSpPr>
        <p:spPr>
          <a:xfrm flipV="1">
            <a:off x="7907966" y="6969454"/>
            <a:ext cx="265454" cy="92697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直线箭头连接符 122">
            <a:extLst>
              <a:ext uri="{FF2B5EF4-FFF2-40B4-BE49-F238E27FC236}">
                <a16:creationId xmlns:a16="http://schemas.microsoft.com/office/drawing/2014/main" id="{D41A697F-89AB-8434-1ADD-8D33E08382E4}"/>
              </a:ext>
            </a:extLst>
          </p:cNvPr>
          <p:cNvCxnSpPr>
            <a:cxnSpLocks/>
            <a:stCxn id="106" idx="5"/>
            <a:endCxn id="108" idx="1"/>
          </p:cNvCxnSpPr>
          <p:nvPr/>
        </p:nvCxnSpPr>
        <p:spPr>
          <a:xfrm>
            <a:off x="7874531" y="7141438"/>
            <a:ext cx="195494" cy="203785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直线箭头连接符 123">
            <a:extLst>
              <a:ext uri="{FF2B5EF4-FFF2-40B4-BE49-F238E27FC236}">
                <a16:creationId xmlns:a16="http://schemas.microsoft.com/office/drawing/2014/main" id="{0D1EA40A-16A6-24BC-02A9-3C0BD6384A92}"/>
              </a:ext>
            </a:extLst>
          </p:cNvPr>
          <p:cNvCxnSpPr>
            <a:cxnSpLocks/>
            <a:stCxn id="108" idx="0"/>
          </p:cNvCxnSpPr>
          <p:nvPr/>
        </p:nvCxnSpPr>
        <p:spPr>
          <a:xfrm flipV="1">
            <a:off x="8150501" y="7087399"/>
            <a:ext cx="143082" cy="224400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直线箭头连接符 124">
            <a:extLst>
              <a:ext uri="{FF2B5EF4-FFF2-40B4-BE49-F238E27FC236}">
                <a16:creationId xmlns:a16="http://schemas.microsoft.com/office/drawing/2014/main" id="{5C0AB880-EFC3-0672-AE09-BCBEFCAAD7E1}"/>
              </a:ext>
            </a:extLst>
          </p:cNvPr>
          <p:cNvCxnSpPr>
            <a:cxnSpLocks/>
            <a:endCxn id="112" idx="2"/>
          </p:cNvCxnSpPr>
          <p:nvPr/>
        </p:nvCxnSpPr>
        <p:spPr>
          <a:xfrm>
            <a:off x="8561851" y="6321215"/>
            <a:ext cx="294428" cy="54841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直线箭头连接符 125">
            <a:extLst>
              <a:ext uri="{FF2B5EF4-FFF2-40B4-BE49-F238E27FC236}">
                <a16:creationId xmlns:a16="http://schemas.microsoft.com/office/drawing/2014/main" id="{810EF2FF-94D2-A322-39E7-461BABA9C4A3}"/>
              </a:ext>
            </a:extLst>
          </p:cNvPr>
          <p:cNvCxnSpPr>
            <a:cxnSpLocks/>
          </p:cNvCxnSpPr>
          <p:nvPr/>
        </p:nvCxnSpPr>
        <p:spPr>
          <a:xfrm flipV="1">
            <a:off x="9050586" y="6041842"/>
            <a:ext cx="331842" cy="248729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直线箭头连接符 126">
            <a:extLst>
              <a:ext uri="{FF2B5EF4-FFF2-40B4-BE49-F238E27FC236}">
                <a16:creationId xmlns:a16="http://schemas.microsoft.com/office/drawing/2014/main" id="{1468E2D8-6C2A-EDFD-63A5-203FF2D5C0D4}"/>
              </a:ext>
            </a:extLst>
          </p:cNvPr>
          <p:cNvCxnSpPr>
            <a:cxnSpLocks/>
          </p:cNvCxnSpPr>
          <p:nvPr/>
        </p:nvCxnSpPr>
        <p:spPr>
          <a:xfrm>
            <a:off x="9087280" y="5718600"/>
            <a:ext cx="295149" cy="161840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直线箭头连接符 127">
            <a:extLst>
              <a:ext uri="{FF2B5EF4-FFF2-40B4-BE49-F238E27FC236}">
                <a16:creationId xmlns:a16="http://schemas.microsoft.com/office/drawing/2014/main" id="{DEE8BECE-7ADC-D2DA-183E-85765222E4FD}"/>
              </a:ext>
            </a:extLst>
          </p:cNvPr>
          <p:cNvCxnSpPr>
            <a:cxnSpLocks/>
            <a:endCxn id="110" idx="4"/>
          </p:cNvCxnSpPr>
          <p:nvPr/>
        </p:nvCxnSpPr>
        <p:spPr>
          <a:xfrm flipV="1">
            <a:off x="8969962" y="5805482"/>
            <a:ext cx="126" cy="451662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直线箭头连接符 128">
            <a:extLst>
              <a:ext uri="{FF2B5EF4-FFF2-40B4-BE49-F238E27FC236}">
                <a16:creationId xmlns:a16="http://schemas.microsoft.com/office/drawing/2014/main" id="{A9C26E76-79B9-2148-FD77-852B6F9DDF42}"/>
              </a:ext>
            </a:extLst>
          </p:cNvPr>
          <p:cNvCxnSpPr>
            <a:cxnSpLocks/>
            <a:stCxn id="109" idx="6"/>
          </p:cNvCxnSpPr>
          <p:nvPr/>
        </p:nvCxnSpPr>
        <p:spPr>
          <a:xfrm flipV="1">
            <a:off x="8552786" y="5691381"/>
            <a:ext cx="309126" cy="91278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直线箭头连接符 129">
            <a:extLst>
              <a:ext uri="{FF2B5EF4-FFF2-40B4-BE49-F238E27FC236}">
                <a16:creationId xmlns:a16="http://schemas.microsoft.com/office/drawing/2014/main" id="{60BA0D7B-27F5-D17B-DEFF-2880FB9ED23D}"/>
              </a:ext>
            </a:extLst>
          </p:cNvPr>
          <p:cNvCxnSpPr>
            <a:cxnSpLocks/>
            <a:endCxn id="109" idx="4"/>
          </p:cNvCxnSpPr>
          <p:nvPr/>
        </p:nvCxnSpPr>
        <p:spPr>
          <a:xfrm flipH="1" flipV="1">
            <a:off x="8438977" y="5896774"/>
            <a:ext cx="42250" cy="229611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直线箭头连接符 130">
            <a:extLst>
              <a:ext uri="{FF2B5EF4-FFF2-40B4-BE49-F238E27FC236}">
                <a16:creationId xmlns:a16="http://schemas.microsoft.com/office/drawing/2014/main" id="{71A8EFF1-CC1B-64B9-CCB3-F75003305AC4}"/>
              </a:ext>
            </a:extLst>
          </p:cNvPr>
          <p:cNvCxnSpPr>
            <a:cxnSpLocks/>
          </p:cNvCxnSpPr>
          <p:nvPr/>
        </p:nvCxnSpPr>
        <p:spPr>
          <a:xfrm flipH="1">
            <a:off x="7858381" y="6318335"/>
            <a:ext cx="526856" cy="662764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直线箭头连接符 131">
            <a:extLst>
              <a:ext uri="{FF2B5EF4-FFF2-40B4-BE49-F238E27FC236}">
                <a16:creationId xmlns:a16="http://schemas.microsoft.com/office/drawing/2014/main" id="{D2E00792-401E-0668-6E73-9EECB56D13DD}"/>
              </a:ext>
            </a:extLst>
          </p:cNvPr>
          <p:cNvCxnSpPr>
            <a:cxnSpLocks/>
          </p:cNvCxnSpPr>
          <p:nvPr/>
        </p:nvCxnSpPr>
        <p:spPr>
          <a:xfrm flipH="1" flipV="1">
            <a:off x="7110519" y="6317566"/>
            <a:ext cx="417277" cy="138542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直线箭头连接符 132">
            <a:extLst>
              <a:ext uri="{FF2B5EF4-FFF2-40B4-BE49-F238E27FC236}">
                <a16:creationId xmlns:a16="http://schemas.microsoft.com/office/drawing/2014/main" id="{CC6BDB99-0D6E-A4FB-C5FB-7C11DB45005F}"/>
              </a:ext>
            </a:extLst>
          </p:cNvPr>
          <p:cNvCxnSpPr>
            <a:cxnSpLocks/>
          </p:cNvCxnSpPr>
          <p:nvPr/>
        </p:nvCxnSpPr>
        <p:spPr>
          <a:xfrm rot="10800000">
            <a:off x="9067316" y="5750714"/>
            <a:ext cx="295149" cy="161840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直线箭头连接符 133">
            <a:extLst>
              <a:ext uri="{FF2B5EF4-FFF2-40B4-BE49-F238E27FC236}">
                <a16:creationId xmlns:a16="http://schemas.microsoft.com/office/drawing/2014/main" id="{47833174-D8E9-6A6C-B968-039C2692CADF}"/>
              </a:ext>
            </a:extLst>
          </p:cNvPr>
          <p:cNvCxnSpPr>
            <a:cxnSpLocks/>
          </p:cNvCxnSpPr>
          <p:nvPr/>
        </p:nvCxnSpPr>
        <p:spPr>
          <a:xfrm flipH="1" flipV="1">
            <a:off x="7355539" y="6750236"/>
            <a:ext cx="381422" cy="205180"/>
          </a:xfrm>
          <a:prstGeom prst="straightConnector1">
            <a:avLst/>
          </a:prstGeom>
          <a:ln>
            <a:headEnd type="none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Oval 11">
            <a:extLst>
              <a:ext uri="{FF2B5EF4-FFF2-40B4-BE49-F238E27FC236}">
                <a16:creationId xmlns:a16="http://schemas.microsoft.com/office/drawing/2014/main" id="{FAF9478B-9FF9-86A1-A95C-E5BD2D7ED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0882" y="5571954"/>
            <a:ext cx="227619" cy="22823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36" name="直线箭头连接符 135">
            <a:extLst>
              <a:ext uri="{FF2B5EF4-FFF2-40B4-BE49-F238E27FC236}">
                <a16:creationId xmlns:a16="http://schemas.microsoft.com/office/drawing/2014/main" id="{EADC75EF-9F44-240E-379C-BFCD2659F2BD}"/>
              </a:ext>
            </a:extLst>
          </p:cNvPr>
          <p:cNvCxnSpPr>
            <a:cxnSpLocks/>
            <a:stCxn id="109" idx="6"/>
            <a:endCxn id="135" idx="2"/>
          </p:cNvCxnSpPr>
          <p:nvPr/>
        </p:nvCxnSpPr>
        <p:spPr>
          <a:xfrm flipV="1">
            <a:off x="8552787" y="5686070"/>
            <a:ext cx="308096" cy="96590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直线箭头连接符 136">
            <a:extLst>
              <a:ext uri="{FF2B5EF4-FFF2-40B4-BE49-F238E27FC236}">
                <a16:creationId xmlns:a16="http://schemas.microsoft.com/office/drawing/2014/main" id="{A5BEAD04-D8DE-F468-D1ED-1C45D7ECD60A}"/>
              </a:ext>
            </a:extLst>
          </p:cNvPr>
          <p:cNvCxnSpPr>
            <a:cxnSpLocks/>
          </p:cNvCxnSpPr>
          <p:nvPr/>
        </p:nvCxnSpPr>
        <p:spPr>
          <a:xfrm rot="10800000">
            <a:off x="9063328" y="5746199"/>
            <a:ext cx="295149" cy="161840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Oval 10">
            <a:extLst>
              <a:ext uri="{FF2B5EF4-FFF2-40B4-BE49-F238E27FC236}">
                <a16:creationId xmlns:a16="http://schemas.microsoft.com/office/drawing/2014/main" id="{18A9B4F4-6A15-498C-33A8-259AA2743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914" y="5672103"/>
            <a:ext cx="227619" cy="22823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9" name="Oval 14">
            <a:extLst>
              <a:ext uri="{FF2B5EF4-FFF2-40B4-BE49-F238E27FC236}">
                <a16:creationId xmlns:a16="http://schemas.microsoft.com/office/drawing/2014/main" id="{83D07F5F-0982-7C9E-B991-927BB8582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5960" y="5854278"/>
            <a:ext cx="227619" cy="22823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40" name="直线箭头连接符 139">
            <a:extLst>
              <a:ext uri="{FF2B5EF4-FFF2-40B4-BE49-F238E27FC236}">
                <a16:creationId xmlns:a16="http://schemas.microsoft.com/office/drawing/2014/main" id="{887EF059-96CD-B1F3-BAF4-CADD34DC58A3}"/>
              </a:ext>
            </a:extLst>
          </p:cNvPr>
          <p:cNvCxnSpPr>
            <a:cxnSpLocks/>
            <a:stCxn id="112" idx="0"/>
            <a:endCxn id="135" idx="4"/>
          </p:cNvCxnSpPr>
          <p:nvPr/>
        </p:nvCxnSpPr>
        <p:spPr>
          <a:xfrm flipV="1">
            <a:off x="8970089" y="5800184"/>
            <a:ext cx="4604" cy="461758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文本框 140">
                <a:extLst>
                  <a:ext uri="{FF2B5EF4-FFF2-40B4-BE49-F238E27FC236}">
                    <a16:creationId xmlns:a16="http://schemas.microsoft.com/office/drawing/2014/main" id="{3AD26553-2573-627C-8ADF-641387529DF7}"/>
                  </a:ext>
                </a:extLst>
              </p:cNvPr>
              <p:cNvSpPr txBox="1"/>
              <p:nvPr/>
            </p:nvSpPr>
            <p:spPr bwMode="auto">
              <a:xfrm flipH="1">
                <a:off x="8838435" y="5474381"/>
                <a:ext cx="263056" cy="39957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1" name="文本框 140">
                <a:extLst>
                  <a:ext uri="{FF2B5EF4-FFF2-40B4-BE49-F238E27FC236}">
                    <a16:creationId xmlns:a16="http://schemas.microsoft.com/office/drawing/2014/main" id="{3AD26553-2573-627C-8ADF-641387529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838435" y="5474381"/>
                <a:ext cx="263056" cy="399574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椭圆 141">
            <a:extLst>
              <a:ext uri="{FF2B5EF4-FFF2-40B4-BE49-F238E27FC236}">
                <a16:creationId xmlns:a16="http://schemas.microsoft.com/office/drawing/2014/main" id="{CD4C2226-B963-084C-EB25-FC7A7F69AEEB}"/>
              </a:ext>
            </a:extLst>
          </p:cNvPr>
          <p:cNvSpPr/>
          <p:nvPr/>
        </p:nvSpPr>
        <p:spPr>
          <a:xfrm rot="2578203">
            <a:off x="1526231" y="5352685"/>
            <a:ext cx="1782221" cy="109841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椭圆 142">
            <a:extLst>
              <a:ext uri="{FF2B5EF4-FFF2-40B4-BE49-F238E27FC236}">
                <a16:creationId xmlns:a16="http://schemas.microsoft.com/office/drawing/2014/main" id="{592E0BED-3147-1057-2E9F-34C973741670}"/>
              </a:ext>
            </a:extLst>
          </p:cNvPr>
          <p:cNvSpPr/>
          <p:nvPr/>
        </p:nvSpPr>
        <p:spPr>
          <a:xfrm rot="1210197">
            <a:off x="4639101" y="5430886"/>
            <a:ext cx="1923186" cy="1162061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椭圆 143">
            <a:extLst>
              <a:ext uri="{FF2B5EF4-FFF2-40B4-BE49-F238E27FC236}">
                <a16:creationId xmlns:a16="http://schemas.microsoft.com/office/drawing/2014/main" id="{FD6E6C65-B8AE-C55B-47E8-10DF5560D110}"/>
              </a:ext>
            </a:extLst>
          </p:cNvPr>
          <p:cNvSpPr/>
          <p:nvPr/>
        </p:nvSpPr>
        <p:spPr>
          <a:xfrm rot="20592513">
            <a:off x="7249658" y="5215225"/>
            <a:ext cx="2606668" cy="2001206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308C2537-00CF-65A0-5EB9-978B50AB644B}"/>
              </a:ext>
            </a:extLst>
          </p:cNvPr>
          <p:cNvSpPr txBox="1"/>
          <p:nvPr/>
        </p:nvSpPr>
        <p:spPr bwMode="auto">
          <a:xfrm>
            <a:off x="568341" y="1528893"/>
            <a:ext cx="9259031" cy="22419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[FOCS’18, SICOMP’23] modifies push operations in three aspects: </a:t>
            </a:r>
          </a:p>
          <a:p>
            <a:pPr marL="966704" lvl="1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Push within a subgraph</a:t>
            </a:r>
          </a:p>
          <a:p>
            <a:pPr marL="966704" lvl="1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Sample outside the subgraph</a:t>
            </a:r>
          </a:p>
          <a:p>
            <a:pPr marL="966704" lvl="1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Take average over multiple subgraph estimators</a:t>
            </a:r>
          </a:p>
        </p:txBody>
      </p:sp>
      <p:sp>
        <p:nvSpPr>
          <p:cNvPr id="146" name="弧 145">
            <a:extLst>
              <a:ext uri="{FF2B5EF4-FFF2-40B4-BE49-F238E27FC236}">
                <a16:creationId xmlns:a16="http://schemas.microsoft.com/office/drawing/2014/main" id="{123FCDCD-C493-7847-1FA8-2327690977BD}"/>
              </a:ext>
            </a:extLst>
          </p:cNvPr>
          <p:cNvSpPr/>
          <p:nvPr/>
        </p:nvSpPr>
        <p:spPr>
          <a:xfrm rot="15610390">
            <a:off x="1325152" y="5411839"/>
            <a:ext cx="2331053" cy="2567477"/>
          </a:xfrm>
          <a:prstGeom prst="arc">
            <a:avLst>
              <a:gd name="adj1" fmla="val 16200000"/>
              <a:gd name="adj2" fmla="val 19965350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弧 146">
            <a:extLst>
              <a:ext uri="{FF2B5EF4-FFF2-40B4-BE49-F238E27FC236}">
                <a16:creationId xmlns:a16="http://schemas.microsoft.com/office/drawing/2014/main" id="{280D560A-01D0-7A9F-2EAA-B89316B53921}"/>
              </a:ext>
            </a:extLst>
          </p:cNvPr>
          <p:cNvSpPr/>
          <p:nvPr/>
        </p:nvSpPr>
        <p:spPr>
          <a:xfrm rot="18673576">
            <a:off x="3380886" y="5703547"/>
            <a:ext cx="2530839" cy="2489636"/>
          </a:xfrm>
          <a:prstGeom prst="arc">
            <a:avLst>
              <a:gd name="adj1" fmla="val 16200000"/>
              <a:gd name="adj2" fmla="val 19223445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弧 147">
            <a:extLst>
              <a:ext uri="{FF2B5EF4-FFF2-40B4-BE49-F238E27FC236}">
                <a16:creationId xmlns:a16="http://schemas.microsoft.com/office/drawing/2014/main" id="{FFFFD620-D70A-9ECD-C8B9-1DD19E12DB56}"/>
              </a:ext>
            </a:extLst>
          </p:cNvPr>
          <p:cNvSpPr/>
          <p:nvPr/>
        </p:nvSpPr>
        <p:spPr>
          <a:xfrm rot="1275369">
            <a:off x="5056813" y="6090748"/>
            <a:ext cx="2530839" cy="2489636"/>
          </a:xfrm>
          <a:prstGeom prst="arc">
            <a:avLst>
              <a:gd name="adj1" fmla="val 17327961"/>
              <a:gd name="adj2" fmla="val 18133021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直线箭头连接符 148">
            <a:extLst>
              <a:ext uri="{FF2B5EF4-FFF2-40B4-BE49-F238E27FC236}">
                <a16:creationId xmlns:a16="http://schemas.microsoft.com/office/drawing/2014/main" id="{434C72D8-1BB7-2E14-3616-4D9DBF55B64A}"/>
              </a:ext>
            </a:extLst>
          </p:cNvPr>
          <p:cNvCxnSpPr>
            <a:cxnSpLocks/>
          </p:cNvCxnSpPr>
          <p:nvPr/>
        </p:nvCxnSpPr>
        <p:spPr>
          <a:xfrm flipV="1">
            <a:off x="313770" y="4933877"/>
            <a:ext cx="1266921" cy="80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直线箭头连接符 149">
            <a:extLst>
              <a:ext uri="{FF2B5EF4-FFF2-40B4-BE49-F238E27FC236}">
                <a16:creationId xmlns:a16="http://schemas.microsoft.com/office/drawing/2014/main" id="{2CEDE2C3-2B73-B388-D687-7245F51DDDC6}"/>
              </a:ext>
            </a:extLst>
          </p:cNvPr>
          <p:cNvCxnSpPr>
            <a:cxnSpLocks/>
          </p:cNvCxnSpPr>
          <p:nvPr/>
        </p:nvCxnSpPr>
        <p:spPr>
          <a:xfrm flipH="1" flipV="1">
            <a:off x="1780898" y="4932896"/>
            <a:ext cx="1260000" cy="14845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>
                <a:extLst>
                  <a:ext uri="{FF2B5EF4-FFF2-40B4-BE49-F238E27FC236}">
                    <a16:creationId xmlns:a16="http://schemas.microsoft.com/office/drawing/2014/main" id="{F5051804-A2EB-6F56-5568-49FF6735D64E}"/>
                  </a:ext>
                </a:extLst>
              </p:cNvPr>
              <p:cNvSpPr txBox="1"/>
              <p:nvPr/>
            </p:nvSpPr>
            <p:spPr bwMode="auto">
              <a:xfrm>
                <a:off x="392157" y="4242026"/>
                <a:ext cx="1051821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-walks</a:t>
                </a: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1" name="文本框 150">
                <a:extLst>
                  <a:ext uri="{FF2B5EF4-FFF2-40B4-BE49-F238E27FC236}">
                    <a16:creationId xmlns:a16="http://schemas.microsoft.com/office/drawing/2014/main" id="{F5051804-A2EB-6F56-5568-49FF6735D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157" y="4242026"/>
                <a:ext cx="1051821" cy="400110"/>
              </a:xfrm>
              <a:prstGeom prst="rect">
                <a:avLst/>
              </a:prstGeom>
              <a:blipFill>
                <a:blip r:embed="rId6"/>
                <a:stretch>
                  <a:fillRect t="-9375" r="-4762" b="-250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文本框 157">
            <a:extLst>
              <a:ext uri="{FF2B5EF4-FFF2-40B4-BE49-F238E27FC236}">
                <a16:creationId xmlns:a16="http://schemas.microsoft.com/office/drawing/2014/main" id="{25127ACA-EE3A-45CE-35BD-CE285FD52E12}"/>
              </a:ext>
            </a:extLst>
          </p:cNvPr>
          <p:cNvSpPr txBox="1"/>
          <p:nvPr/>
        </p:nvSpPr>
        <p:spPr bwMode="auto">
          <a:xfrm>
            <a:off x="1645618" y="4083623"/>
            <a:ext cx="170838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buSzPct val="80000"/>
            </a:pPr>
            <a:r>
              <a:rPr kumimoji="1" 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Push in subgraph #1</a:t>
            </a:r>
            <a:endParaRPr lang="en-US"/>
          </a:p>
        </p:txBody>
      </p:sp>
      <p:cxnSp>
        <p:nvCxnSpPr>
          <p:cNvPr id="163" name="直线箭头连接符 162">
            <a:extLst>
              <a:ext uri="{FF2B5EF4-FFF2-40B4-BE49-F238E27FC236}">
                <a16:creationId xmlns:a16="http://schemas.microsoft.com/office/drawing/2014/main" id="{37B745B3-E78B-BFE8-4B3D-7CBEF0848D82}"/>
              </a:ext>
            </a:extLst>
          </p:cNvPr>
          <p:cNvCxnSpPr>
            <a:cxnSpLocks/>
          </p:cNvCxnSpPr>
          <p:nvPr/>
        </p:nvCxnSpPr>
        <p:spPr>
          <a:xfrm flipV="1">
            <a:off x="3709370" y="4928199"/>
            <a:ext cx="1266921" cy="80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直线箭头连接符 163">
            <a:extLst>
              <a:ext uri="{FF2B5EF4-FFF2-40B4-BE49-F238E27FC236}">
                <a16:creationId xmlns:a16="http://schemas.microsoft.com/office/drawing/2014/main" id="{B816134B-924E-AB1F-0A4F-5B9309212566}"/>
              </a:ext>
            </a:extLst>
          </p:cNvPr>
          <p:cNvCxnSpPr>
            <a:cxnSpLocks/>
          </p:cNvCxnSpPr>
          <p:nvPr/>
        </p:nvCxnSpPr>
        <p:spPr>
          <a:xfrm flipH="1" flipV="1">
            <a:off x="5176498" y="4927218"/>
            <a:ext cx="1260000" cy="14845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6" name="文本框 165">
            <a:extLst>
              <a:ext uri="{FF2B5EF4-FFF2-40B4-BE49-F238E27FC236}">
                <a16:creationId xmlns:a16="http://schemas.microsoft.com/office/drawing/2014/main" id="{89ACC066-DF48-BA3F-0A79-453A795D2977}"/>
              </a:ext>
            </a:extLst>
          </p:cNvPr>
          <p:cNvSpPr txBox="1"/>
          <p:nvPr/>
        </p:nvSpPr>
        <p:spPr bwMode="auto">
          <a:xfrm>
            <a:off x="4967313" y="4077945"/>
            <a:ext cx="170838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buSzPct val="80000"/>
            </a:pPr>
            <a:r>
              <a:rPr kumimoji="1" 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Push in subgraph #2</a:t>
            </a:r>
            <a:endParaRPr lang="en-US"/>
          </a:p>
        </p:txBody>
      </p:sp>
      <p:cxnSp>
        <p:nvCxnSpPr>
          <p:cNvPr id="167" name="直线箭头连接符 166">
            <a:extLst>
              <a:ext uri="{FF2B5EF4-FFF2-40B4-BE49-F238E27FC236}">
                <a16:creationId xmlns:a16="http://schemas.microsoft.com/office/drawing/2014/main" id="{69789115-6389-63B4-FE1A-DD0676780815}"/>
              </a:ext>
            </a:extLst>
          </p:cNvPr>
          <p:cNvCxnSpPr>
            <a:cxnSpLocks/>
          </p:cNvCxnSpPr>
          <p:nvPr/>
        </p:nvCxnSpPr>
        <p:spPr>
          <a:xfrm flipV="1">
            <a:off x="6989357" y="4921288"/>
            <a:ext cx="1266921" cy="80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直线箭头连接符 167">
            <a:extLst>
              <a:ext uri="{FF2B5EF4-FFF2-40B4-BE49-F238E27FC236}">
                <a16:creationId xmlns:a16="http://schemas.microsoft.com/office/drawing/2014/main" id="{EAD3ABFA-8CC0-0DF1-6A1A-4E0DFF96C369}"/>
              </a:ext>
            </a:extLst>
          </p:cNvPr>
          <p:cNvCxnSpPr>
            <a:cxnSpLocks/>
          </p:cNvCxnSpPr>
          <p:nvPr/>
        </p:nvCxnSpPr>
        <p:spPr>
          <a:xfrm flipH="1" flipV="1">
            <a:off x="8456485" y="4920307"/>
            <a:ext cx="1260000" cy="14845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0" name="文本框 169">
            <a:extLst>
              <a:ext uri="{FF2B5EF4-FFF2-40B4-BE49-F238E27FC236}">
                <a16:creationId xmlns:a16="http://schemas.microsoft.com/office/drawing/2014/main" id="{AC92A3A6-EEB5-F84D-2AFD-9B325F4C4459}"/>
              </a:ext>
            </a:extLst>
          </p:cNvPr>
          <p:cNvSpPr txBox="1"/>
          <p:nvPr/>
        </p:nvSpPr>
        <p:spPr bwMode="auto">
          <a:xfrm>
            <a:off x="8247300" y="4071034"/>
            <a:ext cx="170838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buSzPct val="80000"/>
            </a:pPr>
            <a:r>
              <a:rPr kumimoji="1" 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Push in subgraph #3</a:t>
            </a:r>
            <a:endParaRPr lang="en-US"/>
          </a:p>
        </p:txBody>
      </p: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C369B23E-72E7-4078-5CE1-6762263021A4}"/>
              </a:ext>
            </a:extLst>
          </p:cNvPr>
          <p:cNvCxnSpPr>
            <a:cxnSpLocks/>
          </p:cNvCxnSpPr>
          <p:nvPr/>
        </p:nvCxnSpPr>
        <p:spPr>
          <a:xfrm flipH="1">
            <a:off x="1330191" y="6994915"/>
            <a:ext cx="265454" cy="92697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8F2C1700-F3F1-4E23-6F4B-827ED2EF1BFE}"/>
              </a:ext>
            </a:extLst>
          </p:cNvPr>
          <p:cNvCxnSpPr>
            <a:cxnSpLocks/>
          </p:cNvCxnSpPr>
          <p:nvPr/>
        </p:nvCxnSpPr>
        <p:spPr>
          <a:xfrm flipH="1" flipV="1">
            <a:off x="1255832" y="7124107"/>
            <a:ext cx="195494" cy="203785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线箭头连接符 44">
            <a:extLst>
              <a:ext uri="{FF2B5EF4-FFF2-40B4-BE49-F238E27FC236}">
                <a16:creationId xmlns:a16="http://schemas.microsoft.com/office/drawing/2014/main" id="{B219C9C2-0B1C-E160-1728-53C6E4082260}"/>
              </a:ext>
            </a:extLst>
          </p:cNvPr>
          <p:cNvCxnSpPr>
            <a:cxnSpLocks/>
          </p:cNvCxnSpPr>
          <p:nvPr/>
        </p:nvCxnSpPr>
        <p:spPr>
          <a:xfrm flipH="1">
            <a:off x="4628025" y="6999228"/>
            <a:ext cx="265454" cy="92697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线箭头连接符 45">
            <a:extLst>
              <a:ext uri="{FF2B5EF4-FFF2-40B4-BE49-F238E27FC236}">
                <a16:creationId xmlns:a16="http://schemas.microsoft.com/office/drawing/2014/main" id="{83E16032-775D-6F55-70A6-CF3ACC196B5B}"/>
              </a:ext>
            </a:extLst>
          </p:cNvPr>
          <p:cNvCxnSpPr>
            <a:cxnSpLocks/>
          </p:cNvCxnSpPr>
          <p:nvPr/>
        </p:nvCxnSpPr>
        <p:spPr>
          <a:xfrm flipH="1" flipV="1">
            <a:off x="4553666" y="7128420"/>
            <a:ext cx="195494" cy="203785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线箭头连接符 46">
            <a:extLst>
              <a:ext uri="{FF2B5EF4-FFF2-40B4-BE49-F238E27FC236}">
                <a16:creationId xmlns:a16="http://schemas.microsoft.com/office/drawing/2014/main" id="{10D89530-2188-7FC0-809B-6441CF9CC2AA}"/>
              </a:ext>
            </a:extLst>
          </p:cNvPr>
          <p:cNvCxnSpPr>
            <a:cxnSpLocks/>
          </p:cNvCxnSpPr>
          <p:nvPr/>
        </p:nvCxnSpPr>
        <p:spPr>
          <a:xfrm flipH="1">
            <a:off x="7910490" y="7040500"/>
            <a:ext cx="265454" cy="92697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F1F03AFF-B41F-5F1E-6097-B78C568E668F}"/>
              </a:ext>
            </a:extLst>
          </p:cNvPr>
          <p:cNvCxnSpPr>
            <a:cxnSpLocks/>
          </p:cNvCxnSpPr>
          <p:nvPr/>
        </p:nvCxnSpPr>
        <p:spPr>
          <a:xfrm flipH="1" flipV="1">
            <a:off x="7836131" y="7169692"/>
            <a:ext cx="195494" cy="203785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3CC88EFD-7DCB-C53E-3CF3-AF626729BA8A}"/>
                  </a:ext>
                </a:extLst>
              </p:cNvPr>
              <p:cNvSpPr txBox="1"/>
              <p:nvPr/>
            </p:nvSpPr>
            <p:spPr bwMode="auto">
              <a:xfrm>
                <a:off x="3785084" y="4242026"/>
                <a:ext cx="1051821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-walks</a:t>
                </a: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3CC88EFD-7DCB-C53E-3CF3-AF626729B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084" y="4242026"/>
                <a:ext cx="1051821" cy="400110"/>
              </a:xfrm>
              <a:prstGeom prst="rect">
                <a:avLst/>
              </a:prstGeom>
              <a:blipFill>
                <a:blip r:embed="rId7"/>
                <a:stretch>
                  <a:fillRect t="-9375" r="-4819" b="-250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A5D8B76E-9273-C97A-32AA-A6E0727672F6}"/>
                  </a:ext>
                </a:extLst>
              </p:cNvPr>
              <p:cNvSpPr txBox="1"/>
              <p:nvPr/>
            </p:nvSpPr>
            <p:spPr bwMode="auto">
              <a:xfrm>
                <a:off x="7082344" y="4242026"/>
                <a:ext cx="1051821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-walks</a:t>
                </a: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A5D8B76E-9273-C97A-32AA-A6E072767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2344" y="4242026"/>
                <a:ext cx="1051821" cy="400110"/>
              </a:xfrm>
              <a:prstGeom prst="rect">
                <a:avLst/>
              </a:prstGeom>
              <a:blipFill>
                <a:blip r:embed="rId8"/>
                <a:stretch>
                  <a:fillRect t="-9375" r="-4762" b="-250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8659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First Sublinear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2">
                <a:extLst>
                  <a:ext uri="{FF2B5EF4-FFF2-40B4-BE49-F238E27FC236}">
                    <a16:creationId xmlns:a16="http://schemas.microsoft.com/office/drawing/2014/main" id="{9322BB81-4650-5FDB-C53B-5183FE7A24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9483842"/>
                  </p:ext>
                </p:extLst>
              </p:nvPr>
            </p:nvGraphicFramePr>
            <p:xfrm>
              <a:off x="617832" y="1726754"/>
              <a:ext cx="8732642" cy="45721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3970">
                      <a:extLst>
                        <a:ext uri="{9D8B030D-6E8A-4147-A177-3AD203B41FA5}">
                          <a16:colId xmlns:a16="http://schemas.microsoft.com/office/drawing/2014/main" val="766223457"/>
                        </a:ext>
                      </a:extLst>
                    </a:gridCol>
                    <a:gridCol w="3888432">
                      <a:extLst>
                        <a:ext uri="{9D8B030D-6E8A-4147-A177-3AD203B41FA5}">
                          <a16:colId xmlns:a16="http://schemas.microsoft.com/office/drawing/2014/main" val="1028029713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3368993768"/>
                        </a:ext>
                      </a:extLst>
                    </a:gridCol>
                  </a:tblGrid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Complexity</a:t>
                          </a:r>
                          <a:r>
                            <a:rPr lang="zh-CN" alt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Bound</a:t>
                          </a:r>
                          <a:endParaRPr 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Notes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1558678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Monte Carlo </a:t>
                          </a:r>
                          <a:r>
                            <a:rPr lang="en-US" altLang="zh-CN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[InMath’05]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9709721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BiPPR </a:t>
                          </a:r>
                          <a:r>
                            <a:rPr lang="en-US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[WSDM’16]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2000" b="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CN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CN" sz="20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nary>
                                                <m:naryPr>
                                                  <m:chr m:val="∑"/>
                                                  <m:supHide m:val="on"/>
                                                  <m:ctrlP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楷体" panose="02010609060101010101" pitchFamily="49" charset="-122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楷体" panose="02010609060101010101" pitchFamily="49" charset="-122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∈</m:t>
                                                  </m:r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sub>
                                                <m:sup/>
                                                <m:e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∙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𝑑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kumimoji="1" lang="en-US" altLang="zh-CN" sz="2000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in</m:t>
                                                      </m:r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ctrlP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nary>
                                            </m:num>
                                            <m:den>
                                              <m:r>
                                                <a:rPr lang="en-US" altLang="zh-CN" sz="20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  <m:r>
                                                <a:rPr lang="en-US" altLang="zh-CN" sz="2000" b="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zh-CN" sz="2000" b="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altLang="zh-CN" sz="2000" b="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000" b="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218550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FOCS’18, SICOMP’23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2/3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∙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⁡{</m:t>
                                    </m:r>
                                    <m:sSubSup>
                                      <m:sSub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∆</m:t>
                                        </m:r>
                                      </m:e>
                                      <m:sub>
                                        <m:r>
                                          <a:rPr lang="en-US" altLang="zh-CN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1/3</m:t>
                                        </m:r>
                                      </m:sup>
                                    </m:sSubSup>
                                    <m:r>
                                      <a:rPr lang="en-US" altLang="zh-CN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1/6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717986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endParaRPr lang="en-US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67119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663562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47113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2">
                <a:extLst>
                  <a:ext uri="{FF2B5EF4-FFF2-40B4-BE49-F238E27FC236}">
                    <a16:creationId xmlns:a16="http://schemas.microsoft.com/office/drawing/2014/main" id="{9322BB81-4650-5FDB-C53B-5183FE7A24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9483842"/>
                  </p:ext>
                </p:extLst>
              </p:nvPr>
            </p:nvGraphicFramePr>
            <p:xfrm>
              <a:off x="617832" y="1726754"/>
              <a:ext cx="8732642" cy="45721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3970">
                      <a:extLst>
                        <a:ext uri="{9D8B030D-6E8A-4147-A177-3AD203B41FA5}">
                          <a16:colId xmlns:a16="http://schemas.microsoft.com/office/drawing/2014/main" val="766223457"/>
                        </a:ext>
                      </a:extLst>
                    </a:gridCol>
                    <a:gridCol w="3888432">
                      <a:extLst>
                        <a:ext uri="{9D8B030D-6E8A-4147-A177-3AD203B41FA5}">
                          <a16:colId xmlns:a16="http://schemas.microsoft.com/office/drawing/2014/main" val="1028029713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3368993768"/>
                        </a:ext>
                      </a:extLst>
                    </a:gridCol>
                  </a:tblGrid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Complexity</a:t>
                          </a:r>
                          <a:r>
                            <a:rPr lang="zh-CN" alt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Bound</a:t>
                          </a:r>
                          <a:endParaRPr 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Notes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1558678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Monte Carlo </a:t>
                          </a:r>
                          <a:r>
                            <a:rPr lang="en-US" altLang="zh-CN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[InMath’05]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102000" r="-55700" b="-5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9709721"/>
                      </a:ext>
                    </a:extLst>
                  </a:tr>
                  <a:tr h="776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BiPPR </a:t>
                          </a:r>
                          <a:r>
                            <a:rPr lang="en-US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[WSDM’16]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165574" r="-55700" b="-3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218550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FOCS’18, SICOMP’23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324000" r="-55700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717986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endParaRPr lang="en-US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67119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663562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47113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EDD3E74-0F0C-7E34-866F-78A63062A533}"/>
                  </a:ext>
                </a:extLst>
              </p:cNvPr>
              <p:cNvSpPr txBox="1"/>
              <p:nvPr/>
            </p:nvSpPr>
            <p:spPr bwMode="auto">
              <a:xfrm>
                <a:off x="1593272" y="6479282"/>
                <a:ext cx="7757201" cy="10070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720000" lvl="2" indent="-342900" eaLnBrk="0" hangingPunct="0">
                  <a:spcBef>
                    <a:spcPts val="300"/>
                  </a:spcBef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altLang="zh-CN" sz="1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𝑛</m:t>
                    </m:r>
                  </m:oMath>
                </a14:m>
                <a:r>
                  <a:rPr lang="en-US" altLang="zh-CN" sz="1800" b="0" i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𝑚</m:t>
                    </m:r>
                  </m:oMath>
                </a14:m>
                <a:r>
                  <a:rPr lang="en-US" altLang="zh-CN" sz="1800" b="0" i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the number of nodes and edges in the graph</a:t>
                </a:r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; </a:t>
                </a:r>
              </a:p>
              <a:p>
                <a:pPr marL="720000" lvl="2" indent="-342900" eaLnBrk="0" hangingPunct="0">
                  <a:spcBef>
                    <a:spcPts val="300"/>
                  </a:spcBef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Δ</m:t>
                        </m:r>
                      </m:e>
                      <m:sub>
                        <m:r>
                          <a:rPr lang="en-US" altLang="zh-CN" sz="1800" b="0" i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the maximum out-degree of the graph; </a:t>
                </a:r>
                <a:endParaRPr lang="en-US" altLang="zh-CN" sz="1800" b="0" i="1">
                  <a:solidFill>
                    <a:schemeClr val="tx1"/>
                  </a:solidFill>
                  <a:latin typeface="Cambria Math" panose="020405030504060302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720000" lvl="2" indent="-342900" eaLnBrk="0" hangingPunct="0">
                  <a:spcBef>
                    <a:spcPts val="300"/>
                  </a:spcBef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Big-O notation, omitting all polylogarithmic factors.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EDD3E74-0F0C-7E34-866F-78A63062A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72" y="6479282"/>
                <a:ext cx="7757201" cy="1007071"/>
              </a:xfrm>
              <a:prstGeom prst="rect">
                <a:avLst/>
              </a:prstGeom>
              <a:blipFill>
                <a:blip r:embed="rId4"/>
                <a:stretch>
                  <a:fillRect t="-3750" b="-875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右箭头 2">
            <a:extLst>
              <a:ext uri="{FF2B5EF4-FFF2-40B4-BE49-F238E27FC236}">
                <a16:creationId xmlns:a16="http://schemas.microsoft.com/office/drawing/2014/main" id="{70885FB6-A13E-8977-136D-EC41C7919AE5}"/>
              </a:ext>
            </a:extLst>
          </p:cNvPr>
          <p:cNvSpPr/>
          <p:nvPr/>
        </p:nvSpPr>
        <p:spPr>
          <a:xfrm>
            <a:off x="329800" y="3949456"/>
            <a:ext cx="288032" cy="216024"/>
          </a:xfrm>
          <a:prstGeom prst="rightArrow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936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First Sublinear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2">
                <a:extLst>
                  <a:ext uri="{FF2B5EF4-FFF2-40B4-BE49-F238E27FC236}">
                    <a16:creationId xmlns:a16="http://schemas.microsoft.com/office/drawing/2014/main" id="{9322BB81-4650-5FDB-C53B-5183FE7A24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2100862"/>
                  </p:ext>
                </p:extLst>
              </p:nvPr>
            </p:nvGraphicFramePr>
            <p:xfrm>
              <a:off x="617832" y="1726754"/>
              <a:ext cx="8732642" cy="45721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3970">
                      <a:extLst>
                        <a:ext uri="{9D8B030D-6E8A-4147-A177-3AD203B41FA5}">
                          <a16:colId xmlns:a16="http://schemas.microsoft.com/office/drawing/2014/main" val="766223457"/>
                        </a:ext>
                      </a:extLst>
                    </a:gridCol>
                    <a:gridCol w="3888432">
                      <a:extLst>
                        <a:ext uri="{9D8B030D-6E8A-4147-A177-3AD203B41FA5}">
                          <a16:colId xmlns:a16="http://schemas.microsoft.com/office/drawing/2014/main" val="1028029713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3368993768"/>
                        </a:ext>
                      </a:extLst>
                    </a:gridCol>
                  </a:tblGrid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Complexity</a:t>
                          </a:r>
                          <a:r>
                            <a:rPr lang="zh-CN" alt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Bound</a:t>
                          </a:r>
                          <a:endParaRPr 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Notes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1558678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Monte Carlo </a:t>
                          </a:r>
                          <a:r>
                            <a:rPr lang="en-US" altLang="zh-CN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[InMath’05]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9709721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BiPPR </a:t>
                          </a:r>
                          <a:r>
                            <a:rPr lang="en-US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[WSDM’16]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2000" b="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CN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CN" sz="20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nary>
                                                <m:naryPr>
                                                  <m:chr m:val="∑"/>
                                                  <m:supHide m:val="on"/>
                                                  <m:ctrlP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楷体" panose="02010609060101010101" pitchFamily="49" charset="-122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楷体" panose="02010609060101010101" pitchFamily="49" charset="-122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∈</m:t>
                                                  </m:r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sub>
                                                <m:sup/>
                                                <m:e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∙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𝑑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kumimoji="1" lang="en-US" altLang="zh-CN" sz="2000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in</m:t>
                                                      </m:r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ctrlP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nary>
                                            </m:num>
                                            <m:den>
                                              <m:r>
                                                <a:rPr lang="en-US" altLang="zh-CN" sz="20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  <m:r>
                                                <a:rPr lang="en-US" altLang="zh-CN" sz="2000" b="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zh-CN" sz="2000" b="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altLang="zh-CN" sz="2000" b="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000" b="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218550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FOCS’18, SICOMP’23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2/3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∙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⁡{</m:t>
                                    </m:r>
                                    <m:sSubSup>
                                      <m:sSub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∆</m:t>
                                        </m:r>
                                      </m:e>
                                      <m:sub>
                                        <m:r>
                                          <a:rPr lang="en-US" altLang="zh-CN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1/3</m:t>
                                        </m:r>
                                      </m:sup>
                                    </m:sSubSup>
                                    <m:r>
                                      <a:rPr lang="en-US" altLang="zh-CN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1/6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717986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endParaRPr lang="en-US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67119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663562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FOCS’18, SICOMP’23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⁡{</m:t>
                                    </m:r>
                                    <m:sSubSup>
                                      <m:sSub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1/2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∆</m:t>
                                        </m:r>
                                      </m:e>
                                      <m:sub>
                                        <m:r>
                                          <a:rPr lang="en-US" altLang="zh-CN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1/2</m:t>
                                        </m:r>
                                      </m:sup>
                                    </m:sSubSup>
                                    <m:r>
                                      <a:rPr lang="en-US" altLang="zh-CN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1/3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1/3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Lower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47113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2">
                <a:extLst>
                  <a:ext uri="{FF2B5EF4-FFF2-40B4-BE49-F238E27FC236}">
                    <a16:creationId xmlns:a16="http://schemas.microsoft.com/office/drawing/2014/main" id="{9322BB81-4650-5FDB-C53B-5183FE7A24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2100862"/>
                  </p:ext>
                </p:extLst>
              </p:nvPr>
            </p:nvGraphicFramePr>
            <p:xfrm>
              <a:off x="617832" y="1726754"/>
              <a:ext cx="8732642" cy="45721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3970">
                      <a:extLst>
                        <a:ext uri="{9D8B030D-6E8A-4147-A177-3AD203B41FA5}">
                          <a16:colId xmlns:a16="http://schemas.microsoft.com/office/drawing/2014/main" val="766223457"/>
                        </a:ext>
                      </a:extLst>
                    </a:gridCol>
                    <a:gridCol w="3888432">
                      <a:extLst>
                        <a:ext uri="{9D8B030D-6E8A-4147-A177-3AD203B41FA5}">
                          <a16:colId xmlns:a16="http://schemas.microsoft.com/office/drawing/2014/main" val="1028029713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3368993768"/>
                        </a:ext>
                      </a:extLst>
                    </a:gridCol>
                  </a:tblGrid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Complexity</a:t>
                          </a:r>
                          <a:r>
                            <a:rPr lang="zh-CN" alt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Bound</a:t>
                          </a:r>
                          <a:endParaRPr 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Notes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1558678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Monte Carlo </a:t>
                          </a:r>
                          <a:r>
                            <a:rPr lang="en-US" altLang="zh-CN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[InMath’05]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102000" r="-55700" b="-5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9709721"/>
                      </a:ext>
                    </a:extLst>
                  </a:tr>
                  <a:tr h="776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BiPPR </a:t>
                          </a:r>
                          <a:r>
                            <a:rPr lang="en-US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[WSDM’16]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165574" r="-55700" b="-3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218550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FOCS’18, SICOMP’23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324000" r="-55700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717986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endParaRPr lang="en-US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67119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663562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FOCS’18, SICOMP’23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624000" r="-557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Lower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47113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右箭头 3">
            <a:extLst>
              <a:ext uri="{FF2B5EF4-FFF2-40B4-BE49-F238E27FC236}">
                <a16:creationId xmlns:a16="http://schemas.microsoft.com/office/drawing/2014/main" id="{BEB6F557-31C9-FDD6-B174-A130F6CEE713}"/>
              </a:ext>
            </a:extLst>
          </p:cNvPr>
          <p:cNvSpPr/>
          <p:nvPr/>
        </p:nvSpPr>
        <p:spPr>
          <a:xfrm>
            <a:off x="329800" y="5881766"/>
            <a:ext cx="288032" cy="216024"/>
          </a:xfrm>
          <a:prstGeom prst="rightArrow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0685DD1B-12DD-6F40-72DD-8C3C6FC0C433}"/>
              </a:ext>
            </a:extLst>
          </p:cNvPr>
          <p:cNvCxnSpPr/>
          <p:nvPr/>
        </p:nvCxnSpPr>
        <p:spPr>
          <a:xfrm>
            <a:off x="4453930" y="4659990"/>
            <a:ext cx="0" cy="792088"/>
          </a:xfrm>
          <a:prstGeom prst="straightConnector1">
            <a:avLst/>
          </a:prstGeom>
          <a:ln w="19050"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73A5D8B2-2708-7043-B67F-0D232A3E5A04}"/>
              </a:ext>
            </a:extLst>
          </p:cNvPr>
          <p:cNvSpPr txBox="1"/>
          <p:nvPr/>
        </p:nvSpPr>
        <p:spPr bwMode="auto">
          <a:xfrm>
            <a:off x="4525938" y="4876014"/>
            <a:ext cx="2520279" cy="4303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Gap</a:t>
            </a:r>
          </a:p>
        </p:txBody>
      </p:sp>
      <p:sp>
        <p:nvSpPr>
          <p:cNvPr id="8" name="右箭头 7">
            <a:extLst>
              <a:ext uri="{FF2B5EF4-FFF2-40B4-BE49-F238E27FC236}">
                <a16:creationId xmlns:a16="http://schemas.microsoft.com/office/drawing/2014/main" id="{27DDC618-B3EB-9DB2-1967-8394F69ACB0E}"/>
              </a:ext>
            </a:extLst>
          </p:cNvPr>
          <p:cNvSpPr/>
          <p:nvPr/>
        </p:nvSpPr>
        <p:spPr>
          <a:xfrm>
            <a:off x="329800" y="3949456"/>
            <a:ext cx="288032" cy="216024"/>
          </a:xfrm>
          <a:prstGeom prst="rightArrow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AC13317-7586-DE51-BC6F-E2E52C53651F}"/>
                  </a:ext>
                </a:extLst>
              </p:cNvPr>
              <p:cNvSpPr txBox="1"/>
              <p:nvPr/>
            </p:nvSpPr>
            <p:spPr bwMode="auto">
              <a:xfrm>
                <a:off x="1593272" y="6479282"/>
                <a:ext cx="7757201" cy="10070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720000" lvl="2" indent="-342900" eaLnBrk="0" hangingPunct="0">
                  <a:spcBef>
                    <a:spcPts val="300"/>
                  </a:spcBef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altLang="zh-CN" sz="1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𝑛</m:t>
                    </m:r>
                  </m:oMath>
                </a14:m>
                <a:r>
                  <a:rPr lang="en-US" altLang="zh-CN" sz="1800" b="0" i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𝑚</m:t>
                    </m:r>
                  </m:oMath>
                </a14:m>
                <a:r>
                  <a:rPr lang="en-US" altLang="zh-CN" sz="1800" b="0" i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the number of nodes and edges in the graph</a:t>
                </a:r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; </a:t>
                </a:r>
              </a:p>
              <a:p>
                <a:pPr marL="720000" lvl="2" indent="-342900" eaLnBrk="0" hangingPunct="0">
                  <a:spcBef>
                    <a:spcPts val="300"/>
                  </a:spcBef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Δ</m:t>
                        </m:r>
                      </m:e>
                      <m:sub>
                        <m:r>
                          <a:rPr lang="en-US" altLang="zh-CN" sz="1800" b="0" i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the maximum out-degree of the graph; </a:t>
                </a:r>
                <a:endParaRPr lang="en-US" altLang="zh-CN" sz="1800" b="0" i="1">
                  <a:solidFill>
                    <a:schemeClr val="tx1"/>
                  </a:solidFill>
                  <a:latin typeface="Cambria Math" panose="020405030504060302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720000" lvl="2" indent="-342900" eaLnBrk="0" hangingPunct="0">
                  <a:spcBef>
                    <a:spcPts val="300"/>
                  </a:spcBef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Big-O notation, omitting all polylogarithmic factors.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AC13317-7586-DE51-BC6F-E2E52C536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72" y="6479282"/>
                <a:ext cx="7757201" cy="1007071"/>
              </a:xfrm>
              <a:prstGeom prst="rect">
                <a:avLst/>
              </a:prstGeom>
              <a:blipFill>
                <a:blip r:embed="rId4"/>
                <a:stretch>
                  <a:fillRect t="-3750" b="-875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9580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Our Contributions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2">
                <a:extLst>
                  <a:ext uri="{FF2B5EF4-FFF2-40B4-BE49-F238E27FC236}">
                    <a16:creationId xmlns:a16="http://schemas.microsoft.com/office/drawing/2014/main" id="{9322BB81-4650-5FDB-C53B-5183FE7A24C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7832" y="1726754"/>
              <a:ext cx="8732642" cy="45721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3970">
                      <a:extLst>
                        <a:ext uri="{9D8B030D-6E8A-4147-A177-3AD203B41FA5}">
                          <a16:colId xmlns:a16="http://schemas.microsoft.com/office/drawing/2014/main" val="766223457"/>
                        </a:ext>
                      </a:extLst>
                    </a:gridCol>
                    <a:gridCol w="3888432">
                      <a:extLst>
                        <a:ext uri="{9D8B030D-6E8A-4147-A177-3AD203B41FA5}">
                          <a16:colId xmlns:a16="http://schemas.microsoft.com/office/drawing/2014/main" val="1028029713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3368993768"/>
                        </a:ext>
                      </a:extLst>
                    </a:gridCol>
                  </a:tblGrid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Complexity</a:t>
                          </a:r>
                          <a:r>
                            <a:rPr lang="zh-CN" alt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Bound</a:t>
                          </a:r>
                          <a:endParaRPr 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Notes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1558678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Monte Carlo </a:t>
                          </a:r>
                          <a:r>
                            <a:rPr lang="en-US" altLang="zh-CN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[InMath’05]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9709721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BiPPR </a:t>
                          </a:r>
                          <a:r>
                            <a:rPr lang="en-US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[WSDM’16]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2000" b="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CN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CN" sz="20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nary>
                                                <m:naryPr>
                                                  <m:chr m:val="∑"/>
                                                  <m:supHide m:val="on"/>
                                                  <m:ctrlP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楷体" panose="02010609060101010101" pitchFamily="49" charset="-122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楷体" panose="02010609060101010101" pitchFamily="49" charset="-122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∈</m:t>
                                                  </m:r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sub>
                                                <m:sup/>
                                                <m:e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∙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𝑑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kumimoji="1" lang="en-US" altLang="zh-CN" sz="2000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in</m:t>
                                                      </m:r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ctrlP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nary>
                                            </m:num>
                                            <m:den>
                                              <m:r>
                                                <a:rPr lang="en-US" altLang="zh-CN" sz="20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  <m:r>
                                                <a:rPr lang="en-US" altLang="zh-CN" sz="2000" b="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zh-CN" sz="2000" b="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altLang="zh-CN" sz="2000" b="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000" b="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218550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FOCS’18, SICOMP’23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2/3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∙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⁡{</m:t>
                                    </m:r>
                                    <m:sSubSup>
                                      <m:sSub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∆</m:t>
                                        </m:r>
                                      </m:e>
                                      <m:sub>
                                        <m:r>
                                          <a:rPr lang="en-US" altLang="zh-CN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1/3</m:t>
                                        </m:r>
                                      </m:sup>
                                    </m:sSubSup>
                                    <m:r>
                                      <a:rPr lang="en-US" altLang="zh-CN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1/6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717986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Ours </a:t>
                          </a:r>
                          <a:r>
                            <a:rPr lang="en-US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[STOC’24]</a:t>
                          </a:r>
                          <a:endParaRPr lang="en-US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1/2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∙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⁡{</m:t>
                                    </m:r>
                                    <m:sSubSup>
                                      <m:sSub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∆</m:t>
                                        </m:r>
                                      </m:e>
                                      <m:sub>
                                        <m:r>
                                          <a:rPr lang="en-US" altLang="zh-CN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1/2</m:t>
                                        </m:r>
                                      </m:sup>
                                    </m:sSubSup>
                                    <m:r>
                                      <a:rPr lang="en-US" altLang="zh-CN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1/4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b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867119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663562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47113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2">
                <a:extLst>
                  <a:ext uri="{FF2B5EF4-FFF2-40B4-BE49-F238E27FC236}">
                    <a16:creationId xmlns:a16="http://schemas.microsoft.com/office/drawing/2014/main" id="{9322BB81-4650-5FDB-C53B-5183FE7A24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0133891"/>
                  </p:ext>
                </p:extLst>
              </p:nvPr>
            </p:nvGraphicFramePr>
            <p:xfrm>
              <a:off x="617832" y="1726754"/>
              <a:ext cx="8732642" cy="45721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3970">
                      <a:extLst>
                        <a:ext uri="{9D8B030D-6E8A-4147-A177-3AD203B41FA5}">
                          <a16:colId xmlns:a16="http://schemas.microsoft.com/office/drawing/2014/main" val="766223457"/>
                        </a:ext>
                      </a:extLst>
                    </a:gridCol>
                    <a:gridCol w="3888432">
                      <a:extLst>
                        <a:ext uri="{9D8B030D-6E8A-4147-A177-3AD203B41FA5}">
                          <a16:colId xmlns:a16="http://schemas.microsoft.com/office/drawing/2014/main" val="1028029713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3368993768"/>
                        </a:ext>
                      </a:extLst>
                    </a:gridCol>
                  </a:tblGrid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Complexity</a:t>
                          </a:r>
                          <a:r>
                            <a:rPr lang="zh-CN" alt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Bound</a:t>
                          </a:r>
                          <a:endParaRPr 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Notes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1558678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Monte Carlo </a:t>
                          </a:r>
                          <a:r>
                            <a:rPr lang="en-US" altLang="zh-CN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[InMath’05]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102000" r="-55700" b="-5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9709721"/>
                      </a:ext>
                    </a:extLst>
                  </a:tr>
                  <a:tr h="776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BiPPR </a:t>
                          </a:r>
                          <a:r>
                            <a:rPr lang="en-US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[WSDM’16]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165574" r="-55700" b="-3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218550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FOCS’18, SICOMP’23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324000" r="-55700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717986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Ours </a:t>
                          </a:r>
                          <a:r>
                            <a:rPr lang="en-US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[STOC’24]</a:t>
                          </a:r>
                          <a:endParaRPr lang="en-US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424000" r="-55700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867119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663562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47113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76D50E7-9C36-8FDC-4855-CE7E99C5AEC8}"/>
                  </a:ext>
                </a:extLst>
              </p:cNvPr>
              <p:cNvSpPr txBox="1"/>
              <p:nvPr/>
            </p:nvSpPr>
            <p:spPr bwMode="auto">
              <a:xfrm>
                <a:off x="1593272" y="6479282"/>
                <a:ext cx="7757201" cy="10070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720000" lvl="2" indent="-342900" eaLnBrk="0" hangingPunct="0">
                  <a:spcBef>
                    <a:spcPts val="300"/>
                  </a:spcBef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altLang="zh-CN" sz="1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𝑛</m:t>
                    </m:r>
                  </m:oMath>
                </a14:m>
                <a:r>
                  <a:rPr lang="en-US" altLang="zh-CN" sz="1800" b="0" i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𝑚</m:t>
                    </m:r>
                  </m:oMath>
                </a14:m>
                <a:r>
                  <a:rPr lang="en-US" altLang="zh-CN" sz="1800" b="0" i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the number of nodes and edges in the graph</a:t>
                </a:r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; </a:t>
                </a:r>
              </a:p>
              <a:p>
                <a:pPr marL="720000" lvl="2" indent="-342900" eaLnBrk="0" hangingPunct="0">
                  <a:spcBef>
                    <a:spcPts val="300"/>
                  </a:spcBef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Δ</m:t>
                        </m:r>
                      </m:e>
                      <m:sub>
                        <m:r>
                          <a:rPr lang="en-US" altLang="zh-CN" sz="1800" b="0" i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the maximum out-degree of the graph; </a:t>
                </a:r>
                <a:endParaRPr lang="en-US" altLang="zh-CN" sz="1800" b="0" i="1">
                  <a:solidFill>
                    <a:schemeClr val="tx1"/>
                  </a:solidFill>
                  <a:latin typeface="Cambria Math" panose="020405030504060302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720000" lvl="2" indent="-342900" eaLnBrk="0" hangingPunct="0">
                  <a:spcBef>
                    <a:spcPts val="300"/>
                  </a:spcBef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Big-O notation, omitting all polylogarithmic factors.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76D50E7-9C36-8FDC-4855-CE7E99C5A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72" y="6479282"/>
                <a:ext cx="7757201" cy="1007071"/>
              </a:xfrm>
              <a:prstGeom prst="rect">
                <a:avLst/>
              </a:prstGeom>
              <a:blipFill>
                <a:blip r:embed="rId4"/>
                <a:stretch>
                  <a:fillRect t="-3750" b="-875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44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Revisiting </a:t>
            </a:r>
            <a:r>
              <a:rPr lang="en-US" altLang="zh-CN" sz="30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BiPPR</a:t>
            </a:r>
            <a:endParaRPr lang="en-US" altLang="zh-CN" sz="3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8951F3F-F978-0E0A-E418-97F02ACF5C34}"/>
              </a:ext>
            </a:extLst>
          </p:cNvPr>
          <p:cNvSpPr txBox="1"/>
          <p:nvPr/>
        </p:nvSpPr>
        <p:spPr>
          <a:xfrm>
            <a:off x="572856" y="4564337"/>
            <a:ext cx="5753281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SzPct val="80000"/>
            </a:pPr>
            <a:r>
              <a:rPr kumimoji="1"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Time Cost of the Push Phase in BiPPR: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81ACA48-279F-71FD-DD08-6BFDBF2DE839}"/>
                  </a:ext>
                </a:extLst>
              </p:cNvPr>
              <p:cNvSpPr txBox="1"/>
              <p:nvPr/>
            </p:nvSpPr>
            <p:spPr>
              <a:xfrm>
                <a:off x="638386" y="5037271"/>
                <a:ext cx="8997950" cy="1078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𝑢</m:t>
                          </m:r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kumimoji="1" lang="en-US" altLang="zh-CN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2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#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sz="22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of</m:t>
                              </m:r>
                              <m:r>
                                <a:rPr kumimoji="1" lang="en-US" altLang="zh-CN" sz="22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sz="22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push</m:t>
                              </m:r>
                              <m:r>
                                <a:rPr kumimoji="1" lang="en-US" altLang="zh-CN" sz="22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sz="22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at</m:t>
                              </m:r>
                              <m:r>
                                <a:rPr kumimoji="1" lang="en-US" altLang="zh-CN" sz="22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 </m:t>
                              </m:r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𝑢</m:t>
                              </m:r>
                            </m:e>
                          </m:d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kumimoji="1" lang="en-US" altLang="zh-CN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2200" b="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time</m:t>
                              </m:r>
                              <m:r>
                                <a:rPr kumimoji="1" lang="en-US" altLang="zh-CN" sz="2200" b="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sz="2200" b="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kumimoji="1" lang="en-US" altLang="zh-CN" sz="2200" b="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sz="2200" b="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Push</m:t>
                              </m:r>
                              <m:r>
                                <a:rPr kumimoji="1" lang="en-US" altLang="zh-CN" sz="2200" b="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2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kumimoji="1" lang="en-US" altLang="zh-CN" sz="2200" b="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kumimoji="1" lang="en-US" altLang="zh-CN" sz="2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sz="22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𝑢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</m:t>
                          </m:r>
                          <m:sSub>
                            <m:sSubPr>
                              <m:ctrlP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sz="2200" b="0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en-US" altLang="zh-CN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81ACA48-279F-71FD-DD08-6BFDBF2DE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86" y="5037271"/>
                <a:ext cx="8997950" cy="1078309"/>
              </a:xfrm>
              <a:prstGeom prst="rect">
                <a:avLst/>
              </a:prstGeom>
              <a:blipFill>
                <a:blip r:embed="rId3"/>
                <a:stretch>
                  <a:fillRect l="-10719" t="-93023" b="-151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任意形状 18">
            <a:extLst>
              <a:ext uri="{FF2B5EF4-FFF2-40B4-BE49-F238E27FC236}">
                <a16:creationId xmlns:a16="http://schemas.microsoft.com/office/drawing/2014/main" id="{320B6722-5F9C-FE7E-169F-522271CEE02F}"/>
              </a:ext>
            </a:extLst>
          </p:cNvPr>
          <p:cNvSpPr/>
          <p:nvPr/>
        </p:nvSpPr>
        <p:spPr>
          <a:xfrm>
            <a:off x="6425041" y="6150756"/>
            <a:ext cx="2304256" cy="144016"/>
          </a:xfrm>
          <a:custGeom>
            <a:avLst/>
            <a:gdLst>
              <a:gd name="connsiteX0" fmla="*/ 0 w 2304256"/>
              <a:gd name="connsiteY0" fmla="*/ 0 h 144016"/>
              <a:gd name="connsiteX1" fmla="*/ 173438 w 2304256"/>
              <a:gd name="connsiteY1" fmla="*/ 143885 h 144016"/>
              <a:gd name="connsiteX2" fmla="*/ 371654 w 2304256"/>
              <a:gd name="connsiteY2" fmla="*/ 22719 h 144016"/>
              <a:gd name="connsiteX3" fmla="*/ 561610 w 2304256"/>
              <a:gd name="connsiteY3" fmla="*/ 121166 h 144016"/>
              <a:gd name="connsiteX4" fmla="*/ 743308 w 2304256"/>
              <a:gd name="connsiteY4" fmla="*/ 37864 h 144016"/>
              <a:gd name="connsiteX5" fmla="*/ 933264 w 2304256"/>
              <a:gd name="connsiteY5" fmla="*/ 136312 h 144016"/>
              <a:gd name="connsiteX6" fmla="*/ 1098444 w 2304256"/>
              <a:gd name="connsiteY6" fmla="*/ 45437 h 144016"/>
              <a:gd name="connsiteX7" fmla="*/ 1247106 w 2304256"/>
              <a:gd name="connsiteY7" fmla="*/ 121166 h 144016"/>
              <a:gd name="connsiteX8" fmla="*/ 1387508 w 2304256"/>
              <a:gd name="connsiteY8" fmla="*/ 45437 h 144016"/>
              <a:gd name="connsiteX9" fmla="*/ 1544429 w 2304256"/>
              <a:gd name="connsiteY9" fmla="*/ 143885 h 144016"/>
              <a:gd name="connsiteX10" fmla="*/ 1717868 w 2304256"/>
              <a:gd name="connsiteY10" fmla="*/ 60583 h 144016"/>
              <a:gd name="connsiteX11" fmla="*/ 1858271 w 2304256"/>
              <a:gd name="connsiteY11" fmla="*/ 143885 h 144016"/>
              <a:gd name="connsiteX12" fmla="*/ 2015191 w 2304256"/>
              <a:gd name="connsiteY12" fmla="*/ 68156 h 144016"/>
              <a:gd name="connsiteX13" fmla="*/ 2163853 w 2304256"/>
              <a:gd name="connsiteY13" fmla="*/ 143885 h 144016"/>
              <a:gd name="connsiteX14" fmla="*/ 2304256 w 2304256"/>
              <a:gd name="connsiteY14" fmla="*/ 45437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4256" h="144016" extrusionOk="0">
                <a:moveTo>
                  <a:pt x="0" y="0"/>
                </a:moveTo>
                <a:cubicBezTo>
                  <a:pt x="48249" y="65424"/>
                  <a:pt x="109832" y="140722"/>
                  <a:pt x="173438" y="143885"/>
                </a:cubicBezTo>
                <a:cubicBezTo>
                  <a:pt x="242508" y="149172"/>
                  <a:pt x="299582" y="26740"/>
                  <a:pt x="371654" y="22719"/>
                </a:cubicBezTo>
                <a:cubicBezTo>
                  <a:pt x="432729" y="22467"/>
                  <a:pt x="498684" y="124082"/>
                  <a:pt x="561610" y="121166"/>
                </a:cubicBezTo>
                <a:cubicBezTo>
                  <a:pt x="619368" y="121400"/>
                  <a:pt x="682039" y="35662"/>
                  <a:pt x="743308" y="37864"/>
                </a:cubicBezTo>
                <a:cubicBezTo>
                  <a:pt x="808545" y="40779"/>
                  <a:pt x="874627" y="133913"/>
                  <a:pt x="933264" y="136312"/>
                </a:cubicBezTo>
                <a:cubicBezTo>
                  <a:pt x="985588" y="136523"/>
                  <a:pt x="1041379" y="52440"/>
                  <a:pt x="1098444" y="45437"/>
                </a:cubicBezTo>
                <a:cubicBezTo>
                  <a:pt x="1150591" y="41386"/>
                  <a:pt x="1194888" y="126780"/>
                  <a:pt x="1247106" y="121166"/>
                </a:cubicBezTo>
                <a:cubicBezTo>
                  <a:pt x="1299449" y="123498"/>
                  <a:pt x="1342481" y="42739"/>
                  <a:pt x="1387508" y="45437"/>
                </a:cubicBezTo>
                <a:cubicBezTo>
                  <a:pt x="1428529" y="47844"/>
                  <a:pt x="1493816" y="144998"/>
                  <a:pt x="1544429" y="143885"/>
                </a:cubicBezTo>
                <a:cubicBezTo>
                  <a:pt x="1603267" y="152033"/>
                  <a:pt x="1665967" y="64788"/>
                  <a:pt x="1717868" y="60583"/>
                </a:cubicBezTo>
                <a:cubicBezTo>
                  <a:pt x="1772946" y="64851"/>
                  <a:pt x="1810360" y="144634"/>
                  <a:pt x="1858271" y="143885"/>
                </a:cubicBezTo>
                <a:cubicBezTo>
                  <a:pt x="1913073" y="140551"/>
                  <a:pt x="1964634" y="66404"/>
                  <a:pt x="2015191" y="68156"/>
                </a:cubicBezTo>
                <a:cubicBezTo>
                  <a:pt x="2060359" y="69102"/>
                  <a:pt x="2110141" y="143852"/>
                  <a:pt x="2163853" y="143885"/>
                </a:cubicBezTo>
                <a:cubicBezTo>
                  <a:pt x="2203682" y="139505"/>
                  <a:pt x="2252478" y="81220"/>
                  <a:pt x="2304256" y="45437"/>
                </a:cubicBezTo>
              </a:path>
            </a:pathLst>
          </a:custGeom>
          <a:noFill/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924886"/>
                      <a:gd name="connsiteY0" fmla="*/ 0 h 267530"/>
                      <a:gd name="connsiteX1" fmla="*/ 295421 w 3924886"/>
                      <a:gd name="connsiteY1" fmla="*/ 267287 h 267530"/>
                      <a:gd name="connsiteX2" fmla="*/ 633046 w 3924886"/>
                      <a:gd name="connsiteY2" fmla="*/ 42204 h 267530"/>
                      <a:gd name="connsiteX3" fmla="*/ 956603 w 3924886"/>
                      <a:gd name="connsiteY3" fmla="*/ 225084 h 267530"/>
                      <a:gd name="connsiteX4" fmla="*/ 1266092 w 3924886"/>
                      <a:gd name="connsiteY4" fmla="*/ 70339 h 267530"/>
                      <a:gd name="connsiteX5" fmla="*/ 1589649 w 3924886"/>
                      <a:gd name="connsiteY5" fmla="*/ 253219 h 267530"/>
                      <a:gd name="connsiteX6" fmla="*/ 1871003 w 3924886"/>
                      <a:gd name="connsiteY6" fmla="*/ 84407 h 267530"/>
                      <a:gd name="connsiteX7" fmla="*/ 2124221 w 3924886"/>
                      <a:gd name="connsiteY7" fmla="*/ 225084 h 267530"/>
                      <a:gd name="connsiteX8" fmla="*/ 2363372 w 3924886"/>
                      <a:gd name="connsiteY8" fmla="*/ 84407 h 267530"/>
                      <a:gd name="connsiteX9" fmla="*/ 2630658 w 3924886"/>
                      <a:gd name="connsiteY9" fmla="*/ 267287 h 267530"/>
                      <a:gd name="connsiteX10" fmla="*/ 2926080 w 3924886"/>
                      <a:gd name="connsiteY10" fmla="*/ 112542 h 267530"/>
                      <a:gd name="connsiteX11" fmla="*/ 3165231 w 3924886"/>
                      <a:gd name="connsiteY11" fmla="*/ 267287 h 267530"/>
                      <a:gd name="connsiteX12" fmla="*/ 3432517 w 3924886"/>
                      <a:gd name="connsiteY12" fmla="*/ 126610 h 267530"/>
                      <a:gd name="connsiteX13" fmla="*/ 3685735 w 3924886"/>
                      <a:gd name="connsiteY13" fmla="*/ 267287 h 267530"/>
                      <a:gd name="connsiteX14" fmla="*/ 3924886 w 3924886"/>
                      <a:gd name="connsiteY14" fmla="*/ 84407 h 267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924886" h="267530">
                        <a:moveTo>
                          <a:pt x="0" y="0"/>
                        </a:moveTo>
                        <a:cubicBezTo>
                          <a:pt x="94956" y="130126"/>
                          <a:pt x="189913" y="260253"/>
                          <a:pt x="295421" y="267287"/>
                        </a:cubicBezTo>
                        <a:cubicBezTo>
                          <a:pt x="400929" y="274321"/>
                          <a:pt x="522849" y="49238"/>
                          <a:pt x="633046" y="42204"/>
                        </a:cubicBezTo>
                        <a:cubicBezTo>
                          <a:pt x="743243" y="35170"/>
                          <a:pt x="851095" y="220395"/>
                          <a:pt x="956603" y="225084"/>
                        </a:cubicBezTo>
                        <a:cubicBezTo>
                          <a:pt x="1062111" y="229773"/>
                          <a:pt x="1160584" y="65650"/>
                          <a:pt x="1266092" y="70339"/>
                        </a:cubicBezTo>
                        <a:cubicBezTo>
                          <a:pt x="1371600" y="75028"/>
                          <a:pt x="1488831" y="250874"/>
                          <a:pt x="1589649" y="253219"/>
                        </a:cubicBezTo>
                        <a:cubicBezTo>
                          <a:pt x="1690467" y="255564"/>
                          <a:pt x="1781908" y="89096"/>
                          <a:pt x="1871003" y="84407"/>
                        </a:cubicBezTo>
                        <a:cubicBezTo>
                          <a:pt x="1960098" y="79718"/>
                          <a:pt x="2042160" y="225084"/>
                          <a:pt x="2124221" y="225084"/>
                        </a:cubicBezTo>
                        <a:cubicBezTo>
                          <a:pt x="2206282" y="225084"/>
                          <a:pt x="2278966" y="77373"/>
                          <a:pt x="2363372" y="84407"/>
                        </a:cubicBezTo>
                        <a:cubicBezTo>
                          <a:pt x="2447778" y="91441"/>
                          <a:pt x="2536873" y="262598"/>
                          <a:pt x="2630658" y="267287"/>
                        </a:cubicBezTo>
                        <a:cubicBezTo>
                          <a:pt x="2724443" y="271976"/>
                          <a:pt x="2836985" y="112542"/>
                          <a:pt x="2926080" y="112542"/>
                        </a:cubicBezTo>
                        <a:cubicBezTo>
                          <a:pt x="3015175" y="112542"/>
                          <a:pt x="3080825" y="264942"/>
                          <a:pt x="3165231" y="267287"/>
                        </a:cubicBezTo>
                        <a:cubicBezTo>
                          <a:pt x="3249637" y="269632"/>
                          <a:pt x="3345766" y="126610"/>
                          <a:pt x="3432517" y="126610"/>
                        </a:cubicBezTo>
                        <a:cubicBezTo>
                          <a:pt x="3519268" y="126610"/>
                          <a:pt x="3603674" y="274321"/>
                          <a:pt x="3685735" y="267287"/>
                        </a:cubicBezTo>
                        <a:cubicBezTo>
                          <a:pt x="3767797" y="260253"/>
                          <a:pt x="3846341" y="172330"/>
                          <a:pt x="3924886" y="84407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scene3d>
            <a:camera prst="orthographicFront">
              <a:rot lat="0" lon="0" rev="60000"/>
            </a:camera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F1914C6-D8AF-71C8-FD45-524C8B421DCF}"/>
                  </a:ext>
                </a:extLst>
              </p:cNvPr>
              <p:cNvSpPr txBox="1"/>
              <p:nvPr/>
            </p:nvSpPr>
            <p:spPr>
              <a:xfrm>
                <a:off x="6119567" y="6479282"/>
                <a:ext cx="5794865" cy="464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sz="2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sz="2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kumimoji="1" lang="en-US" altLang="zh-CN" sz="2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_GB2312" panose="02010609030101010101" pitchFamily="49" charset="-122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altLang="zh-CN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zh-CN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altLang="zh-CN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)∙</m:t>
                        </m:r>
                        <m:func>
                          <m:funcPr>
                            <m:ctrlP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∆</m:t>
                                    </m:r>
                                  </m:e>
                                  <m:sub>
                                    <m:r>
                                      <a:rPr lang="en-US" altLang="zh-CN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altLang="zh-CN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kumimoji="1" lang="en-US" altLang="zh-CN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? </a:t>
                </a: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F1914C6-D8AF-71C8-FD45-524C8B421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567" y="6479282"/>
                <a:ext cx="5794865" cy="464679"/>
              </a:xfrm>
              <a:prstGeom prst="rect">
                <a:avLst/>
              </a:prstGeom>
              <a:blipFill>
                <a:blip r:embed="rId4"/>
                <a:stretch>
                  <a:fillRect b="-243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95DEF9EB-6104-A44C-01CA-CF9CB5BAC14D}"/>
                  </a:ext>
                </a:extLst>
              </p:cNvPr>
              <p:cNvSpPr/>
              <p:nvPr/>
            </p:nvSpPr>
            <p:spPr>
              <a:xfrm>
                <a:off x="1217248" y="1606935"/>
                <a:ext cx="530260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en-US" altLang="zh-CN" sz="22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BiPPR</a:t>
                </a:r>
                <a:r>
                  <a:rPr kumimoji="1" lang="en-US" altLang="zh-CN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2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𝒕</m:t>
                    </m:r>
                  </m:oMath>
                </a14:m>
                <a:r>
                  <a:rPr kumimoji="1" lang="en-US" altLang="zh-CN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):  </a:t>
                </a: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95DEF9EB-6104-A44C-01CA-CF9CB5BAC1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248" y="1606935"/>
                <a:ext cx="5302608" cy="430887"/>
              </a:xfrm>
              <a:prstGeom prst="rect">
                <a:avLst/>
              </a:prstGeom>
              <a:blipFill>
                <a:blip r:embed="rId5"/>
                <a:stretch>
                  <a:fillRect l="-1675" t="-8571" b="-2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DC16082-5EB5-808E-C6C7-7CDE1E6D3D7C}"/>
                  </a:ext>
                </a:extLst>
              </p:cNvPr>
              <p:cNvSpPr txBox="1"/>
              <p:nvPr/>
            </p:nvSpPr>
            <p:spPr bwMode="auto">
              <a:xfrm>
                <a:off x="1217248" y="2015840"/>
                <a:ext cx="7914052" cy="22337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 there exists a node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d>
                      <m:dPr>
                        <m:ctrlP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2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0"/>
                  </a:spcBef>
                  <a:buSzPct val="80000"/>
                  <a:buFont typeface="+mj-ea"/>
                  <a:buAutoNum type="circleNumDbPlain"/>
                </a:pPr>
                <a:endParaRPr lang="en-US" sz="2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000" indent="-360000">
                  <a:spcBef>
                    <a:spcPts val="600"/>
                  </a:spcBef>
                  <a:buSzPct val="80000"/>
                  <a:buFont typeface="+mj-ea"/>
                  <a:buAutoNum type="circleNumDbPlain"/>
                </a:pP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005AA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005AA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005AA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CN" sz="2200" dirty="0">
                    <a:solidFill>
                      <a:srgbClr val="005A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-walks to derive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60000" indent="-360000">
                  <a:spcBef>
                    <a:spcPts val="1800"/>
                  </a:spcBef>
                  <a:buSzPct val="80000"/>
                  <a:buFont typeface="+mj-ea"/>
                  <a:buAutoNum type="circleNumDbPlain"/>
                </a:pP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Return </a:t>
                </a:r>
                <a14:m>
                  <m:oMath xmlns:m="http://schemas.openxmlformats.org/officeDocument/2006/math"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CN" sz="22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zh-CN" sz="22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𝑢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)∙ 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nary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 </m:t>
                    </m:r>
                    <m:r>
                      <a:rPr kumimoji="1" lang="en-US" altLang="zh-CN" sz="2200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+</m:t>
                    </m:r>
                    <m:f>
                      <m:fPr>
                        <m:ctrlPr>
                          <a:rPr kumimoji="1" lang="en-US" altLang="zh-CN" sz="22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𝑛</m:t>
                        </m:r>
                      </m:den>
                    </m:f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DC16082-5EB5-808E-C6C7-7CDE1E6D3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7248" y="2015840"/>
                <a:ext cx="7914052" cy="2233731"/>
              </a:xfrm>
              <a:prstGeom prst="rect">
                <a:avLst/>
              </a:prstGeom>
              <a:blipFill>
                <a:blip r:embed="rId6"/>
                <a:stretch>
                  <a:fillRect l="-801" t="-1130" b="-33333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58AD4E0-1E5D-B100-0CBD-DC250376AF1B}"/>
                  </a:ext>
                </a:extLst>
              </p:cNvPr>
              <p:cNvSpPr txBox="1"/>
              <p:nvPr/>
            </p:nvSpPr>
            <p:spPr bwMode="auto">
              <a:xfrm>
                <a:off x="1600400" y="2601825"/>
                <a:ext cx="6792886" cy="4308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Pick a node </a:t>
                </a:r>
                <a14:m>
                  <m:oMath xmlns:m="http://schemas.openxmlformats.org/officeDocument/2006/math">
                    <m:r>
                      <a:rPr lang="en-US" altLang="zh-CN" sz="2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𝑣</m:t>
                    </m:r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C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and do </a:t>
                </a:r>
                <a:r>
                  <a:rPr lang="en-US" altLang="zh-CN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Push(</a:t>
                </a:r>
                <a14:m>
                  <m:oMath xmlns:m="http://schemas.openxmlformats.org/officeDocument/2006/math">
                    <m:r>
                      <a:rPr lang="en-US" altLang="zh-CN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𝒗</m:t>
                    </m:r>
                  </m:oMath>
                </a14:m>
                <a:r>
                  <a:rPr lang="en-US" altLang="zh-CN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)</a:t>
                </a:r>
                <a:r>
                  <a:rPr lang="en-US" altLang="zh-CN" sz="22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;</a:t>
                </a:r>
                <a:r>
                  <a:rPr lang="en-US" altLang="zh-CN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  <a:endParaRPr lang="en-US" altLang="zh-CN" sz="2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58AD4E0-1E5D-B100-0CBD-DC250376A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400" y="2601825"/>
                <a:ext cx="6792886" cy="430887"/>
              </a:xfrm>
              <a:prstGeom prst="rect">
                <a:avLst/>
              </a:prstGeom>
              <a:blipFill>
                <a:blip r:embed="rId7"/>
                <a:stretch>
                  <a:fillRect l="-1121" t="-8571" b="-25714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椭圆 4">
            <a:extLst>
              <a:ext uri="{FF2B5EF4-FFF2-40B4-BE49-F238E27FC236}">
                <a16:creationId xmlns:a16="http://schemas.microsoft.com/office/drawing/2014/main" id="{4F05C6B0-0398-D62E-EA23-3E988DFDC3AC}"/>
              </a:ext>
            </a:extLst>
          </p:cNvPr>
          <p:cNvSpPr/>
          <p:nvPr/>
        </p:nvSpPr>
        <p:spPr>
          <a:xfrm>
            <a:off x="5223360" y="1822378"/>
            <a:ext cx="1751902" cy="86188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圆角矩形 16">
            <a:extLst>
              <a:ext uri="{FF2B5EF4-FFF2-40B4-BE49-F238E27FC236}">
                <a16:creationId xmlns:a16="http://schemas.microsoft.com/office/drawing/2014/main" id="{48D07687-D1D7-9D89-A7E8-7FD277A78A48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017A9BD7-475E-75C7-F127-E8A55743C15A}"/>
              </a:ext>
            </a:extLst>
          </p:cNvPr>
          <p:cNvSpPr/>
          <p:nvPr/>
        </p:nvSpPr>
        <p:spPr>
          <a:xfrm>
            <a:off x="1028700" y="1512553"/>
            <a:ext cx="7988300" cy="2844800"/>
          </a:xfrm>
          <a:prstGeom prst="roundRect">
            <a:avLst/>
          </a:prstGeom>
          <a:noFill/>
          <a:ln w="12700">
            <a:solidFill>
              <a:srgbClr val="005AAA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688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Revisiting </a:t>
            </a:r>
            <a:r>
              <a:rPr lang="en-US" altLang="zh-CN" sz="30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BiPPR</a:t>
            </a:r>
            <a:endParaRPr lang="en-US" altLang="zh-CN" sz="3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EA58B5F-7CF8-ACB3-258F-0E2ABDEDBD01}"/>
              </a:ext>
            </a:extLst>
          </p:cNvPr>
          <p:cNvSpPr txBox="1"/>
          <p:nvPr/>
        </p:nvSpPr>
        <p:spPr>
          <a:xfrm>
            <a:off x="572856" y="1589317"/>
            <a:ext cx="6113321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SzPct val="80000"/>
            </a:pPr>
            <a:r>
              <a:rPr kumimoji="1"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Revisiting Time Cost of BiPPR: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8DB9CFC-A441-86BD-1653-26E6406C21D2}"/>
                  </a:ext>
                </a:extLst>
              </p:cNvPr>
              <p:cNvSpPr txBox="1"/>
              <p:nvPr/>
            </p:nvSpPr>
            <p:spPr bwMode="auto">
              <a:xfrm>
                <a:off x="4669954" y="2429007"/>
                <a:ext cx="3672408" cy="7307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kumimoji="1"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_GB2312" panose="02010609030101010101" pitchFamily="49" charset="-122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_GB2312" panose="02010609030101010101" pitchFamily="49" charset="-122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CN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max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∆</m:t>
                                      </m:r>
                                    </m:e>
                                    <m:sub>
                                      <m:r>
                                        <a:rPr lang="en-US" altLang="zh-CN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8DB9CFC-A441-86BD-1653-26E6406C2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9954" y="2429007"/>
                <a:ext cx="3672408" cy="730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BBA373C-682C-2C58-461B-C6069FF23BB1}"/>
                  </a:ext>
                </a:extLst>
              </p:cNvPr>
              <p:cNvSpPr txBox="1"/>
              <p:nvPr/>
            </p:nvSpPr>
            <p:spPr bwMode="auto">
              <a:xfrm>
                <a:off x="2244187" y="2429007"/>
                <a:ext cx="1795314" cy="7439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CN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CN" sz="22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max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BBA373C-682C-2C58-461B-C6069FF23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4187" y="2429007"/>
                <a:ext cx="1795314" cy="743986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087707A-F3EF-F29B-4EAC-8D5654ACFC50}"/>
                  </a:ext>
                </a:extLst>
              </p:cNvPr>
              <p:cNvSpPr txBox="1"/>
              <p:nvPr/>
            </p:nvSpPr>
            <p:spPr bwMode="auto">
              <a:xfrm>
                <a:off x="3340689" y="2582325"/>
                <a:ext cx="1795314" cy="4321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087707A-F3EF-F29B-4EAC-8D5654ACF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0689" y="2582325"/>
                <a:ext cx="1795314" cy="4321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任意形状 16">
            <a:extLst>
              <a:ext uri="{FF2B5EF4-FFF2-40B4-BE49-F238E27FC236}">
                <a16:creationId xmlns:a16="http://schemas.microsoft.com/office/drawing/2014/main" id="{E5412B8A-B440-8B04-AB7D-9264EAD114E0}"/>
              </a:ext>
            </a:extLst>
          </p:cNvPr>
          <p:cNvSpPr/>
          <p:nvPr/>
        </p:nvSpPr>
        <p:spPr>
          <a:xfrm>
            <a:off x="2617986" y="3265211"/>
            <a:ext cx="971848" cy="45719"/>
          </a:xfrm>
          <a:custGeom>
            <a:avLst/>
            <a:gdLst>
              <a:gd name="connsiteX0" fmla="*/ 0 w 971848"/>
              <a:gd name="connsiteY0" fmla="*/ 0 h 45719"/>
              <a:gd name="connsiteX1" fmla="*/ 73149 w 971848"/>
              <a:gd name="connsiteY1" fmla="*/ 45677 h 45719"/>
              <a:gd name="connsiteX2" fmla="*/ 156749 w 971848"/>
              <a:gd name="connsiteY2" fmla="*/ 7212 h 45719"/>
              <a:gd name="connsiteX3" fmla="*/ 236866 w 971848"/>
              <a:gd name="connsiteY3" fmla="*/ 38465 h 45719"/>
              <a:gd name="connsiteX4" fmla="*/ 313499 w 971848"/>
              <a:gd name="connsiteY4" fmla="*/ 12020 h 45719"/>
              <a:gd name="connsiteX5" fmla="*/ 393615 w 971848"/>
              <a:gd name="connsiteY5" fmla="*/ 43273 h 45719"/>
              <a:gd name="connsiteX6" fmla="*/ 463282 w 971848"/>
              <a:gd name="connsiteY6" fmla="*/ 14424 h 45719"/>
              <a:gd name="connsiteX7" fmla="*/ 525982 w 971848"/>
              <a:gd name="connsiteY7" fmla="*/ 38465 h 45719"/>
              <a:gd name="connsiteX8" fmla="*/ 585198 w 971848"/>
              <a:gd name="connsiteY8" fmla="*/ 14424 h 45719"/>
              <a:gd name="connsiteX9" fmla="*/ 651381 w 971848"/>
              <a:gd name="connsiteY9" fmla="*/ 45677 h 45719"/>
              <a:gd name="connsiteX10" fmla="*/ 724531 w 971848"/>
              <a:gd name="connsiteY10" fmla="*/ 19232 h 45719"/>
              <a:gd name="connsiteX11" fmla="*/ 783748 w 971848"/>
              <a:gd name="connsiteY11" fmla="*/ 45677 h 45719"/>
              <a:gd name="connsiteX12" fmla="*/ 849931 w 971848"/>
              <a:gd name="connsiteY12" fmla="*/ 21636 h 45719"/>
              <a:gd name="connsiteX13" fmla="*/ 912631 w 971848"/>
              <a:gd name="connsiteY13" fmla="*/ 45677 h 45719"/>
              <a:gd name="connsiteX14" fmla="*/ 971848 w 971848"/>
              <a:gd name="connsiteY14" fmla="*/ 14424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1848" h="45719" extrusionOk="0">
                <a:moveTo>
                  <a:pt x="0" y="0"/>
                </a:moveTo>
                <a:cubicBezTo>
                  <a:pt x="20284" y="20246"/>
                  <a:pt x="43611" y="45756"/>
                  <a:pt x="73149" y="45677"/>
                </a:cubicBezTo>
                <a:cubicBezTo>
                  <a:pt x="100252" y="47085"/>
                  <a:pt x="126197" y="8518"/>
                  <a:pt x="156749" y="7212"/>
                </a:cubicBezTo>
                <a:cubicBezTo>
                  <a:pt x="183336" y="6692"/>
                  <a:pt x="210528" y="38840"/>
                  <a:pt x="236866" y="38465"/>
                </a:cubicBezTo>
                <a:cubicBezTo>
                  <a:pt x="261346" y="38366"/>
                  <a:pt x="287791" y="11418"/>
                  <a:pt x="313499" y="12020"/>
                </a:cubicBezTo>
                <a:cubicBezTo>
                  <a:pt x="343768" y="13313"/>
                  <a:pt x="370679" y="38701"/>
                  <a:pt x="393615" y="43273"/>
                </a:cubicBezTo>
                <a:cubicBezTo>
                  <a:pt x="416517" y="43358"/>
                  <a:pt x="440339" y="16056"/>
                  <a:pt x="463282" y="14424"/>
                </a:cubicBezTo>
                <a:cubicBezTo>
                  <a:pt x="485104" y="11348"/>
                  <a:pt x="504580" y="39969"/>
                  <a:pt x="525982" y="38465"/>
                </a:cubicBezTo>
                <a:cubicBezTo>
                  <a:pt x="549100" y="40032"/>
                  <a:pt x="566117" y="13659"/>
                  <a:pt x="585198" y="14424"/>
                </a:cubicBezTo>
                <a:cubicBezTo>
                  <a:pt x="602549" y="15052"/>
                  <a:pt x="629127" y="45668"/>
                  <a:pt x="651381" y="45677"/>
                </a:cubicBezTo>
                <a:cubicBezTo>
                  <a:pt x="676942" y="49958"/>
                  <a:pt x="702704" y="21653"/>
                  <a:pt x="724531" y="19232"/>
                </a:cubicBezTo>
                <a:cubicBezTo>
                  <a:pt x="747761" y="21032"/>
                  <a:pt x="765377" y="48374"/>
                  <a:pt x="783748" y="45677"/>
                </a:cubicBezTo>
                <a:cubicBezTo>
                  <a:pt x="805476" y="45353"/>
                  <a:pt x="829204" y="18095"/>
                  <a:pt x="849931" y="21636"/>
                </a:cubicBezTo>
                <a:cubicBezTo>
                  <a:pt x="870757" y="21744"/>
                  <a:pt x="891155" y="46081"/>
                  <a:pt x="912631" y="45677"/>
                </a:cubicBezTo>
                <a:cubicBezTo>
                  <a:pt x="932077" y="44413"/>
                  <a:pt x="952056" y="28751"/>
                  <a:pt x="971848" y="14424"/>
                </a:cubicBezTo>
              </a:path>
            </a:pathLst>
          </a:custGeom>
          <a:noFill/>
          <a:ln w="190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924886"/>
                      <a:gd name="connsiteY0" fmla="*/ 0 h 267530"/>
                      <a:gd name="connsiteX1" fmla="*/ 295421 w 3924886"/>
                      <a:gd name="connsiteY1" fmla="*/ 267287 h 267530"/>
                      <a:gd name="connsiteX2" fmla="*/ 633046 w 3924886"/>
                      <a:gd name="connsiteY2" fmla="*/ 42204 h 267530"/>
                      <a:gd name="connsiteX3" fmla="*/ 956603 w 3924886"/>
                      <a:gd name="connsiteY3" fmla="*/ 225084 h 267530"/>
                      <a:gd name="connsiteX4" fmla="*/ 1266092 w 3924886"/>
                      <a:gd name="connsiteY4" fmla="*/ 70339 h 267530"/>
                      <a:gd name="connsiteX5" fmla="*/ 1589649 w 3924886"/>
                      <a:gd name="connsiteY5" fmla="*/ 253219 h 267530"/>
                      <a:gd name="connsiteX6" fmla="*/ 1871003 w 3924886"/>
                      <a:gd name="connsiteY6" fmla="*/ 84407 h 267530"/>
                      <a:gd name="connsiteX7" fmla="*/ 2124221 w 3924886"/>
                      <a:gd name="connsiteY7" fmla="*/ 225084 h 267530"/>
                      <a:gd name="connsiteX8" fmla="*/ 2363372 w 3924886"/>
                      <a:gd name="connsiteY8" fmla="*/ 84407 h 267530"/>
                      <a:gd name="connsiteX9" fmla="*/ 2630658 w 3924886"/>
                      <a:gd name="connsiteY9" fmla="*/ 267287 h 267530"/>
                      <a:gd name="connsiteX10" fmla="*/ 2926080 w 3924886"/>
                      <a:gd name="connsiteY10" fmla="*/ 112542 h 267530"/>
                      <a:gd name="connsiteX11" fmla="*/ 3165231 w 3924886"/>
                      <a:gd name="connsiteY11" fmla="*/ 267287 h 267530"/>
                      <a:gd name="connsiteX12" fmla="*/ 3432517 w 3924886"/>
                      <a:gd name="connsiteY12" fmla="*/ 126610 h 267530"/>
                      <a:gd name="connsiteX13" fmla="*/ 3685735 w 3924886"/>
                      <a:gd name="connsiteY13" fmla="*/ 267287 h 267530"/>
                      <a:gd name="connsiteX14" fmla="*/ 3924886 w 3924886"/>
                      <a:gd name="connsiteY14" fmla="*/ 84407 h 267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924886" h="267530">
                        <a:moveTo>
                          <a:pt x="0" y="0"/>
                        </a:moveTo>
                        <a:cubicBezTo>
                          <a:pt x="94956" y="130126"/>
                          <a:pt x="189913" y="260253"/>
                          <a:pt x="295421" y="267287"/>
                        </a:cubicBezTo>
                        <a:cubicBezTo>
                          <a:pt x="400929" y="274321"/>
                          <a:pt x="522849" y="49238"/>
                          <a:pt x="633046" y="42204"/>
                        </a:cubicBezTo>
                        <a:cubicBezTo>
                          <a:pt x="743243" y="35170"/>
                          <a:pt x="851095" y="220395"/>
                          <a:pt x="956603" y="225084"/>
                        </a:cubicBezTo>
                        <a:cubicBezTo>
                          <a:pt x="1062111" y="229773"/>
                          <a:pt x="1160584" y="65650"/>
                          <a:pt x="1266092" y="70339"/>
                        </a:cubicBezTo>
                        <a:cubicBezTo>
                          <a:pt x="1371600" y="75028"/>
                          <a:pt x="1488831" y="250874"/>
                          <a:pt x="1589649" y="253219"/>
                        </a:cubicBezTo>
                        <a:cubicBezTo>
                          <a:pt x="1690467" y="255564"/>
                          <a:pt x="1781908" y="89096"/>
                          <a:pt x="1871003" y="84407"/>
                        </a:cubicBezTo>
                        <a:cubicBezTo>
                          <a:pt x="1960098" y="79718"/>
                          <a:pt x="2042160" y="225084"/>
                          <a:pt x="2124221" y="225084"/>
                        </a:cubicBezTo>
                        <a:cubicBezTo>
                          <a:pt x="2206282" y="225084"/>
                          <a:pt x="2278966" y="77373"/>
                          <a:pt x="2363372" y="84407"/>
                        </a:cubicBezTo>
                        <a:cubicBezTo>
                          <a:pt x="2447778" y="91441"/>
                          <a:pt x="2536873" y="262598"/>
                          <a:pt x="2630658" y="267287"/>
                        </a:cubicBezTo>
                        <a:cubicBezTo>
                          <a:pt x="2724443" y="271976"/>
                          <a:pt x="2836985" y="112542"/>
                          <a:pt x="2926080" y="112542"/>
                        </a:cubicBezTo>
                        <a:cubicBezTo>
                          <a:pt x="3015175" y="112542"/>
                          <a:pt x="3080825" y="264942"/>
                          <a:pt x="3165231" y="267287"/>
                        </a:cubicBezTo>
                        <a:cubicBezTo>
                          <a:pt x="3249637" y="269632"/>
                          <a:pt x="3345766" y="126610"/>
                          <a:pt x="3432517" y="126610"/>
                        </a:cubicBezTo>
                        <a:cubicBezTo>
                          <a:pt x="3519268" y="126610"/>
                          <a:pt x="3603674" y="274321"/>
                          <a:pt x="3685735" y="267287"/>
                        </a:cubicBezTo>
                        <a:cubicBezTo>
                          <a:pt x="3767797" y="260253"/>
                          <a:pt x="3846341" y="172330"/>
                          <a:pt x="3924886" y="84407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scene3d>
            <a:camera prst="orthographicFront">
              <a:rot lat="0" lon="0" rev="60000"/>
            </a:camera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BCDBD2E-DFBF-119A-EE5F-AF5B31404250}"/>
                  </a:ext>
                </a:extLst>
              </p:cNvPr>
              <p:cNvSpPr txBox="1"/>
              <p:nvPr/>
            </p:nvSpPr>
            <p:spPr>
              <a:xfrm>
                <a:off x="1981245" y="3500579"/>
                <a:ext cx="2256661" cy="798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:r>
                  <a:rPr kumimoji="1" lang="en-US" altLang="zh-CN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Time cost for generating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-walks</a:t>
                </a: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BCDBD2E-DFBF-119A-EE5F-AF5B31404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45" y="3500579"/>
                <a:ext cx="2256661" cy="798745"/>
              </a:xfrm>
              <a:prstGeom prst="rect">
                <a:avLst/>
              </a:prstGeom>
              <a:blipFill>
                <a:blip r:embed="rId6"/>
                <a:stretch>
                  <a:fillRect l="-562" r="-56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9BF5D3AD-5590-0B23-C781-006320CD777C}"/>
              </a:ext>
            </a:extLst>
          </p:cNvPr>
          <p:cNvSpPr txBox="1"/>
          <p:nvPr/>
        </p:nvSpPr>
        <p:spPr>
          <a:xfrm>
            <a:off x="5318026" y="3500579"/>
            <a:ext cx="2256661" cy="79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Clr>
                <a:schemeClr val="tx1"/>
              </a:buClr>
              <a:buSzPct val="80000"/>
            </a:pPr>
            <a:r>
              <a:rPr kumimoji="1"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Time cost for performing push</a:t>
            </a:r>
          </a:p>
        </p:txBody>
      </p:sp>
      <p:sp>
        <p:nvSpPr>
          <p:cNvPr id="21" name="任意形状 20">
            <a:extLst>
              <a:ext uri="{FF2B5EF4-FFF2-40B4-BE49-F238E27FC236}">
                <a16:creationId xmlns:a16="http://schemas.microsoft.com/office/drawing/2014/main" id="{40D9AD8D-6E21-4106-1226-256A2AF3A81A}"/>
              </a:ext>
            </a:extLst>
          </p:cNvPr>
          <p:cNvSpPr/>
          <p:nvPr/>
        </p:nvSpPr>
        <p:spPr>
          <a:xfrm>
            <a:off x="5203238" y="3253626"/>
            <a:ext cx="2559135" cy="60595"/>
          </a:xfrm>
          <a:custGeom>
            <a:avLst/>
            <a:gdLst>
              <a:gd name="connsiteX0" fmla="*/ 0 w 2559135"/>
              <a:gd name="connsiteY0" fmla="*/ 0 h 60595"/>
              <a:gd name="connsiteX1" fmla="*/ 192622 w 2559135"/>
              <a:gd name="connsiteY1" fmla="*/ 60539 h 60595"/>
              <a:gd name="connsiteX2" fmla="*/ 412763 w 2559135"/>
              <a:gd name="connsiteY2" fmla="*/ 9559 h 60595"/>
              <a:gd name="connsiteX3" fmla="*/ 623731 w 2559135"/>
              <a:gd name="connsiteY3" fmla="*/ 50981 h 60595"/>
              <a:gd name="connsiteX4" fmla="*/ 825527 w 2559135"/>
              <a:gd name="connsiteY4" fmla="*/ 15931 h 60595"/>
              <a:gd name="connsiteX5" fmla="*/ 1036495 w 2559135"/>
              <a:gd name="connsiteY5" fmla="*/ 57353 h 60595"/>
              <a:gd name="connsiteX6" fmla="*/ 1219946 w 2559135"/>
              <a:gd name="connsiteY6" fmla="*/ 19118 h 60595"/>
              <a:gd name="connsiteX7" fmla="*/ 1385051 w 2559135"/>
              <a:gd name="connsiteY7" fmla="*/ 50981 h 60595"/>
              <a:gd name="connsiteX8" fmla="*/ 1540984 w 2559135"/>
              <a:gd name="connsiteY8" fmla="*/ 19118 h 60595"/>
              <a:gd name="connsiteX9" fmla="*/ 1715262 w 2559135"/>
              <a:gd name="connsiteY9" fmla="*/ 60539 h 60595"/>
              <a:gd name="connsiteX10" fmla="*/ 1907885 w 2559135"/>
              <a:gd name="connsiteY10" fmla="*/ 25490 h 60595"/>
              <a:gd name="connsiteX11" fmla="*/ 2063818 w 2559135"/>
              <a:gd name="connsiteY11" fmla="*/ 60539 h 60595"/>
              <a:gd name="connsiteX12" fmla="*/ 2238096 w 2559135"/>
              <a:gd name="connsiteY12" fmla="*/ 28676 h 60595"/>
              <a:gd name="connsiteX13" fmla="*/ 2403201 w 2559135"/>
              <a:gd name="connsiteY13" fmla="*/ 60539 h 60595"/>
              <a:gd name="connsiteX14" fmla="*/ 2559135 w 2559135"/>
              <a:gd name="connsiteY14" fmla="*/ 19118 h 6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59135" h="60595" extrusionOk="0">
                <a:moveTo>
                  <a:pt x="0" y="0"/>
                </a:moveTo>
                <a:cubicBezTo>
                  <a:pt x="55333" y="25414"/>
                  <a:pt x="112726" y="63113"/>
                  <a:pt x="192622" y="60539"/>
                </a:cubicBezTo>
                <a:cubicBezTo>
                  <a:pt x="263976" y="62672"/>
                  <a:pt x="338770" y="11220"/>
                  <a:pt x="412763" y="9559"/>
                </a:cubicBezTo>
                <a:cubicBezTo>
                  <a:pt x="478852" y="13593"/>
                  <a:pt x="552857" y="61414"/>
                  <a:pt x="623731" y="50981"/>
                </a:cubicBezTo>
                <a:cubicBezTo>
                  <a:pt x="684383" y="47588"/>
                  <a:pt x="765030" y="18834"/>
                  <a:pt x="825527" y="15931"/>
                </a:cubicBezTo>
                <a:cubicBezTo>
                  <a:pt x="905671" y="18340"/>
                  <a:pt x="974239" y="49661"/>
                  <a:pt x="1036495" y="57353"/>
                </a:cubicBezTo>
                <a:cubicBezTo>
                  <a:pt x="1092535" y="56399"/>
                  <a:pt x="1158999" y="22867"/>
                  <a:pt x="1219946" y="19118"/>
                </a:cubicBezTo>
                <a:cubicBezTo>
                  <a:pt x="1277793" y="15715"/>
                  <a:pt x="1329816" y="53384"/>
                  <a:pt x="1385051" y="50981"/>
                </a:cubicBezTo>
                <a:cubicBezTo>
                  <a:pt x="1442470" y="53171"/>
                  <a:pt x="1493482" y="19335"/>
                  <a:pt x="1540984" y="19118"/>
                </a:cubicBezTo>
                <a:cubicBezTo>
                  <a:pt x="1585099" y="18945"/>
                  <a:pt x="1662586" y="66408"/>
                  <a:pt x="1715262" y="60539"/>
                </a:cubicBezTo>
                <a:cubicBezTo>
                  <a:pt x="1778201" y="64265"/>
                  <a:pt x="1850231" y="30026"/>
                  <a:pt x="1907885" y="25490"/>
                </a:cubicBezTo>
                <a:cubicBezTo>
                  <a:pt x="1966646" y="26519"/>
                  <a:pt x="2015354" y="68057"/>
                  <a:pt x="2063818" y="60539"/>
                </a:cubicBezTo>
                <a:cubicBezTo>
                  <a:pt x="2126629" y="54262"/>
                  <a:pt x="2182752" y="22937"/>
                  <a:pt x="2238096" y="28676"/>
                </a:cubicBezTo>
                <a:cubicBezTo>
                  <a:pt x="2292171" y="29085"/>
                  <a:pt x="2349149" y="61756"/>
                  <a:pt x="2403201" y="60539"/>
                </a:cubicBezTo>
                <a:cubicBezTo>
                  <a:pt x="2452326" y="58635"/>
                  <a:pt x="2503885" y="30805"/>
                  <a:pt x="2559135" y="19118"/>
                </a:cubicBezTo>
              </a:path>
            </a:pathLst>
          </a:custGeom>
          <a:noFill/>
          <a:ln w="190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924886"/>
                      <a:gd name="connsiteY0" fmla="*/ 0 h 267530"/>
                      <a:gd name="connsiteX1" fmla="*/ 295421 w 3924886"/>
                      <a:gd name="connsiteY1" fmla="*/ 267287 h 267530"/>
                      <a:gd name="connsiteX2" fmla="*/ 633046 w 3924886"/>
                      <a:gd name="connsiteY2" fmla="*/ 42204 h 267530"/>
                      <a:gd name="connsiteX3" fmla="*/ 956603 w 3924886"/>
                      <a:gd name="connsiteY3" fmla="*/ 225084 h 267530"/>
                      <a:gd name="connsiteX4" fmla="*/ 1266092 w 3924886"/>
                      <a:gd name="connsiteY4" fmla="*/ 70339 h 267530"/>
                      <a:gd name="connsiteX5" fmla="*/ 1589649 w 3924886"/>
                      <a:gd name="connsiteY5" fmla="*/ 253219 h 267530"/>
                      <a:gd name="connsiteX6" fmla="*/ 1871003 w 3924886"/>
                      <a:gd name="connsiteY6" fmla="*/ 84407 h 267530"/>
                      <a:gd name="connsiteX7" fmla="*/ 2124221 w 3924886"/>
                      <a:gd name="connsiteY7" fmla="*/ 225084 h 267530"/>
                      <a:gd name="connsiteX8" fmla="*/ 2363372 w 3924886"/>
                      <a:gd name="connsiteY8" fmla="*/ 84407 h 267530"/>
                      <a:gd name="connsiteX9" fmla="*/ 2630658 w 3924886"/>
                      <a:gd name="connsiteY9" fmla="*/ 267287 h 267530"/>
                      <a:gd name="connsiteX10" fmla="*/ 2926080 w 3924886"/>
                      <a:gd name="connsiteY10" fmla="*/ 112542 h 267530"/>
                      <a:gd name="connsiteX11" fmla="*/ 3165231 w 3924886"/>
                      <a:gd name="connsiteY11" fmla="*/ 267287 h 267530"/>
                      <a:gd name="connsiteX12" fmla="*/ 3432517 w 3924886"/>
                      <a:gd name="connsiteY12" fmla="*/ 126610 h 267530"/>
                      <a:gd name="connsiteX13" fmla="*/ 3685735 w 3924886"/>
                      <a:gd name="connsiteY13" fmla="*/ 267287 h 267530"/>
                      <a:gd name="connsiteX14" fmla="*/ 3924886 w 3924886"/>
                      <a:gd name="connsiteY14" fmla="*/ 84407 h 267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924886" h="267530">
                        <a:moveTo>
                          <a:pt x="0" y="0"/>
                        </a:moveTo>
                        <a:cubicBezTo>
                          <a:pt x="94956" y="130126"/>
                          <a:pt x="189913" y="260253"/>
                          <a:pt x="295421" y="267287"/>
                        </a:cubicBezTo>
                        <a:cubicBezTo>
                          <a:pt x="400929" y="274321"/>
                          <a:pt x="522849" y="49238"/>
                          <a:pt x="633046" y="42204"/>
                        </a:cubicBezTo>
                        <a:cubicBezTo>
                          <a:pt x="743243" y="35170"/>
                          <a:pt x="851095" y="220395"/>
                          <a:pt x="956603" y="225084"/>
                        </a:cubicBezTo>
                        <a:cubicBezTo>
                          <a:pt x="1062111" y="229773"/>
                          <a:pt x="1160584" y="65650"/>
                          <a:pt x="1266092" y="70339"/>
                        </a:cubicBezTo>
                        <a:cubicBezTo>
                          <a:pt x="1371600" y="75028"/>
                          <a:pt x="1488831" y="250874"/>
                          <a:pt x="1589649" y="253219"/>
                        </a:cubicBezTo>
                        <a:cubicBezTo>
                          <a:pt x="1690467" y="255564"/>
                          <a:pt x="1781908" y="89096"/>
                          <a:pt x="1871003" y="84407"/>
                        </a:cubicBezTo>
                        <a:cubicBezTo>
                          <a:pt x="1960098" y="79718"/>
                          <a:pt x="2042160" y="225084"/>
                          <a:pt x="2124221" y="225084"/>
                        </a:cubicBezTo>
                        <a:cubicBezTo>
                          <a:pt x="2206282" y="225084"/>
                          <a:pt x="2278966" y="77373"/>
                          <a:pt x="2363372" y="84407"/>
                        </a:cubicBezTo>
                        <a:cubicBezTo>
                          <a:pt x="2447778" y="91441"/>
                          <a:pt x="2536873" y="262598"/>
                          <a:pt x="2630658" y="267287"/>
                        </a:cubicBezTo>
                        <a:cubicBezTo>
                          <a:pt x="2724443" y="271976"/>
                          <a:pt x="2836985" y="112542"/>
                          <a:pt x="2926080" y="112542"/>
                        </a:cubicBezTo>
                        <a:cubicBezTo>
                          <a:pt x="3015175" y="112542"/>
                          <a:pt x="3080825" y="264942"/>
                          <a:pt x="3165231" y="267287"/>
                        </a:cubicBezTo>
                        <a:cubicBezTo>
                          <a:pt x="3249637" y="269632"/>
                          <a:pt x="3345766" y="126610"/>
                          <a:pt x="3432517" y="126610"/>
                        </a:cubicBezTo>
                        <a:cubicBezTo>
                          <a:pt x="3519268" y="126610"/>
                          <a:pt x="3603674" y="274321"/>
                          <a:pt x="3685735" y="267287"/>
                        </a:cubicBezTo>
                        <a:cubicBezTo>
                          <a:pt x="3767797" y="260253"/>
                          <a:pt x="3846341" y="172330"/>
                          <a:pt x="3924886" y="84407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scene3d>
            <a:camera prst="orthographicFront">
              <a:rot lat="0" lon="0" rev="60000"/>
            </a:camera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5D64B4A-B0B6-9872-3BF3-EB13694E5181}"/>
              </a:ext>
            </a:extLst>
          </p:cNvPr>
          <p:cNvSpPr txBox="1"/>
          <p:nvPr/>
        </p:nvSpPr>
        <p:spPr bwMode="auto">
          <a:xfrm>
            <a:off x="546266" y="4905107"/>
            <a:ext cx="9380272" cy="4631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kumimoji="1" lang="en-US" altLang="zh-CN" sz="2200" dirty="0">
                <a:latin typeface="Times New Roman" panose="02020603050405020304" pitchFamily="18" charset="0"/>
                <a:ea typeface="楷体" panose="02010609060101010101" pitchFamily="49" charset="-122"/>
              </a:rPr>
              <a:t>When                                                ,    achieves the minimum.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0DB4A20-DE8D-1DB3-59DE-59A8E78B8468}"/>
                  </a:ext>
                </a:extLst>
              </p:cNvPr>
              <p:cNvSpPr txBox="1"/>
              <p:nvPr/>
            </p:nvSpPr>
            <p:spPr bwMode="auto">
              <a:xfrm>
                <a:off x="1279351" y="4759558"/>
                <a:ext cx="4176464" cy="73314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max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dirty="0">
                              <a:latin typeface="Cambria Math" panose="02040503050406030204" pitchFamily="18" charset="0"/>
                              <a:ea typeface="楷体_GB2312" panose="02010609030101010101" pitchFamily="49" charset="-122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楷体_GB2312" panose="02010609030101010101" pitchFamily="49" charset="-122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zh-CN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max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zh-CN" altLang="en-US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1/2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0DB4A20-DE8D-1DB3-59DE-59A8E78B8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9351" y="4759558"/>
                <a:ext cx="4176464" cy="733149"/>
              </a:xfrm>
              <a:prstGeom prst="rect">
                <a:avLst/>
              </a:prstGeom>
              <a:blipFill>
                <a:blip r:embed="rId7"/>
                <a:stretch>
                  <a:fillRect b="-678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右箭头 23">
            <a:extLst>
              <a:ext uri="{FF2B5EF4-FFF2-40B4-BE49-F238E27FC236}">
                <a16:creationId xmlns:a16="http://schemas.microsoft.com/office/drawing/2014/main" id="{C06DABE8-0369-C2B4-931C-F93BCABD449B}"/>
              </a:ext>
            </a:extLst>
          </p:cNvPr>
          <p:cNvSpPr/>
          <p:nvPr/>
        </p:nvSpPr>
        <p:spPr>
          <a:xfrm>
            <a:off x="638386" y="5932209"/>
            <a:ext cx="327321" cy="277071"/>
          </a:xfrm>
          <a:prstGeom prst="rightArrow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2E8AB01-EE96-4C95-EC10-8F2E4089768C}"/>
                  </a:ext>
                </a:extLst>
              </p:cNvPr>
              <p:cNvSpPr txBox="1"/>
              <p:nvPr/>
            </p:nvSpPr>
            <p:spPr bwMode="auto">
              <a:xfrm>
                <a:off x="1061549" y="5807206"/>
                <a:ext cx="6048672" cy="47448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sSubPr>
                        <m:e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𝑟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sz="22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max</m:t>
                          </m:r>
                        </m:sub>
                      </m:sSub>
                      <m:r>
                        <a:rPr lang="en-US" altLang="zh-CN" sz="2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n-US" altLang="zh-CN" sz="2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altLang="zh-CN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2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en-US" altLang="zh-CN" sz="22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altLang="zh-CN" sz="22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1/2</m:t>
                                  </m:r>
                                </m:sup>
                              </m:sSubSup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1/</m:t>
                                  </m:r>
                                  <m:r>
                                    <a:rPr lang="en-US" altLang="zh-CN" sz="22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altLang="zh-CN" sz="2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kumimoji="1" lang="en-US" altLang="zh-CN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zh-CN" sz="22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2E8AB01-EE96-4C95-EC10-8F2E40897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1549" y="5807206"/>
                <a:ext cx="6048672" cy="474489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右箭头 27">
            <a:extLst>
              <a:ext uri="{FF2B5EF4-FFF2-40B4-BE49-F238E27FC236}">
                <a16:creationId xmlns:a16="http://schemas.microsoft.com/office/drawing/2014/main" id="{C2F22E00-68EB-000D-C571-5D1D8EFACB11}"/>
              </a:ext>
            </a:extLst>
          </p:cNvPr>
          <p:cNvSpPr/>
          <p:nvPr/>
        </p:nvSpPr>
        <p:spPr>
          <a:xfrm>
            <a:off x="638386" y="6850283"/>
            <a:ext cx="327321" cy="277071"/>
          </a:xfrm>
          <a:prstGeom prst="rightArrow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73F0E7B-420C-3950-3D69-9E2051405EC7}"/>
                  </a:ext>
                </a:extLst>
              </p:cNvPr>
              <p:cNvSpPr txBox="1"/>
              <p:nvPr/>
            </p:nvSpPr>
            <p:spPr bwMode="auto">
              <a:xfrm>
                <a:off x="1061549" y="6701160"/>
                <a:ext cx="7496837" cy="47448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Cost:  </a:t>
                </a:r>
                <a14:m>
                  <m:oMath xmlns:m="http://schemas.openxmlformats.org/officeDocument/2006/math">
                    <m:r>
                      <a:rPr lang="en-US" sz="2200" b="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  <m:r>
                          <a:rPr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∆</m:t>
                                    </m:r>
                                  </m:e>
                                  <m:sub>
                                    <m:r>
                                      <a:rPr lang="en-US" altLang="zh-CN" sz="2200" b="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sub>
                                  <m:sup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1/2</m:t>
                                    </m:r>
                                  </m:sup>
                                </m:sSubSup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1/4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73F0E7B-420C-3950-3D69-9E2051405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1549" y="6701160"/>
                <a:ext cx="7496837" cy="474489"/>
              </a:xfrm>
              <a:prstGeom prst="rect">
                <a:avLst/>
              </a:prstGeom>
              <a:blipFill>
                <a:blip r:embed="rId9"/>
                <a:stretch>
                  <a:fillRect l="-1015" t="-2632" b="-21053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4027D466-1C02-EC8C-5DE5-D64A58F1135E}"/>
              </a:ext>
            </a:extLst>
          </p:cNvPr>
          <p:cNvSpPr txBox="1"/>
          <p:nvPr/>
        </p:nvSpPr>
        <p:spPr>
          <a:xfrm>
            <a:off x="-28202" y="7463251"/>
            <a:ext cx="10101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Hanzhi Wang, </a:t>
            </a:r>
            <a:r>
              <a:rPr kumimoji="1"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Zhewei Wei*, </a:t>
            </a:r>
            <a:r>
              <a:rPr kumimoji="1"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Ji-Rong Wen, Mingji Yang, </a:t>
            </a:r>
            <a:r>
              <a:rPr kumimoji="1"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Revisiting Local Computation of PageRank: Simple and Optimal. </a:t>
            </a:r>
            <a:r>
              <a:rPr kumimoji="1" lang="en-US" altLang="zh-CN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kumimoji="1" lang="en-US" altLang="zh-CN" sz="1400" b="1" dirty="0">
                <a:solidFill>
                  <a:srgbClr val="005A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 2024]</a:t>
            </a:r>
            <a:endParaRPr kumimoji="1" lang="zh-CN" altLang="en-US" sz="1400" b="1" dirty="0">
              <a:solidFill>
                <a:srgbClr val="005A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78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标题 24">
                <a:extLst>
                  <a:ext uri="{FF2B5EF4-FFF2-40B4-BE49-F238E27FC236}">
                    <a16:creationId xmlns:a16="http://schemas.microsoft.com/office/drawing/2014/main" id="{02E46307-80DF-7D2D-2676-528D350C88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3626" y="718642"/>
                <a:ext cx="8997950" cy="561975"/>
              </a:xfrm>
              <a:prstGeom prst="rect">
                <a:avLst/>
              </a:prstGeom>
            </p:spPr>
            <p:txBody>
              <a:bodyPr vert="horz" wrap="square" lIns="100838" tIns="50419" rIns="100838" bIns="50419" rtlCol="0" anchor="t">
                <a:noAutofit/>
              </a:bodyPr>
              <a:lstStyle>
                <a:lvl1pPr algn="l" defTabSz="1019007" rtl="0" eaLnBrk="1" latinLnBrk="0" hangingPunct="1">
                  <a:spcBef>
                    <a:spcPct val="0"/>
                  </a:spcBef>
                  <a:buNone/>
                  <a:defRPr sz="2400" b="1" kern="1200">
                    <a:solidFill>
                      <a:srgbClr val="000000"/>
                    </a:solidFill>
                    <a:latin typeface="Arial"/>
                    <a:ea typeface="楷体_GB2312"/>
                    <a:cs typeface="Arial" pitchFamily="34" charset="0"/>
                  </a:defRPr>
                </a:lvl1pPr>
              </a:lstStyle>
              <a:p>
                <a:pPr lvl="0"/>
                <a:r>
                  <a:rPr lang="en-US" altLang="zh-CN" sz="30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Achieving </a:t>
                </a:r>
                <a14:m>
                  <m:oMath xmlns:m="http://schemas.openxmlformats.org/officeDocument/2006/math">
                    <m:r>
                      <a:rPr kumimoji="1" lang="en-US" altLang="zh-CN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kumimoji="1" lang="en-US" altLang="zh-CN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kumimoji="1" lang="en-US" altLang="zh-C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1" lang="en-US" altLang="zh-CN" sz="280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∆</m:t>
                    </m:r>
                  </m:oMath>
                </a14:m>
                <a:endParaRPr lang="en-US" altLang="zh-CN" sz="30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标题 24">
                <a:extLst>
                  <a:ext uri="{FF2B5EF4-FFF2-40B4-BE49-F238E27FC236}">
                    <a16:creationId xmlns:a16="http://schemas.microsoft.com/office/drawing/2014/main" id="{02E46307-80DF-7D2D-2676-528D350C8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26" y="718642"/>
                <a:ext cx="8997950" cy="561975"/>
              </a:xfrm>
              <a:prstGeom prst="rect">
                <a:avLst/>
              </a:prstGeom>
              <a:blipFill>
                <a:blip r:embed="rId3"/>
                <a:stretch>
                  <a:fillRect l="-1408" t="-8889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81ACA48-279F-71FD-DD08-6BFDBF2DE839}"/>
                  </a:ext>
                </a:extLst>
              </p:cNvPr>
              <p:cNvSpPr txBox="1"/>
              <p:nvPr/>
            </p:nvSpPr>
            <p:spPr>
              <a:xfrm>
                <a:off x="399827" y="1598648"/>
                <a:ext cx="7920000" cy="1095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𝑢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</m:t>
                          </m:r>
                          <m:sSub>
                            <m:sSubPr>
                              <m:ctrlP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sz="2200" b="0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en-US" altLang="zh-CN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81ACA48-279F-71FD-DD08-6BFDBF2DE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27" y="1598648"/>
                <a:ext cx="7920000" cy="1095236"/>
              </a:xfrm>
              <a:prstGeom prst="rect">
                <a:avLst/>
              </a:prstGeom>
              <a:blipFill>
                <a:blip r:embed="rId4"/>
                <a:stretch>
                  <a:fillRect l="-12160" t="-89773" b="-1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B213DDE-5D42-0B49-641E-1F8E5041175A}"/>
                  </a:ext>
                </a:extLst>
              </p:cNvPr>
              <p:cNvSpPr txBox="1"/>
              <p:nvPr/>
            </p:nvSpPr>
            <p:spPr bwMode="auto">
              <a:xfrm>
                <a:off x="2018642" y="1731285"/>
                <a:ext cx="5046097" cy="95795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200" b="0" i="1" dirty="0" smtClean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𝑢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zh-CN" sz="2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1" lang="en-US" altLang="zh-CN" sz="2200" b="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kumimoji="1" lang="en-US" altLang="zh-CN" sz="2200" b="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kumimoji="1" lang="en-US" altLang="zh-CN" sz="2200" b="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1" lang="en-US" altLang="zh-CN" sz="2200" b="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kumimoji="1" lang="en-US" altLang="zh-CN" sz="2200" b="0" i="0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zh-CN" sz="2200" b="0" i="0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kumimoji="1" lang="en-US" altLang="zh-CN" sz="2200" b="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200" b="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kumimoji="1" lang="en-US" altLang="zh-CN" sz="2200" b="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kumimoji="1" lang="en-US" altLang="zh-CN" sz="2200" b="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B213DDE-5D42-0B49-641E-1F8E50411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8642" y="1731285"/>
                <a:ext cx="5046097" cy="957955"/>
              </a:xfrm>
              <a:prstGeom prst="rect">
                <a:avLst/>
              </a:prstGeom>
              <a:blipFill>
                <a:blip r:embed="rId5"/>
                <a:stretch>
                  <a:fillRect t="-122368" b="-16710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椭圆 6">
            <a:extLst>
              <a:ext uri="{FF2B5EF4-FFF2-40B4-BE49-F238E27FC236}">
                <a16:creationId xmlns:a16="http://schemas.microsoft.com/office/drawing/2014/main" id="{3A6234FA-B1F3-EEDA-A3A6-766292E23CA1}"/>
              </a:ext>
            </a:extLst>
          </p:cNvPr>
          <p:cNvSpPr/>
          <p:nvPr/>
        </p:nvSpPr>
        <p:spPr>
          <a:xfrm>
            <a:off x="1861519" y="1863480"/>
            <a:ext cx="1008999" cy="64807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73D4119-C6C5-6365-1E0E-B4E687CC7FDC}"/>
                  </a:ext>
                </a:extLst>
              </p:cNvPr>
              <p:cNvSpPr txBox="1"/>
              <p:nvPr/>
            </p:nvSpPr>
            <p:spPr bwMode="auto">
              <a:xfrm>
                <a:off x="1565695" y="2926254"/>
                <a:ext cx="6912768" cy="9575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200" b="0" i="1" dirty="0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𝑣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kumimoji="1" lang="en-US" altLang="zh-CN" sz="2200" b="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1" lang="en-US" altLang="zh-CN" sz="2200" b="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zh-CN" sz="2200" b="0" i="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out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73D4119-C6C5-6365-1E0E-B4E687CC7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5695" y="2926254"/>
                <a:ext cx="6912768" cy="957506"/>
              </a:xfrm>
              <a:prstGeom prst="rect">
                <a:avLst/>
              </a:prstGeom>
              <a:blipFill>
                <a:blip r:embed="rId6"/>
                <a:stretch>
                  <a:fillRect t="-122368" b="-16710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id="{31C74BB1-125E-A45D-74EB-56F401D85958}"/>
              </a:ext>
            </a:extLst>
          </p:cNvPr>
          <p:cNvGrpSpPr/>
          <p:nvPr/>
        </p:nvGrpSpPr>
        <p:grpSpPr>
          <a:xfrm>
            <a:off x="6010797" y="2652505"/>
            <a:ext cx="4725000" cy="6552462"/>
            <a:chOff x="40272" y="2990144"/>
            <a:chExt cx="4725000" cy="6552462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05240439-1AB7-C286-BDA1-FD110CDFA7AE}"/>
                </a:ext>
              </a:extLst>
            </p:cNvPr>
            <p:cNvGrpSpPr/>
            <p:nvPr/>
          </p:nvGrpSpPr>
          <p:grpSpPr>
            <a:xfrm>
              <a:off x="40272" y="4473223"/>
              <a:ext cx="3784199" cy="2829607"/>
              <a:chOff x="6258902" y="121869"/>
              <a:chExt cx="3784199" cy="2829607"/>
            </a:xfrm>
          </p:grpSpPr>
          <p:sp>
            <p:nvSpPr>
              <p:cNvPr id="36" name="圆角矩形 35">
                <a:extLst>
                  <a:ext uri="{FF2B5EF4-FFF2-40B4-BE49-F238E27FC236}">
                    <a16:creationId xmlns:a16="http://schemas.microsoft.com/office/drawing/2014/main" id="{22626FD7-4E87-47DA-FD49-E8607CA4CAC6}"/>
                  </a:ext>
                </a:extLst>
              </p:cNvPr>
              <p:cNvSpPr/>
              <p:nvPr/>
            </p:nvSpPr>
            <p:spPr>
              <a:xfrm>
                <a:off x="6258902" y="121869"/>
                <a:ext cx="3784199" cy="282960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E5C60C99-CA26-5B52-0E51-4CD22F1DEE2A}"/>
                  </a:ext>
                </a:extLst>
              </p:cNvPr>
              <p:cNvSpPr/>
              <p:nvPr/>
            </p:nvSpPr>
            <p:spPr>
              <a:xfrm flipH="1">
                <a:off x="8003794" y="579375"/>
                <a:ext cx="360040" cy="36241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EDE37EA8-BD02-76A7-3E9A-66CAE73F7F53}"/>
                  </a:ext>
                </a:extLst>
              </p:cNvPr>
              <p:cNvSpPr/>
              <p:nvPr/>
            </p:nvSpPr>
            <p:spPr>
              <a:xfrm flipH="1">
                <a:off x="9528080" y="1493729"/>
                <a:ext cx="360040" cy="3624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E1220AE9-0000-CEDF-6FBB-B386B20C7723}"/>
                  </a:ext>
                </a:extLst>
              </p:cNvPr>
              <p:cNvSpPr/>
              <p:nvPr/>
            </p:nvSpPr>
            <p:spPr>
              <a:xfrm flipH="1">
                <a:off x="8003794" y="1458102"/>
                <a:ext cx="360040" cy="36241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CE46213C-A4C8-50AE-12AD-4D508175AC9D}"/>
                  </a:ext>
                </a:extLst>
              </p:cNvPr>
              <p:cNvSpPr/>
              <p:nvPr/>
            </p:nvSpPr>
            <p:spPr>
              <a:xfrm flipH="1">
                <a:off x="8003794" y="2214362"/>
                <a:ext cx="360040" cy="36241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100" b="1" dirty="0">
                  <a:solidFill>
                    <a:srgbClr val="C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文本框 40">
                    <a:extLst>
                      <a:ext uri="{FF2B5EF4-FFF2-40B4-BE49-F238E27FC236}">
                        <a16:creationId xmlns:a16="http://schemas.microsoft.com/office/drawing/2014/main" id="{5FB02C35-8178-FEED-40D5-E79ECF402530}"/>
                      </a:ext>
                    </a:extLst>
                  </p:cNvPr>
                  <p:cNvSpPr txBox="1"/>
                  <p:nvPr/>
                </p:nvSpPr>
                <p:spPr bwMode="auto">
                  <a:xfrm flipH="1">
                    <a:off x="9492966" y="1422232"/>
                    <a:ext cx="432048" cy="43035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 lIns="90909" tIns="45455" rIns="90909" bIns="45455" rtlCol="0" anchor="ctr">
                    <a:spAutoFit/>
                  </a:bodyPr>
                  <a:lstStyle/>
                  <a:p>
                    <a:pPr>
                      <a:spcBef>
                        <a:spcPts val="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oMath>
                      </m:oMathPara>
                    </a14:m>
                    <a:endParaRPr lang="en-US" sz="22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文本框 40">
                    <a:extLst>
                      <a:ext uri="{FF2B5EF4-FFF2-40B4-BE49-F238E27FC236}">
                        <a16:creationId xmlns:a16="http://schemas.microsoft.com/office/drawing/2014/main" id="{5FB02C35-8178-FEED-40D5-E79ECF4025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9492966" y="1422232"/>
                    <a:ext cx="432048" cy="43035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E0A088F1-EA7F-7AB7-CDDF-960DD6243C55}"/>
                  </a:ext>
                </a:extLst>
              </p:cNvPr>
              <p:cNvSpPr/>
              <p:nvPr/>
            </p:nvSpPr>
            <p:spPr>
              <a:xfrm flipH="1">
                <a:off x="6548498" y="1443853"/>
                <a:ext cx="360040" cy="362417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100" b="1" dirty="0">
                  <a:solidFill>
                    <a:srgbClr val="C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46526017-725F-1CAD-E8C7-449EAA4002FB}"/>
                      </a:ext>
                    </a:extLst>
                  </p:cNvPr>
                  <p:cNvSpPr txBox="1"/>
                  <p:nvPr/>
                </p:nvSpPr>
                <p:spPr bwMode="auto">
                  <a:xfrm flipH="1">
                    <a:off x="6505125" y="1381673"/>
                    <a:ext cx="432048" cy="431571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 lIns="90909" tIns="45455" rIns="90909" bIns="45455" rtlCol="0" anchor="ctr">
                    <a:spAutoFit/>
                  </a:bodyPr>
                  <a:lstStyle/>
                  <a:p>
                    <a:pPr>
                      <a:spcBef>
                        <a:spcPts val="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22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46526017-725F-1CAD-E8C7-449EAA4002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6505125" y="1381673"/>
                    <a:ext cx="432048" cy="43157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文本框 43">
                    <a:extLst>
                      <a:ext uri="{FF2B5EF4-FFF2-40B4-BE49-F238E27FC236}">
                        <a16:creationId xmlns:a16="http://schemas.microsoft.com/office/drawing/2014/main" id="{F939A92E-6327-86DC-2522-2D77A0C09230}"/>
                      </a:ext>
                    </a:extLst>
                  </p:cNvPr>
                  <p:cNvSpPr txBox="1"/>
                  <p:nvPr/>
                </p:nvSpPr>
                <p:spPr bwMode="auto">
                  <a:xfrm flipH="1">
                    <a:off x="7936727" y="2145060"/>
                    <a:ext cx="432048" cy="43035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 lIns="90909" tIns="45455" rIns="90909" bIns="45455" rtlCol="0" anchor="ctr">
                    <a:spAutoFit/>
                  </a:bodyPr>
                  <a:lstStyle/>
                  <a:p>
                    <a:pPr>
                      <a:spcBef>
                        <a:spcPts val="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200" b="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sz="2200" b="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2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文本框 43">
                    <a:extLst>
                      <a:ext uri="{FF2B5EF4-FFF2-40B4-BE49-F238E27FC236}">
                        <a16:creationId xmlns:a16="http://schemas.microsoft.com/office/drawing/2014/main" id="{F939A92E-6327-86DC-2522-2D77A0C092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7936727" y="2145060"/>
                    <a:ext cx="432048" cy="43035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5714"/>
                    </a:stretch>
                  </a:blip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文本框 44">
                    <a:extLst>
                      <a:ext uri="{FF2B5EF4-FFF2-40B4-BE49-F238E27FC236}">
                        <a16:creationId xmlns:a16="http://schemas.microsoft.com/office/drawing/2014/main" id="{CA5CA26C-7B4E-4C90-2F68-FC7B1751C3FF}"/>
                      </a:ext>
                    </a:extLst>
                  </p:cNvPr>
                  <p:cNvSpPr txBox="1"/>
                  <p:nvPr/>
                </p:nvSpPr>
                <p:spPr bwMode="auto">
                  <a:xfrm flipH="1">
                    <a:off x="7957436" y="511440"/>
                    <a:ext cx="432048" cy="43035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 lIns="90909" tIns="45455" rIns="90909" bIns="45455" rtlCol="0" anchor="ctr">
                    <a:spAutoFit/>
                  </a:bodyPr>
                  <a:lstStyle/>
                  <a:p>
                    <a:pPr>
                      <a:spcBef>
                        <a:spcPts val="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200" b="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200" b="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2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文本框 44">
                    <a:extLst>
                      <a:ext uri="{FF2B5EF4-FFF2-40B4-BE49-F238E27FC236}">
                        <a16:creationId xmlns:a16="http://schemas.microsoft.com/office/drawing/2014/main" id="{CA5CA26C-7B4E-4C90-2F68-FC7B1751C3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7957436" y="511440"/>
                    <a:ext cx="432048" cy="43035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5882"/>
                    </a:stretch>
                  </a:blip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26D2E820-1956-A3D8-429B-91290D3C76BD}"/>
                      </a:ext>
                    </a:extLst>
                  </p:cNvPr>
                  <p:cNvSpPr txBox="1"/>
                  <p:nvPr/>
                </p:nvSpPr>
                <p:spPr bwMode="auto">
                  <a:xfrm flipH="1">
                    <a:off x="7963621" y="1382283"/>
                    <a:ext cx="432048" cy="43035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 lIns="90909" tIns="45455" rIns="90909" bIns="45455" rtlCol="0" anchor="ctr">
                    <a:spAutoFit/>
                  </a:bodyPr>
                  <a:lstStyle/>
                  <a:p>
                    <a:pPr>
                      <a:spcBef>
                        <a:spcPts val="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200" b="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sz="2200" b="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2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26D2E820-1956-A3D8-429B-91290D3C76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7963621" y="1382283"/>
                    <a:ext cx="432048" cy="43035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2857" b="-2857"/>
                    </a:stretch>
                  </a:blip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直线箭头连接符 46">
                <a:extLst>
                  <a:ext uri="{FF2B5EF4-FFF2-40B4-BE49-F238E27FC236}">
                    <a16:creationId xmlns:a16="http://schemas.microsoft.com/office/drawing/2014/main" id="{55D72279-0CCB-0830-5651-225B04D55524}"/>
                  </a:ext>
                </a:extLst>
              </p:cNvPr>
              <p:cNvCxnSpPr>
                <a:cxnSpLocks/>
                <a:stCxn id="42" idx="1"/>
                <a:endCxn id="37" idx="6"/>
              </p:cNvCxnSpPr>
              <p:nvPr/>
            </p:nvCxnSpPr>
            <p:spPr>
              <a:xfrm flipV="1">
                <a:off x="6855811" y="760584"/>
                <a:ext cx="1147983" cy="736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直线箭头连接符 47">
                <a:extLst>
                  <a:ext uri="{FF2B5EF4-FFF2-40B4-BE49-F238E27FC236}">
                    <a16:creationId xmlns:a16="http://schemas.microsoft.com/office/drawing/2014/main" id="{C66464F9-0708-7F09-BC93-DFC35E0F6359}"/>
                  </a:ext>
                </a:extLst>
              </p:cNvPr>
              <p:cNvCxnSpPr>
                <a:cxnSpLocks/>
                <a:stCxn id="42" idx="2"/>
                <a:endCxn id="39" idx="6"/>
              </p:cNvCxnSpPr>
              <p:nvPr/>
            </p:nvCxnSpPr>
            <p:spPr>
              <a:xfrm>
                <a:off x="6908538" y="1625062"/>
                <a:ext cx="1095256" cy="142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直线箭头连接符 48">
                <a:extLst>
                  <a:ext uri="{FF2B5EF4-FFF2-40B4-BE49-F238E27FC236}">
                    <a16:creationId xmlns:a16="http://schemas.microsoft.com/office/drawing/2014/main" id="{B09847EC-DF93-87F3-BC87-BEE651DF41AE}"/>
                  </a:ext>
                </a:extLst>
              </p:cNvPr>
              <p:cNvCxnSpPr>
                <a:cxnSpLocks/>
                <a:stCxn id="42" idx="3"/>
                <a:endCxn id="40" idx="6"/>
              </p:cNvCxnSpPr>
              <p:nvPr/>
            </p:nvCxnSpPr>
            <p:spPr>
              <a:xfrm>
                <a:off x="6855811" y="1753195"/>
                <a:ext cx="1147983" cy="64237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文本框 49">
                    <a:extLst>
                      <a:ext uri="{FF2B5EF4-FFF2-40B4-BE49-F238E27FC236}">
                        <a16:creationId xmlns:a16="http://schemas.microsoft.com/office/drawing/2014/main" id="{65A3B652-7B05-B745-661A-2CC94BEC68F5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8609419" y="300237"/>
                    <a:ext cx="1166681" cy="400110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sz="20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20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0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50" name="文本框 49">
                    <a:extLst>
                      <a:ext uri="{FF2B5EF4-FFF2-40B4-BE49-F238E27FC236}">
                        <a16:creationId xmlns:a16="http://schemas.microsoft.com/office/drawing/2014/main" id="{65A3B652-7B05-B745-661A-2CC94BEC68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609419" y="300237"/>
                    <a:ext cx="1166681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2121"/>
                    </a:stretch>
                  </a:blip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文本框 50">
                    <a:extLst>
                      <a:ext uri="{FF2B5EF4-FFF2-40B4-BE49-F238E27FC236}">
                        <a16:creationId xmlns:a16="http://schemas.microsoft.com/office/drawing/2014/main" id="{5C787CFA-7D6F-22B5-C97A-A92F5CBE96F2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8424013" y="1044056"/>
                    <a:ext cx="1166681" cy="400110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sz="20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20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0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51" name="文本框 50">
                    <a:extLst>
                      <a:ext uri="{FF2B5EF4-FFF2-40B4-BE49-F238E27FC236}">
                        <a16:creationId xmlns:a16="http://schemas.microsoft.com/office/drawing/2014/main" id="{5C787CFA-7D6F-22B5-C97A-A92F5CBE96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424013" y="1044056"/>
                    <a:ext cx="1166681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5625"/>
                    </a:stretch>
                  </a:blip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文本框 51">
                    <a:extLst>
                      <a:ext uri="{FF2B5EF4-FFF2-40B4-BE49-F238E27FC236}">
                        <a16:creationId xmlns:a16="http://schemas.microsoft.com/office/drawing/2014/main" id="{C98C4762-AD5B-7936-2400-A4E033B02826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8269559" y="1776954"/>
                    <a:ext cx="1166681" cy="400110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sz="20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20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kumimoji="1"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0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52" name="文本框 51">
                    <a:extLst>
                      <a:ext uri="{FF2B5EF4-FFF2-40B4-BE49-F238E27FC236}">
                        <a16:creationId xmlns:a16="http://schemas.microsoft.com/office/drawing/2014/main" id="{C98C4762-AD5B-7936-2400-A4E033B028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269559" y="1776954"/>
                    <a:ext cx="1166681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2121"/>
                    </a:stretch>
                  </a:blip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文本框 52">
                    <a:extLst>
                      <a:ext uri="{FF2B5EF4-FFF2-40B4-BE49-F238E27FC236}">
                        <a16:creationId xmlns:a16="http://schemas.microsoft.com/office/drawing/2014/main" id="{B9BD2408-F980-C844-AF4A-FD5A6061D900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721149" y="1954034"/>
                    <a:ext cx="963161" cy="520655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1" lang="en-US" altLang="zh-CN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8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kumimoji="1" lang="en-US" altLang="zh-CN" sz="18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zh-CN" sz="1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kumimoji="1" lang="en-US" altLang="zh-CN" sz="1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𝑜𝑢𝑡</m:t>
                                </m:r>
                              </m:sub>
                            </m:sSub>
                            <m:r>
                              <a:rPr kumimoji="1" lang="en-US" altLang="zh-CN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zh-CN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kumimoji="1" lang="en-US" altLang="zh-CN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a14:m>
                    <a:r>
                      <a:rPr lang="en-US" sz="180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53" name="文本框 52">
                    <a:extLst>
                      <a:ext uri="{FF2B5EF4-FFF2-40B4-BE49-F238E27FC236}">
                        <a16:creationId xmlns:a16="http://schemas.microsoft.com/office/drawing/2014/main" id="{B9BD2408-F980-C844-AF4A-FD5A6061D9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721149" y="1954034"/>
                    <a:ext cx="963161" cy="52065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4878"/>
                    </a:stretch>
                  </a:blip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id="{DE4A31D3-8B15-5E1F-6748-6AB0C7A9E01F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7114515" y="1163913"/>
                    <a:ext cx="963161" cy="520655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1" lang="en-US" altLang="zh-CN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8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kumimoji="1" lang="en-US" altLang="zh-CN" sz="18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zh-CN" sz="1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kumimoji="1" lang="en-US" altLang="zh-CN" sz="1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𝑜𝑢𝑡</m:t>
                                </m:r>
                              </m:sub>
                            </m:sSub>
                            <m:r>
                              <a:rPr kumimoji="1" lang="en-US" altLang="zh-CN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zh-CN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kumimoji="1" lang="en-US" altLang="zh-CN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a14:m>
                    <a:r>
                      <a:rPr lang="en-US" sz="180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id="{DE4A31D3-8B15-5E1F-6748-6AB0C7A9E0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114515" y="1163913"/>
                    <a:ext cx="963161" cy="52065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4762"/>
                    </a:stretch>
                  </a:blip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文本框 54">
                    <a:extLst>
                      <a:ext uri="{FF2B5EF4-FFF2-40B4-BE49-F238E27FC236}">
                        <a16:creationId xmlns:a16="http://schemas.microsoft.com/office/drawing/2014/main" id="{C0C0F114-C33D-8EDB-8E0D-34FEE718A92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781190" y="613999"/>
                    <a:ext cx="963161" cy="520655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1" lang="en-US" altLang="zh-CN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8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kumimoji="1" lang="en-US" altLang="zh-CN" sz="18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zh-CN" sz="1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kumimoji="1" lang="en-US" altLang="zh-CN" sz="1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𝑜𝑢𝑡</m:t>
                                </m:r>
                              </m:sub>
                            </m:sSub>
                            <m:r>
                              <a:rPr kumimoji="1" lang="en-US" altLang="zh-CN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zh-CN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kumimoji="1" lang="en-US" altLang="zh-CN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a14:m>
                    <a:r>
                      <a:rPr lang="en-US" sz="180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55" name="文本框 54">
                    <a:extLst>
                      <a:ext uri="{FF2B5EF4-FFF2-40B4-BE49-F238E27FC236}">
                        <a16:creationId xmlns:a16="http://schemas.microsoft.com/office/drawing/2014/main" id="{C0C0F114-C33D-8EDB-8E0D-34FEE718A9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781190" y="613999"/>
                    <a:ext cx="963161" cy="52065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4762"/>
                    </a:stretch>
                  </a:blip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6" name="弧 55">
              <a:extLst>
                <a:ext uri="{FF2B5EF4-FFF2-40B4-BE49-F238E27FC236}">
                  <a16:creationId xmlns:a16="http://schemas.microsoft.com/office/drawing/2014/main" id="{5546DFB2-50A3-1501-DEA4-24024A947C1D}"/>
                </a:ext>
              </a:extLst>
            </p:cNvPr>
            <p:cNvSpPr/>
            <p:nvPr/>
          </p:nvSpPr>
          <p:spPr>
            <a:xfrm rot="21100620">
              <a:off x="833653" y="4988218"/>
              <a:ext cx="2854360" cy="3190058"/>
            </a:xfrm>
            <a:prstGeom prst="arc">
              <a:avLst>
                <a:gd name="adj1" fmla="val 16514097"/>
                <a:gd name="adj2" fmla="val 20306236"/>
              </a:avLst>
            </a:prstGeom>
            <a:ln w="57150">
              <a:solidFill>
                <a:srgbClr val="4F81BD"/>
              </a:solidFill>
              <a:headEnd w="lg" len="lg"/>
              <a:tailEnd type="stealth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弧 56">
              <a:extLst>
                <a:ext uri="{FF2B5EF4-FFF2-40B4-BE49-F238E27FC236}">
                  <a16:creationId xmlns:a16="http://schemas.microsoft.com/office/drawing/2014/main" id="{E9FC94CD-C72A-6097-D5E7-98E3908ADEF1}"/>
                </a:ext>
              </a:extLst>
            </p:cNvPr>
            <p:cNvSpPr/>
            <p:nvPr/>
          </p:nvSpPr>
          <p:spPr>
            <a:xfrm rot="20519584">
              <a:off x="660403" y="5864941"/>
              <a:ext cx="4104869" cy="3677665"/>
            </a:xfrm>
            <a:prstGeom prst="arc">
              <a:avLst>
                <a:gd name="adj1" fmla="val 16200000"/>
                <a:gd name="adj2" fmla="val 18476638"/>
              </a:avLst>
            </a:prstGeom>
            <a:ln w="57150">
              <a:solidFill>
                <a:srgbClr val="4F81BD"/>
              </a:solidFill>
              <a:headEnd w="lg" len="lg"/>
              <a:tailEnd type="stealth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弧 57">
              <a:extLst>
                <a:ext uri="{FF2B5EF4-FFF2-40B4-BE49-F238E27FC236}">
                  <a16:creationId xmlns:a16="http://schemas.microsoft.com/office/drawing/2014/main" id="{18A8C004-0A34-7D84-D7D4-48E5AE119ADA}"/>
                </a:ext>
              </a:extLst>
            </p:cNvPr>
            <p:cNvSpPr/>
            <p:nvPr/>
          </p:nvSpPr>
          <p:spPr>
            <a:xfrm rot="21404897" flipV="1">
              <a:off x="294875" y="2990144"/>
              <a:ext cx="3579431" cy="3711576"/>
            </a:xfrm>
            <a:prstGeom prst="arc">
              <a:avLst>
                <a:gd name="adj1" fmla="val 16061585"/>
                <a:gd name="adj2" fmla="val 18626217"/>
              </a:avLst>
            </a:prstGeom>
            <a:ln w="57150">
              <a:solidFill>
                <a:srgbClr val="4F81BD"/>
              </a:solidFill>
              <a:headEnd w="lg" len="lg"/>
              <a:tailEnd type="stealth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34B86449-63B3-BEE7-AFA3-B8A575C39F81}"/>
                  </a:ext>
                </a:extLst>
              </p:cNvPr>
              <p:cNvSpPr txBox="1"/>
              <p:nvPr/>
            </p:nvSpPr>
            <p:spPr bwMode="auto">
              <a:xfrm>
                <a:off x="1968795" y="4122336"/>
                <a:ext cx="4926646" cy="9280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2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𝑣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34B86449-63B3-BEE7-AFA3-B8A575C39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8795" y="4122336"/>
                <a:ext cx="4926646" cy="928075"/>
              </a:xfrm>
              <a:prstGeom prst="rect">
                <a:avLst/>
              </a:prstGeom>
              <a:blipFill>
                <a:blip r:embed="rId18"/>
                <a:stretch>
                  <a:fillRect t="-125676" b="-174324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F52A274-B497-5D90-24EF-212D7515D6E8}"/>
                  </a:ext>
                </a:extLst>
              </p:cNvPr>
              <p:cNvSpPr txBox="1"/>
              <p:nvPr/>
            </p:nvSpPr>
            <p:spPr>
              <a:xfrm>
                <a:off x="214362" y="5436924"/>
                <a:ext cx="2875543" cy="42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kumimoji="1" lang="en-US" altLang="zh-CN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: maximum out-degree</a:t>
                </a: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F52A274-B497-5D90-24EF-212D7515D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62" y="5436924"/>
                <a:ext cx="2875543" cy="429413"/>
              </a:xfrm>
              <a:prstGeom prst="rect">
                <a:avLst/>
              </a:prstGeom>
              <a:blipFill>
                <a:blip r:embed="rId19"/>
                <a:stretch>
                  <a:fillRect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文本框 62">
            <a:extLst>
              <a:ext uri="{FF2B5EF4-FFF2-40B4-BE49-F238E27FC236}">
                <a16:creationId xmlns:a16="http://schemas.microsoft.com/office/drawing/2014/main" id="{EA173B7B-B405-3911-2018-3412A66E0E87}"/>
              </a:ext>
            </a:extLst>
          </p:cNvPr>
          <p:cNvSpPr txBox="1"/>
          <p:nvPr/>
        </p:nvSpPr>
        <p:spPr>
          <a:xfrm>
            <a:off x="-28202" y="7463251"/>
            <a:ext cx="10101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Hanzhi Wang, </a:t>
            </a:r>
            <a:r>
              <a:rPr kumimoji="1"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Zhewei Wei*, </a:t>
            </a:r>
            <a:r>
              <a:rPr kumimoji="1"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Ji-Rong Wen, Mingji Yang, </a:t>
            </a:r>
            <a:r>
              <a:rPr kumimoji="1"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Revisiting Local Computation of PageRank: Simple and Optimal. </a:t>
            </a:r>
            <a:r>
              <a:rPr kumimoji="1" lang="en-US" altLang="zh-CN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kumimoji="1" lang="en-US" altLang="zh-CN" sz="1400" b="1" dirty="0">
                <a:solidFill>
                  <a:srgbClr val="005A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 2024]</a:t>
            </a:r>
            <a:endParaRPr kumimoji="1" lang="zh-CN" altLang="en-US" sz="1400" b="1" dirty="0">
              <a:solidFill>
                <a:srgbClr val="005A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9233034-A326-29DC-7BDC-2FD46A5AC4D6}"/>
                  </a:ext>
                </a:extLst>
              </p:cNvPr>
              <p:cNvSpPr txBox="1"/>
              <p:nvPr/>
            </p:nvSpPr>
            <p:spPr bwMode="auto">
              <a:xfrm>
                <a:off x="2885304" y="6483550"/>
                <a:ext cx="2136775" cy="4308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zh-CN" sz="2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kumimoji="1" lang="en-US" altLang="zh-CN" sz="2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)∙∆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9233034-A326-29DC-7BDC-2FD46A5AC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5304" y="6483550"/>
                <a:ext cx="2136775" cy="430887"/>
              </a:xfrm>
              <a:prstGeom prst="rect">
                <a:avLst/>
              </a:prstGeom>
              <a:blipFill>
                <a:blip r:embed="rId20"/>
                <a:stretch>
                  <a:fillRect b="-200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A05838E-B2F7-9D70-97B7-6756E5D5BC31}"/>
                  </a:ext>
                </a:extLst>
              </p:cNvPr>
              <p:cNvSpPr txBox="1"/>
              <p:nvPr/>
            </p:nvSpPr>
            <p:spPr bwMode="auto">
              <a:xfrm>
                <a:off x="1571714" y="5263310"/>
                <a:ext cx="4926646" cy="9280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2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𝑣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∆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A05838E-B2F7-9D70-97B7-6756E5D5B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1714" y="5263310"/>
                <a:ext cx="4926646" cy="928075"/>
              </a:xfrm>
              <a:prstGeom prst="rect">
                <a:avLst/>
              </a:prstGeom>
              <a:blipFill>
                <a:blip r:embed="rId21"/>
                <a:stretch>
                  <a:fillRect t="-125676" b="-174324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70E88C9-D0A5-5882-BCB3-C29BEDC380F7}"/>
                  </a:ext>
                </a:extLst>
              </p:cNvPr>
              <p:cNvSpPr txBox="1"/>
              <p:nvPr/>
            </p:nvSpPr>
            <p:spPr bwMode="auto">
              <a:xfrm>
                <a:off x="4557452" y="1729283"/>
                <a:ext cx="5313218" cy="9575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a:rPr kumimoji="1" lang="en-US" altLang="zh-CN" sz="2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(</m:t>
                          </m:r>
                          <m:r>
                            <a:rPr kumimoji="1" lang="en-US" altLang="zh-CN" sz="2200" b="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𝑣</m:t>
                          </m:r>
                          <m:r>
                            <a:rPr kumimoji="1" lang="en-US" altLang="zh-CN" sz="2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,</m:t>
                          </m:r>
                          <m:r>
                            <a:rPr kumimoji="1" lang="en-US" altLang="zh-CN" sz="2200" b="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𝑢</m:t>
                          </m:r>
                          <m:r>
                            <a:rPr kumimoji="1" lang="en-US" altLang="zh-CN" sz="2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)∈</m:t>
                          </m:r>
                          <m:r>
                            <a:rPr kumimoji="1" lang="en-US" altLang="zh-CN" sz="2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kumimoji="1" lang="en-US" altLang="zh-CN" sz="2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zh-CN" sz="2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sz="2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70E88C9-D0A5-5882-BCB3-C29BEDC38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7452" y="1729283"/>
                <a:ext cx="5313218" cy="957506"/>
              </a:xfrm>
              <a:prstGeom prst="rect">
                <a:avLst/>
              </a:prstGeom>
              <a:blipFill>
                <a:blip r:embed="rId22"/>
                <a:stretch>
                  <a:fillRect t="-122368" b="-165789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88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9" grpId="0"/>
      <p:bldP spid="59" grpId="0"/>
      <p:bldP spid="60" grpId="0"/>
      <p:bldP spid="5" grpId="0"/>
      <p:bldP spid="8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标题 24">
                <a:extLst>
                  <a:ext uri="{FF2B5EF4-FFF2-40B4-BE49-F238E27FC236}">
                    <a16:creationId xmlns:a16="http://schemas.microsoft.com/office/drawing/2014/main" id="{02E46307-80DF-7D2D-2676-528D350C88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3626" y="718642"/>
                <a:ext cx="8997950" cy="561975"/>
              </a:xfrm>
              <a:prstGeom prst="rect">
                <a:avLst/>
              </a:prstGeom>
            </p:spPr>
            <p:txBody>
              <a:bodyPr vert="horz" wrap="square" lIns="100838" tIns="50419" rIns="100838" bIns="50419" rtlCol="0" anchor="t">
                <a:noAutofit/>
              </a:bodyPr>
              <a:lstStyle>
                <a:lvl1pPr algn="l" defTabSz="1019007" rtl="0" eaLnBrk="1" latinLnBrk="0" hangingPunct="1">
                  <a:spcBef>
                    <a:spcPct val="0"/>
                  </a:spcBef>
                  <a:buNone/>
                  <a:defRPr sz="2400" b="1" kern="1200">
                    <a:solidFill>
                      <a:srgbClr val="000000"/>
                    </a:solidFill>
                    <a:latin typeface="Arial"/>
                    <a:ea typeface="楷体_GB2312"/>
                    <a:cs typeface="Arial" pitchFamily="34" charset="0"/>
                  </a:defRPr>
                </a:lvl1pPr>
              </a:lstStyle>
              <a:p>
                <a:pPr lvl="0"/>
                <a:r>
                  <a:rPr lang="en-US" altLang="zh-CN" sz="30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Achieving </a:t>
                </a:r>
                <a14:m>
                  <m:oMath xmlns:m="http://schemas.openxmlformats.org/officeDocument/2006/math">
                    <m:r>
                      <a:rPr kumimoji="1" lang="en-US" altLang="zh-CN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kumimoji="1" lang="en-US" altLang="zh-CN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</m:t>
                    </m:r>
                    <m:sSup>
                      <m:sSupPr>
                        <m:ctrlPr>
                          <a:rPr kumimoji="1" lang="en-US" altLang="zh-CN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kumimoji="1" lang="en-US" altLang="zh-CN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US" altLang="zh-CN" sz="30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标题 24">
                <a:extLst>
                  <a:ext uri="{FF2B5EF4-FFF2-40B4-BE49-F238E27FC236}">
                    <a16:creationId xmlns:a16="http://schemas.microsoft.com/office/drawing/2014/main" id="{02E46307-80DF-7D2D-2676-528D350C8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26" y="718642"/>
                <a:ext cx="8997950" cy="561975"/>
              </a:xfrm>
              <a:prstGeom prst="rect">
                <a:avLst/>
              </a:prstGeom>
              <a:blipFill>
                <a:blip r:embed="rId3"/>
                <a:stretch>
                  <a:fillRect l="-1408" t="-4444" b="-3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B213DDE-5D42-0B49-641E-1F8E5041175A}"/>
                  </a:ext>
                </a:extLst>
              </p:cNvPr>
              <p:cNvSpPr txBox="1"/>
              <p:nvPr/>
            </p:nvSpPr>
            <p:spPr bwMode="auto">
              <a:xfrm>
                <a:off x="-243905" y="1463852"/>
                <a:ext cx="2529895" cy="9575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a:rPr kumimoji="1" lang="en-US" altLang="zh-CN" sz="2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(</m:t>
                          </m:r>
                          <m:r>
                            <a:rPr kumimoji="1" lang="en-US" altLang="zh-CN" sz="2200" b="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𝑣</m:t>
                          </m:r>
                          <m:r>
                            <a:rPr kumimoji="1" lang="en-US" altLang="zh-CN" sz="2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,</m:t>
                          </m:r>
                          <m:r>
                            <a:rPr kumimoji="1" lang="en-US" altLang="zh-CN" sz="2200" b="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𝑢</m:t>
                          </m:r>
                          <m:r>
                            <a:rPr kumimoji="1" lang="en-US" altLang="zh-CN" sz="2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)∈</m:t>
                          </m:r>
                          <m:r>
                            <a:rPr kumimoji="1" lang="en-US" altLang="zh-CN" sz="2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kumimoji="1" lang="en-US" altLang="zh-CN" sz="2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zh-CN" sz="2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sz="2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B213DDE-5D42-0B49-641E-1F8E50411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43905" y="1463852"/>
                <a:ext cx="2529895" cy="957506"/>
              </a:xfrm>
              <a:prstGeom prst="rect">
                <a:avLst/>
              </a:prstGeom>
              <a:blipFill>
                <a:blip r:embed="rId4"/>
                <a:stretch>
                  <a:fillRect l="-16000" t="-122368" b="-16710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21FBCA5-4508-C118-6A4F-84502FBDA387}"/>
                  </a:ext>
                </a:extLst>
              </p:cNvPr>
              <p:cNvSpPr txBox="1"/>
              <p:nvPr/>
            </p:nvSpPr>
            <p:spPr bwMode="auto">
              <a:xfrm>
                <a:off x="1880708" y="2477992"/>
                <a:ext cx="7309628" cy="10383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2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</m:ctrlPr>
                                </m:naryPr>
                                <m:sub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(</m:t>
                                  </m:r>
                                  <m:r>
                                    <a:rPr kumimoji="1" lang="en-US" altLang="zh-CN" sz="2200" b="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𝑣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,</m:t>
                                  </m:r>
                                  <m:r>
                                    <a:rPr kumimoji="1" lang="en-US" altLang="zh-CN" sz="2200" b="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𝑢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)∈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  <m:sup/>
                                <m:e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  <m:sup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</m:ctrlPr>
                                </m:naryPr>
                                <m:sub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(</m:t>
                                  </m:r>
                                  <m:r>
                                    <a:rPr kumimoji="1" lang="en-US" altLang="zh-CN" sz="2200" b="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𝑣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,</m:t>
                                  </m:r>
                                  <m:r>
                                    <a:rPr kumimoji="1" lang="en-US" altLang="zh-CN" sz="2200" b="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𝑢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)∈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1" lang="en-US" altLang="zh-CN" sz="22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sz="22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sz="22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𝑜𝑢𝑡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  <m:sup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21FBCA5-4508-C118-6A4F-84502FBDA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0708" y="2477992"/>
                <a:ext cx="7309628" cy="1038361"/>
              </a:xfrm>
              <a:prstGeom prst="rect">
                <a:avLst/>
              </a:prstGeom>
              <a:blipFill>
                <a:blip r:embed="rId5"/>
                <a:stretch>
                  <a:fillRect l="-4861" t="-103614" b="-15180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1BEAF09-1C49-17CF-602A-69F1D3C2C04D}"/>
                  </a:ext>
                </a:extLst>
              </p:cNvPr>
              <p:cNvSpPr txBox="1"/>
              <p:nvPr/>
            </p:nvSpPr>
            <p:spPr bwMode="auto">
              <a:xfrm>
                <a:off x="1880708" y="3603416"/>
                <a:ext cx="7635204" cy="10383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kumimoji="1" lang="en-US" altLang="zh-CN" sz="2200" i="1" dirty="0">
                                      <a:solidFill>
                                        <a:srgbClr val="005AAA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𝑢</m:t>
                                  </m:r>
                                  <m:r>
                                    <a:rPr kumimoji="1" lang="en-US" altLang="zh-CN" sz="2200" i="1" dirty="0">
                                      <a:solidFill>
                                        <a:srgbClr val="005AA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kumimoji="1" lang="en-US" altLang="zh-CN" sz="2200" b="0" i="1" dirty="0">
                                      <a:solidFill>
                                        <a:srgbClr val="005AA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zh-CN" sz="2200" i="1" dirty="0">
                                          <a:solidFill>
                                            <a:srgbClr val="005AAA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kumimoji="1" lang="en-US" altLang="zh-CN" sz="2200" i="1" dirty="0">
                                          <a:solidFill>
                                            <a:srgbClr val="005AAA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CN" sz="2200" i="1" dirty="0">
                                              <a:solidFill>
                                                <a:srgbClr val="005AAA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1" lang="en-US" altLang="zh-CN" sz="2200" i="1" dirty="0">
                                              <a:solidFill>
                                                <a:srgbClr val="005AAA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kumimoji="1" lang="en-US" altLang="zh-CN" sz="2200" dirty="0">
                                              <a:solidFill>
                                                <a:srgbClr val="005AAA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CN" sz="2200" dirty="0">
                                              <a:solidFill>
                                                <a:srgbClr val="005AAA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n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kumimoji="1" lang="en-US" altLang="zh-CN" sz="2200" i="1" dirty="0">
                                              <a:solidFill>
                                                <a:srgbClr val="005AAA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sz="2200" i="1" dirty="0">
                                              <a:solidFill>
                                                <a:srgbClr val="005AAA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zh-CN" sz="22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sz="22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kumimoji="1" lang="en-US" altLang="zh-CN" sz="22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kumimoji="1" lang="en-US" altLang="zh-CN" sz="22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CN" sz="22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sz="22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sz="22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𝑜𝑢𝑡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kumimoji="1" lang="en-US" altLang="zh-CN" sz="22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sz="2200" b="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  <m:sup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</m:ctrlPr>
                                </m:naryPr>
                                <m:sub>
                                  <m:r>
                                    <a:rPr kumimoji="1" lang="en-US" altLang="zh-CN" sz="2200" b="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𝑣</m:t>
                                  </m:r>
                                  <m:r>
                                    <a:rPr kumimoji="1" lang="en-US" altLang="zh-CN" sz="2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kumimoji="1" lang="en-US" altLang="zh-CN" sz="2200" b="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kumimoji="1" lang="en-US" altLang="zh-CN" sz="2200" b="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kumimoji="1" lang="en-US" altLang="zh-CN" sz="22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CN" sz="22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1" lang="en-US" altLang="zh-CN" sz="22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CN" sz="2200" b="0" i="0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out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kumimoji="1" lang="en-US" altLang="zh-CN" sz="22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sz="2200" b="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f>
                                        <m:fPr>
                                          <m:ctrlPr>
                                            <a:rPr kumimoji="1" lang="en-US" altLang="zh-CN" sz="22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1" lang="en-US" altLang="zh-CN" sz="22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kumimoji="1" lang="en-US" altLang="zh-CN" sz="22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kumimoji="1" lang="en-US" altLang="zh-CN" sz="22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kumimoji="1" lang="en-US" altLang="zh-CN" sz="22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kumimoji="1" lang="en-US" altLang="zh-CN" sz="22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kumimoji="1" lang="en-US" altLang="zh-CN" sz="22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kumimoji="1" lang="en-US" altLang="zh-CN" sz="22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CN" sz="22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CN" sz="22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𝑜𝑢𝑡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zh-CN" sz="22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kumimoji="1" lang="en-US" altLang="zh-CN" sz="2200" b="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kumimoji="1" lang="en-US" altLang="zh-CN" sz="22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den>
                                      </m:f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  <m:sup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1BEAF09-1C49-17CF-602A-69F1D3C2C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0708" y="3603416"/>
                <a:ext cx="7635204" cy="1038361"/>
              </a:xfrm>
              <a:prstGeom prst="rect">
                <a:avLst/>
              </a:prstGeom>
              <a:blipFill>
                <a:blip r:embed="rId6"/>
                <a:stretch>
                  <a:fillRect l="-6811" t="-103614" b="-15180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B41E4F95-347E-3351-4C8B-FFD842EC8AFD}"/>
              </a:ext>
            </a:extLst>
          </p:cNvPr>
          <p:cNvSpPr txBox="1"/>
          <p:nvPr/>
        </p:nvSpPr>
        <p:spPr>
          <a:xfrm>
            <a:off x="-123076" y="2586772"/>
            <a:ext cx="2256661" cy="79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Clr>
                <a:schemeClr val="tx1"/>
              </a:buClr>
              <a:buSzPct val="80000"/>
            </a:pPr>
            <a:r>
              <a:rPr kumimoji="1"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Cauchy-Schwarz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B09613F-98EA-AC76-E77A-2F0684345569}"/>
                  </a:ext>
                </a:extLst>
              </p:cNvPr>
              <p:cNvSpPr txBox="1"/>
              <p:nvPr/>
            </p:nvSpPr>
            <p:spPr bwMode="auto">
              <a:xfrm>
                <a:off x="1848218" y="4679072"/>
                <a:ext cx="7863818" cy="10383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𝑢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kumimoji="1" lang="en-US" altLang="zh-CN" sz="2200" b="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CN" sz="22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1" lang="en-US" altLang="zh-CN" sz="22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kumimoji="1" lang="en-US" altLang="zh-CN" sz="2200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CN" sz="2200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n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kumimoji="1" lang="en-US" altLang="zh-CN" sz="22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sz="22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CN" sz="22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sz="22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sz="22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𝑜𝑢𝑡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kumimoji="1" lang="en-US" altLang="zh-CN" sz="22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sz="2200" b="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  <m:sup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1" lang="en-US" altLang="zh-CN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</m:ctrlPr>
                                </m:naryPr>
                                <m:sub>
                                  <m:r>
                                    <a:rPr kumimoji="1" lang="en-US" altLang="zh-CN" sz="22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𝑣</m:t>
                                  </m:r>
                                  <m:r>
                                    <a:rPr kumimoji="1" lang="en-US" altLang="zh-CN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kumimoji="1" lang="en-US" altLang="zh-CN" sz="22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kumimoji="1" lang="en-US" altLang="zh-CN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CN" sz="2200" b="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1" lang="en-US" altLang="zh-CN" sz="22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sz="22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sz="22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𝑜𝑢𝑡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CN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CN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kumimoji="1" lang="en-US" altLang="zh-CN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kumimoji="1" lang="en-US" altLang="zh-CN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kumimoji="1" lang="en-US" altLang="zh-CN" sz="2200" b="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kumimoji="1" lang="en-US" altLang="zh-CN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CN" sz="22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1" lang="en-US" altLang="zh-CN" sz="22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kumimoji="1" lang="en-US" altLang="zh-CN" sz="2200" b="0" i="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o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CN" sz="2200" b="0" i="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ut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kumimoji="1" lang="en-US" altLang="zh-CN" sz="22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sz="2200" b="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r>
                                        <a:rPr kumimoji="1" lang="en-US" altLang="zh-CN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kumimoji="1" lang="en-US" altLang="zh-CN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CN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kumimoji="1" lang="en-US" altLang="zh-CN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zh-CN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kumimoji="1" lang="en-US" altLang="zh-CN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  <m:sup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B09613F-98EA-AC76-E77A-2F0684345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8218" y="4679072"/>
                <a:ext cx="7863818" cy="1038361"/>
              </a:xfrm>
              <a:prstGeom prst="rect">
                <a:avLst/>
              </a:prstGeom>
              <a:blipFill>
                <a:blip r:embed="rId7"/>
                <a:stretch>
                  <a:fillRect l="-6613" t="-104819" r="-3871" b="-15180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BE803DE-3D63-C3F9-EE55-7AF398B846E1}"/>
                  </a:ext>
                </a:extLst>
              </p:cNvPr>
              <p:cNvSpPr txBox="1"/>
              <p:nvPr/>
            </p:nvSpPr>
            <p:spPr>
              <a:xfrm>
                <a:off x="6971269" y="5836543"/>
                <a:ext cx="2256661" cy="88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buClr>
                    <a:schemeClr val="tx1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2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kumimoji="1" lang="en-US" altLang="zh-CN" sz="22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zh-CN" sz="2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kumimoji="1" lang="en-US" altLang="zh-CN" sz="2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1" lang="en-US" altLang="zh-CN" sz="22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kumimoji="1" lang="en-US" altLang="zh-CN" sz="22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kumimoji="1" lang="en-US" altLang="zh-CN" sz="2200" dirty="0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BE803DE-3D63-C3F9-EE55-7AF398B84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69" y="5836543"/>
                <a:ext cx="2256661" cy="8879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圆角矩形 21">
            <a:extLst>
              <a:ext uri="{FF2B5EF4-FFF2-40B4-BE49-F238E27FC236}">
                <a16:creationId xmlns:a16="http://schemas.microsoft.com/office/drawing/2014/main" id="{C60FB385-155F-0FCD-BEB1-054F7A18B8B7}"/>
              </a:ext>
            </a:extLst>
          </p:cNvPr>
          <p:cNvSpPr/>
          <p:nvPr/>
        </p:nvSpPr>
        <p:spPr>
          <a:xfrm>
            <a:off x="6612904" y="4765971"/>
            <a:ext cx="2870518" cy="1073114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0E05DB0-58BB-9E51-FC52-EB4FA38AB88D}"/>
                  </a:ext>
                </a:extLst>
              </p:cNvPr>
              <p:cNvSpPr txBox="1"/>
              <p:nvPr/>
            </p:nvSpPr>
            <p:spPr bwMode="auto">
              <a:xfrm>
                <a:off x="1848218" y="5768823"/>
                <a:ext cx="5246018" cy="107311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2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)∙</m:t>
                              </m:r>
                              <m: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kumimoji="1" lang="en-US" altLang="zh-CN" sz="22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1" lang="en-US" altLang="zh-CN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</m:ctrlPr>
                                </m:naryPr>
                                <m:sub>
                                  <m:r>
                                    <a:rPr kumimoji="1" lang="en-US" altLang="zh-CN" sz="22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</a:rPr>
                                    <m:t>𝑣</m:t>
                                  </m:r>
                                  <m:r>
                                    <a:rPr kumimoji="1" lang="en-US" altLang="zh-CN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kumimoji="1" lang="en-US" altLang="zh-CN" sz="22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kumimoji="1" lang="en-US" altLang="zh-CN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CN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kumimoji="1" lang="en-US" altLang="zh-CN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CN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kumimoji="1" lang="en-US" altLang="zh-CN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zh-CN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kumimoji="1" lang="en-US" altLang="zh-CN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kumimoji="1" lang="en-US" altLang="zh-CN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kumimoji="1" lang="en-US" altLang="zh-CN" sz="2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  <m:sup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0E05DB0-58BB-9E51-FC52-EB4FA38AB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8218" y="5768823"/>
                <a:ext cx="5246018" cy="1073114"/>
              </a:xfrm>
              <a:prstGeom prst="rect">
                <a:avLst/>
              </a:prstGeom>
              <a:blipFill>
                <a:blip r:embed="rId9"/>
                <a:stretch>
                  <a:fillRect l="-242" t="-95294" b="-15294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717C5C8-CF20-BF2B-6D15-B51816094BA6}"/>
                  </a:ext>
                </a:extLst>
              </p:cNvPr>
              <p:cNvSpPr txBox="1"/>
              <p:nvPr/>
            </p:nvSpPr>
            <p:spPr bwMode="auto">
              <a:xfrm>
                <a:off x="1815208" y="6923013"/>
                <a:ext cx="6284392" cy="6917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2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2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1" lang="en-US" altLang="zh-CN" sz="22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kumimoji="1" lang="en-US" altLang="zh-CN" sz="22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zh-CN" sz="22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kumimoji="1" lang="en-US" altLang="zh-CN" sz="22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)∙</m:t>
                            </m:r>
                            <m:r>
                              <a:rPr kumimoji="1" lang="en-US" altLang="zh-CN" sz="22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kumimoji="1" lang="en-US" altLang="zh-CN" sz="2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kumimoji="1"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kumimoji="1"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kumimoji="1" lang="en-US" altLang="zh-CN" sz="2200" b="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kumimoji="1" lang="en-US" altLang="zh-CN" sz="2200" b="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sz="2200" dirty="0"/>
                  <a:t>=</a:t>
                </a:r>
                <a:r>
                  <a:rPr kumimoji="1" lang="en-US" altLang="zh-CN" sz="2200" dirty="0"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zh-CN" sz="2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)∙</m:t>
                        </m:r>
                        <m:sSup>
                          <m:sSupPr>
                            <m:ctrlP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717C5C8-CF20-BF2B-6D15-B51816094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5208" y="6923013"/>
                <a:ext cx="6284392" cy="691792"/>
              </a:xfrm>
              <a:prstGeom prst="rect">
                <a:avLst/>
              </a:prstGeom>
              <a:blipFill>
                <a:blip r:embed="rId10"/>
                <a:stretch>
                  <a:fillRect b="-1818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79D05DF-D66D-4505-1F5C-956885B6FD90}"/>
                  </a:ext>
                </a:extLst>
              </p:cNvPr>
              <p:cNvSpPr txBox="1"/>
              <p:nvPr/>
            </p:nvSpPr>
            <p:spPr bwMode="auto">
              <a:xfrm>
                <a:off x="1770419" y="1337796"/>
                <a:ext cx="4958266" cy="112639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naryPr>
                        <m:sub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(</m:t>
                          </m:r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𝑣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,</m:t>
                          </m:r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𝑢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)∈</m:t>
                          </m:r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)∙</m:t>
                              </m:r>
                              <m:sSub>
                                <m:sSubPr>
                                  <m:ctrlP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  <m:r>
                            <a:rPr kumimoji="1" lang="en-US" altLang="zh-CN" sz="2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zh-CN" sz="2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kumimoji="1" lang="en-US" altLang="zh-CN" sz="2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rad>
                        </m:e>
                      </m:nary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79D05DF-D66D-4505-1F5C-956885B6F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0419" y="1337796"/>
                <a:ext cx="4958266" cy="1126399"/>
              </a:xfrm>
              <a:prstGeom prst="rect">
                <a:avLst/>
              </a:prstGeom>
              <a:blipFill>
                <a:blip r:embed="rId11"/>
                <a:stretch>
                  <a:fillRect l="-7673" t="-89888" b="-14269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圆角矩形 3">
            <a:extLst>
              <a:ext uri="{FF2B5EF4-FFF2-40B4-BE49-F238E27FC236}">
                <a16:creationId xmlns:a16="http://schemas.microsoft.com/office/drawing/2014/main" id="{6F7C5DF8-C816-5CCA-FDE4-F84DEA899920}"/>
              </a:ext>
            </a:extLst>
          </p:cNvPr>
          <p:cNvSpPr/>
          <p:nvPr/>
        </p:nvSpPr>
        <p:spPr>
          <a:xfrm>
            <a:off x="3657219" y="4765971"/>
            <a:ext cx="1870745" cy="1096679"/>
          </a:xfrm>
          <a:prstGeom prst="roundRect">
            <a:avLst/>
          </a:prstGeom>
          <a:noFill/>
          <a:ln w="12700">
            <a:solidFill>
              <a:srgbClr val="005AAA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71B830E6-E85E-2EB5-7F20-F1525008FCC9}"/>
              </a:ext>
            </a:extLst>
          </p:cNvPr>
          <p:cNvCxnSpPr/>
          <p:nvPr/>
        </p:nvCxnSpPr>
        <p:spPr>
          <a:xfrm>
            <a:off x="3172690" y="6608616"/>
            <a:ext cx="31865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弧 7">
            <a:extLst>
              <a:ext uri="{FF2B5EF4-FFF2-40B4-BE49-F238E27FC236}">
                <a16:creationId xmlns:a16="http://schemas.microsoft.com/office/drawing/2014/main" id="{51A41A91-8ADA-0913-63E7-4C28BFB2C1D8}"/>
              </a:ext>
            </a:extLst>
          </p:cNvPr>
          <p:cNvSpPr/>
          <p:nvPr/>
        </p:nvSpPr>
        <p:spPr>
          <a:xfrm rot="20034512" flipH="1">
            <a:off x="3316586" y="5743306"/>
            <a:ext cx="681263" cy="622515"/>
          </a:xfrm>
          <a:prstGeom prst="arc">
            <a:avLst>
              <a:gd name="adj1" fmla="val 14751689"/>
              <a:gd name="adj2" fmla="val 20744834"/>
            </a:avLst>
          </a:prstGeom>
          <a:ln w="12700">
            <a:solidFill>
              <a:srgbClr val="0070C0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21" grpId="0"/>
      <p:bldP spid="22" grpId="0" animBg="1"/>
      <p:bldP spid="23" grpId="0"/>
      <p:bldP spid="24" grpId="0"/>
      <p:bldP spid="3" grpId="0"/>
      <p:bldP spid="4" grpId="0" animBg="1"/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Our Contributions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2">
                <a:extLst>
                  <a:ext uri="{FF2B5EF4-FFF2-40B4-BE49-F238E27FC236}">
                    <a16:creationId xmlns:a16="http://schemas.microsoft.com/office/drawing/2014/main" id="{9322BB81-4650-5FDB-C53B-5183FE7A24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0133891"/>
                  </p:ext>
                </p:extLst>
              </p:nvPr>
            </p:nvGraphicFramePr>
            <p:xfrm>
              <a:off x="617832" y="1726754"/>
              <a:ext cx="8732642" cy="45721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3970">
                      <a:extLst>
                        <a:ext uri="{9D8B030D-6E8A-4147-A177-3AD203B41FA5}">
                          <a16:colId xmlns:a16="http://schemas.microsoft.com/office/drawing/2014/main" val="766223457"/>
                        </a:ext>
                      </a:extLst>
                    </a:gridCol>
                    <a:gridCol w="3888432">
                      <a:extLst>
                        <a:ext uri="{9D8B030D-6E8A-4147-A177-3AD203B41FA5}">
                          <a16:colId xmlns:a16="http://schemas.microsoft.com/office/drawing/2014/main" val="1028029713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3368993768"/>
                        </a:ext>
                      </a:extLst>
                    </a:gridCol>
                  </a:tblGrid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Complexity</a:t>
                          </a:r>
                          <a:r>
                            <a:rPr lang="zh-CN" alt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Bound</a:t>
                          </a:r>
                          <a:endParaRPr 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Notes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1558678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Monte Carlo </a:t>
                          </a:r>
                          <a:r>
                            <a:rPr lang="en-US" altLang="zh-CN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[InMath’05]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9709721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BiPPR </a:t>
                          </a:r>
                          <a:r>
                            <a:rPr lang="en-US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[WSDM’16]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2000" b="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CN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CN" sz="20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nary>
                                                <m:naryPr>
                                                  <m:chr m:val="∑"/>
                                                  <m:supHide m:val="on"/>
                                                  <m:ctrlP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楷体" panose="02010609060101010101" pitchFamily="49" charset="-122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楷体" panose="02010609060101010101" pitchFamily="49" charset="-122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∈</m:t>
                                                  </m:r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sub>
                                                <m:sup/>
                                                <m:e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∙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𝑑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kumimoji="1" lang="en-US" altLang="zh-CN" sz="2000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in</m:t>
                                                      </m:r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ctrlP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nary>
                                            </m:num>
                                            <m:den>
                                              <m:r>
                                                <a:rPr lang="en-US" altLang="zh-CN" sz="20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  <m:r>
                                                <a:rPr lang="en-US" altLang="zh-CN" sz="2000" b="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zh-CN" sz="2000" b="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altLang="zh-CN" sz="2000" b="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000" b="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218550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FOCS’18, SICOMP’23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2/3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∙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⁡{</m:t>
                                    </m:r>
                                    <m:sSubSup>
                                      <m:sSub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∆</m:t>
                                        </m:r>
                                      </m:e>
                                      <m:sub>
                                        <m:r>
                                          <a:rPr lang="en-US" altLang="zh-CN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1/3</m:t>
                                        </m:r>
                                      </m:sup>
                                    </m:sSubSup>
                                    <m:r>
                                      <a:rPr lang="en-US" altLang="zh-CN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1/6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717986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Ours </a:t>
                          </a:r>
                          <a:r>
                            <a:rPr lang="en-US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[STOC’24]</a:t>
                          </a:r>
                          <a:endParaRPr lang="en-US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1/2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∙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⁡{</m:t>
                                    </m:r>
                                    <m:sSubSup>
                                      <m:sSub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∆</m:t>
                                        </m:r>
                                      </m:e>
                                      <m:sub>
                                        <m:r>
                                          <a:rPr lang="en-US" altLang="zh-CN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1/2</m:t>
                                        </m:r>
                                      </m:sup>
                                    </m:sSubSup>
                                    <m:r>
                                      <a:rPr lang="en-US" altLang="zh-CN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1/4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b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867119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663562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47113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2">
                <a:extLst>
                  <a:ext uri="{FF2B5EF4-FFF2-40B4-BE49-F238E27FC236}">
                    <a16:creationId xmlns:a16="http://schemas.microsoft.com/office/drawing/2014/main" id="{9322BB81-4650-5FDB-C53B-5183FE7A24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0133891"/>
                  </p:ext>
                </p:extLst>
              </p:nvPr>
            </p:nvGraphicFramePr>
            <p:xfrm>
              <a:off x="617832" y="1726754"/>
              <a:ext cx="8732642" cy="45721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3970">
                      <a:extLst>
                        <a:ext uri="{9D8B030D-6E8A-4147-A177-3AD203B41FA5}">
                          <a16:colId xmlns:a16="http://schemas.microsoft.com/office/drawing/2014/main" val="766223457"/>
                        </a:ext>
                      </a:extLst>
                    </a:gridCol>
                    <a:gridCol w="3888432">
                      <a:extLst>
                        <a:ext uri="{9D8B030D-6E8A-4147-A177-3AD203B41FA5}">
                          <a16:colId xmlns:a16="http://schemas.microsoft.com/office/drawing/2014/main" val="1028029713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3368993768"/>
                        </a:ext>
                      </a:extLst>
                    </a:gridCol>
                  </a:tblGrid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Complexity</a:t>
                          </a:r>
                          <a:r>
                            <a:rPr lang="zh-CN" alt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Bound</a:t>
                          </a:r>
                          <a:endParaRPr 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Notes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1558678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Monte Carlo </a:t>
                          </a:r>
                          <a:r>
                            <a:rPr lang="en-US" altLang="zh-CN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[InMath’05]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102000" r="-55700" b="-5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9709721"/>
                      </a:ext>
                    </a:extLst>
                  </a:tr>
                  <a:tr h="776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BiPPR </a:t>
                          </a:r>
                          <a:r>
                            <a:rPr lang="en-US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[WSDM’16]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165574" r="-55700" b="-3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218550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FOCS’18, SICOMP’23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324000" r="-55700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717986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Ours </a:t>
                          </a:r>
                          <a:r>
                            <a:rPr lang="en-US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[STOC’24]</a:t>
                          </a:r>
                          <a:endParaRPr lang="en-US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424000" r="-55700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867119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663562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47113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76D50E7-9C36-8FDC-4855-CE7E99C5AEC8}"/>
                  </a:ext>
                </a:extLst>
              </p:cNvPr>
              <p:cNvSpPr txBox="1"/>
              <p:nvPr/>
            </p:nvSpPr>
            <p:spPr bwMode="auto">
              <a:xfrm>
                <a:off x="1593272" y="6479282"/>
                <a:ext cx="7757201" cy="10070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720000" lvl="2" indent="-342900" eaLnBrk="0" hangingPunct="0">
                  <a:spcBef>
                    <a:spcPts val="300"/>
                  </a:spcBef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altLang="zh-CN" sz="1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𝑛</m:t>
                    </m:r>
                  </m:oMath>
                </a14:m>
                <a:r>
                  <a:rPr lang="en-US" altLang="zh-CN" sz="1800" b="0" i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𝑚</m:t>
                    </m:r>
                  </m:oMath>
                </a14:m>
                <a:r>
                  <a:rPr lang="en-US" altLang="zh-CN" sz="1800" b="0" i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the number of nodes and edges in the graph</a:t>
                </a:r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; </a:t>
                </a:r>
              </a:p>
              <a:p>
                <a:pPr marL="720000" lvl="2" indent="-342900" eaLnBrk="0" hangingPunct="0">
                  <a:spcBef>
                    <a:spcPts val="300"/>
                  </a:spcBef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Δ</m:t>
                        </m:r>
                      </m:e>
                      <m:sub>
                        <m:r>
                          <a:rPr lang="en-US" altLang="zh-CN" sz="1800" b="0" i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the maximum out-degree of the graph; </a:t>
                </a:r>
                <a:endParaRPr lang="en-US" altLang="zh-CN" sz="1800" b="0" i="1">
                  <a:solidFill>
                    <a:schemeClr val="tx1"/>
                  </a:solidFill>
                  <a:latin typeface="Cambria Math" panose="020405030504060302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720000" lvl="2" indent="-342900" eaLnBrk="0" hangingPunct="0">
                  <a:spcBef>
                    <a:spcPts val="300"/>
                  </a:spcBef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Big-O notation, omitting all polylogarithmic factors.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76D50E7-9C36-8FDC-4855-CE7E99C5A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72" y="6479282"/>
                <a:ext cx="7757201" cy="1007071"/>
              </a:xfrm>
              <a:prstGeom prst="rect">
                <a:avLst/>
              </a:prstGeom>
              <a:blipFill>
                <a:blip r:embed="rId4"/>
                <a:stretch>
                  <a:fillRect t="-3750" b="-875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69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11">
                <a:extLst>
                  <a:ext uri="{FF2B5EF4-FFF2-40B4-BE49-F238E27FC236}">
                    <a16:creationId xmlns:a16="http://schemas.microsoft.com/office/drawing/2014/main" id="{D449CBC5-D978-E84A-854A-B4382085C2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0290935"/>
                  </p:ext>
                </p:extLst>
              </p:nvPr>
            </p:nvGraphicFramePr>
            <p:xfrm>
              <a:off x="2718069" y="3382938"/>
              <a:ext cx="5133287" cy="3319389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068834">
                      <a:extLst>
                        <a:ext uri="{9D8B030D-6E8A-4147-A177-3AD203B41FA5}">
                          <a16:colId xmlns:a16="http://schemas.microsoft.com/office/drawing/2014/main" val="4124092203"/>
                        </a:ext>
                      </a:extLst>
                    </a:gridCol>
                    <a:gridCol w="2064453">
                      <a:extLst>
                        <a:ext uri="{9D8B030D-6E8A-4147-A177-3AD203B41FA5}">
                          <a16:colId xmlns:a16="http://schemas.microsoft.com/office/drawing/2014/main" val="1345074179"/>
                        </a:ext>
                      </a:extLst>
                    </a:gridCol>
                  </a:tblGrid>
                  <a:tr h="11064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300" b="0" baseline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KaiTi" panose="02010609060101010101" pitchFamily="49" charset="-122"/>
                              <a:cs typeface="Times New Roman" panose="02020603050405020304" pitchFamily="18" charset="0"/>
                            </a:rPr>
                            <a:t>Exponential Time</a:t>
                          </a:r>
                          <a:r>
                            <a:rPr lang="zh-CN" altLang="en-US" sz="23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KaiTi" panose="02010609060101010101" pitchFamily="49" charset="-122"/>
                              <a:cs typeface="Times New Roman" panose="02020603050405020304" pitchFamily="18" charset="0"/>
                            </a:rPr>
                            <a:t>：</a:t>
                          </a:r>
                          <a:endParaRPr kumimoji="1" lang="en-US" altLang="zh-CN" sz="23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KaiT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00600" marR="100600" marT="50300" marB="5030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1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e.g.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21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+mn-cs"/>
                                </a:rPr>
                                <m:t>𝑂</m:t>
                              </m:r>
                              <m:r>
                                <a:rPr kumimoji="1" lang="en-US" altLang="zh-CN" sz="21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1" lang="en-US" altLang="zh-CN" sz="21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1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1" lang="en-US" altLang="zh-CN" sz="21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+mn-cs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kumimoji="1" lang="en-US" altLang="zh-CN" sz="21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kumimoji="1" lang="en-US" altLang="zh-CN" sz="2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100600" marR="100600" marT="50300" marB="5030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00944047"/>
                      </a:ext>
                    </a:extLst>
                  </a:tr>
                  <a:tr h="11064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3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KaiTi" panose="02010609060101010101" pitchFamily="49" charset="-122"/>
                              <a:cs typeface="Times New Roman" panose="02020603050405020304" pitchFamily="18" charset="0"/>
                            </a:rPr>
                            <a:t>Polynomial </a:t>
                          </a:r>
                          <a:r>
                            <a:rPr kumimoji="1" lang="en-US" altLang="zh-CN" sz="2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KaiTi" panose="02010609060101010101" pitchFamily="49" charset="-122"/>
                              <a:cs typeface="Times New Roman" panose="02020603050405020304" pitchFamily="18" charset="0"/>
                            </a:rPr>
                            <a:t>Time</a:t>
                          </a:r>
                          <a:r>
                            <a:rPr lang="zh-CN" altLang="en-US" sz="23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KaiTi" panose="02010609060101010101" pitchFamily="49" charset="-122"/>
                              <a:cs typeface="Times New Roman" panose="02020603050405020304" pitchFamily="18" charset="0"/>
                            </a:rPr>
                            <a:t>：</a:t>
                          </a:r>
                          <a:endParaRPr kumimoji="1" lang="en-US" altLang="zh-CN" sz="23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KaiT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00600" marR="100600" marT="50300" marB="5030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100" b="0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a:t>e.g.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21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+mn-cs"/>
                                </a:rPr>
                                <m:t>𝑂</m:t>
                              </m:r>
                              <m:r>
                                <a:rPr kumimoji="1" lang="en-US" altLang="zh-CN" sz="21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1" lang="en-US" altLang="zh-CN" sz="21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1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1" lang="en-US" altLang="zh-CN" sz="21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zh-CN" sz="21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kumimoji="1" lang="en-US" altLang="zh-CN" sz="2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100600" marR="100600" marT="50300" marB="5030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474518"/>
                      </a:ext>
                    </a:extLst>
                  </a:tr>
                  <a:tr h="11064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2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KaiTi" panose="02010609060101010101" pitchFamily="49" charset="-122"/>
                              <a:cs typeface="Times New Roman" panose="02020603050405020304" pitchFamily="18" charset="0"/>
                            </a:rPr>
                            <a:t>Linear Time</a:t>
                          </a:r>
                          <a:r>
                            <a:rPr kumimoji="1" lang="zh-CN" altLang="en-US" sz="2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KaiTi" panose="02010609060101010101" pitchFamily="49" charset="-122"/>
                              <a:cs typeface="Times New Roman" panose="02020603050405020304" pitchFamily="18" charset="0"/>
                            </a:rPr>
                            <a:t>：</a:t>
                          </a:r>
                          <a:endParaRPr kumimoji="1" lang="en-US" altLang="zh-CN" sz="23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KaiT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00600" marR="100600" marT="50300" marB="5030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2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e.g.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21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+mn-cs"/>
                                </a:rPr>
                                <m:t>𝑂</m:t>
                              </m:r>
                              <m:r>
                                <a:rPr kumimoji="1" lang="en-US" altLang="zh-CN" sz="21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+mn-cs"/>
                                </a:rPr>
                                <m:t>(</m:t>
                              </m:r>
                              <m:r>
                                <a:rPr kumimoji="1" lang="en-US" altLang="zh-CN" sz="21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+mn-cs"/>
                                </a:rPr>
                                <m:t>𝑛</m:t>
                              </m:r>
                              <m:r>
                                <a:rPr kumimoji="1" lang="en-US" altLang="zh-CN" sz="21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kumimoji="1" lang="en-US" altLang="zh-CN" sz="2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100600" marR="100600" marT="50300" marB="5030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108114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11">
                <a:extLst>
                  <a:ext uri="{FF2B5EF4-FFF2-40B4-BE49-F238E27FC236}">
                    <a16:creationId xmlns:a16="http://schemas.microsoft.com/office/drawing/2014/main" id="{D449CBC5-D978-E84A-854A-B4382085C2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0290935"/>
                  </p:ext>
                </p:extLst>
              </p:nvPr>
            </p:nvGraphicFramePr>
            <p:xfrm>
              <a:off x="2718069" y="3382938"/>
              <a:ext cx="5133287" cy="3319389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068834">
                      <a:extLst>
                        <a:ext uri="{9D8B030D-6E8A-4147-A177-3AD203B41FA5}">
                          <a16:colId xmlns:a16="http://schemas.microsoft.com/office/drawing/2014/main" val="4124092203"/>
                        </a:ext>
                      </a:extLst>
                    </a:gridCol>
                    <a:gridCol w="2064453">
                      <a:extLst>
                        <a:ext uri="{9D8B030D-6E8A-4147-A177-3AD203B41FA5}">
                          <a16:colId xmlns:a16="http://schemas.microsoft.com/office/drawing/2014/main" val="1345074179"/>
                        </a:ext>
                      </a:extLst>
                    </a:gridCol>
                  </a:tblGrid>
                  <a:tr h="11064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300" b="0" baseline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KaiTi" panose="02010609060101010101" pitchFamily="49" charset="-122"/>
                              <a:cs typeface="Times New Roman" panose="02020603050405020304" pitchFamily="18" charset="0"/>
                            </a:rPr>
                            <a:t>Exponential Time</a:t>
                          </a:r>
                          <a:r>
                            <a:rPr lang="zh-CN" altLang="en-US" sz="23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KaiTi" panose="02010609060101010101" pitchFamily="49" charset="-122"/>
                              <a:cs typeface="Times New Roman" panose="02020603050405020304" pitchFamily="18" charset="0"/>
                            </a:rPr>
                            <a:t>：</a:t>
                          </a:r>
                          <a:endParaRPr kumimoji="1" lang="en-US" altLang="zh-CN" sz="23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KaiT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00600" marR="100600" marT="50300" marB="5030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0600" marR="100600" marT="50300" marB="50300" anchor="ctr">
                        <a:blipFill>
                          <a:blip r:embed="rId4"/>
                          <a:stretch>
                            <a:fillRect l="-149080" t="-1149" r="-1227" b="-2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0944047"/>
                      </a:ext>
                    </a:extLst>
                  </a:tr>
                  <a:tr h="11064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3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KaiTi" panose="02010609060101010101" pitchFamily="49" charset="-122"/>
                              <a:cs typeface="Times New Roman" panose="02020603050405020304" pitchFamily="18" charset="0"/>
                            </a:rPr>
                            <a:t>Polynomial </a:t>
                          </a:r>
                          <a:r>
                            <a:rPr kumimoji="1" lang="en-US" altLang="zh-CN" sz="2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KaiTi" panose="02010609060101010101" pitchFamily="49" charset="-122"/>
                              <a:cs typeface="Times New Roman" panose="02020603050405020304" pitchFamily="18" charset="0"/>
                            </a:rPr>
                            <a:t>Time</a:t>
                          </a:r>
                          <a:r>
                            <a:rPr lang="zh-CN" altLang="en-US" sz="2300" b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KaiTi" panose="02010609060101010101" pitchFamily="49" charset="-122"/>
                              <a:cs typeface="Times New Roman" panose="02020603050405020304" pitchFamily="18" charset="0"/>
                            </a:rPr>
                            <a:t>：</a:t>
                          </a:r>
                          <a:endParaRPr kumimoji="1" lang="en-US" altLang="zh-CN" sz="23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KaiT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00600" marR="100600" marT="50300" marB="5030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0600" marR="100600" marT="50300" marB="50300" anchor="ctr">
                        <a:blipFill>
                          <a:blip r:embed="rId4"/>
                          <a:stretch>
                            <a:fillRect l="-149080" t="-100000" r="-122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74518"/>
                      </a:ext>
                    </a:extLst>
                  </a:tr>
                  <a:tr h="11064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2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KaiTi" panose="02010609060101010101" pitchFamily="49" charset="-122"/>
                              <a:cs typeface="Times New Roman" panose="02020603050405020304" pitchFamily="18" charset="0"/>
                            </a:rPr>
                            <a:t>Linear Time</a:t>
                          </a:r>
                          <a:r>
                            <a:rPr kumimoji="1" lang="zh-CN" altLang="en-US" sz="2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KaiTi" panose="02010609060101010101" pitchFamily="49" charset="-122"/>
                              <a:cs typeface="Times New Roman" panose="02020603050405020304" pitchFamily="18" charset="0"/>
                            </a:rPr>
                            <a:t>：</a:t>
                          </a:r>
                          <a:endParaRPr kumimoji="1" lang="en-US" altLang="zh-CN" sz="23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KaiT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00600" marR="100600" marT="50300" marB="5030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0600" marR="100600" marT="50300" marB="50300" anchor="ctr">
                        <a:blipFill>
                          <a:blip r:embed="rId4"/>
                          <a:stretch>
                            <a:fillRect l="-149080" t="-202299" r="-1227" b="-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08114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7A79C07E-6015-3349-83D6-BAEE7F036C3A}"/>
              </a:ext>
            </a:extLst>
          </p:cNvPr>
          <p:cNvSpPr txBox="1"/>
          <p:nvPr/>
        </p:nvSpPr>
        <p:spPr>
          <a:xfrm>
            <a:off x="192583" y="3654987"/>
            <a:ext cx="1454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Inefficient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3FA8AE28-E70A-EA40-B7CE-DCA501BEB60A}"/>
              </a:ext>
            </a:extLst>
          </p:cNvPr>
          <p:cNvSpPr txBox="1"/>
          <p:nvPr/>
        </p:nvSpPr>
        <p:spPr>
          <a:xfrm>
            <a:off x="408607" y="5472331"/>
            <a:ext cx="14545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Efficient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AF8AA2D7-F7CF-BB4B-8598-26943A5D09E0}"/>
              </a:ext>
            </a:extLst>
          </p:cNvPr>
          <p:cNvSpPr txBox="1"/>
          <p:nvPr/>
        </p:nvSpPr>
        <p:spPr>
          <a:xfrm>
            <a:off x="192583" y="4166798"/>
            <a:ext cx="1454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Inefficient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8FDA3BB3-18F3-4840-A15E-E1CFA1045542}"/>
              </a:ext>
            </a:extLst>
          </p:cNvPr>
          <p:cNvSpPr txBox="1"/>
          <p:nvPr/>
        </p:nvSpPr>
        <p:spPr>
          <a:xfrm>
            <a:off x="420502" y="5976387"/>
            <a:ext cx="14545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Efficient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9C6CA09-8397-FF49-B960-4253CEE39DA3}"/>
              </a:ext>
            </a:extLst>
          </p:cNvPr>
          <p:cNvSpPr txBox="1"/>
          <p:nvPr/>
        </p:nvSpPr>
        <p:spPr>
          <a:xfrm>
            <a:off x="7284811" y="3935965"/>
            <a:ext cx="24266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5AAB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Classical Notion</a:t>
            </a:r>
            <a:r>
              <a:rPr lang="en-US" altLang="zh-CN" sz="2400" b="1" dirty="0">
                <a:solidFill>
                  <a:srgbClr val="005AAB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endParaRPr lang="en-US" sz="2400" b="1" dirty="0">
              <a:solidFill>
                <a:srgbClr val="005AAB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cxnSp>
        <p:nvCxnSpPr>
          <p:cNvPr id="53" name="直线连接符 52">
            <a:extLst>
              <a:ext uri="{FF2B5EF4-FFF2-40B4-BE49-F238E27FC236}">
                <a16:creationId xmlns:a16="http://schemas.microsoft.com/office/drawing/2014/main" id="{EF44FC83-579B-5443-9061-F44364520F60}"/>
              </a:ext>
            </a:extLst>
          </p:cNvPr>
          <p:cNvCxnSpPr>
            <a:cxnSpLocks/>
          </p:cNvCxnSpPr>
          <p:nvPr/>
        </p:nvCxnSpPr>
        <p:spPr>
          <a:xfrm>
            <a:off x="2718069" y="4454777"/>
            <a:ext cx="6843507" cy="0"/>
          </a:xfrm>
          <a:prstGeom prst="line">
            <a:avLst/>
          </a:prstGeom>
          <a:ln w="76200">
            <a:solidFill>
              <a:srgbClr val="005AA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24EFB1C9-CC88-A949-BF42-4A73DE43DD20}"/>
              </a:ext>
            </a:extLst>
          </p:cNvPr>
          <p:cNvCxnSpPr>
            <a:cxnSpLocks/>
          </p:cNvCxnSpPr>
          <p:nvPr/>
        </p:nvCxnSpPr>
        <p:spPr>
          <a:xfrm>
            <a:off x="2718069" y="4454777"/>
            <a:ext cx="6843507" cy="0"/>
          </a:xfrm>
          <a:prstGeom prst="line">
            <a:avLst/>
          </a:prstGeom>
          <a:ln w="76200">
            <a:solidFill>
              <a:srgbClr val="005AA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左大括号 10">
            <a:extLst>
              <a:ext uri="{FF2B5EF4-FFF2-40B4-BE49-F238E27FC236}">
                <a16:creationId xmlns:a16="http://schemas.microsoft.com/office/drawing/2014/main" id="{9267C7A1-1371-3E44-9428-610768CC2AC0}"/>
              </a:ext>
            </a:extLst>
          </p:cNvPr>
          <p:cNvSpPr/>
          <p:nvPr/>
        </p:nvSpPr>
        <p:spPr>
          <a:xfrm>
            <a:off x="2045885" y="3462035"/>
            <a:ext cx="391821" cy="836307"/>
          </a:xfrm>
          <a:prstGeom prst="leftBrace">
            <a:avLst/>
          </a:prstGeom>
          <a:ln w="38100">
            <a:solidFill>
              <a:srgbClr val="8A9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rgbClr val="7F7F7E"/>
              </a:solidFill>
            </a:endParaRPr>
          </a:p>
        </p:txBody>
      </p:sp>
      <p:sp>
        <p:nvSpPr>
          <p:cNvPr id="40" name="左大括号 39">
            <a:extLst>
              <a:ext uri="{FF2B5EF4-FFF2-40B4-BE49-F238E27FC236}">
                <a16:creationId xmlns:a16="http://schemas.microsoft.com/office/drawing/2014/main" id="{AC77E31A-329A-184F-BA2C-5411A417E2F4}"/>
              </a:ext>
            </a:extLst>
          </p:cNvPr>
          <p:cNvSpPr/>
          <p:nvPr/>
        </p:nvSpPr>
        <p:spPr>
          <a:xfrm>
            <a:off x="2045884" y="4715755"/>
            <a:ext cx="391821" cy="1915131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rgbClr val="C00000"/>
              </a:solidFill>
            </a:endParaRPr>
          </a:p>
        </p:txBody>
      </p:sp>
      <p:sp>
        <p:nvSpPr>
          <p:cNvPr id="44" name="左大括号 43">
            <a:extLst>
              <a:ext uri="{FF2B5EF4-FFF2-40B4-BE49-F238E27FC236}">
                <a16:creationId xmlns:a16="http://schemas.microsoft.com/office/drawing/2014/main" id="{09FEDBC4-58DC-F142-8311-E75912FF5CD6}"/>
              </a:ext>
            </a:extLst>
          </p:cNvPr>
          <p:cNvSpPr/>
          <p:nvPr/>
        </p:nvSpPr>
        <p:spPr>
          <a:xfrm>
            <a:off x="2051740" y="3484031"/>
            <a:ext cx="375040" cy="1915131"/>
          </a:xfrm>
          <a:prstGeom prst="leftBrace">
            <a:avLst/>
          </a:prstGeom>
          <a:ln w="38100">
            <a:solidFill>
              <a:srgbClr val="8A9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rgbClr val="7F7F7E"/>
              </a:solidFill>
            </a:endParaRPr>
          </a:p>
        </p:txBody>
      </p:sp>
      <p:sp>
        <p:nvSpPr>
          <p:cNvPr id="45" name="左大括号 44">
            <a:extLst>
              <a:ext uri="{FF2B5EF4-FFF2-40B4-BE49-F238E27FC236}">
                <a16:creationId xmlns:a16="http://schemas.microsoft.com/office/drawing/2014/main" id="{ACF57139-A542-DA4E-97A3-50948C4BCAE9}"/>
              </a:ext>
            </a:extLst>
          </p:cNvPr>
          <p:cNvSpPr/>
          <p:nvPr/>
        </p:nvSpPr>
        <p:spPr>
          <a:xfrm>
            <a:off x="2045883" y="5733105"/>
            <a:ext cx="358263" cy="897781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rgbClr val="C00000"/>
              </a:solidFill>
            </a:endParaRPr>
          </a:p>
        </p:txBody>
      </p:sp>
      <p:sp>
        <p:nvSpPr>
          <p:cNvPr id="22" name="Freeform 34">
            <a:extLst>
              <a:ext uri="{FF2B5EF4-FFF2-40B4-BE49-F238E27FC236}">
                <a16:creationId xmlns:a16="http://schemas.microsoft.com/office/drawing/2014/main" id="{C3ECA2FA-C5DE-42CD-B9E5-D1D5ADCA7501}"/>
              </a:ext>
            </a:extLst>
          </p:cNvPr>
          <p:cNvSpPr>
            <a:spLocks noEditPoints="1"/>
          </p:cNvSpPr>
          <p:nvPr/>
        </p:nvSpPr>
        <p:spPr bwMode="auto">
          <a:xfrm>
            <a:off x="713500" y="1628784"/>
            <a:ext cx="8997950" cy="1106082"/>
          </a:xfrm>
          <a:custGeom>
            <a:avLst/>
            <a:gdLst>
              <a:gd name="T0" fmla="*/ 26 w 3711"/>
              <a:gd name="T1" fmla="*/ 284 h 969"/>
              <a:gd name="T2" fmla="*/ 283 w 3711"/>
              <a:gd name="T3" fmla="*/ 144 h 969"/>
              <a:gd name="T4" fmla="*/ 394 w 3711"/>
              <a:gd name="T5" fmla="*/ 65 h 969"/>
              <a:gd name="T6" fmla="*/ 1140 w 3711"/>
              <a:gd name="T7" fmla="*/ 13 h 969"/>
              <a:gd name="T8" fmla="*/ 2918 w 3711"/>
              <a:gd name="T9" fmla="*/ 66 h 969"/>
              <a:gd name="T10" fmla="*/ 3387 w 3711"/>
              <a:gd name="T11" fmla="*/ 146 h 969"/>
              <a:gd name="T12" fmla="*/ 3587 w 3711"/>
              <a:gd name="T13" fmla="*/ 188 h 969"/>
              <a:gd name="T14" fmla="*/ 3562 w 3711"/>
              <a:gd name="T15" fmla="*/ 303 h 969"/>
              <a:gd name="T16" fmla="*/ 3630 w 3711"/>
              <a:gd name="T17" fmla="*/ 389 h 969"/>
              <a:gd name="T18" fmla="*/ 3463 w 3711"/>
              <a:gd name="T19" fmla="*/ 519 h 969"/>
              <a:gd name="T20" fmla="*/ 3667 w 3711"/>
              <a:gd name="T21" fmla="*/ 614 h 969"/>
              <a:gd name="T22" fmla="*/ 3484 w 3711"/>
              <a:gd name="T23" fmla="*/ 637 h 969"/>
              <a:gd name="T24" fmla="*/ 3566 w 3711"/>
              <a:gd name="T25" fmla="*/ 718 h 969"/>
              <a:gd name="T26" fmla="*/ 3512 w 3711"/>
              <a:gd name="T27" fmla="*/ 815 h 969"/>
              <a:gd name="T28" fmla="*/ 3417 w 3711"/>
              <a:gd name="T29" fmla="*/ 880 h 969"/>
              <a:gd name="T30" fmla="*/ 3543 w 3711"/>
              <a:gd name="T31" fmla="*/ 941 h 969"/>
              <a:gd name="T32" fmla="*/ 3315 w 3711"/>
              <a:gd name="T33" fmla="*/ 958 h 969"/>
              <a:gd name="T34" fmla="*/ 2731 w 3711"/>
              <a:gd name="T35" fmla="*/ 934 h 969"/>
              <a:gd name="T36" fmla="*/ 2742 w 3711"/>
              <a:gd name="T37" fmla="*/ 924 h 969"/>
              <a:gd name="T38" fmla="*/ 2035 w 3711"/>
              <a:gd name="T39" fmla="*/ 918 h 969"/>
              <a:gd name="T40" fmla="*/ 1396 w 3711"/>
              <a:gd name="T41" fmla="*/ 894 h 969"/>
              <a:gd name="T42" fmla="*/ 1581 w 3711"/>
              <a:gd name="T43" fmla="*/ 860 h 969"/>
              <a:gd name="T44" fmla="*/ 1284 w 3711"/>
              <a:gd name="T45" fmla="*/ 903 h 969"/>
              <a:gd name="T46" fmla="*/ 1054 w 3711"/>
              <a:gd name="T47" fmla="*/ 913 h 969"/>
              <a:gd name="T48" fmla="*/ 612 w 3711"/>
              <a:gd name="T49" fmla="*/ 927 h 969"/>
              <a:gd name="T50" fmla="*/ 365 w 3711"/>
              <a:gd name="T51" fmla="*/ 933 h 969"/>
              <a:gd name="T52" fmla="*/ 292 w 3711"/>
              <a:gd name="T53" fmla="*/ 856 h 969"/>
              <a:gd name="T54" fmla="*/ 155 w 3711"/>
              <a:gd name="T55" fmla="*/ 801 h 969"/>
              <a:gd name="T56" fmla="*/ 238 w 3711"/>
              <a:gd name="T57" fmla="*/ 701 h 969"/>
              <a:gd name="T58" fmla="*/ 182 w 3711"/>
              <a:gd name="T59" fmla="*/ 606 h 969"/>
              <a:gd name="T60" fmla="*/ 16 w 3711"/>
              <a:gd name="T61" fmla="*/ 476 h 969"/>
              <a:gd name="T62" fmla="*/ 3086 w 3711"/>
              <a:gd name="T63" fmla="*/ 869 h 969"/>
              <a:gd name="T64" fmla="*/ 2478 w 3711"/>
              <a:gd name="T65" fmla="*/ 854 h 969"/>
              <a:gd name="T66" fmla="*/ 1072 w 3711"/>
              <a:gd name="T67" fmla="*/ 822 h 969"/>
              <a:gd name="T68" fmla="*/ 3102 w 3711"/>
              <a:gd name="T69" fmla="*/ 871 h 969"/>
              <a:gd name="T70" fmla="*/ 1235 w 3711"/>
              <a:gd name="T71" fmla="*/ 772 h 969"/>
              <a:gd name="T72" fmla="*/ 1026 w 3711"/>
              <a:gd name="T73" fmla="*/ 782 h 969"/>
              <a:gd name="T74" fmla="*/ 2006 w 3711"/>
              <a:gd name="T75" fmla="*/ 589 h 969"/>
              <a:gd name="T76" fmla="*/ 2732 w 3711"/>
              <a:gd name="T77" fmla="*/ 497 h 969"/>
              <a:gd name="T78" fmla="*/ 1607 w 3711"/>
              <a:gd name="T79" fmla="*/ 874 h 969"/>
              <a:gd name="T80" fmla="*/ 1682 w 3711"/>
              <a:gd name="T81" fmla="*/ 880 h 969"/>
              <a:gd name="T82" fmla="*/ 3213 w 3711"/>
              <a:gd name="T83" fmla="*/ 162 h 969"/>
              <a:gd name="T84" fmla="*/ 2125 w 3711"/>
              <a:gd name="T85" fmla="*/ 742 h 969"/>
              <a:gd name="T86" fmla="*/ 2345 w 3711"/>
              <a:gd name="T87" fmla="*/ 791 h 969"/>
              <a:gd name="T88" fmla="*/ 2328 w 3711"/>
              <a:gd name="T89" fmla="*/ 737 h 969"/>
              <a:gd name="T90" fmla="*/ 1289 w 3711"/>
              <a:gd name="T91" fmla="*/ 774 h 969"/>
              <a:gd name="T92" fmla="*/ 2941 w 3711"/>
              <a:gd name="T93" fmla="*/ 925 h 969"/>
              <a:gd name="T94" fmla="*/ 1277 w 3711"/>
              <a:gd name="T95" fmla="*/ 670 h 969"/>
              <a:gd name="T96" fmla="*/ 2834 w 3711"/>
              <a:gd name="T97" fmla="*/ 896 h 969"/>
              <a:gd name="T98" fmla="*/ 1637 w 3711"/>
              <a:gd name="T99" fmla="*/ 745 h 969"/>
              <a:gd name="T100" fmla="*/ 1344 w 3711"/>
              <a:gd name="T101" fmla="*/ 846 h 969"/>
              <a:gd name="T102" fmla="*/ 654 w 3711"/>
              <a:gd name="T103" fmla="*/ 776 h 969"/>
              <a:gd name="T104" fmla="*/ 281 w 3711"/>
              <a:gd name="T105" fmla="*/ 794 h 969"/>
              <a:gd name="T106" fmla="*/ 3306 w 3711"/>
              <a:gd name="T107" fmla="*/ 717 h 969"/>
              <a:gd name="T108" fmla="*/ 2193 w 3711"/>
              <a:gd name="T109" fmla="*/ 600 h 969"/>
              <a:gd name="T110" fmla="*/ 2123 w 3711"/>
              <a:gd name="T111" fmla="*/ 903 h 969"/>
              <a:gd name="T112" fmla="*/ 1028 w 3711"/>
              <a:gd name="T113" fmla="*/ 663 h 969"/>
              <a:gd name="T114" fmla="*/ 1364 w 3711"/>
              <a:gd name="T115" fmla="*/ 872 h 969"/>
              <a:gd name="T116" fmla="*/ 2278 w 3711"/>
              <a:gd name="T117" fmla="*/ 844 h 969"/>
              <a:gd name="T118" fmla="*/ 2650 w 3711"/>
              <a:gd name="T119" fmla="*/ 882 h 969"/>
              <a:gd name="T120" fmla="*/ 2434 w 3711"/>
              <a:gd name="T121" fmla="*/ 678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11" h="969">
                <a:moveTo>
                  <a:pt x="44" y="398"/>
                </a:moveTo>
                <a:cubicBezTo>
                  <a:pt x="37" y="398"/>
                  <a:pt x="30" y="398"/>
                  <a:pt x="23" y="398"/>
                </a:cubicBezTo>
                <a:cubicBezTo>
                  <a:pt x="16" y="399"/>
                  <a:pt x="10" y="399"/>
                  <a:pt x="3" y="400"/>
                </a:cubicBezTo>
                <a:cubicBezTo>
                  <a:pt x="2" y="397"/>
                  <a:pt x="1" y="394"/>
                  <a:pt x="0" y="392"/>
                </a:cubicBezTo>
                <a:cubicBezTo>
                  <a:pt x="12" y="383"/>
                  <a:pt x="24" y="374"/>
                  <a:pt x="36" y="365"/>
                </a:cubicBezTo>
                <a:cubicBezTo>
                  <a:pt x="35" y="365"/>
                  <a:pt x="32" y="364"/>
                  <a:pt x="28" y="362"/>
                </a:cubicBezTo>
                <a:cubicBezTo>
                  <a:pt x="53" y="350"/>
                  <a:pt x="77" y="338"/>
                  <a:pt x="104" y="326"/>
                </a:cubicBezTo>
                <a:cubicBezTo>
                  <a:pt x="77" y="311"/>
                  <a:pt x="53" y="298"/>
                  <a:pt x="26" y="284"/>
                </a:cubicBezTo>
                <a:cubicBezTo>
                  <a:pt x="34" y="276"/>
                  <a:pt x="41" y="269"/>
                  <a:pt x="47" y="262"/>
                </a:cubicBezTo>
                <a:cubicBezTo>
                  <a:pt x="50" y="257"/>
                  <a:pt x="52" y="250"/>
                  <a:pt x="52" y="244"/>
                </a:cubicBezTo>
                <a:cubicBezTo>
                  <a:pt x="53" y="231"/>
                  <a:pt x="59" y="224"/>
                  <a:pt x="72" y="220"/>
                </a:cubicBezTo>
                <a:cubicBezTo>
                  <a:pt x="89" y="216"/>
                  <a:pt x="107" y="213"/>
                  <a:pt x="123" y="206"/>
                </a:cubicBezTo>
                <a:cubicBezTo>
                  <a:pt x="133" y="202"/>
                  <a:pt x="139" y="193"/>
                  <a:pt x="149" y="184"/>
                </a:cubicBezTo>
                <a:cubicBezTo>
                  <a:pt x="161" y="179"/>
                  <a:pt x="177" y="171"/>
                  <a:pt x="194" y="165"/>
                </a:cubicBezTo>
                <a:cubicBezTo>
                  <a:pt x="212" y="158"/>
                  <a:pt x="231" y="149"/>
                  <a:pt x="250" y="148"/>
                </a:cubicBezTo>
                <a:cubicBezTo>
                  <a:pt x="261" y="148"/>
                  <a:pt x="271" y="148"/>
                  <a:pt x="283" y="144"/>
                </a:cubicBezTo>
                <a:cubicBezTo>
                  <a:pt x="279" y="141"/>
                  <a:pt x="277" y="139"/>
                  <a:pt x="270" y="133"/>
                </a:cubicBezTo>
                <a:cubicBezTo>
                  <a:pt x="287" y="135"/>
                  <a:pt x="298" y="136"/>
                  <a:pt x="309" y="138"/>
                </a:cubicBezTo>
                <a:cubicBezTo>
                  <a:pt x="282" y="124"/>
                  <a:pt x="254" y="130"/>
                  <a:pt x="225" y="131"/>
                </a:cubicBezTo>
                <a:cubicBezTo>
                  <a:pt x="228" y="129"/>
                  <a:pt x="232" y="127"/>
                  <a:pt x="238" y="123"/>
                </a:cubicBezTo>
                <a:cubicBezTo>
                  <a:pt x="229" y="120"/>
                  <a:pt x="224" y="119"/>
                  <a:pt x="217" y="117"/>
                </a:cubicBezTo>
                <a:cubicBezTo>
                  <a:pt x="241" y="104"/>
                  <a:pt x="269" y="127"/>
                  <a:pt x="297" y="107"/>
                </a:cubicBezTo>
                <a:cubicBezTo>
                  <a:pt x="274" y="101"/>
                  <a:pt x="252" y="102"/>
                  <a:pt x="254" y="72"/>
                </a:cubicBezTo>
                <a:cubicBezTo>
                  <a:pt x="300" y="70"/>
                  <a:pt x="347" y="67"/>
                  <a:pt x="394" y="65"/>
                </a:cubicBezTo>
                <a:cubicBezTo>
                  <a:pt x="440" y="63"/>
                  <a:pt x="486" y="62"/>
                  <a:pt x="532" y="59"/>
                </a:cubicBezTo>
                <a:cubicBezTo>
                  <a:pt x="541" y="59"/>
                  <a:pt x="550" y="55"/>
                  <a:pt x="559" y="52"/>
                </a:cubicBezTo>
                <a:cubicBezTo>
                  <a:pt x="559" y="50"/>
                  <a:pt x="559" y="49"/>
                  <a:pt x="558" y="47"/>
                </a:cubicBezTo>
                <a:cubicBezTo>
                  <a:pt x="535" y="48"/>
                  <a:pt x="512" y="50"/>
                  <a:pt x="489" y="51"/>
                </a:cubicBezTo>
                <a:cubicBezTo>
                  <a:pt x="489" y="51"/>
                  <a:pt x="489" y="50"/>
                  <a:pt x="489" y="50"/>
                </a:cubicBezTo>
                <a:cubicBezTo>
                  <a:pt x="495" y="48"/>
                  <a:pt x="500" y="45"/>
                  <a:pt x="506" y="45"/>
                </a:cubicBezTo>
                <a:cubicBezTo>
                  <a:pt x="577" y="39"/>
                  <a:pt x="647" y="32"/>
                  <a:pt x="718" y="28"/>
                </a:cubicBezTo>
                <a:cubicBezTo>
                  <a:pt x="859" y="22"/>
                  <a:pt x="1000" y="18"/>
                  <a:pt x="1140" y="13"/>
                </a:cubicBezTo>
                <a:cubicBezTo>
                  <a:pt x="1214" y="11"/>
                  <a:pt x="1289" y="9"/>
                  <a:pt x="1363" y="8"/>
                </a:cubicBezTo>
                <a:cubicBezTo>
                  <a:pt x="1525" y="5"/>
                  <a:pt x="1688" y="1"/>
                  <a:pt x="1851" y="1"/>
                </a:cubicBezTo>
                <a:cubicBezTo>
                  <a:pt x="1982" y="0"/>
                  <a:pt x="2114" y="0"/>
                  <a:pt x="2245" y="4"/>
                </a:cubicBezTo>
                <a:cubicBezTo>
                  <a:pt x="2376" y="8"/>
                  <a:pt x="2506" y="16"/>
                  <a:pt x="2636" y="24"/>
                </a:cubicBezTo>
                <a:cubicBezTo>
                  <a:pt x="2706" y="29"/>
                  <a:pt x="2775" y="36"/>
                  <a:pt x="2844" y="46"/>
                </a:cubicBezTo>
                <a:cubicBezTo>
                  <a:pt x="2833" y="48"/>
                  <a:pt x="2822" y="50"/>
                  <a:pt x="2811" y="52"/>
                </a:cubicBezTo>
                <a:cubicBezTo>
                  <a:pt x="2811" y="53"/>
                  <a:pt x="2811" y="55"/>
                  <a:pt x="2811" y="56"/>
                </a:cubicBezTo>
                <a:cubicBezTo>
                  <a:pt x="2845" y="59"/>
                  <a:pt x="2879" y="62"/>
                  <a:pt x="2918" y="66"/>
                </a:cubicBezTo>
                <a:cubicBezTo>
                  <a:pt x="2905" y="88"/>
                  <a:pt x="2884" y="66"/>
                  <a:pt x="2873" y="78"/>
                </a:cubicBezTo>
                <a:cubicBezTo>
                  <a:pt x="2875" y="79"/>
                  <a:pt x="2879" y="81"/>
                  <a:pt x="2883" y="82"/>
                </a:cubicBezTo>
                <a:cubicBezTo>
                  <a:pt x="2878" y="85"/>
                  <a:pt x="2875" y="87"/>
                  <a:pt x="2867" y="90"/>
                </a:cubicBezTo>
                <a:cubicBezTo>
                  <a:pt x="2919" y="96"/>
                  <a:pt x="2968" y="102"/>
                  <a:pt x="3016" y="107"/>
                </a:cubicBezTo>
                <a:cubicBezTo>
                  <a:pt x="3068" y="113"/>
                  <a:pt x="3120" y="120"/>
                  <a:pt x="3172" y="125"/>
                </a:cubicBezTo>
                <a:cubicBezTo>
                  <a:pt x="3219" y="130"/>
                  <a:pt x="3265" y="133"/>
                  <a:pt x="3312" y="136"/>
                </a:cubicBezTo>
                <a:cubicBezTo>
                  <a:pt x="3332" y="138"/>
                  <a:pt x="3353" y="137"/>
                  <a:pt x="3374" y="138"/>
                </a:cubicBezTo>
                <a:cubicBezTo>
                  <a:pt x="3378" y="139"/>
                  <a:pt x="3382" y="144"/>
                  <a:pt x="3387" y="146"/>
                </a:cubicBezTo>
                <a:cubicBezTo>
                  <a:pt x="3386" y="148"/>
                  <a:pt x="3385" y="150"/>
                  <a:pt x="3384" y="152"/>
                </a:cubicBezTo>
                <a:cubicBezTo>
                  <a:pt x="3366" y="151"/>
                  <a:pt x="3348" y="150"/>
                  <a:pt x="3330" y="149"/>
                </a:cubicBezTo>
                <a:cubicBezTo>
                  <a:pt x="3351" y="163"/>
                  <a:pt x="3373" y="159"/>
                  <a:pt x="3395" y="158"/>
                </a:cubicBezTo>
                <a:cubicBezTo>
                  <a:pt x="3418" y="158"/>
                  <a:pt x="3442" y="159"/>
                  <a:pt x="3465" y="160"/>
                </a:cubicBezTo>
                <a:cubicBezTo>
                  <a:pt x="3486" y="161"/>
                  <a:pt x="3507" y="162"/>
                  <a:pt x="3527" y="164"/>
                </a:cubicBezTo>
                <a:cubicBezTo>
                  <a:pt x="3532" y="165"/>
                  <a:pt x="3537" y="169"/>
                  <a:pt x="3542" y="169"/>
                </a:cubicBezTo>
                <a:cubicBezTo>
                  <a:pt x="3553" y="169"/>
                  <a:pt x="3564" y="168"/>
                  <a:pt x="3578" y="167"/>
                </a:cubicBezTo>
                <a:cubicBezTo>
                  <a:pt x="3580" y="171"/>
                  <a:pt x="3583" y="179"/>
                  <a:pt x="3587" y="188"/>
                </a:cubicBezTo>
                <a:cubicBezTo>
                  <a:pt x="3593" y="188"/>
                  <a:pt x="3600" y="188"/>
                  <a:pt x="3607" y="189"/>
                </a:cubicBezTo>
                <a:cubicBezTo>
                  <a:pt x="3607" y="189"/>
                  <a:pt x="3609" y="190"/>
                  <a:pt x="3609" y="191"/>
                </a:cubicBezTo>
                <a:cubicBezTo>
                  <a:pt x="3622" y="211"/>
                  <a:pt x="3628" y="229"/>
                  <a:pt x="3596" y="236"/>
                </a:cubicBezTo>
                <a:cubicBezTo>
                  <a:pt x="3595" y="236"/>
                  <a:pt x="3593" y="243"/>
                  <a:pt x="3594" y="244"/>
                </a:cubicBezTo>
                <a:cubicBezTo>
                  <a:pt x="3598" y="248"/>
                  <a:pt x="3603" y="251"/>
                  <a:pt x="3608" y="253"/>
                </a:cubicBezTo>
                <a:cubicBezTo>
                  <a:pt x="3628" y="259"/>
                  <a:pt x="3648" y="266"/>
                  <a:pt x="3670" y="273"/>
                </a:cubicBezTo>
                <a:cubicBezTo>
                  <a:pt x="3632" y="281"/>
                  <a:pt x="3596" y="289"/>
                  <a:pt x="3561" y="297"/>
                </a:cubicBezTo>
                <a:cubicBezTo>
                  <a:pt x="3561" y="299"/>
                  <a:pt x="3562" y="301"/>
                  <a:pt x="3562" y="303"/>
                </a:cubicBezTo>
                <a:cubicBezTo>
                  <a:pt x="3572" y="304"/>
                  <a:pt x="3582" y="305"/>
                  <a:pt x="3594" y="307"/>
                </a:cubicBezTo>
                <a:cubicBezTo>
                  <a:pt x="3591" y="311"/>
                  <a:pt x="3589" y="312"/>
                  <a:pt x="3589" y="313"/>
                </a:cubicBezTo>
                <a:cubicBezTo>
                  <a:pt x="3616" y="320"/>
                  <a:pt x="3644" y="326"/>
                  <a:pt x="3672" y="333"/>
                </a:cubicBezTo>
                <a:cubicBezTo>
                  <a:pt x="3676" y="349"/>
                  <a:pt x="3676" y="349"/>
                  <a:pt x="3701" y="349"/>
                </a:cubicBezTo>
                <a:cubicBezTo>
                  <a:pt x="3711" y="363"/>
                  <a:pt x="3710" y="371"/>
                  <a:pt x="3690" y="372"/>
                </a:cubicBezTo>
                <a:cubicBezTo>
                  <a:pt x="3666" y="372"/>
                  <a:pt x="3642" y="374"/>
                  <a:pt x="3618" y="375"/>
                </a:cubicBezTo>
                <a:cubicBezTo>
                  <a:pt x="3613" y="375"/>
                  <a:pt x="3609" y="377"/>
                  <a:pt x="3603" y="382"/>
                </a:cubicBezTo>
                <a:cubicBezTo>
                  <a:pt x="3612" y="384"/>
                  <a:pt x="3622" y="385"/>
                  <a:pt x="3630" y="389"/>
                </a:cubicBezTo>
                <a:cubicBezTo>
                  <a:pt x="3650" y="399"/>
                  <a:pt x="3670" y="410"/>
                  <a:pt x="3689" y="422"/>
                </a:cubicBezTo>
                <a:cubicBezTo>
                  <a:pt x="3694" y="426"/>
                  <a:pt x="3699" y="439"/>
                  <a:pt x="3697" y="441"/>
                </a:cubicBezTo>
                <a:cubicBezTo>
                  <a:pt x="3690" y="449"/>
                  <a:pt x="3680" y="454"/>
                  <a:pt x="3671" y="458"/>
                </a:cubicBezTo>
                <a:cubicBezTo>
                  <a:pt x="3659" y="463"/>
                  <a:pt x="3647" y="466"/>
                  <a:pt x="3635" y="469"/>
                </a:cubicBezTo>
                <a:cubicBezTo>
                  <a:pt x="3626" y="471"/>
                  <a:pt x="3616" y="471"/>
                  <a:pt x="3607" y="473"/>
                </a:cubicBezTo>
                <a:cubicBezTo>
                  <a:pt x="3599" y="474"/>
                  <a:pt x="3586" y="469"/>
                  <a:pt x="3587" y="487"/>
                </a:cubicBezTo>
                <a:cubicBezTo>
                  <a:pt x="3561" y="472"/>
                  <a:pt x="3533" y="482"/>
                  <a:pt x="3515" y="495"/>
                </a:cubicBezTo>
                <a:cubicBezTo>
                  <a:pt x="3498" y="506"/>
                  <a:pt x="3474" y="498"/>
                  <a:pt x="3463" y="519"/>
                </a:cubicBezTo>
                <a:cubicBezTo>
                  <a:pt x="3493" y="517"/>
                  <a:pt x="3522" y="515"/>
                  <a:pt x="3551" y="513"/>
                </a:cubicBezTo>
                <a:cubicBezTo>
                  <a:pt x="3507" y="541"/>
                  <a:pt x="3457" y="544"/>
                  <a:pt x="3408" y="551"/>
                </a:cubicBezTo>
                <a:cubicBezTo>
                  <a:pt x="3484" y="565"/>
                  <a:pt x="3559" y="578"/>
                  <a:pt x="3634" y="591"/>
                </a:cubicBezTo>
                <a:cubicBezTo>
                  <a:pt x="3634" y="593"/>
                  <a:pt x="3634" y="595"/>
                  <a:pt x="3634" y="597"/>
                </a:cubicBezTo>
                <a:cubicBezTo>
                  <a:pt x="3615" y="598"/>
                  <a:pt x="3597" y="600"/>
                  <a:pt x="3578" y="601"/>
                </a:cubicBezTo>
                <a:cubicBezTo>
                  <a:pt x="3578" y="603"/>
                  <a:pt x="3578" y="604"/>
                  <a:pt x="3578" y="606"/>
                </a:cubicBezTo>
                <a:cubicBezTo>
                  <a:pt x="3592" y="606"/>
                  <a:pt x="3606" y="607"/>
                  <a:pt x="3620" y="608"/>
                </a:cubicBezTo>
                <a:cubicBezTo>
                  <a:pt x="3636" y="609"/>
                  <a:pt x="3652" y="611"/>
                  <a:pt x="3667" y="614"/>
                </a:cubicBezTo>
                <a:cubicBezTo>
                  <a:pt x="3670" y="614"/>
                  <a:pt x="3674" y="619"/>
                  <a:pt x="3674" y="621"/>
                </a:cubicBezTo>
                <a:cubicBezTo>
                  <a:pt x="3674" y="624"/>
                  <a:pt x="3670" y="628"/>
                  <a:pt x="3667" y="629"/>
                </a:cubicBezTo>
                <a:cubicBezTo>
                  <a:pt x="3658" y="630"/>
                  <a:pt x="3649" y="632"/>
                  <a:pt x="3639" y="632"/>
                </a:cubicBezTo>
                <a:cubicBezTo>
                  <a:pt x="3593" y="629"/>
                  <a:pt x="3547" y="626"/>
                  <a:pt x="3502" y="623"/>
                </a:cubicBezTo>
                <a:cubicBezTo>
                  <a:pt x="3501" y="625"/>
                  <a:pt x="3501" y="628"/>
                  <a:pt x="3501" y="630"/>
                </a:cubicBezTo>
                <a:cubicBezTo>
                  <a:pt x="3510" y="631"/>
                  <a:pt x="3519" y="633"/>
                  <a:pt x="3528" y="634"/>
                </a:cubicBezTo>
                <a:cubicBezTo>
                  <a:pt x="3528" y="635"/>
                  <a:pt x="3528" y="636"/>
                  <a:pt x="3528" y="637"/>
                </a:cubicBezTo>
                <a:cubicBezTo>
                  <a:pt x="3513" y="637"/>
                  <a:pt x="3498" y="637"/>
                  <a:pt x="3484" y="637"/>
                </a:cubicBezTo>
                <a:cubicBezTo>
                  <a:pt x="3508" y="647"/>
                  <a:pt x="3531" y="659"/>
                  <a:pt x="3556" y="667"/>
                </a:cubicBezTo>
                <a:cubicBezTo>
                  <a:pt x="3571" y="671"/>
                  <a:pt x="3588" y="670"/>
                  <a:pt x="3605" y="672"/>
                </a:cubicBezTo>
                <a:cubicBezTo>
                  <a:pt x="3603" y="675"/>
                  <a:pt x="3599" y="681"/>
                  <a:pt x="3595" y="688"/>
                </a:cubicBezTo>
                <a:cubicBezTo>
                  <a:pt x="3612" y="690"/>
                  <a:pt x="3628" y="691"/>
                  <a:pt x="3646" y="692"/>
                </a:cubicBezTo>
                <a:cubicBezTo>
                  <a:pt x="3645" y="702"/>
                  <a:pt x="3652" y="713"/>
                  <a:pt x="3637" y="719"/>
                </a:cubicBezTo>
                <a:cubicBezTo>
                  <a:pt x="3635" y="721"/>
                  <a:pt x="3636" y="732"/>
                  <a:pt x="3636" y="742"/>
                </a:cubicBezTo>
                <a:cubicBezTo>
                  <a:pt x="3625" y="738"/>
                  <a:pt x="3616" y="734"/>
                  <a:pt x="3605" y="731"/>
                </a:cubicBezTo>
                <a:cubicBezTo>
                  <a:pt x="3592" y="726"/>
                  <a:pt x="3579" y="722"/>
                  <a:pt x="3566" y="718"/>
                </a:cubicBezTo>
                <a:cubicBezTo>
                  <a:pt x="3555" y="715"/>
                  <a:pt x="3547" y="718"/>
                  <a:pt x="3548" y="732"/>
                </a:cubicBezTo>
                <a:cubicBezTo>
                  <a:pt x="3540" y="731"/>
                  <a:pt x="3532" y="731"/>
                  <a:pt x="3524" y="730"/>
                </a:cubicBezTo>
                <a:cubicBezTo>
                  <a:pt x="3526" y="745"/>
                  <a:pt x="3532" y="749"/>
                  <a:pt x="3546" y="747"/>
                </a:cubicBezTo>
                <a:cubicBezTo>
                  <a:pt x="3564" y="745"/>
                  <a:pt x="3582" y="746"/>
                  <a:pt x="3600" y="746"/>
                </a:cubicBezTo>
                <a:cubicBezTo>
                  <a:pt x="3600" y="748"/>
                  <a:pt x="3600" y="750"/>
                  <a:pt x="3600" y="752"/>
                </a:cubicBezTo>
                <a:cubicBezTo>
                  <a:pt x="3574" y="754"/>
                  <a:pt x="3547" y="757"/>
                  <a:pt x="3521" y="759"/>
                </a:cubicBezTo>
                <a:cubicBezTo>
                  <a:pt x="3527" y="780"/>
                  <a:pt x="3527" y="780"/>
                  <a:pt x="3549" y="794"/>
                </a:cubicBezTo>
                <a:cubicBezTo>
                  <a:pt x="3543" y="811"/>
                  <a:pt x="3543" y="811"/>
                  <a:pt x="3512" y="815"/>
                </a:cubicBezTo>
                <a:cubicBezTo>
                  <a:pt x="3520" y="818"/>
                  <a:pt x="3527" y="820"/>
                  <a:pt x="3539" y="825"/>
                </a:cubicBezTo>
                <a:cubicBezTo>
                  <a:pt x="3531" y="827"/>
                  <a:pt x="3527" y="828"/>
                  <a:pt x="3522" y="830"/>
                </a:cubicBezTo>
                <a:cubicBezTo>
                  <a:pt x="3526" y="833"/>
                  <a:pt x="3529" y="835"/>
                  <a:pt x="3537" y="840"/>
                </a:cubicBezTo>
                <a:cubicBezTo>
                  <a:pt x="3521" y="841"/>
                  <a:pt x="3511" y="842"/>
                  <a:pt x="3498" y="844"/>
                </a:cubicBezTo>
                <a:cubicBezTo>
                  <a:pt x="3508" y="857"/>
                  <a:pt x="3522" y="851"/>
                  <a:pt x="3535" y="856"/>
                </a:cubicBezTo>
                <a:cubicBezTo>
                  <a:pt x="3489" y="862"/>
                  <a:pt x="3442" y="842"/>
                  <a:pt x="3400" y="873"/>
                </a:cubicBezTo>
                <a:cubicBezTo>
                  <a:pt x="3409" y="874"/>
                  <a:pt x="3417" y="874"/>
                  <a:pt x="3429" y="875"/>
                </a:cubicBezTo>
                <a:cubicBezTo>
                  <a:pt x="3425" y="877"/>
                  <a:pt x="3423" y="878"/>
                  <a:pt x="3417" y="880"/>
                </a:cubicBezTo>
                <a:cubicBezTo>
                  <a:pt x="3467" y="890"/>
                  <a:pt x="3513" y="900"/>
                  <a:pt x="3560" y="909"/>
                </a:cubicBezTo>
                <a:cubicBezTo>
                  <a:pt x="3560" y="911"/>
                  <a:pt x="3559" y="913"/>
                  <a:pt x="3559" y="915"/>
                </a:cubicBezTo>
                <a:cubicBezTo>
                  <a:pt x="3555" y="915"/>
                  <a:pt x="3551" y="915"/>
                  <a:pt x="3548" y="914"/>
                </a:cubicBezTo>
                <a:cubicBezTo>
                  <a:pt x="3547" y="915"/>
                  <a:pt x="3547" y="916"/>
                  <a:pt x="3547" y="917"/>
                </a:cubicBezTo>
                <a:cubicBezTo>
                  <a:pt x="3553" y="920"/>
                  <a:pt x="3560" y="923"/>
                  <a:pt x="3566" y="926"/>
                </a:cubicBezTo>
                <a:cubicBezTo>
                  <a:pt x="3541" y="923"/>
                  <a:pt x="3516" y="921"/>
                  <a:pt x="3490" y="919"/>
                </a:cubicBezTo>
                <a:cubicBezTo>
                  <a:pt x="3490" y="921"/>
                  <a:pt x="3490" y="924"/>
                  <a:pt x="3489" y="926"/>
                </a:cubicBezTo>
                <a:cubicBezTo>
                  <a:pt x="3505" y="931"/>
                  <a:pt x="3521" y="935"/>
                  <a:pt x="3543" y="941"/>
                </a:cubicBezTo>
                <a:cubicBezTo>
                  <a:pt x="3510" y="941"/>
                  <a:pt x="3483" y="941"/>
                  <a:pt x="3456" y="941"/>
                </a:cubicBezTo>
                <a:cubicBezTo>
                  <a:pt x="3455" y="942"/>
                  <a:pt x="3455" y="943"/>
                  <a:pt x="3455" y="945"/>
                </a:cubicBezTo>
                <a:cubicBezTo>
                  <a:pt x="3466" y="947"/>
                  <a:pt x="3476" y="949"/>
                  <a:pt x="3491" y="952"/>
                </a:cubicBezTo>
                <a:cubicBezTo>
                  <a:pt x="3459" y="954"/>
                  <a:pt x="3432" y="957"/>
                  <a:pt x="3404" y="959"/>
                </a:cubicBezTo>
                <a:cubicBezTo>
                  <a:pt x="3404" y="960"/>
                  <a:pt x="3403" y="962"/>
                  <a:pt x="3402" y="964"/>
                </a:cubicBezTo>
                <a:cubicBezTo>
                  <a:pt x="3405" y="965"/>
                  <a:pt x="3407" y="966"/>
                  <a:pt x="3414" y="969"/>
                </a:cubicBezTo>
                <a:cubicBezTo>
                  <a:pt x="3378" y="966"/>
                  <a:pt x="3346" y="963"/>
                  <a:pt x="3315" y="960"/>
                </a:cubicBezTo>
                <a:cubicBezTo>
                  <a:pt x="3315" y="959"/>
                  <a:pt x="3315" y="959"/>
                  <a:pt x="3315" y="958"/>
                </a:cubicBezTo>
                <a:cubicBezTo>
                  <a:pt x="3327" y="958"/>
                  <a:pt x="3340" y="957"/>
                  <a:pt x="3352" y="957"/>
                </a:cubicBezTo>
                <a:cubicBezTo>
                  <a:pt x="3352" y="956"/>
                  <a:pt x="3352" y="955"/>
                  <a:pt x="3352" y="954"/>
                </a:cubicBezTo>
                <a:cubicBezTo>
                  <a:pt x="3318" y="954"/>
                  <a:pt x="3284" y="954"/>
                  <a:pt x="3246" y="954"/>
                </a:cubicBezTo>
                <a:cubicBezTo>
                  <a:pt x="3254" y="958"/>
                  <a:pt x="3258" y="961"/>
                  <a:pt x="3265" y="964"/>
                </a:cubicBezTo>
                <a:cubicBezTo>
                  <a:pt x="3233" y="964"/>
                  <a:pt x="3202" y="964"/>
                  <a:pt x="3172" y="964"/>
                </a:cubicBezTo>
                <a:cubicBezTo>
                  <a:pt x="3172" y="964"/>
                  <a:pt x="3172" y="963"/>
                  <a:pt x="3172" y="962"/>
                </a:cubicBezTo>
                <a:cubicBezTo>
                  <a:pt x="3184" y="960"/>
                  <a:pt x="3197" y="958"/>
                  <a:pt x="3210" y="956"/>
                </a:cubicBezTo>
                <a:cubicBezTo>
                  <a:pt x="3050" y="953"/>
                  <a:pt x="2890" y="959"/>
                  <a:pt x="2731" y="934"/>
                </a:cubicBezTo>
                <a:cubicBezTo>
                  <a:pt x="2802" y="934"/>
                  <a:pt x="2874" y="934"/>
                  <a:pt x="2943" y="934"/>
                </a:cubicBezTo>
                <a:cubicBezTo>
                  <a:pt x="2924" y="913"/>
                  <a:pt x="2896" y="920"/>
                  <a:pt x="2869" y="919"/>
                </a:cubicBezTo>
                <a:cubicBezTo>
                  <a:pt x="2826" y="916"/>
                  <a:pt x="2782" y="911"/>
                  <a:pt x="2738" y="913"/>
                </a:cubicBezTo>
                <a:cubicBezTo>
                  <a:pt x="2703" y="915"/>
                  <a:pt x="2671" y="901"/>
                  <a:pt x="2634" y="902"/>
                </a:cubicBezTo>
                <a:cubicBezTo>
                  <a:pt x="2638" y="905"/>
                  <a:pt x="2640" y="906"/>
                  <a:pt x="2644" y="909"/>
                </a:cubicBezTo>
                <a:cubicBezTo>
                  <a:pt x="2612" y="909"/>
                  <a:pt x="2582" y="909"/>
                  <a:pt x="2553" y="909"/>
                </a:cubicBezTo>
                <a:cubicBezTo>
                  <a:pt x="2552" y="911"/>
                  <a:pt x="2552" y="912"/>
                  <a:pt x="2552" y="914"/>
                </a:cubicBezTo>
                <a:cubicBezTo>
                  <a:pt x="2616" y="917"/>
                  <a:pt x="2679" y="921"/>
                  <a:pt x="2742" y="924"/>
                </a:cubicBezTo>
                <a:cubicBezTo>
                  <a:pt x="2742" y="925"/>
                  <a:pt x="2742" y="926"/>
                  <a:pt x="2742" y="926"/>
                </a:cubicBezTo>
                <a:cubicBezTo>
                  <a:pt x="2712" y="926"/>
                  <a:pt x="2682" y="926"/>
                  <a:pt x="2652" y="926"/>
                </a:cubicBezTo>
                <a:cubicBezTo>
                  <a:pt x="2645" y="926"/>
                  <a:pt x="2638" y="926"/>
                  <a:pt x="2630" y="926"/>
                </a:cubicBezTo>
                <a:cubicBezTo>
                  <a:pt x="2607" y="926"/>
                  <a:pt x="2582" y="940"/>
                  <a:pt x="2560" y="920"/>
                </a:cubicBezTo>
                <a:cubicBezTo>
                  <a:pt x="2562" y="922"/>
                  <a:pt x="2563" y="924"/>
                  <a:pt x="2566" y="929"/>
                </a:cubicBezTo>
                <a:cubicBezTo>
                  <a:pt x="2535" y="929"/>
                  <a:pt x="2506" y="929"/>
                  <a:pt x="2476" y="929"/>
                </a:cubicBezTo>
                <a:cubicBezTo>
                  <a:pt x="2402" y="928"/>
                  <a:pt x="2328" y="927"/>
                  <a:pt x="2254" y="926"/>
                </a:cubicBezTo>
                <a:cubicBezTo>
                  <a:pt x="2181" y="924"/>
                  <a:pt x="2108" y="921"/>
                  <a:pt x="2035" y="918"/>
                </a:cubicBezTo>
                <a:cubicBezTo>
                  <a:pt x="1997" y="916"/>
                  <a:pt x="1960" y="910"/>
                  <a:pt x="1922" y="908"/>
                </a:cubicBezTo>
                <a:cubicBezTo>
                  <a:pt x="1893" y="906"/>
                  <a:pt x="1865" y="910"/>
                  <a:pt x="1836" y="910"/>
                </a:cubicBezTo>
                <a:cubicBezTo>
                  <a:pt x="1817" y="910"/>
                  <a:pt x="1798" y="905"/>
                  <a:pt x="1779" y="904"/>
                </a:cubicBezTo>
                <a:cubicBezTo>
                  <a:pt x="1700" y="903"/>
                  <a:pt x="1620" y="902"/>
                  <a:pt x="1540" y="901"/>
                </a:cubicBezTo>
                <a:cubicBezTo>
                  <a:pt x="1524" y="901"/>
                  <a:pt x="1507" y="901"/>
                  <a:pt x="1490" y="901"/>
                </a:cubicBezTo>
                <a:cubicBezTo>
                  <a:pt x="1490" y="899"/>
                  <a:pt x="1489" y="896"/>
                  <a:pt x="1489" y="894"/>
                </a:cubicBezTo>
                <a:cubicBezTo>
                  <a:pt x="1495" y="892"/>
                  <a:pt x="1501" y="891"/>
                  <a:pt x="1507" y="890"/>
                </a:cubicBezTo>
                <a:cubicBezTo>
                  <a:pt x="1484" y="880"/>
                  <a:pt x="1422" y="882"/>
                  <a:pt x="1396" y="894"/>
                </a:cubicBezTo>
                <a:cubicBezTo>
                  <a:pt x="1416" y="893"/>
                  <a:pt x="1432" y="891"/>
                  <a:pt x="1449" y="890"/>
                </a:cubicBezTo>
                <a:cubicBezTo>
                  <a:pt x="1438" y="902"/>
                  <a:pt x="1438" y="903"/>
                  <a:pt x="1404" y="900"/>
                </a:cubicBezTo>
                <a:cubicBezTo>
                  <a:pt x="1388" y="899"/>
                  <a:pt x="1372" y="894"/>
                  <a:pt x="1354" y="890"/>
                </a:cubicBezTo>
                <a:cubicBezTo>
                  <a:pt x="1355" y="896"/>
                  <a:pt x="1355" y="900"/>
                  <a:pt x="1356" y="904"/>
                </a:cubicBezTo>
                <a:cubicBezTo>
                  <a:pt x="1325" y="898"/>
                  <a:pt x="1295" y="892"/>
                  <a:pt x="1265" y="886"/>
                </a:cubicBezTo>
                <a:cubicBezTo>
                  <a:pt x="1269" y="885"/>
                  <a:pt x="1274" y="883"/>
                  <a:pt x="1282" y="880"/>
                </a:cubicBezTo>
                <a:cubicBezTo>
                  <a:pt x="1267" y="877"/>
                  <a:pt x="1255" y="874"/>
                  <a:pt x="1239" y="870"/>
                </a:cubicBezTo>
                <a:cubicBezTo>
                  <a:pt x="1355" y="867"/>
                  <a:pt x="1468" y="863"/>
                  <a:pt x="1581" y="860"/>
                </a:cubicBezTo>
                <a:cubicBezTo>
                  <a:pt x="1581" y="858"/>
                  <a:pt x="1581" y="857"/>
                  <a:pt x="1580" y="855"/>
                </a:cubicBezTo>
                <a:cubicBezTo>
                  <a:pt x="1405" y="854"/>
                  <a:pt x="1230" y="865"/>
                  <a:pt x="1055" y="865"/>
                </a:cubicBezTo>
                <a:cubicBezTo>
                  <a:pt x="1065" y="873"/>
                  <a:pt x="1075" y="881"/>
                  <a:pt x="1084" y="888"/>
                </a:cubicBezTo>
                <a:cubicBezTo>
                  <a:pt x="1083" y="891"/>
                  <a:pt x="1083" y="893"/>
                  <a:pt x="1082" y="896"/>
                </a:cubicBezTo>
                <a:cubicBezTo>
                  <a:pt x="1104" y="892"/>
                  <a:pt x="1126" y="887"/>
                  <a:pt x="1148" y="887"/>
                </a:cubicBezTo>
                <a:cubicBezTo>
                  <a:pt x="1165" y="886"/>
                  <a:pt x="1181" y="893"/>
                  <a:pt x="1198" y="894"/>
                </a:cubicBezTo>
                <a:cubicBezTo>
                  <a:pt x="1225" y="896"/>
                  <a:pt x="1253" y="895"/>
                  <a:pt x="1280" y="896"/>
                </a:cubicBezTo>
                <a:cubicBezTo>
                  <a:pt x="1282" y="896"/>
                  <a:pt x="1283" y="897"/>
                  <a:pt x="1284" y="903"/>
                </a:cubicBezTo>
                <a:cubicBezTo>
                  <a:pt x="1242" y="903"/>
                  <a:pt x="1199" y="903"/>
                  <a:pt x="1151" y="903"/>
                </a:cubicBezTo>
                <a:cubicBezTo>
                  <a:pt x="1157" y="909"/>
                  <a:pt x="1158" y="911"/>
                  <a:pt x="1163" y="916"/>
                </a:cubicBezTo>
                <a:cubicBezTo>
                  <a:pt x="1137" y="918"/>
                  <a:pt x="1114" y="920"/>
                  <a:pt x="1091" y="923"/>
                </a:cubicBezTo>
                <a:cubicBezTo>
                  <a:pt x="1091" y="921"/>
                  <a:pt x="1091" y="920"/>
                  <a:pt x="1091" y="919"/>
                </a:cubicBezTo>
                <a:cubicBezTo>
                  <a:pt x="1104" y="916"/>
                  <a:pt x="1117" y="914"/>
                  <a:pt x="1130" y="912"/>
                </a:cubicBezTo>
                <a:cubicBezTo>
                  <a:pt x="1130" y="911"/>
                  <a:pt x="1130" y="911"/>
                  <a:pt x="1130" y="910"/>
                </a:cubicBezTo>
                <a:cubicBezTo>
                  <a:pt x="1106" y="909"/>
                  <a:pt x="1082" y="907"/>
                  <a:pt x="1059" y="907"/>
                </a:cubicBezTo>
                <a:cubicBezTo>
                  <a:pt x="1057" y="906"/>
                  <a:pt x="1053" y="911"/>
                  <a:pt x="1054" y="913"/>
                </a:cubicBezTo>
                <a:cubicBezTo>
                  <a:pt x="1054" y="915"/>
                  <a:pt x="1058" y="917"/>
                  <a:pt x="1060" y="920"/>
                </a:cubicBezTo>
                <a:cubicBezTo>
                  <a:pt x="1023" y="920"/>
                  <a:pt x="985" y="919"/>
                  <a:pt x="947" y="921"/>
                </a:cubicBezTo>
                <a:cubicBezTo>
                  <a:pt x="928" y="921"/>
                  <a:pt x="909" y="926"/>
                  <a:pt x="889" y="927"/>
                </a:cubicBezTo>
                <a:cubicBezTo>
                  <a:pt x="876" y="929"/>
                  <a:pt x="861" y="931"/>
                  <a:pt x="849" y="928"/>
                </a:cubicBezTo>
                <a:cubicBezTo>
                  <a:pt x="808" y="916"/>
                  <a:pt x="767" y="925"/>
                  <a:pt x="726" y="927"/>
                </a:cubicBezTo>
                <a:cubicBezTo>
                  <a:pt x="715" y="927"/>
                  <a:pt x="705" y="926"/>
                  <a:pt x="693" y="923"/>
                </a:cubicBezTo>
                <a:cubicBezTo>
                  <a:pt x="667" y="916"/>
                  <a:pt x="638" y="921"/>
                  <a:pt x="608" y="921"/>
                </a:cubicBezTo>
                <a:cubicBezTo>
                  <a:pt x="610" y="925"/>
                  <a:pt x="611" y="927"/>
                  <a:pt x="612" y="927"/>
                </a:cubicBezTo>
                <a:cubicBezTo>
                  <a:pt x="636" y="931"/>
                  <a:pt x="661" y="934"/>
                  <a:pt x="686" y="937"/>
                </a:cubicBezTo>
                <a:cubicBezTo>
                  <a:pt x="686" y="940"/>
                  <a:pt x="686" y="942"/>
                  <a:pt x="686" y="944"/>
                </a:cubicBezTo>
                <a:cubicBezTo>
                  <a:pt x="664" y="944"/>
                  <a:pt x="643" y="944"/>
                  <a:pt x="622" y="944"/>
                </a:cubicBezTo>
                <a:cubicBezTo>
                  <a:pt x="589" y="944"/>
                  <a:pt x="557" y="945"/>
                  <a:pt x="524" y="943"/>
                </a:cubicBezTo>
                <a:cubicBezTo>
                  <a:pt x="504" y="942"/>
                  <a:pt x="483" y="937"/>
                  <a:pt x="464" y="948"/>
                </a:cubicBezTo>
                <a:cubicBezTo>
                  <a:pt x="462" y="949"/>
                  <a:pt x="456" y="943"/>
                  <a:pt x="446" y="936"/>
                </a:cubicBezTo>
                <a:cubicBezTo>
                  <a:pt x="424" y="936"/>
                  <a:pt x="395" y="936"/>
                  <a:pt x="365" y="936"/>
                </a:cubicBezTo>
                <a:cubicBezTo>
                  <a:pt x="365" y="935"/>
                  <a:pt x="365" y="934"/>
                  <a:pt x="365" y="933"/>
                </a:cubicBezTo>
                <a:cubicBezTo>
                  <a:pt x="375" y="927"/>
                  <a:pt x="384" y="922"/>
                  <a:pt x="393" y="917"/>
                </a:cubicBezTo>
                <a:cubicBezTo>
                  <a:pt x="368" y="908"/>
                  <a:pt x="342" y="899"/>
                  <a:pt x="316" y="890"/>
                </a:cubicBezTo>
                <a:cubicBezTo>
                  <a:pt x="351" y="893"/>
                  <a:pt x="382" y="912"/>
                  <a:pt x="421" y="898"/>
                </a:cubicBezTo>
                <a:cubicBezTo>
                  <a:pt x="404" y="896"/>
                  <a:pt x="389" y="897"/>
                  <a:pt x="376" y="892"/>
                </a:cubicBezTo>
                <a:cubicBezTo>
                  <a:pt x="364" y="889"/>
                  <a:pt x="343" y="894"/>
                  <a:pt x="347" y="869"/>
                </a:cubicBezTo>
                <a:cubicBezTo>
                  <a:pt x="339" y="869"/>
                  <a:pt x="332" y="868"/>
                  <a:pt x="320" y="867"/>
                </a:cubicBezTo>
                <a:cubicBezTo>
                  <a:pt x="325" y="863"/>
                  <a:pt x="328" y="861"/>
                  <a:pt x="332" y="858"/>
                </a:cubicBezTo>
                <a:cubicBezTo>
                  <a:pt x="320" y="858"/>
                  <a:pt x="309" y="857"/>
                  <a:pt x="292" y="856"/>
                </a:cubicBezTo>
                <a:cubicBezTo>
                  <a:pt x="300" y="850"/>
                  <a:pt x="305" y="847"/>
                  <a:pt x="310" y="843"/>
                </a:cubicBezTo>
                <a:cubicBezTo>
                  <a:pt x="308" y="840"/>
                  <a:pt x="306" y="836"/>
                  <a:pt x="303" y="831"/>
                </a:cubicBezTo>
                <a:cubicBezTo>
                  <a:pt x="284" y="839"/>
                  <a:pt x="280" y="838"/>
                  <a:pt x="280" y="820"/>
                </a:cubicBezTo>
                <a:cubicBezTo>
                  <a:pt x="262" y="822"/>
                  <a:pt x="244" y="826"/>
                  <a:pt x="226" y="826"/>
                </a:cubicBezTo>
                <a:cubicBezTo>
                  <a:pt x="213" y="826"/>
                  <a:pt x="200" y="821"/>
                  <a:pt x="187" y="819"/>
                </a:cubicBezTo>
                <a:cubicBezTo>
                  <a:pt x="181" y="819"/>
                  <a:pt x="174" y="822"/>
                  <a:pt x="168" y="823"/>
                </a:cubicBezTo>
                <a:cubicBezTo>
                  <a:pt x="161" y="823"/>
                  <a:pt x="154" y="821"/>
                  <a:pt x="148" y="821"/>
                </a:cubicBezTo>
                <a:cubicBezTo>
                  <a:pt x="150" y="815"/>
                  <a:pt x="152" y="810"/>
                  <a:pt x="155" y="801"/>
                </a:cubicBezTo>
                <a:cubicBezTo>
                  <a:pt x="146" y="799"/>
                  <a:pt x="136" y="797"/>
                  <a:pt x="126" y="795"/>
                </a:cubicBezTo>
                <a:cubicBezTo>
                  <a:pt x="126" y="793"/>
                  <a:pt x="126" y="792"/>
                  <a:pt x="126" y="790"/>
                </a:cubicBezTo>
                <a:cubicBezTo>
                  <a:pt x="182" y="776"/>
                  <a:pt x="238" y="762"/>
                  <a:pt x="294" y="747"/>
                </a:cubicBezTo>
                <a:cubicBezTo>
                  <a:pt x="294" y="746"/>
                  <a:pt x="294" y="745"/>
                  <a:pt x="293" y="743"/>
                </a:cubicBezTo>
                <a:cubicBezTo>
                  <a:pt x="273" y="735"/>
                  <a:pt x="252" y="728"/>
                  <a:pt x="232" y="720"/>
                </a:cubicBezTo>
                <a:cubicBezTo>
                  <a:pt x="232" y="718"/>
                  <a:pt x="233" y="716"/>
                  <a:pt x="233" y="714"/>
                </a:cubicBezTo>
                <a:cubicBezTo>
                  <a:pt x="239" y="715"/>
                  <a:pt x="244" y="716"/>
                  <a:pt x="252" y="717"/>
                </a:cubicBezTo>
                <a:cubicBezTo>
                  <a:pt x="247" y="712"/>
                  <a:pt x="244" y="708"/>
                  <a:pt x="238" y="701"/>
                </a:cubicBezTo>
                <a:cubicBezTo>
                  <a:pt x="253" y="705"/>
                  <a:pt x="265" y="708"/>
                  <a:pt x="278" y="712"/>
                </a:cubicBezTo>
                <a:cubicBezTo>
                  <a:pt x="273" y="704"/>
                  <a:pt x="269" y="699"/>
                  <a:pt x="266" y="695"/>
                </a:cubicBezTo>
                <a:cubicBezTo>
                  <a:pt x="272" y="691"/>
                  <a:pt x="279" y="689"/>
                  <a:pt x="285" y="686"/>
                </a:cubicBezTo>
                <a:cubicBezTo>
                  <a:pt x="274" y="677"/>
                  <a:pt x="265" y="669"/>
                  <a:pt x="256" y="662"/>
                </a:cubicBezTo>
                <a:cubicBezTo>
                  <a:pt x="262" y="658"/>
                  <a:pt x="268" y="655"/>
                  <a:pt x="278" y="648"/>
                </a:cubicBezTo>
                <a:cubicBezTo>
                  <a:pt x="260" y="645"/>
                  <a:pt x="245" y="641"/>
                  <a:pt x="230" y="641"/>
                </a:cubicBezTo>
                <a:cubicBezTo>
                  <a:pt x="217" y="641"/>
                  <a:pt x="210" y="639"/>
                  <a:pt x="204" y="626"/>
                </a:cubicBezTo>
                <a:cubicBezTo>
                  <a:pt x="201" y="617"/>
                  <a:pt x="190" y="611"/>
                  <a:pt x="182" y="606"/>
                </a:cubicBezTo>
                <a:cubicBezTo>
                  <a:pt x="164" y="595"/>
                  <a:pt x="164" y="596"/>
                  <a:pt x="179" y="578"/>
                </a:cubicBezTo>
                <a:cubicBezTo>
                  <a:pt x="173" y="576"/>
                  <a:pt x="168" y="575"/>
                  <a:pt x="164" y="573"/>
                </a:cubicBezTo>
                <a:cubicBezTo>
                  <a:pt x="185" y="546"/>
                  <a:pt x="205" y="519"/>
                  <a:pt x="243" y="512"/>
                </a:cubicBezTo>
                <a:cubicBezTo>
                  <a:pt x="242" y="510"/>
                  <a:pt x="241" y="508"/>
                  <a:pt x="240" y="506"/>
                </a:cubicBezTo>
                <a:cubicBezTo>
                  <a:pt x="210" y="509"/>
                  <a:pt x="180" y="515"/>
                  <a:pt x="150" y="513"/>
                </a:cubicBezTo>
                <a:cubicBezTo>
                  <a:pt x="123" y="511"/>
                  <a:pt x="91" y="522"/>
                  <a:pt x="69" y="493"/>
                </a:cubicBezTo>
                <a:cubicBezTo>
                  <a:pt x="53" y="514"/>
                  <a:pt x="37" y="498"/>
                  <a:pt x="23" y="495"/>
                </a:cubicBezTo>
                <a:cubicBezTo>
                  <a:pt x="20" y="488"/>
                  <a:pt x="17" y="482"/>
                  <a:pt x="16" y="476"/>
                </a:cubicBezTo>
                <a:cubicBezTo>
                  <a:pt x="13" y="465"/>
                  <a:pt x="12" y="452"/>
                  <a:pt x="25" y="448"/>
                </a:cubicBezTo>
                <a:cubicBezTo>
                  <a:pt x="37" y="445"/>
                  <a:pt x="35" y="437"/>
                  <a:pt x="32" y="432"/>
                </a:cubicBezTo>
                <a:cubicBezTo>
                  <a:pt x="20" y="414"/>
                  <a:pt x="34" y="407"/>
                  <a:pt x="44" y="398"/>
                </a:cubicBezTo>
                <a:cubicBezTo>
                  <a:pt x="52" y="404"/>
                  <a:pt x="61" y="410"/>
                  <a:pt x="69" y="416"/>
                </a:cubicBezTo>
                <a:cubicBezTo>
                  <a:pt x="71" y="415"/>
                  <a:pt x="72" y="414"/>
                  <a:pt x="74" y="413"/>
                </a:cubicBezTo>
                <a:cubicBezTo>
                  <a:pt x="72" y="407"/>
                  <a:pt x="71" y="397"/>
                  <a:pt x="68" y="396"/>
                </a:cubicBezTo>
                <a:cubicBezTo>
                  <a:pt x="61" y="395"/>
                  <a:pt x="52" y="398"/>
                  <a:pt x="44" y="398"/>
                </a:cubicBezTo>
                <a:close/>
                <a:moveTo>
                  <a:pt x="3086" y="869"/>
                </a:moveTo>
                <a:cubicBezTo>
                  <a:pt x="3086" y="868"/>
                  <a:pt x="3085" y="868"/>
                  <a:pt x="3085" y="867"/>
                </a:cubicBezTo>
                <a:cubicBezTo>
                  <a:pt x="3069" y="865"/>
                  <a:pt x="3054" y="863"/>
                  <a:pt x="3038" y="862"/>
                </a:cubicBezTo>
                <a:cubicBezTo>
                  <a:pt x="2981" y="857"/>
                  <a:pt x="2923" y="866"/>
                  <a:pt x="2866" y="860"/>
                </a:cubicBezTo>
                <a:cubicBezTo>
                  <a:pt x="2847" y="858"/>
                  <a:pt x="2828" y="863"/>
                  <a:pt x="2810" y="862"/>
                </a:cubicBezTo>
                <a:cubicBezTo>
                  <a:pt x="2774" y="860"/>
                  <a:pt x="2739" y="855"/>
                  <a:pt x="2703" y="854"/>
                </a:cubicBezTo>
                <a:cubicBezTo>
                  <a:pt x="2630" y="851"/>
                  <a:pt x="2558" y="850"/>
                  <a:pt x="2485" y="849"/>
                </a:cubicBezTo>
                <a:cubicBezTo>
                  <a:pt x="2474" y="848"/>
                  <a:pt x="2462" y="847"/>
                  <a:pt x="2451" y="846"/>
                </a:cubicBezTo>
                <a:cubicBezTo>
                  <a:pt x="2459" y="852"/>
                  <a:pt x="2469" y="854"/>
                  <a:pt x="2478" y="854"/>
                </a:cubicBezTo>
                <a:cubicBezTo>
                  <a:pt x="2521" y="856"/>
                  <a:pt x="2564" y="858"/>
                  <a:pt x="2607" y="860"/>
                </a:cubicBezTo>
                <a:cubicBezTo>
                  <a:pt x="2647" y="863"/>
                  <a:pt x="2688" y="867"/>
                  <a:pt x="2728" y="869"/>
                </a:cubicBezTo>
                <a:cubicBezTo>
                  <a:pt x="2799" y="871"/>
                  <a:pt x="2870" y="873"/>
                  <a:pt x="2942" y="875"/>
                </a:cubicBezTo>
                <a:cubicBezTo>
                  <a:pt x="2976" y="876"/>
                  <a:pt x="3011" y="877"/>
                  <a:pt x="3045" y="876"/>
                </a:cubicBezTo>
                <a:cubicBezTo>
                  <a:pt x="3059" y="876"/>
                  <a:pt x="3073" y="872"/>
                  <a:pt x="3086" y="869"/>
                </a:cubicBezTo>
                <a:close/>
                <a:moveTo>
                  <a:pt x="1567" y="812"/>
                </a:moveTo>
                <a:cubicBezTo>
                  <a:pt x="1567" y="812"/>
                  <a:pt x="1567" y="811"/>
                  <a:pt x="1566" y="810"/>
                </a:cubicBezTo>
                <a:cubicBezTo>
                  <a:pt x="1402" y="814"/>
                  <a:pt x="1237" y="818"/>
                  <a:pt x="1072" y="822"/>
                </a:cubicBezTo>
                <a:cubicBezTo>
                  <a:pt x="1098" y="827"/>
                  <a:pt x="1123" y="831"/>
                  <a:pt x="1148" y="832"/>
                </a:cubicBezTo>
                <a:cubicBezTo>
                  <a:pt x="1199" y="832"/>
                  <a:pt x="1249" y="829"/>
                  <a:pt x="1299" y="829"/>
                </a:cubicBezTo>
                <a:cubicBezTo>
                  <a:pt x="1358" y="828"/>
                  <a:pt x="1417" y="831"/>
                  <a:pt x="1476" y="828"/>
                </a:cubicBezTo>
                <a:cubicBezTo>
                  <a:pt x="1506" y="827"/>
                  <a:pt x="1536" y="818"/>
                  <a:pt x="1567" y="812"/>
                </a:cubicBezTo>
                <a:close/>
                <a:moveTo>
                  <a:pt x="3131" y="849"/>
                </a:moveTo>
                <a:cubicBezTo>
                  <a:pt x="3162" y="858"/>
                  <a:pt x="3196" y="839"/>
                  <a:pt x="3228" y="860"/>
                </a:cubicBezTo>
                <a:cubicBezTo>
                  <a:pt x="3183" y="862"/>
                  <a:pt x="3142" y="864"/>
                  <a:pt x="3102" y="866"/>
                </a:cubicBezTo>
                <a:cubicBezTo>
                  <a:pt x="3102" y="868"/>
                  <a:pt x="3102" y="869"/>
                  <a:pt x="3102" y="871"/>
                </a:cubicBezTo>
                <a:cubicBezTo>
                  <a:pt x="3198" y="871"/>
                  <a:pt x="3294" y="871"/>
                  <a:pt x="3390" y="871"/>
                </a:cubicBezTo>
                <a:cubicBezTo>
                  <a:pt x="3390" y="868"/>
                  <a:pt x="3390" y="865"/>
                  <a:pt x="3390" y="861"/>
                </a:cubicBezTo>
                <a:cubicBezTo>
                  <a:pt x="3348" y="861"/>
                  <a:pt x="3305" y="861"/>
                  <a:pt x="3263" y="861"/>
                </a:cubicBezTo>
                <a:cubicBezTo>
                  <a:pt x="3263" y="858"/>
                  <a:pt x="3263" y="855"/>
                  <a:pt x="3263" y="852"/>
                </a:cubicBezTo>
                <a:cubicBezTo>
                  <a:pt x="3294" y="852"/>
                  <a:pt x="3325" y="852"/>
                  <a:pt x="3357" y="852"/>
                </a:cubicBezTo>
                <a:cubicBezTo>
                  <a:pt x="3282" y="846"/>
                  <a:pt x="3207" y="825"/>
                  <a:pt x="3131" y="849"/>
                </a:cubicBezTo>
                <a:close/>
                <a:moveTo>
                  <a:pt x="1026" y="782"/>
                </a:moveTo>
                <a:cubicBezTo>
                  <a:pt x="1093" y="779"/>
                  <a:pt x="1164" y="775"/>
                  <a:pt x="1235" y="772"/>
                </a:cubicBezTo>
                <a:cubicBezTo>
                  <a:pt x="1228" y="768"/>
                  <a:pt x="1220" y="765"/>
                  <a:pt x="1212" y="765"/>
                </a:cubicBezTo>
                <a:cubicBezTo>
                  <a:pt x="1198" y="765"/>
                  <a:pt x="1184" y="768"/>
                  <a:pt x="1171" y="767"/>
                </a:cubicBezTo>
                <a:cubicBezTo>
                  <a:pt x="1125" y="766"/>
                  <a:pt x="1080" y="764"/>
                  <a:pt x="1034" y="764"/>
                </a:cubicBezTo>
                <a:cubicBezTo>
                  <a:pt x="1015" y="763"/>
                  <a:pt x="995" y="765"/>
                  <a:pt x="975" y="766"/>
                </a:cubicBezTo>
                <a:cubicBezTo>
                  <a:pt x="975" y="768"/>
                  <a:pt x="975" y="770"/>
                  <a:pt x="976" y="772"/>
                </a:cubicBezTo>
                <a:cubicBezTo>
                  <a:pt x="994" y="773"/>
                  <a:pt x="1013" y="775"/>
                  <a:pt x="1031" y="776"/>
                </a:cubicBezTo>
                <a:cubicBezTo>
                  <a:pt x="1031" y="778"/>
                  <a:pt x="1031" y="780"/>
                  <a:pt x="1031" y="781"/>
                </a:cubicBezTo>
                <a:cubicBezTo>
                  <a:pt x="1028" y="782"/>
                  <a:pt x="1025" y="782"/>
                  <a:pt x="1026" y="782"/>
                </a:cubicBezTo>
                <a:close/>
                <a:moveTo>
                  <a:pt x="1715" y="582"/>
                </a:moveTo>
                <a:cubicBezTo>
                  <a:pt x="1715" y="585"/>
                  <a:pt x="1715" y="587"/>
                  <a:pt x="1715" y="590"/>
                </a:cubicBezTo>
                <a:cubicBezTo>
                  <a:pt x="1775" y="590"/>
                  <a:pt x="1834" y="589"/>
                  <a:pt x="1893" y="590"/>
                </a:cubicBezTo>
                <a:cubicBezTo>
                  <a:pt x="1930" y="591"/>
                  <a:pt x="1968" y="583"/>
                  <a:pt x="2004" y="598"/>
                </a:cubicBezTo>
                <a:cubicBezTo>
                  <a:pt x="2013" y="601"/>
                  <a:pt x="2023" y="599"/>
                  <a:pt x="2033" y="600"/>
                </a:cubicBezTo>
                <a:cubicBezTo>
                  <a:pt x="2033" y="599"/>
                  <a:pt x="2033" y="598"/>
                  <a:pt x="2033" y="597"/>
                </a:cubicBezTo>
                <a:cubicBezTo>
                  <a:pt x="2024" y="596"/>
                  <a:pt x="2015" y="594"/>
                  <a:pt x="2006" y="593"/>
                </a:cubicBezTo>
                <a:cubicBezTo>
                  <a:pt x="2006" y="592"/>
                  <a:pt x="2006" y="590"/>
                  <a:pt x="2006" y="589"/>
                </a:cubicBezTo>
                <a:cubicBezTo>
                  <a:pt x="2032" y="588"/>
                  <a:pt x="2058" y="586"/>
                  <a:pt x="2084" y="585"/>
                </a:cubicBezTo>
                <a:cubicBezTo>
                  <a:pt x="2084" y="584"/>
                  <a:pt x="2084" y="583"/>
                  <a:pt x="2084" y="582"/>
                </a:cubicBezTo>
                <a:cubicBezTo>
                  <a:pt x="1961" y="582"/>
                  <a:pt x="1838" y="582"/>
                  <a:pt x="1715" y="582"/>
                </a:cubicBezTo>
                <a:close/>
                <a:moveTo>
                  <a:pt x="1860" y="846"/>
                </a:moveTo>
                <a:cubicBezTo>
                  <a:pt x="1973" y="858"/>
                  <a:pt x="2082" y="850"/>
                  <a:pt x="2190" y="852"/>
                </a:cubicBezTo>
                <a:cubicBezTo>
                  <a:pt x="2190" y="850"/>
                  <a:pt x="2190" y="848"/>
                  <a:pt x="2190" y="846"/>
                </a:cubicBezTo>
                <a:cubicBezTo>
                  <a:pt x="2082" y="846"/>
                  <a:pt x="1974" y="846"/>
                  <a:pt x="1860" y="846"/>
                </a:cubicBezTo>
                <a:close/>
                <a:moveTo>
                  <a:pt x="2732" y="497"/>
                </a:moveTo>
                <a:cubicBezTo>
                  <a:pt x="2732" y="499"/>
                  <a:pt x="2733" y="501"/>
                  <a:pt x="2733" y="503"/>
                </a:cubicBezTo>
                <a:cubicBezTo>
                  <a:pt x="2815" y="505"/>
                  <a:pt x="2897" y="507"/>
                  <a:pt x="2979" y="503"/>
                </a:cubicBezTo>
                <a:cubicBezTo>
                  <a:pt x="2979" y="501"/>
                  <a:pt x="2979" y="499"/>
                  <a:pt x="2979" y="497"/>
                </a:cubicBezTo>
                <a:cubicBezTo>
                  <a:pt x="2897" y="497"/>
                  <a:pt x="2815" y="497"/>
                  <a:pt x="2732" y="497"/>
                </a:cubicBezTo>
                <a:close/>
                <a:moveTo>
                  <a:pt x="1642" y="871"/>
                </a:moveTo>
                <a:cubicBezTo>
                  <a:pt x="1622" y="871"/>
                  <a:pt x="1604" y="871"/>
                  <a:pt x="1586" y="871"/>
                </a:cubicBezTo>
                <a:cubicBezTo>
                  <a:pt x="1586" y="871"/>
                  <a:pt x="1586" y="872"/>
                  <a:pt x="1586" y="873"/>
                </a:cubicBezTo>
                <a:cubicBezTo>
                  <a:pt x="1593" y="874"/>
                  <a:pt x="1600" y="874"/>
                  <a:pt x="1607" y="874"/>
                </a:cubicBezTo>
                <a:cubicBezTo>
                  <a:pt x="1607" y="876"/>
                  <a:pt x="1607" y="878"/>
                  <a:pt x="1607" y="879"/>
                </a:cubicBezTo>
                <a:cubicBezTo>
                  <a:pt x="1578" y="879"/>
                  <a:pt x="1548" y="879"/>
                  <a:pt x="1519" y="879"/>
                </a:cubicBezTo>
                <a:cubicBezTo>
                  <a:pt x="1519" y="881"/>
                  <a:pt x="1519" y="883"/>
                  <a:pt x="1519" y="885"/>
                </a:cubicBezTo>
                <a:cubicBezTo>
                  <a:pt x="1534" y="885"/>
                  <a:pt x="1550" y="885"/>
                  <a:pt x="1565" y="885"/>
                </a:cubicBezTo>
                <a:cubicBezTo>
                  <a:pt x="1565" y="886"/>
                  <a:pt x="1565" y="887"/>
                  <a:pt x="1565" y="889"/>
                </a:cubicBezTo>
                <a:cubicBezTo>
                  <a:pt x="1558" y="890"/>
                  <a:pt x="1551" y="891"/>
                  <a:pt x="1544" y="892"/>
                </a:cubicBezTo>
                <a:cubicBezTo>
                  <a:pt x="1544" y="893"/>
                  <a:pt x="1544" y="894"/>
                  <a:pt x="1544" y="895"/>
                </a:cubicBezTo>
                <a:cubicBezTo>
                  <a:pt x="1590" y="890"/>
                  <a:pt x="1636" y="885"/>
                  <a:pt x="1682" y="880"/>
                </a:cubicBezTo>
                <a:cubicBezTo>
                  <a:pt x="1682" y="879"/>
                  <a:pt x="1682" y="878"/>
                  <a:pt x="1682" y="877"/>
                </a:cubicBezTo>
                <a:cubicBezTo>
                  <a:pt x="1666" y="877"/>
                  <a:pt x="1651" y="877"/>
                  <a:pt x="1633" y="877"/>
                </a:cubicBezTo>
                <a:cubicBezTo>
                  <a:pt x="1637" y="874"/>
                  <a:pt x="1639" y="873"/>
                  <a:pt x="1642" y="871"/>
                </a:cubicBezTo>
                <a:close/>
                <a:moveTo>
                  <a:pt x="3146" y="164"/>
                </a:moveTo>
                <a:cubicBezTo>
                  <a:pt x="3146" y="166"/>
                  <a:pt x="3146" y="167"/>
                  <a:pt x="3146" y="168"/>
                </a:cubicBezTo>
                <a:cubicBezTo>
                  <a:pt x="3185" y="168"/>
                  <a:pt x="3224" y="168"/>
                  <a:pt x="3263" y="168"/>
                </a:cubicBezTo>
                <a:cubicBezTo>
                  <a:pt x="3237" y="156"/>
                  <a:pt x="3211" y="142"/>
                  <a:pt x="3180" y="155"/>
                </a:cubicBezTo>
                <a:cubicBezTo>
                  <a:pt x="3191" y="158"/>
                  <a:pt x="3202" y="160"/>
                  <a:pt x="3213" y="162"/>
                </a:cubicBezTo>
                <a:cubicBezTo>
                  <a:pt x="3213" y="163"/>
                  <a:pt x="3213" y="164"/>
                  <a:pt x="3212" y="164"/>
                </a:cubicBezTo>
                <a:cubicBezTo>
                  <a:pt x="3190" y="164"/>
                  <a:pt x="3168" y="164"/>
                  <a:pt x="3146" y="164"/>
                </a:cubicBezTo>
                <a:close/>
                <a:moveTo>
                  <a:pt x="2203" y="745"/>
                </a:moveTo>
                <a:cubicBezTo>
                  <a:pt x="2204" y="744"/>
                  <a:pt x="2204" y="742"/>
                  <a:pt x="2204" y="741"/>
                </a:cubicBezTo>
                <a:cubicBezTo>
                  <a:pt x="2221" y="743"/>
                  <a:pt x="2238" y="744"/>
                  <a:pt x="2256" y="746"/>
                </a:cubicBezTo>
                <a:cubicBezTo>
                  <a:pt x="2256" y="743"/>
                  <a:pt x="2256" y="741"/>
                  <a:pt x="2256" y="738"/>
                </a:cubicBezTo>
                <a:cubicBezTo>
                  <a:pt x="2212" y="738"/>
                  <a:pt x="2169" y="738"/>
                  <a:pt x="2125" y="738"/>
                </a:cubicBezTo>
                <a:cubicBezTo>
                  <a:pt x="2125" y="739"/>
                  <a:pt x="2125" y="740"/>
                  <a:pt x="2125" y="742"/>
                </a:cubicBezTo>
                <a:cubicBezTo>
                  <a:pt x="2157" y="744"/>
                  <a:pt x="2190" y="747"/>
                  <a:pt x="2222" y="750"/>
                </a:cubicBezTo>
                <a:cubicBezTo>
                  <a:pt x="2222" y="748"/>
                  <a:pt x="2223" y="747"/>
                  <a:pt x="2223" y="745"/>
                </a:cubicBezTo>
                <a:cubicBezTo>
                  <a:pt x="2216" y="745"/>
                  <a:pt x="2210" y="745"/>
                  <a:pt x="2203" y="745"/>
                </a:cubicBezTo>
                <a:close/>
                <a:moveTo>
                  <a:pt x="2500" y="797"/>
                </a:moveTo>
                <a:cubicBezTo>
                  <a:pt x="2500" y="796"/>
                  <a:pt x="2500" y="795"/>
                  <a:pt x="2500" y="794"/>
                </a:cubicBezTo>
                <a:cubicBezTo>
                  <a:pt x="2483" y="794"/>
                  <a:pt x="2466" y="794"/>
                  <a:pt x="2448" y="794"/>
                </a:cubicBezTo>
                <a:cubicBezTo>
                  <a:pt x="2431" y="794"/>
                  <a:pt x="2414" y="793"/>
                  <a:pt x="2397" y="793"/>
                </a:cubicBezTo>
                <a:cubicBezTo>
                  <a:pt x="2379" y="792"/>
                  <a:pt x="2362" y="791"/>
                  <a:pt x="2345" y="791"/>
                </a:cubicBezTo>
                <a:cubicBezTo>
                  <a:pt x="2329" y="791"/>
                  <a:pt x="2313" y="793"/>
                  <a:pt x="2296" y="794"/>
                </a:cubicBezTo>
                <a:cubicBezTo>
                  <a:pt x="2297" y="795"/>
                  <a:pt x="2297" y="796"/>
                  <a:pt x="2297" y="797"/>
                </a:cubicBezTo>
                <a:cubicBezTo>
                  <a:pt x="2364" y="797"/>
                  <a:pt x="2432" y="797"/>
                  <a:pt x="2500" y="797"/>
                </a:cubicBezTo>
                <a:close/>
                <a:moveTo>
                  <a:pt x="2362" y="737"/>
                </a:moveTo>
                <a:cubicBezTo>
                  <a:pt x="2363" y="736"/>
                  <a:pt x="2364" y="735"/>
                  <a:pt x="2364" y="733"/>
                </a:cubicBezTo>
                <a:cubicBezTo>
                  <a:pt x="2331" y="733"/>
                  <a:pt x="2299" y="733"/>
                  <a:pt x="2268" y="733"/>
                </a:cubicBezTo>
                <a:cubicBezTo>
                  <a:pt x="2287" y="757"/>
                  <a:pt x="2312" y="745"/>
                  <a:pt x="2335" y="744"/>
                </a:cubicBezTo>
                <a:cubicBezTo>
                  <a:pt x="2334" y="742"/>
                  <a:pt x="2332" y="741"/>
                  <a:pt x="2328" y="737"/>
                </a:cubicBezTo>
                <a:cubicBezTo>
                  <a:pt x="2341" y="737"/>
                  <a:pt x="2352" y="737"/>
                  <a:pt x="2362" y="737"/>
                </a:cubicBezTo>
                <a:close/>
                <a:moveTo>
                  <a:pt x="509" y="791"/>
                </a:moveTo>
                <a:cubicBezTo>
                  <a:pt x="482" y="772"/>
                  <a:pt x="449" y="774"/>
                  <a:pt x="433" y="791"/>
                </a:cubicBezTo>
                <a:cubicBezTo>
                  <a:pt x="456" y="791"/>
                  <a:pt x="480" y="791"/>
                  <a:pt x="509" y="791"/>
                </a:cubicBezTo>
                <a:close/>
                <a:moveTo>
                  <a:pt x="1394" y="774"/>
                </a:moveTo>
                <a:cubicBezTo>
                  <a:pt x="1394" y="773"/>
                  <a:pt x="1394" y="771"/>
                  <a:pt x="1394" y="769"/>
                </a:cubicBezTo>
                <a:cubicBezTo>
                  <a:pt x="1359" y="769"/>
                  <a:pt x="1324" y="769"/>
                  <a:pt x="1289" y="769"/>
                </a:cubicBezTo>
                <a:cubicBezTo>
                  <a:pt x="1289" y="771"/>
                  <a:pt x="1289" y="773"/>
                  <a:pt x="1289" y="774"/>
                </a:cubicBezTo>
                <a:cubicBezTo>
                  <a:pt x="1324" y="774"/>
                  <a:pt x="1359" y="774"/>
                  <a:pt x="1394" y="774"/>
                </a:cubicBezTo>
                <a:close/>
                <a:moveTo>
                  <a:pt x="2394" y="834"/>
                </a:moveTo>
                <a:cubicBezTo>
                  <a:pt x="2394" y="832"/>
                  <a:pt x="2394" y="829"/>
                  <a:pt x="2394" y="827"/>
                </a:cubicBezTo>
                <a:cubicBezTo>
                  <a:pt x="2364" y="825"/>
                  <a:pt x="2334" y="823"/>
                  <a:pt x="2304" y="820"/>
                </a:cubicBezTo>
                <a:cubicBezTo>
                  <a:pt x="2303" y="823"/>
                  <a:pt x="2303" y="826"/>
                  <a:pt x="2303" y="829"/>
                </a:cubicBezTo>
                <a:cubicBezTo>
                  <a:pt x="2333" y="831"/>
                  <a:pt x="2364" y="833"/>
                  <a:pt x="2394" y="834"/>
                </a:cubicBezTo>
                <a:close/>
                <a:moveTo>
                  <a:pt x="2941" y="921"/>
                </a:moveTo>
                <a:cubicBezTo>
                  <a:pt x="2941" y="922"/>
                  <a:pt x="2941" y="924"/>
                  <a:pt x="2941" y="925"/>
                </a:cubicBezTo>
                <a:cubicBezTo>
                  <a:pt x="2984" y="925"/>
                  <a:pt x="3027" y="925"/>
                  <a:pt x="3069" y="925"/>
                </a:cubicBezTo>
                <a:cubicBezTo>
                  <a:pt x="3069" y="924"/>
                  <a:pt x="3069" y="922"/>
                  <a:pt x="3069" y="921"/>
                </a:cubicBezTo>
                <a:cubicBezTo>
                  <a:pt x="3027" y="921"/>
                  <a:pt x="2984" y="921"/>
                  <a:pt x="2941" y="921"/>
                </a:cubicBezTo>
                <a:close/>
                <a:moveTo>
                  <a:pt x="1277" y="670"/>
                </a:moveTo>
                <a:cubicBezTo>
                  <a:pt x="1277" y="668"/>
                  <a:pt x="1277" y="667"/>
                  <a:pt x="1277" y="666"/>
                </a:cubicBezTo>
                <a:cubicBezTo>
                  <a:pt x="1242" y="666"/>
                  <a:pt x="1206" y="666"/>
                  <a:pt x="1171" y="666"/>
                </a:cubicBezTo>
                <a:cubicBezTo>
                  <a:pt x="1171" y="667"/>
                  <a:pt x="1171" y="668"/>
                  <a:pt x="1171" y="670"/>
                </a:cubicBezTo>
                <a:cubicBezTo>
                  <a:pt x="1206" y="670"/>
                  <a:pt x="1242" y="670"/>
                  <a:pt x="1277" y="670"/>
                </a:cubicBezTo>
                <a:close/>
                <a:moveTo>
                  <a:pt x="2225" y="905"/>
                </a:moveTo>
                <a:cubicBezTo>
                  <a:pt x="2225" y="907"/>
                  <a:pt x="2225" y="909"/>
                  <a:pt x="2225" y="910"/>
                </a:cubicBezTo>
                <a:cubicBezTo>
                  <a:pt x="2257" y="910"/>
                  <a:pt x="2289" y="910"/>
                  <a:pt x="2321" y="910"/>
                </a:cubicBezTo>
                <a:cubicBezTo>
                  <a:pt x="2321" y="909"/>
                  <a:pt x="2321" y="907"/>
                  <a:pt x="2321" y="905"/>
                </a:cubicBezTo>
                <a:cubicBezTo>
                  <a:pt x="2289" y="905"/>
                  <a:pt x="2257" y="905"/>
                  <a:pt x="2225" y="905"/>
                </a:cubicBezTo>
                <a:close/>
                <a:moveTo>
                  <a:pt x="2738" y="874"/>
                </a:moveTo>
                <a:cubicBezTo>
                  <a:pt x="2738" y="876"/>
                  <a:pt x="2737" y="879"/>
                  <a:pt x="2737" y="881"/>
                </a:cubicBezTo>
                <a:cubicBezTo>
                  <a:pt x="2769" y="886"/>
                  <a:pt x="2801" y="891"/>
                  <a:pt x="2834" y="896"/>
                </a:cubicBezTo>
                <a:cubicBezTo>
                  <a:pt x="2834" y="894"/>
                  <a:pt x="2834" y="893"/>
                  <a:pt x="2835" y="891"/>
                </a:cubicBezTo>
                <a:cubicBezTo>
                  <a:pt x="2821" y="890"/>
                  <a:pt x="2807" y="889"/>
                  <a:pt x="2793" y="886"/>
                </a:cubicBezTo>
                <a:cubicBezTo>
                  <a:pt x="2775" y="883"/>
                  <a:pt x="2756" y="878"/>
                  <a:pt x="2738" y="874"/>
                </a:cubicBezTo>
                <a:close/>
                <a:moveTo>
                  <a:pt x="1637" y="745"/>
                </a:moveTo>
                <a:cubicBezTo>
                  <a:pt x="1637" y="746"/>
                  <a:pt x="1637" y="748"/>
                  <a:pt x="1637" y="749"/>
                </a:cubicBezTo>
                <a:cubicBezTo>
                  <a:pt x="1672" y="749"/>
                  <a:pt x="1706" y="749"/>
                  <a:pt x="1741" y="749"/>
                </a:cubicBezTo>
                <a:cubicBezTo>
                  <a:pt x="1741" y="748"/>
                  <a:pt x="1741" y="746"/>
                  <a:pt x="1741" y="745"/>
                </a:cubicBezTo>
                <a:cubicBezTo>
                  <a:pt x="1706" y="745"/>
                  <a:pt x="1671" y="745"/>
                  <a:pt x="1637" y="745"/>
                </a:cubicBezTo>
                <a:close/>
                <a:moveTo>
                  <a:pt x="3074" y="946"/>
                </a:moveTo>
                <a:cubicBezTo>
                  <a:pt x="3054" y="925"/>
                  <a:pt x="3036" y="935"/>
                  <a:pt x="3019" y="935"/>
                </a:cubicBezTo>
                <a:cubicBezTo>
                  <a:pt x="3019" y="938"/>
                  <a:pt x="3019" y="940"/>
                  <a:pt x="3019" y="942"/>
                </a:cubicBezTo>
                <a:cubicBezTo>
                  <a:pt x="3036" y="944"/>
                  <a:pt x="3053" y="945"/>
                  <a:pt x="3074" y="946"/>
                </a:cubicBezTo>
                <a:close/>
                <a:moveTo>
                  <a:pt x="1219" y="846"/>
                </a:moveTo>
                <a:cubicBezTo>
                  <a:pt x="1219" y="847"/>
                  <a:pt x="1219" y="848"/>
                  <a:pt x="1219" y="848"/>
                </a:cubicBezTo>
                <a:cubicBezTo>
                  <a:pt x="1261" y="848"/>
                  <a:pt x="1302" y="848"/>
                  <a:pt x="1344" y="848"/>
                </a:cubicBezTo>
                <a:cubicBezTo>
                  <a:pt x="1344" y="848"/>
                  <a:pt x="1344" y="847"/>
                  <a:pt x="1344" y="846"/>
                </a:cubicBezTo>
                <a:cubicBezTo>
                  <a:pt x="1302" y="846"/>
                  <a:pt x="1261" y="846"/>
                  <a:pt x="1219" y="846"/>
                </a:cubicBezTo>
                <a:close/>
                <a:moveTo>
                  <a:pt x="3055" y="502"/>
                </a:moveTo>
                <a:cubicBezTo>
                  <a:pt x="3055" y="500"/>
                  <a:pt x="3055" y="498"/>
                  <a:pt x="3055" y="497"/>
                </a:cubicBezTo>
                <a:cubicBezTo>
                  <a:pt x="3038" y="497"/>
                  <a:pt x="3022" y="497"/>
                  <a:pt x="3005" y="497"/>
                </a:cubicBezTo>
                <a:cubicBezTo>
                  <a:pt x="3005" y="499"/>
                  <a:pt x="3006" y="502"/>
                  <a:pt x="3006" y="504"/>
                </a:cubicBezTo>
                <a:cubicBezTo>
                  <a:pt x="3022" y="504"/>
                  <a:pt x="3039" y="503"/>
                  <a:pt x="3055" y="502"/>
                </a:cubicBezTo>
                <a:close/>
                <a:moveTo>
                  <a:pt x="653" y="768"/>
                </a:moveTo>
                <a:cubicBezTo>
                  <a:pt x="653" y="771"/>
                  <a:pt x="654" y="774"/>
                  <a:pt x="654" y="776"/>
                </a:cubicBezTo>
                <a:cubicBezTo>
                  <a:pt x="686" y="775"/>
                  <a:pt x="718" y="773"/>
                  <a:pt x="750" y="771"/>
                </a:cubicBezTo>
                <a:cubicBezTo>
                  <a:pt x="750" y="770"/>
                  <a:pt x="750" y="769"/>
                  <a:pt x="750" y="768"/>
                </a:cubicBezTo>
                <a:cubicBezTo>
                  <a:pt x="717" y="768"/>
                  <a:pt x="685" y="768"/>
                  <a:pt x="653" y="768"/>
                </a:cubicBezTo>
                <a:close/>
                <a:moveTo>
                  <a:pt x="281" y="794"/>
                </a:moveTo>
                <a:cubicBezTo>
                  <a:pt x="282" y="797"/>
                  <a:pt x="283" y="800"/>
                  <a:pt x="283" y="802"/>
                </a:cubicBezTo>
                <a:cubicBezTo>
                  <a:pt x="302" y="798"/>
                  <a:pt x="320" y="794"/>
                  <a:pt x="338" y="790"/>
                </a:cubicBezTo>
                <a:cubicBezTo>
                  <a:pt x="338" y="788"/>
                  <a:pt x="338" y="786"/>
                  <a:pt x="337" y="784"/>
                </a:cubicBezTo>
                <a:cubicBezTo>
                  <a:pt x="318" y="787"/>
                  <a:pt x="300" y="791"/>
                  <a:pt x="281" y="794"/>
                </a:cubicBezTo>
                <a:close/>
                <a:moveTo>
                  <a:pt x="2788" y="721"/>
                </a:moveTo>
                <a:cubicBezTo>
                  <a:pt x="2762" y="704"/>
                  <a:pt x="2742" y="715"/>
                  <a:pt x="2722" y="721"/>
                </a:cubicBezTo>
                <a:cubicBezTo>
                  <a:pt x="2742" y="721"/>
                  <a:pt x="2762" y="721"/>
                  <a:pt x="2788" y="721"/>
                </a:cubicBezTo>
                <a:close/>
                <a:moveTo>
                  <a:pt x="3306" y="717"/>
                </a:moveTo>
                <a:cubicBezTo>
                  <a:pt x="3306" y="718"/>
                  <a:pt x="3305" y="720"/>
                  <a:pt x="3305" y="721"/>
                </a:cubicBezTo>
                <a:cubicBezTo>
                  <a:pt x="3332" y="724"/>
                  <a:pt x="3358" y="726"/>
                  <a:pt x="3384" y="728"/>
                </a:cubicBezTo>
                <a:cubicBezTo>
                  <a:pt x="3384" y="726"/>
                  <a:pt x="3384" y="724"/>
                  <a:pt x="3385" y="723"/>
                </a:cubicBezTo>
                <a:cubicBezTo>
                  <a:pt x="3358" y="721"/>
                  <a:pt x="3332" y="719"/>
                  <a:pt x="3306" y="717"/>
                </a:cubicBezTo>
                <a:close/>
                <a:moveTo>
                  <a:pt x="2322" y="606"/>
                </a:moveTo>
                <a:cubicBezTo>
                  <a:pt x="2322" y="604"/>
                  <a:pt x="2322" y="602"/>
                  <a:pt x="2322" y="601"/>
                </a:cubicBezTo>
                <a:cubicBezTo>
                  <a:pt x="2295" y="599"/>
                  <a:pt x="2268" y="598"/>
                  <a:pt x="2241" y="597"/>
                </a:cubicBezTo>
                <a:cubicBezTo>
                  <a:pt x="2241" y="598"/>
                  <a:pt x="2241" y="600"/>
                  <a:pt x="2241" y="601"/>
                </a:cubicBezTo>
                <a:cubicBezTo>
                  <a:pt x="2268" y="603"/>
                  <a:pt x="2295" y="604"/>
                  <a:pt x="2322" y="606"/>
                </a:cubicBezTo>
                <a:close/>
                <a:moveTo>
                  <a:pt x="2164" y="590"/>
                </a:moveTo>
                <a:cubicBezTo>
                  <a:pt x="2163" y="592"/>
                  <a:pt x="2163" y="593"/>
                  <a:pt x="2163" y="595"/>
                </a:cubicBezTo>
                <a:cubicBezTo>
                  <a:pt x="2173" y="597"/>
                  <a:pt x="2183" y="600"/>
                  <a:pt x="2193" y="600"/>
                </a:cubicBezTo>
                <a:cubicBezTo>
                  <a:pt x="2204" y="600"/>
                  <a:pt x="2214" y="598"/>
                  <a:pt x="2225" y="597"/>
                </a:cubicBezTo>
                <a:cubicBezTo>
                  <a:pt x="2225" y="596"/>
                  <a:pt x="2225" y="595"/>
                  <a:pt x="2225" y="595"/>
                </a:cubicBezTo>
                <a:cubicBezTo>
                  <a:pt x="2204" y="593"/>
                  <a:pt x="2184" y="592"/>
                  <a:pt x="2164" y="590"/>
                </a:cubicBezTo>
                <a:close/>
                <a:moveTo>
                  <a:pt x="2123" y="903"/>
                </a:moveTo>
                <a:cubicBezTo>
                  <a:pt x="2123" y="904"/>
                  <a:pt x="2123" y="905"/>
                  <a:pt x="2123" y="906"/>
                </a:cubicBezTo>
                <a:cubicBezTo>
                  <a:pt x="2152" y="906"/>
                  <a:pt x="2182" y="906"/>
                  <a:pt x="2211" y="906"/>
                </a:cubicBezTo>
                <a:cubicBezTo>
                  <a:pt x="2211" y="905"/>
                  <a:pt x="2211" y="904"/>
                  <a:pt x="2211" y="903"/>
                </a:cubicBezTo>
                <a:cubicBezTo>
                  <a:pt x="2182" y="903"/>
                  <a:pt x="2152" y="903"/>
                  <a:pt x="2123" y="903"/>
                </a:cubicBezTo>
                <a:close/>
                <a:moveTo>
                  <a:pt x="2261" y="828"/>
                </a:moveTo>
                <a:cubicBezTo>
                  <a:pt x="2261" y="827"/>
                  <a:pt x="2261" y="826"/>
                  <a:pt x="2261" y="825"/>
                </a:cubicBezTo>
                <a:cubicBezTo>
                  <a:pt x="2230" y="825"/>
                  <a:pt x="2199" y="825"/>
                  <a:pt x="2168" y="825"/>
                </a:cubicBezTo>
                <a:cubicBezTo>
                  <a:pt x="2168" y="826"/>
                  <a:pt x="2168" y="827"/>
                  <a:pt x="2168" y="828"/>
                </a:cubicBezTo>
                <a:cubicBezTo>
                  <a:pt x="2199" y="828"/>
                  <a:pt x="2230" y="828"/>
                  <a:pt x="2261" y="828"/>
                </a:cubicBezTo>
                <a:close/>
                <a:moveTo>
                  <a:pt x="955" y="661"/>
                </a:moveTo>
                <a:cubicBezTo>
                  <a:pt x="954" y="662"/>
                  <a:pt x="954" y="662"/>
                  <a:pt x="954" y="663"/>
                </a:cubicBezTo>
                <a:cubicBezTo>
                  <a:pt x="979" y="663"/>
                  <a:pt x="1004" y="663"/>
                  <a:pt x="1028" y="663"/>
                </a:cubicBezTo>
                <a:cubicBezTo>
                  <a:pt x="1028" y="661"/>
                  <a:pt x="1028" y="659"/>
                  <a:pt x="1028" y="657"/>
                </a:cubicBezTo>
                <a:cubicBezTo>
                  <a:pt x="1004" y="658"/>
                  <a:pt x="979" y="660"/>
                  <a:pt x="955" y="661"/>
                </a:cubicBezTo>
                <a:close/>
                <a:moveTo>
                  <a:pt x="1762" y="685"/>
                </a:moveTo>
                <a:cubicBezTo>
                  <a:pt x="1762" y="684"/>
                  <a:pt x="1762" y="683"/>
                  <a:pt x="1762" y="681"/>
                </a:cubicBezTo>
                <a:cubicBezTo>
                  <a:pt x="1742" y="681"/>
                  <a:pt x="1723" y="681"/>
                  <a:pt x="1703" y="681"/>
                </a:cubicBezTo>
                <a:cubicBezTo>
                  <a:pt x="1703" y="683"/>
                  <a:pt x="1703" y="684"/>
                  <a:pt x="1704" y="685"/>
                </a:cubicBezTo>
                <a:cubicBezTo>
                  <a:pt x="1723" y="685"/>
                  <a:pt x="1743" y="685"/>
                  <a:pt x="1762" y="685"/>
                </a:cubicBezTo>
                <a:close/>
                <a:moveTo>
                  <a:pt x="1364" y="872"/>
                </a:moveTo>
                <a:cubicBezTo>
                  <a:pt x="1365" y="875"/>
                  <a:pt x="1365" y="877"/>
                  <a:pt x="1365" y="880"/>
                </a:cubicBezTo>
                <a:cubicBezTo>
                  <a:pt x="1381" y="878"/>
                  <a:pt x="1398" y="877"/>
                  <a:pt x="1414" y="875"/>
                </a:cubicBezTo>
                <a:cubicBezTo>
                  <a:pt x="1414" y="874"/>
                  <a:pt x="1414" y="873"/>
                  <a:pt x="1414" y="872"/>
                </a:cubicBezTo>
                <a:cubicBezTo>
                  <a:pt x="1397" y="872"/>
                  <a:pt x="1381" y="872"/>
                  <a:pt x="1364" y="872"/>
                </a:cubicBezTo>
                <a:close/>
                <a:moveTo>
                  <a:pt x="2329" y="844"/>
                </a:moveTo>
                <a:cubicBezTo>
                  <a:pt x="2329" y="843"/>
                  <a:pt x="2329" y="841"/>
                  <a:pt x="2329" y="840"/>
                </a:cubicBezTo>
                <a:cubicBezTo>
                  <a:pt x="2312" y="840"/>
                  <a:pt x="2295" y="840"/>
                  <a:pt x="2278" y="840"/>
                </a:cubicBezTo>
                <a:cubicBezTo>
                  <a:pt x="2278" y="841"/>
                  <a:pt x="2278" y="843"/>
                  <a:pt x="2278" y="844"/>
                </a:cubicBezTo>
                <a:cubicBezTo>
                  <a:pt x="2295" y="844"/>
                  <a:pt x="2312" y="844"/>
                  <a:pt x="2329" y="844"/>
                </a:cubicBezTo>
                <a:close/>
                <a:moveTo>
                  <a:pt x="1447" y="801"/>
                </a:moveTo>
                <a:cubicBezTo>
                  <a:pt x="1447" y="802"/>
                  <a:pt x="1447" y="803"/>
                  <a:pt x="1447" y="804"/>
                </a:cubicBezTo>
                <a:cubicBezTo>
                  <a:pt x="1474" y="804"/>
                  <a:pt x="1501" y="804"/>
                  <a:pt x="1529" y="804"/>
                </a:cubicBezTo>
                <a:cubicBezTo>
                  <a:pt x="1529" y="803"/>
                  <a:pt x="1529" y="802"/>
                  <a:pt x="1529" y="801"/>
                </a:cubicBezTo>
                <a:cubicBezTo>
                  <a:pt x="1501" y="801"/>
                  <a:pt x="1474" y="801"/>
                  <a:pt x="1447" y="801"/>
                </a:cubicBezTo>
                <a:close/>
                <a:moveTo>
                  <a:pt x="2649" y="874"/>
                </a:moveTo>
                <a:cubicBezTo>
                  <a:pt x="2649" y="876"/>
                  <a:pt x="2650" y="879"/>
                  <a:pt x="2650" y="882"/>
                </a:cubicBezTo>
                <a:cubicBezTo>
                  <a:pt x="2664" y="880"/>
                  <a:pt x="2678" y="878"/>
                  <a:pt x="2691" y="876"/>
                </a:cubicBezTo>
                <a:cubicBezTo>
                  <a:pt x="2691" y="874"/>
                  <a:pt x="2691" y="873"/>
                  <a:pt x="2691" y="871"/>
                </a:cubicBezTo>
                <a:cubicBezTo>
                  <a:pt x="2677" y="872"/>
                  <a:pt x="2663" y="873"/>
                  <a:pt x="2649" y="874"/>
                </a:cubicBezTo>
                <a:close/>
                <a:moveTo>
                  <a:pt x="2434" y="678"/>
                </a:moveTo>
                <a:cubicBezTo>
                  <a:pt x="2434" y="677"/>
                  <a:pt x="2434" y="675"/>
                  <a:pt x="2434" y="674"/>
                </a:cubicBezTo>
                <a:cubicBezTo>
                  <a:pt x="2409" y="675"/>
                  <a:pt x="2384" y="677"/>
                  <a:pt x="2360" y="678"/>
                </a:cubicBezTo>
                <a:cubicBezTo>
                  <a:pt x="2360" y="680"/>
                  <a:pt x="2360" y="681"/>
                  <a:pt x="2360" y="682"/>
                </a:cubicBezTo>
                <a:cubicBezTo>
                  <a:pt x="2385" y="681"/>
                  <a:pt x="2410" y="679"/>
                  <a:pt x="2434" y="678"/>
                </a:cubicBezTo>
                <a:close/>
                <a:moveTo>
                  <a:pt x="2441" y="598"/>
                </a:moveTo>
                <a:cubicBezTo>
                  <a:pt x="2441" y="596"/>
                  <a:pt x="2441" y="594"/>
                  <a:pt x="2441" y="593"/>
                </a:cubicBezTo>
                <a:cubicBezTo>
                  <a:pt x="2423" y="593"/>
                  <a:pt x="2404" y="593"/>
                  <a:pt x="2386" y="593"/>
                </a:cubicBezTo>
                <a:cubicBezTo>
                  <a:pt x="2386" y="594"/>
                  <a:pt x="2386" y="596"/>
                  <a:pt x="2386" y="598"/>
                </a:cubicBezTo>
                <a:cubicBezTo>
                  <a:pt x="2405" y="598"/>
                  <a:pt x="2423" y="598"/>
                  <a:pt x="2441" y="598"/>
                </a:cubicBezTo>
                <a:close/>
              </a:path>
            </a:pathLst>
          </a:custGeom>
          <a:solidFill>
            <a:srgbClr val="CEE7FA"/>
          </a:solidFill>
          <a:ln>
            <a:noFill/>
          </a:ln>
        </p:spPr>
        <p:txBody>
          <a:bodyPr vert="horz" wrap="square" lIns="100600" tIns="36000" rIns="100600" bIns="5030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The Massive Data Volume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Challenges 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the Classical </a:t>
            </a:r>
            <a:r>
              <a:rPr lang="en-US" altLang="zh-CN" sz="2400" b="1" dirty="0">
                <a:solidFill>
                  <a:srgbClr val="0E508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Notion of Efficient Algorithms</a:t>
            </a:r>
            <a:endParaRPr lang="zh-CN" altLang="en-US" sz="2400" dirty="0">
              <a:solidFill>
                <a:srgbClr val="18375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3" name="标题 24">
            <a:extLst>
              <a:ext uri="{FF2B5EF4-FFF2-40B4-BE49-F238E27FC236}">
                <a16:creationId xmlns:a16="http://schemas.microsoft.com/office/drawing/2014/main" id="{B619FF37-D95F-4727-8B2E-6A93E18BD8C9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Background</a:t>
            </a:r>
            <a:endParaRPr lang="zh-CN" altLang="en-US" sz="3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圆角矩形 16">
            <a:extLst>
              <a:ext uri="{FF2B5EF4-FFF2-40B4-BE49-F238E27FC236}">
                <a16:creationId xmlns:a16="http://schemas.microsoft.com/office/drawing/2014/main" id="{C8E9D093-7FD7-4957-8A91-D24333FF7714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pic>
        <p:nvPicPr>
          <p:cNvPr id="7" name="图形 6" descr="徽章勾号 1 轮廓">
            <a:extLst>
              <a:ext uri="{FF2B5EF4-FFF2-40B4-BE49-F238E27FC236}">
                <a16:creationId xmlns:a16="http://schemas.microsoft.com/office/drawing/2014/main" id="{201A355C-FF38-674F-84AF-BC208841EF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4115" y="5464037"/>
            <a:ext cx="430887" cy="430887"/>
          </a:xfrm>
          <a:prstGeom prst="rect">
            <a:avLst/>
          </a:prstGeom>
        </p:spPr>
      </p:pic>
      <p:pic>
        <p:nvPicPr>
          <p:cNvPr id="28" name="图形 27" descr="徽章勾号 1 轮廓">
            <a:extLst>
              <a:ext uri="{FF2B5EF4-FFF2-40B4-BE49-F238E27FC236}">
                <a16:creationId xmlns:a16="http://schemas.microsoft.com/office/drawing/2014/main" id="{0412AEB6-AC09-F448-B2D3-A718996A8B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4115" y="5973846"/>
            <a:ext cx="430887" cy="430887"/>
          </a:xfrm>
          <a:prstGeom prst="rect">
            <a:avLst/>
          </a:prstGeom>
        </p:spPr>
      </p:pic>
      <p:pic>
        <p:nvPicPr>
          <p:cNvPr id="9" name="图形 8" descr="打叉的复选框 轮廓">
            <a:extLst>
              <a:ext uri="{FF2B5EF4-FFF2-40B4-BE49-F238E27FC236}">
                <a16:creationId xmlns:a16="http://schemas.microsoft.com/office/drawing/2014/main" id="{959D5D14-3D3D-7C49-9163-CF0BB4EC6D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45205" y="3560599"/>
            <a:ext cx="614427" cy="614427"/>
          </a:xfrm>
          <a:prstGeom prst="rect">
            <a:avLst/>
          </a:prstGeom>
        </p:spPr>
      </p:pic>
      <p:pic>
        <p:nvPicPr>
          <p:cNvPr id="31" name="图形 30" descr="打叉的复选框 轮廓">
            <a:extLst>
              <a:ext uri="{FF2B5EF4-FFF2-40B4-BE49-F238E27FC236}">
                <a16:creationId xmlns:a16="http://schemas.microsoft.com/office/drawing/2014/main" id="{AA7F1E89-C63E-4C4C-BA36-98DE349C8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44711" y="4094168"/>
            <a:ext cx="614427" cy="614427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2A126D6B-CAAA-5D46-9FD6-3B4845D6823D}"/>
              </a:ext>
            </a:extLst>
          </p:cNvPr>
          <p:cNvSpPr txBox="1"/>
          <p:nvPr/>
        </p:nvSpPr>
        <p:spPr>
          <a:xfrm>
            <a:off x="6873306" y="3935964"/>
            <a:ext cx="30649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5AAB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Big Data Notion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920919A-B86D-F83E-C9D4-4CFB07C5D11E}"/>
              </a:ext>
            </a:extLst>
          </p:cNvPr>
          <p:cNvSpPr txBox="1"/>
          <p:nvPr/>
        </p:nvSpPr>
        <p:spPr bwMode="auto">
          <a:xfrm>
            <a:off x="2342373" y="2662858"/>
            <a:ext cx="7019686" cy="3995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by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winner of Gödel Prize, 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Prof. Shang-Hua Teng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44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4117E-6 -3.87993E-6 L 4.34117E-6 0.1507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3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883E-6 1.73167E-6 L 0.00173 0.1537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76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8" grpId="0"/>
      <p:bldP spid="61" grpId="0"/>
      <p:bldP spid="74" grpId="0"/>
      <p:bldP spid="19" grpId="0"/>
      <p:bldP spid="11" grpId="0" animBg="1"/>
      <p:bldP spid="40" grpId="0" animBg="1"/>
      <p:bldP spid="44" grpId="0" animBg="1"/>
      <p:bldP spid="45" grpId="0" animBg="1"/>
      <p:bldP spid="27" grpId="0"/>
      <p:bldP spid="27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Our Contributions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2">
                <a:extLst>
                  <a:ext uri="{FF2B5EF4-FFF2-40B4-BE49-F238E27FC236}">
                    <a16:creationId xmlns:a16="http://schemas.microsoft.com/office/drawing/2014/main" id="{9322BB81-4650-5FDB-C53B-5183FE7A24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4122963"/>
                  </p:ext>
                </p:extLst>
              </p:nvPr>
            </p:nvGraphicFramePr>
            <p:xfrm>
              <a:off x="617832" y="1726754"/>
              <a:ext cx="8732642" cy="45721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3970">
                      <a:extLst>
                        <a:ext uri="{9D8B030D-6E8A-4147-A177-3AD203B41FA5}">
                          <a16:colId xmlns:a16="http://schemas.microsoft.com/office/drawing/2014/main" val="766223457"/>
                        </a:ext>
                      </a:extLst>
                    </a:gridCol>
                    <a:gridCol w="3888432">
                      <a:extLst>
                        <a:ext uri="{9D8B030D-6E8A-4147-A177-3AD203B41FA5}">
                          <a16:colId xmlns:a16="http://schemas.microsoft.com/office/drawing/2014/main" val="1028029713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3368993768"/>
                        </a:ext>
                      </a:extLst>
                    </a:gridCol>
                  </a:tblGrid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Complexity</a:t>
                          </a:r>
                          <a:r>
                            <a:rPr lang="zh-CN" alt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Bound</a:t>
                          </a:r>
                          <a:endParaRPr 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Notes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1558678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Monte Carlo </a:t>
                          </a:r>
                          <a:r>
                            <a:rPr lang="en-US" altLang="zh-CN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[InMath’05]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9709721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BiPPR </a:t>
                          </a:r>
                          <a:r>
                            <a:rPr lang="en-US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[WSDM’16]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2000" b="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CN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CN" sz="20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nary>
                                                <m:naryPr>
                                                  <m:chr m:val="∑"/>
                                                  <m:supHide m:val="on"/>
                                                  <m:ctrlP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楷体" panose="02010609060101010101" pitchFamily="49" charset="-122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楷体" panose="02010609060101010101" pitchFamily="49" charset="-122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∈</m:t>
                                                  </m:r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sub>
                                                <m:sup/>
                                                <m:e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∙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𝑑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kumimoji="1" lang="en-US" altLang="zh-CN" sz="2000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in</m:t>
                                                      </m:r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ctrlP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nary>
                                            </m:num>
                                            <m:den>
                                              <m:r>
                                                <a:rPr lang="en-US" altLang="zh-CN" sz="20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  <m:r>
                                                <a:rPr lang="en-US" altLang="zh-CN" sz="2000" b="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zh-CN" sz="2000" b="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altLang="zh-CN" sz="2000" b="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000" b="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218550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FOCS’18, SICOMP’23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2/3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∙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⁡{</m:t>
                                    </m:r>
                                    <m:sSubSup>
                                      <m:sSub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∆</m:t>
                                        </m:r>
                                      </m:e>
                                      <m:sub>
                                        <m:r>
                                          <a:rPr lang="en-US" altLang="zh-CN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1/3</m:t>
                                        </m:r>
                                      </m:sup>
                                    </m:sSubSup>
                                    <m:r>
                                      <a:rPr lang="en-US" altLang="zh-CN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1/6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717986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Ours </a:t>
                          </a:r>
                          <a:r>
                            <a:rPr lang="en-US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[STOC’24]</a:t>
                          </a:r>
                          <a:endParaRPr lang="en-US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1/2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∙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⁡{</m:t>
                                    </m:r>
                                    <m:sSubSup>
                                      <m:sSub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∆</m:t>
                                        </m:r>
                                      </m:e>
                                      <m:sub>
                                        <m:r>
                                          <a:rPr lang="en-US" altLang="zh-CN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1/2</m:t>
                                        </m:r>
                                      </m:sup>
                                    </m:sSubSup>
                                    <m:r>
                                      <a:rPr lang="en-US" altLang="zh-CN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1/4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b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867119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Ours </a:t>
                          </a:r>
                          <a:r>
                            <a:rPr lang="en-US" altLang="zh-CN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[STOC’24]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1/2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∙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⁡{</m:t>
                                    </m:r>
                                    <m:sSubSup>
                                      <m:sSub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∆</m:t>
                                        </m:r>
                                      </m:e>
                                      <m:sub>
                                        <m:r>
                                          <a:rPr lang="en-US" altLang="zh-CN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1/2</m:t>
                                        </m:r>
                                      </m:sup>
                                    </m:sSubSup>
                                    <m:r>
                                      <a:rPr lang="en-US" altLang="zh-CN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1/4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Lower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663562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FOCS’18, SICOMP’23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⁡{</m:t>
                                    </m:r>
                                    <m:sSubSup>
                                      <m:sSub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1/2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∆</m:t>
                                        </m:r>
                                      </m:e>
                                      <m:sub>
                                        <m:r>
                                          <a:rPr lang="en-US" altLang="zh-CN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1/2</m:t>
                                        </m:r>
                                      </m:sup>
                                    </m:sSubSup>
                                    <m:r>
                                      <a:rPr lang="en-US" altLang="zh-CN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1/3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1/3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Lower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47113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2">
                <a:extLst>
                  <a:ext uri="{FF2B5EF4-FFF2-40B4-BE49-F238E27FC236}">
                    <a16:creationId xmlns:a16="http://schemas.microsoft.com/office/drawing/2014/main" id="{9322BB81-4650-5FDB-C53B-5183FE7A24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4122963"/>
                  </p:ext>
                </p:extLst>
              </p:nvPr>
            </p:nvGraphicFramePr>
            <p:xfrm>
              <a:off x="617832" y="1726754"/>
              <a:ext cx="8732642" cy="45721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3970">
                      <a:extLst>
                        <a:ext uri="{9D8B030D-6E8A-4147-A177-3AD203B41FA5}">
                          <a16:colId xmlns:a16="http://schemas.microsoft.com/office/drawing/2014/main" val="766223457"/>
                        </a:ext>
                      </a:extLst>
                    </a:gridCol>
                    <a:gridCol w="3888432">
                      <a:extLst>
                        <a:ext uri="{9D8B030D-6E8A-4147-A177-3AD203B41FA5}">
                          <a16:colId xmlns:a16="http://schemas.microsoft.com/office/drawing/2014/main" val="1028029713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3368993768"/>
                        </a:ext>
                      </a:extLst>
                    </a:gridCol>
                  </a:tblGrid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Complexity</a:t>
                          </a:r>
                          <a:r>
                            <a:rPr lang="zh-CN" alt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Bound</a:t>
                          </a:r>
                          <a:endParaRPr 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Notes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1558678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Monte Carlo </a:t>
                          </a:r>
                          <a:r>
                            <a:rPr lang="en-US" altLang="zh-CN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[InMath’05]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102000" r="-55700" b="-5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9709721"/>
                      </a:ext>
                    </a:extLst>
                  </a:tr>
                  <a:tr h="776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BiPPR </a:t>
                          </a:r>
                          <a:r>
                            <a:rPr lang="en-US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[WSDM’16]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165574" r="-55700" b="-3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218550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FOCS’18, SICOMP’23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324000" r="-55700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717986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Ours </a:t>
                          </a:r>
                          <a:r>
                            <a:rPr lang="en-US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[STOC’24]</a:t>
                          </a:r>
                          <a:endParaRPr lang="en-US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424000" r="-55700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867119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Ours </a:t>
                          </a:r>
                          <a:r>
                            <a:rPr lang="en-US" altLang="zh-CN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[STOC’24]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524000" r="-5570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Lower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663562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FOCS’18, SICOMP’23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624000" r="-557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Lower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47113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5EC231B-F776-F885-3F6B-8BD4ADC0545E}"/>
                  </a:ext>
                </a:extLst>
              </p:cNvPr>
              <p:cNvSpPr txBox="1"/>
              <p:nvPr/>
            </p:nvSpPr>
            <p:spPr bwMode="auto">
              <a:xfrm>
                <a:off x="1593272" y="6479282"/>
                <a:ext cx="7757201" cy="10070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720000" lvl="2" indent="-342900" eaLnBrk="0" hangingPunct="0">
                  <a:spcBef>
                    <a:spcPts val="300"/>
                  </a:spcBef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altLang="zh-CN" sz="1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𝑛</m:t>
                    </m:r>
                  </m:oMath>
                </a14:m>
                <a:r>
                  <a:rPr lang="en-US" altLang="zh-CN" sz="1800" b="0" i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𝑚</m:t>
                    </m:r>
                  </m:oMath>
                </a14:m>
                <a:r>
                  <a:rPr lang="en-US" altLang="zh-CN" sz="1800" b="0" i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the number of nodes and edges in the graph</a:t>
                </a:r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; </a:t>
                </a:r>
              </a:p>
              <a:p>
                <a:pPr marL="720000" lvl="2" indent="-342900" eaLnBrk="0" hangingPunct="0">
                  <a:spcBef>
                    <a:spcPts val="300"/>
                  </a:spcBef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Δ</m:t>
                        </m:r>
                      </m:e>
                      <m:sub>
                        <m:r>
                          <a:rPr lang="en-US" altLang="zh-CN" sz="1800" b="0" i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the maximum out-degree of the graph; </a:t>
                </a:r>
                <a:endParaRPr lang="en-US" altLang="zh-CN" sz="1800" b="0" i="1">
                  <a:solidFill>
                    <a:schemeClr val="tx1"/>
                  </a:solidFill>
                  <a:latin typeface="Cambria Math" panose="020405030504060302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720000" lvl="2" indent="-342900" eaLnBrk="0" hangingPunct="0">
                  <a:spcBef>
                    <a:spcPts val="300"/>
                  </a:spcBef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Big-O notation, omitting all polylogarithmic factors.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5EC231B-F776-F885-3F6B-8BD4ADC05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72" y="6479282"/>
                <a:ext cx="7757201" cy="1007071"/>
              </a:xfrm>
              <a:prstGeom prst="rect">
                <a:avLst/>
              </a:prstGeom>
              <a:blipFill>
                <a:blip r:embed="rId4"/>
                <a:stretch>
                  <a:fillRect t="-3750" b="-875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8887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Our Contributions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2">
                <a:extLst>
                  <a:ext uri="{FF2B5EF4-FFF2-40B4-BE49-F238E27FC236}">
                    <a16:creationId xmlns:a16="http://schemas.microsoft.com/office/drawing/2014/main" id="{9322BB81-4650-5FDB-C53B-5183FE7A24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2030719"/>
                  </p:ext>
                </p:extLst>
              </p:nvPr>
            </p:nvGraphicFramePr>
            <p:xfrm>
              <a:off x="617832" y="1726754"/>
              <a:ext cx="8732642" cy="45721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3970">
                      <a:extLst>
                        <a:ext uri="{9D8B030D-6E8A-4147-A177-3AD203B41FA5}">
                          <a16:colId xmlns:a16="http://schemas.microsoft.com/office/drawing/2014/main" val="766223457"/>
                        </a:ext>
                      </a:extLst>
                    </a:gridCol>
                    <a:gridCol w="3888432">
                      <a:extLst>
                        <a:ext uri="{9D8B030D-6E8A-4147-A177-3AD203B41FA5}">
                          <a16:colId xmlns:a16="http://schemas.microsoft.com/office/drawing/2014/main" val="1028029713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3368993768"/>
                        </a:ext>
                      </a:extLst>
                    </a:gridCol>
                  </a:tblGrid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Complexity</a:t>
                          </a:r>
                          <a:r>
                            <a:rPr lang="zh-CN" alt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Bound</a:t>
                          </a:r>
                          <a:endParaRPr 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Notes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1558678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Monte Carlo </a:t>
                          </a:r>
                          <a:r>
                            <a:rPr lang="en-US" altLang="zh-CN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[InMath’05]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9709721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BiPPR </a:t>
                          </a:r>
                          <a:r>
                            <a:rPr lang="en-US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[WSDM’16]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2000" b="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CN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CN" sz="20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nary>
                                                <m:naryPr>
                                                  <m:chr m:val="∑"/>
                                                  <m:supHide m:val="on"/>
                                                  <m:ctrlP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楷体" panose="02010609060101010101" pitchFamily="49" charset="-122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楷体" panose="02010609060101010101" pitchFamily="49" charset="-122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∈</m:t>
                                                  </m:r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sub>
                                                <m:sup/>
                                                <m:e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∙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𝑑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kumimoji="1" lang="en-US" altLang="zh-CN" sz="2000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in</m:t>
                                                      </m:r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ctrlP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nary>
                                            </m:num>
                                            <m:den>
                                              <m:r>
                                                <a:rPr lang="en-US" altLang="zh-CN" sz="20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  <m:r>
                                                <a:rPr lang="en-US" altLang="zh-CN" sz="2000" b="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zh-CN" sz="2000" b="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altLang="zh-CN" sz="2000" b="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000" b="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218550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FOCS’18, SICOMP’23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2/3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∙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⁡{</m:t>
                                    </m:r>
                                    <m:sSubSup>
                                      <m:sSub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∆</m:t>
                                        </m:r>
                                      </m:e>
                                      <m:sub>
                                        <m:r>
                                          <a:rPr lang="en-US" altLang="zh-CN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1/3</m:t>
                                        </m:r>
                                      </m:sup>
                                    </m:sSubSup>
                                    <m:r>
                                      <a:rPr lang="en-US" altLang="zh-CN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1/6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717986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Ours </a:t>
                          </a:r>
                          <a:r>
                            <a:rPr lang="en-US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[STOC’24]</a:t>
                          </a:r>
                          <a:endParaRPr lang="en-US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1/2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∙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⁡{</m:t>
                                    </m:r>
                                    <m:sSubSup>
                                      <m:sSub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∆</m:t>
                                        </m:r>
                                      </m:e>
                                      <m:sub>
                                        <m:r>
                                          <a:rPr lang="en-US" altLang="zh-CN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1/2</m:t>
                                        </m:r>
                                      </m:sup>
                                    </m:sSubSup>
                                    <m:r>
                                      <a:rPr lang="en-US" altLang="zh-CN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1/4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b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matching!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867119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Ours </a:t>
                          </a:r>
                          <a:r>
                            <a:rPr lang="en-US" altLang="zh-CN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[STOC’24]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1/2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∙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⁡{</m:t>
                                    </m:r>
                                    <m:sSubSup>
                                      <m:sSub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∆</m:t>
                                        </m:r>
                                      </m:e>
                                      <m:sub>
                                        <m:r>
                                          <a:rPr lang="en-US" altLang="zh-CN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1/2</m:t>
                                        </m:r>
                                      </m:sup>
                                    </m:sSubSup>
                                    <m:r>
                                      <a:rPr lang="en-US" altLang="zh-CN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1/4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663562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FOCS’18, SICOMP’23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⁡{</m:t>
                                    </m:r>
                                    <m:sSubSup>
                                      <m:sSub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1/2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∆</m:t>
                                        </m:r>
                                      </m:e>
                                      <m:sub>
                                        <m:r>
                                          <a:rPr lang="en-US" altLang="zh-CN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1/2</m:t>
                                        </m:r>
                                      </m:sup>
                                    </m:sSubSup>
                                    <m:r>
                                      <a:rPr lang="en-US" altLang="zh-CN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1/3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1/3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Lower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47113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2">
                <a:extLst>
                  <a:ext uri="{FF2B5EF4-FFF2-40B4-BE49-F238E27FC236}">
                    <a16:creationId xmlns:a16="http://schemas.microsoft.com/office/drawing/2014/main" id="{9322BB81-4650-5FDB-C53B-5183FE7A24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2030719"/>
                  </p:ext>
                </p:extLst>
              </p:nvPr>
            </p:nvGraphicFramePr>
            <p:xfrm>
              <a:off x="617832" y="1726754"/>
              <a:ext cx="8732642" cy="45721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3970">
                      <a:extLst>
                        <a:ext uri="{9D8B030D-6E8A-4147-A177-3AD203B41FA5}">
                          <a16:colId xmlns:a16="http://schemas.microsoft.com/office/drawing/2014/main" val="766223457"/>
                        </a:ext>
                      </a:extLst>
                    </a:gridCol>
                    <a:gridCol w="3888432">
                      <a:extLst>
                        <a:ext uri="{9D8B030D-6E8A-4147-A177-3AD203B41FA5}">
                          <a16:colId xmlns:a16="http://schemas.microsoft.com/office/drawing/2014/main" val="1028029713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3368993768"/>
                        </a:ext>
                      </a:extLst>
                    </a:gridCol>
                  </a:tblGrid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Complexity</a:t>
                          </a:r>
                          <a:r>
                            <a:rPr lang="zh-CN" alt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Bound</a:t>
                          </a:r>
                          <a:endParaRPr 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Notes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1558678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Monte Carlo </a:t>
                          </a:r>
                          <a:r>
                            <a:rPr lang="en-US" altLang="zh-CN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[InMath’05]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102000" r="-55700" b="-5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9709721"/>
                      </a:ext>
                    </a:extLst>
                  </a:tr>
                  <a:tr h="776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BiPPR </a:t>
                          </a:r>
                          <a:r>
                            <a:rPr lang="en-US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[WSDM’16]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165574" r="-55700" b="-3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218550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FOCS’18, SICOMP’23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324000" r="-55700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717986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Ours </a:t>
                          </a:r>
                          <a:r>
                            <a:rPr lang="en-US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[STOC’24]</a:t>
                          </a:r>
                          <a:endParaRPr lang="en-US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424000" r="-55700" b="-202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matching!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867119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Ours </a:t>
                          </a:r>
                          <a:r>
                            <a:rPr lang="en-US" altLang="zh-CN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[STOC’24]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524000" r="-55700" b="-102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663562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FOCS’18, SICOMP’23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624000" r="-557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Lower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47113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右大括号 5">
            <a:extLst>
              <a:ext uri="{FF2B5EF4-FFF2-40B4-BE49-F238E27FC236}">
                <a16:creationId xmlns:a16="http://schemas.microsoft.com/office/drawing/2014/main" id="{861F1A18-5951-7132-CF6A-214EE403D927}"/>
              </a:ext>
            </a:extLst>
          </p:cNvPr>
          <p:cNvSpPr/>
          <p:nvPr/>
        </p:nvSpPr>
        <p:spPr>
          <a:xfrm>
            <a:off x="7262242" y="4714650"/>
            <a:ext cx="216024" cy="648072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F26FE48-3A95-9A49-FAE7-C45CA0E530B6}"/>
                  </a:ext>
                </a:extLst>
              </p:cNvPr>
              <p:cNvSpPr txBox="1"/>
              <p:nvPr/>
            </p:nvSpPr>
            <p:spPr bwMode="auto">
              <a:xfrm>
                <a:off x="1593272" y="6479282"/>
                <a:ext cx="7757201" cy="10070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720000" lvl="2" indent="-342900" eaLnBrk="0" hangingPunct="0">
                  <a:spcBef>
                    <a:spcPts val="300"/>
                  </a:spcBef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altLang="zh-CN" sz="1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𝑛</m:t>
                    </m:r>
                  </m:oMath>
                </a14:m>
                <a:r>
                  <a:rPr lang="en-US" altLang="zh-CN" sz="1800" b="0" i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𝑚</m:t>
                    </m:r>
                  </m:oMath>
                </a14:m>
                <a:r>
                  <a:rPr lang="en-US" altLang="zh-CN" sz="1800" b="0" i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the number of nodes and edges in the graph</a:t>
                </a:r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; </a:t>
                </a:r>
              </a:p>
              <a:p>
                <a:pPr marL="720000" lvl="2" indent="-342900" eaLnBrk="0" hangingPunct="0">
                  <a:spcBef>
                    <a:spcPts val="300"/>
                  </a:spcBef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Δ</m:t>
                        </m:r>
                      </m:e>
                      <m:sub>
                        <m:r>
                          <a:rPr lang="en-US" altLang="zh-CN" sz="1800" b="0" i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the maximum out-degree of the graph; </a:t>
                </a:r>
                <a:endParaRPr lang="en-US" altLang="zh-CN" sz="1800" b="0" i="1">
                  <a:solidFill>
                    <a:schemeClr val="tx1"/>
                  </a:solidFill>
                  <a:latin typeface="Cambria Math" panose="020405030504060302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720000" lvl="2" indent="-342900" eaLnBrk="0" hangingPunct="0">
                  <a:spcBef>
                    <a:spcPts val="300"/>
                  </a:spcBef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Big-O notation, omitting all polylogarithmic factors.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F26FE48-3A95-9A49-FAE7-C45CA0E53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72" y="6479282"/>
                <a:ext cx="7757201" cy="1007071"/>
              </a:xfrm>
              <a:prstGeom prst="rect">
                <a:avLst/>
              </a:prstGeom>
              <a:blipFill>
                <a:blip r:embed="rId4"/>
                <a:stretch>
                  <a:fillRect t="-3750" b="-875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4675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Our Contributions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2">
                <a:extLst>
                  <a:ext uri="{FF2B5EF4-FFF2-40B4-BE49-F238E27FC236}">
                    <a16:creationId xmlns:a16="http://schemas.microsoft.com/office/drawing/2014/main" id="{9322BB81-4650-5FDB-C53B-5183FE7A24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1436679"/>
                  </p:ext>
                </p:extLst>
              </p:nvPr>
            </p:nvGraphicFramePr>
            <p:xfrm>
              <a:off x="617832" y="1726754"/>
              <a:ext cx="8732642" cy="45721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3970">
                      <a:extLst>
                        <a:ext uri="{9D8B030D-6E8A-4147-A177-3AD203B41FA5}">
                          <a16:colId xmlns:a16="http://schemas.microsoft.com/office/drawing/2014/main" val="766223457"/>
                        </a:ext>
                      </a:extLst>
                    </a:gridCol>
                    <a:gridCol w="3888432">
                      <a:extLst>
                        <a:ext uri="{9D8B030D-6E8A-4147-A177-3AD203B41FA5}">
                          <a16:colId xmlns:a16="http://schemas.microsoft.com/office/drawing/2014/main" val="1028029713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3368993768"/>
                        </a:ext>
                      </a:extLst>
                    </a:gridCol>
                  </a:tblGrid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Complexity</a:t>
                          </a:r>
                          <a:r>
                            <a:rPr lang="zh-CN" alt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Bound</a:t>
                          </a:r>
                          <a:endParaRPr 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Notes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1558678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Monte Carlo </a:t>
                          </a:r>
                          <a:r>
                            <a:rPr lang="en-US" altLang="zh-CN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[InMath’05]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9709721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BiPPR </a:t>
                          </a:r>
                          <a:r>
                            <a:rPr lang="en-US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[WSDM’16]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2000" b="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CN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CN" sz="20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nary>
                                                <m:naryPr>
                                                  <m:chr m:val="∑"/>
                                                  <m:supHide m:val="on"/>
                                                  <m:ctrlP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楷体" panose="02010609060101010101" pitchFamily="49" charset="-122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楷体" panose="02010609060101010101" pitchFamily="49" charset="-122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∈</m:t>
                                                  </m:r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𝑉</m:t>
                                                  </m:r>
                                                </m:sub>
                                                <m:sup/>
                                                <m:e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kumimoji="1" lang="en-US" altLang="zh-CN" sz="20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∙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𝑑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kumimoji="1" lang="en-US" altLang="zh-CN" sz="2000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in</m:t>
                                                      </m:r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ctrlP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kumimoji="1" lang="en-US" altLang="zh-CN" sz="2000" i="1" dirty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nary>
                                            </m:num>
                                            <m:den>
                                              <m:r>
                                                <a:rPr lang="en-US" altLang="zh-CN" sz="20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  <m:r>
                                                <a:rPr lang="en-US" altLang="zh-CN" sz="2000" b="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zh-CN" sz="2000" b="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altLang="zh-CN" sz="2000" b="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000" b="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b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218550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FOCS’18, SICOMP’23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2/3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∙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⁡{</m:t>
                                    </m:r>
                                    <m:sSubSup>
                                      <m:sSub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∆</m:t>
                                        </m:r>
                                      </m:e>
                                      <m:sub>
                                        <m:r>
                                          <a:rPr lang="en-US" altLang="zh-CN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1/3</m:t>
                                        </m:r>
                                      </m:sup>
                                    </m:sSubSup>
                                    <m:r>
                                      <a:rPr lang="en-US" altLang="zh-CN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1/6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717986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Ours </a:t>
                          </a:r>
                          <a:r>
                            <a:rPr lang="en-US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[STOC’24]</a:t>
                          </a:r>
                          <a:endParaRPr lang="en-US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1/2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∙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⁡{</m:t>
                                    </m:r>
                                    <m:sSubSup>
                                      <m:sSub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∆</m:t>
                                        </m:r>
                                      </m:e>
                                      <m:sub>
                                        <m:r>
                                          <a:rPr lang="en-US" altLang="zh-CN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1/2</m:t>
                                        </m:r>
                                      </m:sup>
                                    </m:sSubSup>
                                    <m:r>
                                      <a:rPr lang="en-US" altLang="zh-CN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1/4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b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Optimal!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867119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Ours </a:t>
                          </a:r>
                          <a:r>
                            <a:rPr lang="en-US" altLang="zh-CN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[STOC’24]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1/2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∙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⁡{</m:t>
                                    </m:r>
                                    <m:sSubSup>
                                      <m:sSub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∆</m:t>
                                        </m:r>
                                      </m:e>
                                      <m:sub>
                                        <m:r>
                                          <a:rPr lang="en-US" altLang="zh-CN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1/2</m:t>
                                        </m:r>
                                      </m:sup>
                                    </m:sSubSup>
                                    <m:r>
                                      <a:rPr lang="en-US" altLang="zh-CN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1/4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Optimal!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663562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FOCS’18, SICOMP’23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altLang="zh-CN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⁡{</m:t>
                                    </m:r>
                                    <m:sSubSup>
                                      <m:sSub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1/2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∆</m:t>
                                        </m:r>
                                      </m:e>
                                      <m:sub>
                                        <m:r>
                                          <a:rPr lang="en-US" altLang="zh-CN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1/2</m:t>
                                        </m:r>
                                      </m:sup>
                                    </m:sSubSup>
                                    <m:r>
                                      <a:rPr lang="en-US" altLang="zh-CN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1/3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1/3</m:t>
                                        </m:r>
                                      </m:sup>
                                    </m:sSup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Lower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47113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2">
                <a:extLst>
                  <a:ext uri="{FF2B5EF4-FFF2-40B4-BE49-F238E27FC236}">
                    <a16:creationId xmlns:a16="http://schemas.microsoft.com/office/drawing/2014/main" id="{9322BB81-4650-5FDB-C53B-5183FE7A24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1436679"/>
                  </p:ext>
                </p:extLst>
              </p:nvPr>
            </p:nvGraphicFramePr>
            <p:xfrm>
              <a:off x="617832" y="1726754"/>
              <a:ext cx="8732642" cy="457214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3970">
                      <a:extLst>
                        <a:ext uri="{9D8B030D-6E8A-4147-A177-3AD203B41FA5}">
                          <a16:colId xmlns:a16="http://schemas.microsoft.com/office/drawing/2014/main" val="766223457"/>
                        </a:ext>
                      </a:extLst>
                    </a:gridCol>
                    <a:gridCol w="3888432">
                      <a:extLst>
                        <a:ext uri="{9D8B030D-6E8A-4147-A177-3AD203B41FA5}">
                          <a16:colId xmlns:a16="http://schemas.microsoft.com/office/drawing/2014/main" val="1028029713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3368993768"/>
                        </a:ext>
                      </a:extLst>
                    </a:gridCol>
                  </a:tblGrid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Complexity</a:t>
                          </a:r>
                          <a:r>
                            <a:rPr lang="zh-CN" alt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Bound</a:t>
                          </a:r>
                          <a:endParaRPr 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Notes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1558678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Monte Carlo </a:t>
                          </a:r>
                          <a:r>
                            <a:rPr lang="en-US" altLang="zh-CN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[InMath’05]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102000" r="-55700" b="-5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9709721"/>
                      </a:ext>
                    </a:extLst>
                  </a:tr>
                  <a:tr h="776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BiPPR </a:t>
                          </a:r>
                          <a:r>
                            <a:rPr lang="en-US" sz="16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[WSDM’16]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165574" r="-55700" b="-3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218550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FOCS’18, SICOMP’23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324000" r="-55700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717986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Ours </a:t>
                          </a:r>
                          <a:r>
                            <a:rPr lang="en-US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[STOC’24]</a:t>
                          </a:r>
                          <a:endParaRPr lang="en-US" b="1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424000" r="-55700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Optimal!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8671192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Ours </a:t>
                          </a:r>
                          <a:r>
                            <a:rPr lang="en-US" altLang="zh-CN" sz="16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[STOC’24]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524000" r="-55700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Optimal!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6635620"/>
                      </a:ext>
                    </a:extLst>
                  </a:tr>
                  <a:tr h="632643"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FOCS’18, SICOMP’23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055" t="-624000" r="-557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1900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Lower Bound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47113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AEB81C1-9005-93AE-0D3E-2626BED61438}"/>
                  </a:ext>
                </a:extLst>
              </p:cNvPr>
              <p:cNvSpPr txBox="1"/>
              <p:nvPr/>
            </p:nvSpPr>
            <p:spPr bwMode="auto">
              <a:xfrm>
                <a:off x="1593272" y="6479282"/>
                <a:ext cx="7757201" cy="10070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720000" lvl="2" indent="-342900" eaLnBrk="0" hangingPunct="0">
                  <a:spcBef>
                    <a:spcPts val="300"/>
                  </a:spcBef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altLang="zh-CN" sz="1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𝑛</m:t>
                    </m:r>
                  </m:oMath>
                </a14:m>
                <a:r>
                  <a:rPr lang="en-US" altLang="zh-CN" sz="1800" b="0" i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𝑚</m:t>
                    </m:r>
                  </m:oMath>
                </a14:m>
                <a:r>
                  <a:rPr lang="en-US" altLang="zh-CN" sz="1800" b="0" i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the number of nodes and edges in the graph</a:t>
                </a:r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; </a:t>
                </a:r>
              </a:p>
              <a:p>
                <a:pPr marL="720000" lvl="2" indent="-342900" eaLnBrk="0" hangingPunct="0">
                  <a:spcBef>
                    <a:spcPts val="300"/>
                  </a:spcBef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Δ</m:t>
                        </m:r>
                      </m:e>
                      <m:sub>
                        <m:r>
                          <a:rPr lang="en-US" altLang="zh-CN" sz="1800" b="0" i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the maximum out-degree of the graph; </a:t>
                </a:r>
                <a:endParaRPr lang="en-US" altLang="zh-CN" sz="1800" b="0" i="1">
                  <a:solidFill>
                    <a:schemeClr val="tx1"/>
                  </a:solidFill>
                  <a:latin typeface="Cambria Math" panose="020405030504060302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720000" lvl="2" indent="-342900" eaLnBrk="0" hangingPunct="0">
                  <a:spcBef>
                    <a:spcPts val="300"/>
                  </a:spcBef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Big-O notation, omitting all polylogarithmic factors.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AEB81C1-9005-93AE-0D3E-2626BED61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72" y="6479282"/>
                <a:ext cx="7757201" cy="1007071"/>
              </a:xfrm>
              <a:prstGeom prst="rect">
                <a:avLst/>
              </a:prstGeom>
              <a:blipFill>
                <a:blip r:embed="rId4"/>
                <a:stretch>
                  <a:fillRect t="-3750" b="-875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1055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Our Contributions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7856776-EDA9-5773-CAA3-2E10211C329F}"/>
              </a:ext>
            </a:extLst>
          </p:cNvPr>
          <p:cNvSpPr txBox="1"/>
          <p:nvPr/>
        </p:nvSpPr>
        <p:spPr bwMode="auto">
          <a:xfrm>
            <a:off x="997546" y="2014786"/>
            <a:ext cx="313961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STOC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Reviewer: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D151573-1D97-06C0-ADC6-A18EF38B8BCD}"/>
              </a:ext>
            </a:extLst>
          </p:cNvPr>
          <p:cNvSpPr txBox="1"/>
          <p:nvPr/>
        </p:nvSpPr>
        <p:spPr bwMode="auto">
          <a:xfrm>
            <a:off x="997546" y="2902064"/>
            <a:ext cx="7920000" cy="7689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“As always, the magic depends on how one applies Cauchy-Schwarz; the way it is used here seems nontrivial, and </a:t>
            </a:r>
            <a:r>
              <a:rPr lang="en-US" altLang="zh-CN" sz="220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left me surprised</a:t>
            </a:r>
            <a:r>
              <a:rPr lang="en-US" altLang="zh-CN" sz="2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10B6621-60CE-73EA-EC4B-86399CB6AD0C}"/>
              </a:ext>
            </a:extLst>
          </p:cNvPr>
          <p:cNvSpPr txBox="1"/>
          <p:nvPr/>
        </p:nvSpPr>
        <p:spPr bwMode="auto">
          <a:xfrm>
            <a:off x="997546" y="4651742"/>
            <a:ext cx="7920000" cy="11074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“This work closes a gap that has survived several years and numerous attempts, and does so using proofs that are </a:t>
            </a:r>
            <a:r>
              <a:rPr lang="en-US" altLang="zh-CN" sz="220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surprisingly short (but nontrivial)</a:t>
            </a:r>
            <a:r>
              <a:rPr lang="en-US" altLang="zh-CN" sz="2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2895758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Lower Bound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619BA4CC-9B12-52BD-D8EB-D38620162D0A}"/>
              </a:ext>
            </a:extLst>
          </p:cNvPr>
          <p:cNvSpPr/>
          <p:nvPr/>
        </p:nvSpPr>
        <p:spPr>
          <a:xfrm>
            <a:off x="5960952" y="6777526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0EA121CB-CEE9-6313-C83D-294FBAFA7814}"/>
              </a:ext>
            </a:extLst>
          </p:cNvPr>
          <p:cNvSpPr/>
          <p:nvPr/>
        </p:nvSpPr>
        <p:spPr>
          <a:xfrm>
            <a:off x="5960952" y="1954068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FDAFD8F5-08D2-9EE5-91BD-EAFE0C911AF0}"/>
              </a:ext>
            </a:extLst>
          </p:cNvPr>
          <p:cNvSpPr/>
          <p:nvPr/>
        </p:nvSpPr>
        <p:spPr>
          <a:xfrm>
            <a:off x="5960952" y="2505112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B978106-57FE-3B9C-8BE8-72B376689352}"/>
              </a:ext>
            </a:extLst>
          </p:cNvPr>
          <p:cNvSpPr/>
          <p:nvPr/>
        </p:nvSpPr>
        <p:spPr>
          <a:xfrm>
            <a:off x="5960952" y="3072152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445AA82-1A54-25DF-FEC4-E000D02E1B88}"/>
              </a:ext>
            </a:extLst>
          </p:cNvPr>
          <p:cNvSpPr/>
          <p:nvPr/>
        </p:nvSpPr>
        <p:spPr>
          <a:xfrm>
            <a:off x="7478266" y="2766533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25CD4AE7-103D-115C-B060-063681EAB58F}"/>
              </a:ext>
            </a:extLst>
          </p:cNvPr>
          <p:cNvCxnSpPr>
            <a:cxnSpLocks/>
            <a:stCxn id="4" idx="6"/>
            <a:endCxn id="23" idx="2"/>
          </p:cNvCxnSpPr>
          <p:nvPr/>
        </p:nvCxnSpPr>
        <p:spPr>
          <a:xfrm flipV="1">
            <a:off x="6320992" y="6617773"/>
            <a:ext cx="1157274" cy="340962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FE2BBE51-A66D-784C-7494-BCE7F45E682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6320992" y="2135277"/>
            <a:ext cx="1157274" cy="812465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79229A66-A097-3709-1E00-B9789222D4B4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6320992" y="2686321"/>
            <a:ext cx="1157274" cy="261421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59FB7A77-D6E5-B7BD-AC14-66A6299EFEAD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 flipV="1">
            <a:off x="6320992" y="2947742"/>
            <a:ext cx="1157274" cy="305619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椭圆 14">
            <a:extLst>
              <a:ext uri="{FF2B5EF4-FFF2-40B4-BE49-F238E27FC236}">
                <a16:creationId xmlns:a16="http://schemas.microsoft.com/office/drawing/2014/main" id="{B46A0983-FB0F-1DD6-A22F-5A99F322837A}"/>
              </a:ext>
            </a:extLst>
          </p:cNvPr>
          <p:cNvSpPr/>
          <p:nvPr/>
        </p:nvSpPr>
        <p:spPr>
          <a:xfrm>
            <a:off x="9062442" y="4434663"/>
            <a:ext cx="360040" cy="3624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B1284AB2-0FF7-70F1-0917-CECD943D6B37}"/>
              </a:ext>
            </a:extLst>
          </p:cNvPr>
          <p:cNvCxnSpPr>
            <a:cxnSpLocks/>
            <a:stCxn id="8" idx="6"/>
            <a:endCxn id="15" idx="1"/>
          </p:cNvCxnSpPr>
          <p:nvPr/>
        </p:nvCxnSpPr>
        <p:spPr>
          <a:xfrm>
            <a:off x="7838306" y="2947742"/>
            <a:ext cx="1276863" cy="1539996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EFD730C1-3D89-4295-A5F0-90827FCCB60F}"/>
              </a:ext>
            </a:extLst>
          </p:cNvPr>
          <p:cNvSpPr/>
          <p:nvPr/>
        </p:nvSpPr>
        <p:spPr>
          <a:xfrm>
            <a:off x="7478266" y="4699363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7F5465D4-7BD4-F12B-A1F9-B911656A4D0E}"/>
              </a:ext>
            </a:extLst>
          </p:cNvPr>
          <p:cNvSpPr/>
          <p:nvPr/>
        </p:nvSpPr>
        <p:spPr>
          <a:xfrm>
            <a:off x="7478266" y="6436564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FCB190F6-31A0-5866-37C2-280473915765}"/>
              </a:ext>
            </a:extLst>
          </p:cNvPr>
          <p:cNvCxnSpPr>
            <a:cxnSpLocks/>
            <a:stCxn id="22" idx="6"/>
            <a:endCxn id="15" idx="2"/>
          </p:cNvCxnSpPr>
          <p:nvPr/>
        </p:nvCxnSpPr>
        <p:spPr>
          <a:xfrm flipV="1">
            <a:off x="7838306" y="4615872"/>
            <a:ext cx="1224136" cy="264700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99DA46DE-59E2-A2E9-5F4A-6F107EE424F5}"/>
              </a:ext>
            </a:extLst>
          </p:cNvPr>
          <p:cNvCxnSpPr>
            <a:cxnSpLocks/>
            <a:stCxn id="23" idx="6"/>
            <a:endCxn id="15" idx="3"/>
          </p:cNvCxnSpPr>
          <p:nvPr/>
        </p:nvCxnSpPr>
        <p:spPr>
          <a:xfrm flipV="1">
            <a:off x="7838306" y="4744005"/>
            <a:ext cx="1276863" cy="1873768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C00C3C3B-E386-1DD1-AE81-B0A9A67E5086}"/>
              </a:ext>
            </a:extLst>
          </p:cNvPr>
          <p:cNvSpPr/>
          <p:nvPr/>
        </p:nvSpPr>
        <p:spPr>
          <a:xfrm>
            <a:off x="5960952" y="4204794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15AF49C6-72FD-195D-8F16-0FA1936D9E5A}"/>
              </a:ext>
            </a:extLst>
          </p:cNvPr>
          <p:cNvSpPr/>
          <p:nvPr/>
        </p:nvSpPr>
        <p:spPr>
          <a:xfrm>
            <a:off x="5960952" y="3653622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E3C1D8EF-9B5B-C507-5509-6EB57BDB352F}"/>
              </a:ext>
            </a:extLst>
          </p:cNvPr>
          <p:cNvCxnSpPr>
            <a:cxnSpLocks/>
            <a:stCxn id="28" idx="6"/>
            <a:endCxn id="22" idx="2"/>
          </p:cNvCxnSpPr>
          <p:nvPr/>
        </p:nvCxnSpPr>
        <p:spPr>
          <a:xfrm>
            <a:off x="6320992" y="3834831"/>
            <a:ext cx="1157274" cy="1045741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C51C2317-134F-8376-5D15-71E379949669}"/>
              </a:ext>
            </a:extLst>
          </p:cNvPr>
          <p:cNvCxnSpPr>
            <a:cxnSpLocks/>
            <a:stCxn id="26" idx="6"/>
            <a:endCxn id="22" idx="2"/>
          </p:cNvCxnSpPr>
          <p:nvPr/>
        </p:nvCxnSpPr>
        <p:spPr>
          <a:xfrm>
            <a:off x="6320992" y="4386003"/>
            <a:ext cx="1157274" cy="494569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椭圆 30">
            <a:extLst>
              <a:ext uri="{FF2B5EF4-FFF2-40B4-BE49-F238E27FC236}">
                <a16:creationId xmlns:a16="http://schemas.microsoft.com/office/drawing/2014/main" id="{D98D6014-2B20-995C-84B4-A0F92E5F5D5F}"/>
              </a:ext>
            </a:extLst>
          </p:cNvPr>
          <p:cNvSpPr/>
          <p:nvPr/>
        </p:nvSpPr>
        <p:spPr>
          <a:xfrm>
            <a:off x="5960952" y="4808127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890544D0-1125-0133-5996-C9CDBA55A900}"/>
              </a:ext>
            </a:extLst>
          </p:cNvPr>
          <p:cNvCxnSpPr>
            <a:cxnSpLocks/>
            <a:stCxn id="31" idx="6"/>
            <a:endCxn id="22" idx="2"/>
          </p:cNvCxnSpPr>
          <p:nvPr/>
        </p:nvCxnSpPr>
        <p:spPr>
          <a:xfrm flipV="1">
            <a:off x="6320992" y="4880572"/>
            <a:ext cx="1157274" cy="108764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椭圆 32">
            <a:extLst>
              <a:ext uri="{FF2B5EF4-FFF2-40B4-BE49-F238E27FC236}">
                <a16:creationId xmlns:a16="http://schemas.microsoft.com/office/drawing/2014/main" id="{6330F967-24DE-F3C7-31B4-F60CA38BF2B8}"/>
              </a:ext>
            </a:extLst>
          </p:cNvPr>
          <p:cNvSpPr/>
          <p:nvPr/>
        </p:nvSpPr>
        <p:spPr>
          <a:xfrm>
            <a:off x="5960952" y="5436713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1E609032-5D66-9D0D-13FC-7E8A3C64B678}"/>
              </a:ext>
            </a:extLst>
          </p:cNvPr>
          <p:cNvSpPr/>
          <p:nvPr/>
        </p:nvSpPr>
        <p:spPr>
          <a:xfrm>
            <a:off x="5966098" y="6033596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51F27662-9633-1E50-0D21-B0175A82B64B}"/>
              </a:ext>
            </a:extLst>
          </p:cNvPr>
          <p:cNvCxnSpPr>
            <a:cxnSpLocks/>
            <a:stCxn id="34" idx="6"/>
            <a:endCxn id="8" idx="2"/>
          </p:cNvCxnSpPr>
          <p:nvPr/>
        </p:nvCxnSpPr>
        <p:spPr>
          <a:xfrm flipV="1">
            <a:off x="6326138" y="2947742"/>
            <a:ext cx="1152128" cy="3267063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1B284E6B-5CB4-21DF-1A7D-CE1067C931F5}"/>
              </a:ext>
            </a:extLst>
          </p:cNvPr>
          <p:cNvCxnSpPr>
            <a:cxnSpLocks/>
            <a:stCxn id="34" idx="6"/>
            <a:endCxn id="23" idx="2"/>
          </p:cNvCxnSpPr>
          <p:nvPr/>
        </p:nvCxnSpPr>
        <p:spPr>
          <a:xfrm>
            <a:off x="6326138" y="6214805"/>
            <a:ext cx="1152128" cy="402968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线箭头连接符 40">
            <a:extLst>
              <a:ext uri="{FF2B5EF4-FFF2-40B4-BE49-F238E27FC236}">
                <a16:creationId xmlns:a16="http://schemas.microsoft.com/office/drawing/2014/main" id="{1611CEDE-091E-9E88-8458-85FD95CEB1F5}"/>
              </a:ext>
            </a:extLst>
          </p:cNvPr>
          <p:cNvCxnSpPr>
            <a:cxnSpLocks/>
            <a:stCxn id="28" idx="6"/>
            <a:endCxn id="8" idx="2"/>
          </p:cNvCxnSpPr>
          <p:nvPr/>
        </p:nvCxnSpPr>
        <p:spPr>
          <a:xfrm flipV="1">
            <a:off x="6320992" y="2947742"/>
            <a:ext cx="1157274" cy="887089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136134B9-68D2-981B-683F-5BDDBF3FD5E7}"/>
              </a:ext>
            </a:extLst>
          </p:cNvPr>
          <p:cNvCxnSpPr>
            <a:cxnSpLocks/>
            <a:stCxn id="31" idx="6"/>
            <a:endCxn id="8" idx="2"/>
          </p:cNvCxnSpPr>
          <p:nvPr/>
        </p:nvCxnSpPr>
        <p:spPr>
          <a:xfrm flipV="1">
            <a:off x="6320992" y="2947742"/>
            <a:ext cx="1157274" cy="2041594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线箭头连接符 42">
            <a:extLst>
              <a:ext uri="{FF2B5EF4-FFF2-40B4-BE49-F238E27FC236}">
                <a16:creationId xmlns:a16="http://schemas.microsoft.com/office/drawing/2014/main" id="{E53C784C-288F-DF0F-2890-4B0B8855E01C}"/>
              </a:ext>
            </a:extLst>
          </p:cNvPr>
          <p:cNvCxnSpPr>
            <a:cxnSpLocks/>
            <a:stCxn id="31" idx="6"/>
            <a:endCxn id="23" idx="2"/>
          </p:cNvCxnSpPr>
          <p:nvPr/>
        </p:nvCxnSpPr>
        <p:spPr>
          <a:xfrm>
            <a:off x="6320992" y="4989336"/>
            <a:ext cx="1157274" cy="1628437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9D27B5D9-D2E4-A013-30DE-48151965B63E}"/>
              </a:ext>
            </a:extLst>
          </p:cNvPr>
          <p:cNvCxnSpPr>
            <a:cxnSpLocks/>
            <a:stCxn id="33" idx="6"/>
            <a:endCxn id="8" idx="2"/>
          </p:cNvCxnSpPr>
          <p:nvPr/>
        </p:nvCxnSpPr>
        <p:spPr>
          <a:xfrm flipV="1">
            <a:off x="6320992" y="2947742"/>
            <a:ext cx="1157274" cy="2670180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224DE3F0-9B3A-9018-CD1B-656FCA31B4AA}"/>
              </a:ext>
            </a:extLst>
          </p:cNvPr>
          <p:cNvCxnSpPr>
            <a:cxnSpLocks/>
            <a:stCxn id="26" idx="6"/>
            <a:endCxn id="8" idx="2"/>
          </p:cNvCxnSpPr>
          <p:nvPr/>
        </p:nvCxnSpPr>
        <p:spPr>
          <a:xfrm flipV="1">
            <a:off x="6320992" y="2947742"/>
            <a:ext cx="1157274" cy="1438261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53339188-E8D8-7FC6-DD7F-47C58378171A}"/>
                  </a:ext>
                </a:extLst>
              </p:cNvPr>
              <p:cNvSpPr txBox="1"/>
              <p:nvPr/>
            </p:nvSpPr>
            <p:spPr bwMode="auto">
              <a:xfrm>
                <a:off x="9013882" y="4464423"/>
                <a:ext cx="457994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53339188-E8D8-7FC6-DD7F-47C583781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13882" y="4464423"/>
                <a:ext cx="457994" cy="307777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直线箭头连接符 74">
            <a:extLst>
              <a:ext uri="{FF2B5EF4-FFF2-40B4-BE49-F238E27FC236}">
                <a16:creationId xmlns:a16="http://schemas.microsoft.com/office/drawing/2014/main" id="{2398DE64-86D6-A455-4564-1945FBA42E65}"/>
              </a:ext>
            </a:extLst>
          </p:cNvPr>
          <p:cNvCxnSpPr>
            <a:cxnSpLocks/>
            <a:stCxn id="5" idx="6"/>
            <a:endCxn id="22" idx="2"/>
          </p:cNvCxnSpPr>
          <p:nvPr/>
        </p:nvCxnSpPr>
        <p:spPr>
          <a:xfrm>
            <a:off x="6320992" y="2135277"/>
            <a:ext cx="1157274" cy="2745295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线箭头连接符 77">
            <a:extLst>
              <a:ext uri="{FF2B5EF4-FFF2-40B4-BE49-F238E27FC236}">
                <a16:creationId xmlns:a16="http://schemas.microsoft.com/office/drawing/2014/main" id="{F534D32A-A876-6911-8EF1-62974BFF362A}"/>
              </a:ext>
            </a:extLst>
          </p:cNvPr>
          <p:cNvCxnSpPr>
            <a:cxnSpLocks/>
            <a:stCxn id="6" idx="6"/>
            <a:endCxn id="22" idx="2"/>
          </p:cNvCxnSpPr>
          <p:nvPr/>
        </p:nvCxnSpPr>
        <p:spPr>
          <a:xfrm>
            <a:off x="6320992" y="2686321"/>
            <a:ext cx="1157274" cy="2194251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线箭头连接符 80">
            <a:extLst>
              <a:ext uri="{FF2B5EF4-FFF2-40B4-BE49-F238E27FC236}">
                <a16:creationId xmlns:a16="http://schemas.microsoft.com/office/drawing/2014/main" id="{A9178206-BB73-6AE8-1715-058EE4562A42}"/>
              </a:ext>
            </a:extLst>
          </p:cNvPr>
          <p:cNvCxnSpPr>
            <a:cxnSpLocks/>
            <a:stCxn id="7" idx="6"/>
            <a:endCxn id="22" idx="2"/>
          </p:cNvCxnSpPr>
          <p:nvPr/>
        </p:nvCxnSpPr>
        <p:spPr>
          <a:xfrm>
            <a:off x="6320992" y="3253361"/>
            <a:ext cx="1157274" cy="1627211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线箭头连接符 83">
            <a:extLst>
              <a:ext uri="{FF2B5EF4-FFF2-40B4-BE49-F238E27FC236}">
                <a16:creationId xmlns:a16="http://schemas.microsoft.com/office/drawing/2014/main" id="{B09CA51B-A90D-DFAF-9B7F-18AE60F9C6FE}"/>
              </a:ext>
            </a:extLst>
          </p:cNvPr>
          <p:cNvCxnSpPr>
            <a:cxnSpLocks/>
            <a:stCxn id="33" idx="6"/>
            <a:endCxn id="22" idx="2"/>
          </p:cNvCxnSpPr>
          <p:nvPr/>
        </p:nvCxnSpPr>
        <p:spPr>
          <a:xfrm flipV="1">
            <a:off x="6320992" y="4880572"/>
            <a:ext cx="1157274" cy="737350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线箭头连接符 87">
            <a:extLst>
              <a:ext uri="{FF2B5EF4-FFF2-40B4-BE49-F238E27FC236}">
                <a16:creationId xmlns:a16="http://schemas.microsoft.com/office/drawing/2014/main" id="{4B2C3E77-F076-D208-764E-3AEF3AA3D7F4}"/>
              </a:ext>
            </a:extLst>
          </p:cNvPr>
          <p:cNvCxnSpPr>
            <a:cxnSpLocks/>
            <a:stCxn id="34" idx="6"/>
            <a:endCxn id="22" idx="2"/>
          </p:cNvCxnSpPr>
          <p:nvPr/>
        </p:nvCxnSpPr>
        <p:spPr>
          <a:xfrm flipV="1">
            <a:off x="6326138" y="4880572"/>
            <a:ext cx="1152128" cy="1334233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线箭头连接符 90">
            <a:extLst>
              <a:ext uri="{FF2B5EF4-FFF2-40B4-BE49-F238E27FC236}">
                <a16:creationId xmlns:a16="http://schemas.microsoft.com/office/drawing/2014/main" id="{5B1451F9-E96E-74A4-96CC-976E4C6A42FC}"/>
              </a:ext>
            </a:extLst>
          </p:cNvPr>
          <p:cNvCxnSpPr>
            <a:cxnSpLocks/>
            <a:stCxn id="33" idx="6"/>
            <a:endCxn id="23" idx="2"/>
          </p:cNvCxnSpPr>
          <p:nvPr/>
        </p:nvCxnSpPr>
        <p:spPr>
          <a:xfrm>
            <a:off x="6320992" y="5617922"/>
            <a:ext cx="1157274" cy="999851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直线箭头连接符 93">
            <a:extLst>
              <a:ext uri="{FF2B5EF4-FFF2-40B4-BE49-F238E27FC236}">
                <a16:creationId xmlns:a16="http://schemas.microsoft.com/office/drawing/2014/main" id="{41D8F44D-7A96-04D7-F1E9-B67413DE6702}"/>
              </a:ext>
            </a:extLst>
          </p:cNvPr>
          <p:cNvCxnSpPr>
            <a:cxnSpLocks/>
            <a:stCxn id="26" idx="6"/>
            <a:endCxn id="23" idx="2"/>
          </p:cNvCxnSpPr>
          <p:nvPr/>
        </p:nvCxnSpPr>
        <p:spPr>
          <a:xfrm>
            <a:off x="6320992" y="4386003"/>
            <a:ext cx="1157274" cy="2231770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直线箭头连接符 96">
            <a:extLst>
              <a:ext uri="{FF2B5EF4-FFF2-40B4-BE49-F238E27FC236}">
                <a16:creationId xmlns:a16="http://schemas.microsoft.com/office/drawing/2014/main" id="{3D4B1EEA-ADF0-90D1-CD7F-DACB215D16A3}"/>
              </a:ext>
            </a:extLst>
          </p:cNvPr>
          <p:cNvCxnSpPr>
            <a:cxnSpLocks/>
            <a:stCxn id="28" idx="6"/>
            <a:endCxn id="23" idx="2"/>
          </p:cNvCxnSpPr>
          <p:nvPr/>
        </p:nvCxnSpPr>
        <p:spPr>
          <a:xfrm>
            <a:off x="6320992" y="3834831"/>
            <a:ext cx="1157274" cy="2782942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线箭头连接符 99">
            <a:extLst>
              <a:ext uri="{FF2B5EF4-FFF2-40B4-BE49-F238E27FC236}">
                <a16:creationId xmlns:a16="http://schemas.microsoft.com/office/drawing/2014/main" id="{624ED225-9A63-8081-DDA6-C69DF8843DFF}"/>
              </a:ext>
            </a:extLst>
          </p:cNvPr>
          <p:cNvCxnSpPr>
            <a:cxnSpLocks/>
            <a:stCxn id="7" idx="6"/>
            <a:endCxn id="23" idx="2"/>
          </p:cNvCxnSpPr>
          <p:nvPr/>
        </p:nvCxnSpPr>
        <p:spPr>
          <a:xfrm>
            <a:off x="6320992" y="3253361"/>
            <a:ext cx="1157274" cy="3364412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直线箭头连接符 102">
            <a:extLst>
              <a:ext uri="{FF2B5EF4-FFF2-40B4-BE49-F238E27FC236}">
                <a16:creationId xmlns:a16="http://schemas.microsoft.com/office/drawing/2014/main" id="{1247FF3B-CCDF-288D-B60F-64E6E2955C47}"/>
              </a:ext>
            </a:extLst>
          </p:cNvPr>
          <p:cNvCxnSpPr>
            <a:cxnSpLocks/>
            <a:stCxn id="6" idx="6"/>
            <a:endCxn id="23" idx="2"/>
          </p:cNvCxnSpPr>
          <p:nvPr/>
        </p:nvCxnSpPr>
        <p:spPr>
          <a:xfrm>
            <a:off x="6320992" y="2686321"/>
            <a:ext cx="1157274" cy="3931452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直线箭头连接符 105">
            <a:extLst>
              <a:ext uri="{FF2B5EF4-FFF2-40B4-BE49-F238E27FC236}">
                <a16:creationId xmlns:a16="http://schemas.microsoft.com/office/drawing/2014/main" id="{BB364749-4DE9-08CA-69BD-45C752D20D04}"/>
              </a:ext>
            </a:extLst>
          </p:cNvPr>
          <p:cNvCxnSpPr>
            <a:cxnSpLocks/>
            <a:stCxn id="5" idx="6"/>
            <a:endCxn id="23" idx="2"/>
          </p:cNvCxnSpPr>
          <p:nvPr/>
        </p:nvCxnSpPr>
        <p:spPr>
          <a:xfrm>
            <a:off x="6320992" y="2135277"/>
            <a:ext cx="1157274" cy="4482496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线箭头连接符 115">
            <a:extLst>
              <a:ext uri="{FF2B5EF4-FFF2-40B4-BE49-F238E27FC236}">
                <a16:creationId xmlns:a16="http://schemas.microsoft.com/office/drawing/2014/main" id="{E34643A6-EE99-CAD8-067F-202B2F71B5E0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5580529" y="2135277"/>
            <a:ext cx="380423" cy="213747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直线箭头连接符 118">
            <a:extLst>
              <a:ext uri="{FF2B5EF4-FFF2-40B4-BE49-F238E27FC236}">
                <a16:creationId xmlns:a16="http://schemas.microsoft.com/office/drawing/2014/main" id="{7628FEC6-1137-8209-7EF8-A7FBF6B04B4F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5580529" y="2135277"/>
            <a:ext cx="380423" cy="32539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直线箭头连接符 121">
            <a:extLst>
              <a:ext uri="{FF2B5EF4-FFF2-40B4-BE49-F238E27FC236}">
                <a16:creationId xmlns:a16="http://schemas.microsoft.com/office/drawing/2014/main" id="{E4EC3196-513F-8C18-9C26-D6F0234C64DB}"/>
              </a:ext>
            </a:extLst>
          </p:cNvPr>
          <p:cNvCxnSpPr>
            <a:cxnSpLocks/>
            <a:stCxn id="5" idx="2"/>
          </p:cNvCxnSpPr>
          <p:nvPr/>
        </p:nvCxnSpPr>
        <p:spPr>
          <a:xfrm flipH="1" flipV="1">
            <a:off x="5580529" y="1986607"/>
            <a:ext cx="380423" cy="148670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直线箭头连接符 124">
            <a:extLst>
              <a:ext uri="{FF2B5EF4-FFF2-40B4-BE49-F238E27FC236}">
                <a16:creationId xmlns:a16="http://schemas.microsoft.com/office/drawing/2014/main" id="{BBE29FA0-53A7-64C6-4738-57473E6C61D2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5570338" y="2686321"/>
            <a:ext cx="390614" cy="205475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直线箭头连接符 125">
            <a:extLst>
              <a:ext uri="{FF2B5EF4-FFF2-40B4-BE49-F238E27FC236}">
                <a16:creationId xmlns:a16="http://schemas.microsoft.com/office/drawing/2014/main" id="{9CF5FDDB-30F1-5B28-6B0D-CB555AB662EB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5570338" y="2686321"/>
            <a:ext cx="390614" cy="24267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直线箭头连接符 126">
            <a:extLst>
              <a:ext uri="{FF2B5EF4-FFF2-40B4-BE49-F238E27FC236}">
                <a16:creationId xmlns:a16="http://schemas.microsoft.com/office/drawing/2014/main" id="{6D366E4D-D637-1A7D-6FAE-C0356C20CE7F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5570338" y="2529379"/>
            <a:ext cx="390614" cy="156942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直线箭头连接符 130">
            <a:extLst>
              <a:ext uri="{FF2B5EF4-FFF2-40B4-BE49-F238E27FC236}">
                <a16:creationId xmlns:a16="http://schemas.microsoft.com/office/drawing/2014/main" id="{BE3511D8-A3BF-9EF3-7DAB-A5229C30E5A6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567838" y="3253361"/>
            <a:ext cx="393114" cy="213968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直线箭头连接符 131">
            <a:extLst>
              <a:ext uri="{FF2B5EF4-FFF2-40B4-BE49-F238E27FC236}">
                <a16:creationId xmlns:a16="http://schemas.microsoft.com/office/drawing/2014/main" id="{96349FA4-1FF0-1747-05ED-F8DDC40E13D6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567838" y="3253361"/>
            <a:ext cx="393114" cy="32760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直线箭头连接符 132">
            <a:extLst>
              <a:ext uri="{FF2B5EF4-FFF2-40B4-BE49-F238E27FC236}">
                <a16:creationId xmlns:a16="http://schemas.microsoft.com/office/drawing/2014/main" id="{F74704EA-3F59-CD46-0733-8D1C84DE3457}"/>
              </a:ext>
            </a:extLst>
          </p:cNvPr>
          <p:cNvCxnSpPr>
            <a:cxnSpLocks/>
            <a:stCxn id="7" idx="2"/>
          </p:cNvCxnSpPr>
          <p:nvPr/>
        </p:nvCxnSpPr>
        <p:spPr>
          <a:xfrm flipH="1" flipV="1">
            <a:off x="5567838" y="3104912"/>
            <a:ext cx="393114" cy="148449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直线箭头连接符 133">
            <a:extLst>
              <a:ext uri="{FF2B5EF4-FFF2-40B4-BE49-F238E27FC236}">
                <a16:creationId xmlns:a16="http://schemas.microsoft.com/office/drawing/2014/main" id="{FE9E5EBD-23FC-B7AA-FF71-397968EFEBC5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5557647" y="3834831"/>
            <a:ext cx="403305" cy="175270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直线箭头连接符 134">
            <a:extLst>
              <a:ext uri="{FF2B5EF4-FFF2-40B4-BE49-F238E27FC236}">
                <a16:creationId xmlns:a16="http://schemas.microsoft.com/office/drawing/2014/main" id="{64CAA19C-A5F8-3104-0FA2-97CE7AEF4B63}"/>
              </a:ext>
            </a:extLst>
          </p:cNvPr>
          <p:cNvCxnSpPr>
            <a:cxnSpLocks/>
            <a:stCxn id="28" idx="2"/>
          </p:cNvCxnSpPr>
          <p:nvPr/>
        </p:nvCxnSpPr>
        <p:spPr>
          <a:xfrm flipH="1" flipV="1">
            <a:off x="5557647" y="3828893"/>
            <a:ext cx="403305" cy="5938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直线箭头连接符 135">
            <a:extLst>
              <a:ext uri="{FF2B5EF4-FFF2-40B4-BE49-F238E27FC236}">
                <a16:creationId xmlns:a16="http://schemas.microsoft.com/office/drawing/2014/main" id="{F4698041-F9F7-ABB9-B37F-45629996FCC7}"/>
              </a:ext>
            </a:extLst>
          </p:cNvPr>
          <p:cNvCxnSpPr>
            <a:cxnSpLocks/>
            <a:stCxn id="28" idx="2"/>
          </p:cNvCxnSpPr>
          <p:nvPr/>
        </p:nvCxnSpPr>
        <p:spPr>
          <a:xfrm flipH="1" flipV="1">
            <a:off x="5557647" y="3647684"/>
            <a:ext cx="403305" cy="187147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直线箭头连接符 142">
            <a:extLst>
              <a:ext uri="{FF2B5EF4-FFF2-40B4-BE49-F238E27FC236}">
                <a16:creationId xmlns:a16="http://schemas.microsoft.com/office/drawing/2014/main" id="{297C77E5-643C-BAF7-10B0-DA4A056D3722}"/>
              </a:ext>
            </a:extLst>
          </p:cNvPr>
          <p:cNvCxnSpPr>
            <a:cxnSpLocks/>
          </p:cNvCxnSpPr>
          <p:nvPr/>
        </p:nvCxnSpPr>
        <p:spPr>
          <a:xfrm flipH="1">
            <a:off x="5570338" y="4411046"/>
            <a:ext cx="380423" cy="213747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直线箭头连接符 143">
            <a:extLst>
              <a:ext uri="{FF2B5EF4-FFF2-40B4-BE49-F238E27FC236}">
                <a16:creationId xmlns:a16="http://schemas.microsoft.com/office/drawing/2014/main" id="{C296C493-4818-5E71-D626-0F835DFD0299}"/>
              </a:ext>
            </a:extLst>
          </p:cNvPr>
          <p:cNvCxnSpPr>
            <a:cxnSpLocks/>
          </p:cNvCxnSpPr>
          <p:nvPr/>
        </p:nvCxnSpPr>
        <p:spPr>
          <a:xfrm flipH="1">
            <a:off x="5570338" y="4411046"/>
            <a:ext cx="380423" cy="32539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直线箭头连接符 144">
            <a:extLst>
              <a:ext uri="{FF2B5EF4-FFF2-40B4-BE49-F238E27FC236}">
                <a16:creationId xmlns:a16="http://schemas.microsoft.com/office/drawing/2014/main" id="{D99E46E1-8DE2-110E-2C42-812181E354CA}"/>
              </a:ext>
            </a:extLst>
          </p:cNvPr>
          <p:cNvCxnSpPr>
            <a:cxnSpLocks/>
          </p:cNvCxnSpPr>
          <p:nvPr/>
        </p:nvCxnSpPr>
        <p:spPr>
          <a:xfrm flipH="1" flipV="1">
            <a:off x="5570338" y="4262376"/>
            <a:ext cx="380423" cy="148670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直线箭头连接符 145">
            <a:extLst>
              <a:ext uri="{FF2B5EF4-FFF2-40B4-BE49-F238E27FC236}">
                <a16:creationId xmlns:a16="http://schemas.microsoft.com/office/drawing/2014/main" id="{373D8503-2E65-DBAE-58A9-D808145F583C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5560147" y="4989336"/>
            <a:ext cx="400805" cy="178229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直线箭头连接符 146">
            <a:extLst>
              <a:ext uri="{FF2B5EF4-FFF2-40B4-BE49-F238E27FC236}">
                <a16:creationId xmlns:a16="http://schemas.microsoft.com/office/drawing/2014/main" id="{58706A23-510D-AC9A-D7DE-E0E3894DA561}"/>
              </a:ext>
            </a:extLst>
          </p:cNvPr>
          <p:cNvCxnSpPr>
            <a:cxnSpLocks/>
            <a:stCxn id="31" idx="2"/>
          </p:cNvCxnSpPr>
          <p:nvPr/>
        </p:nvCxnSpPr>
        <p:spPr>
          <a:xfrm flipH="1" flipV="1">
            <a:off x="5560147" y="4986357"/>
            <a:ext cx="400805" cy="2979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直线箭头连接符 147">
            <a:extLst>
              <a:ext uri="{FF2B5EF4-FFF2-40B4-BE49-F238E27FC236}">
                <a16:creationId xmlns:a16="http://schemas.microsoft.com/office/drawing/2014/main" id="{0726D9C7-988A-1DF8-287A-03D1CA3CC082}"/>
              </a:ext>
            </a:extLst>
          </p:cNvPr>
          <p:cNvCxnSpPr>
            <a:cxnSpLocks/>
            <a:stCxn id="31" idx="2"/>
          </p:cNvCxnSpPr>
          <p:nvPr/>
        </p:nvCxnSpPr>
        <p:spPr>
          <a:xfrm flipH="1" flipV="1">
            <a:off x="5560147" y="4805148"/>
            <a:ext cx="400805" cy="184188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直线箭头连接符 148">
            <a:extLst>
              <a:ext uri="{FF2B5EF4-FFF2-40B4-BE49-F238E27FC236}">
                <a16:creationId xmlns:a16="http://schemas.microsoft.com/office/drawing/2014/main" id="{458AAADC-A644-CCAE-1F9C-373E713B5D29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5557647" y="5617922"/>
            <a:ext cx="403305" cy="230764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直线箭头连接符 149">
            <a:extLst>
              <a:ext uri="{FF2B5EF4-FFF2-40B4-BE49-F238E27FC236}">
                <a16:creationId xmlns:a16="http://schemas.microsoft.com/office/drawing/2014/main" id="{582F4B6A-B760-2CA8-5C4A-1CDD69AE0000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5557647" y="5617922"/>
            <a:ext cx="403305" cy="49556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直线箭头连接符 150">
            <a:extLst>
              <a:ext uri="{FF2B5EF4-FFF2-40B4-BE49-F238E27FC236}">
                <a16:creationId xmlns:a16="http://schemas.microsoft.com/office/drawing/2014/main" id="{63462F3C-9426-C247-3B51-EE0222C60262}"/>
              </a:ext>
            </a:extLst>
          </p:cNvPr>
          <p:cNvCxnSpPr>
            <a:cxnSpLocks/>
            <a:stCxn id="33" idx="2"/>
          </p:cNvCxnSpPr>
          <p:nvPr/>
        </p:nvCxnSpPr>
        <p:spPr>
          <a:xfrm flipH="1" flipV="1">
            <a:off x="5557647" y="5486269"/>
            <a:ext cx="403305" cy="131653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直线箭头连接符 151">
            <a:extLst>
              <a:ext uri="{FF2B5EF4-FFF2-40B4-BE49-F238E27FC236}">
                <a16:creationId xmlns:a16="http://schemas.microsoft.com/office/drawing/2014/main" id="{9A092AA4-E092-10D1-0025-2EF5FA88830E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5547456" y="6214805"/>
            <a:ext cx="418642" cy="176653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直线箭头连接符 152">
            <a:extLst>
              <a:ext uri="{FF2B5EF4-FFF2-40B4-BE49-F238E27FC236}">
                <a16:creationId xmlns:a16="http://schemas.microsoft.com/office/drawing/2014/main" id="{31D2DC4C-3849-CD3E-27B2-C40BC8D07591}"/>
              </a:ext>
            </a:extLst>
          </p:cNvPr>
          <p:cNvCxnSpPr>
            <a:cxnSpLocks/>
            <a:stCxn id="34" idx="2"/>
          </p:cNvCxnSpPr>
          <p:nvPr/>
        </p:nvCxnSpPr>
        <p:spPr>
          <a:xfrm flipH="1" flipV="1">
            <a:off x="5547456" y="6210250"/>
            <a:ext cx="418642" cy="4555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直线箭头连接符 153">
            <a:extLst>
              <a:ext uri="{FF2B5EF4-FFF2-40B4-BE49-F238E27FC236}">
                <a16:creationId xmlns:a16="http://schemas.microsoft.com/office/drawing/2014/main" id="{A7EFDAF5-2279-D062-89C4-9599ACABE83F}"/>
              </a:ext>
            </a:extLst>
          </p:cNvPr>
          <p:cNvCxnSpPr>
            <a:cxnSpLocks/>
            <a:stCxn id="34" idx="2"/>
          </p:cNvCxnSpPr>
          <p:nvPr/>
        </p:nvCxnSpPr>
        <p:spPr>
          <a:xfrm flipH="1" flipV="1">
            <a:off x="5547456" y="6029041"/>
            <a:ext cx="418642" cy="185764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9E3750EC-729E-51A8-8F2B-0EB14B14504E}"/>
                  </a:ext>
                </a:extLst>
              </p:cNvPr>
              <p:cNvSpPr txBox="1"/>
              <p:nvPr/>
            </p:nvSpPr>
            <p:spPr bwMode="auto">
              <a:xfrm>
                <a:off x="5169345" y="1376140"/>
                <a:ext cx="2404560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altLang="zh-CN" sz="2200" dirty="0">
                    <a:solidFill>
                      <a:srgbClr val="005AAA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out-degree = </a:t>
                </a:r>
                <a14:m>
                  <m:oMath xmlns:m="http://schemas.openxmlformats.org/officeDocument/2006/math">
                    <m:r>
                      <a:rPr lang="en-US" altLang="zh-CN" sz="2200" b="0" i="1" dirty="0">
                        <a:solidFill>
                          <a:srgbClr val="005AAA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altLang="zh-CN" sz="2200" dirty="0">
                  <a:solidFill>
                    <a:srgbClr val="005AAA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9E3750EC-729E-51A8-8F2B-0EB14B145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9345" y="1376140"/>
                <a:ext cx="2404560" cy="430352"/>
              </a:xfrm>
              <a:prstGeom prst="rect">
                <a:avLst/>
              </a:prstGeom>
              <a:blipFill>
                <a:blip r:embed="rId4"/>
                <a:stretch>
                  <a:fillRect l="-3684" t="-8571" b="-25714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组合 49">
            <a:extLst>
              <a:ext uri="{FF2B5EF4-FFF2-40B4-BE49-F238E27FC236}">
                <a16:creationId xmlns:a16="http://schemas.microsoft.com/office/drawing/2014/main" id="{86BF4128-CFB9-FBA8-FF18-DDB631F01C1D}"/>
              </a:ext>
            </a:extLst>
          </p:cNvPr>
          <p:cNvGrpSpPr/>
          <p:nvPr/>
        </p:nvGrpSpPr>
        <p:grpSpPr>
          <a:xfrm>
            <a:off x="4684201" y="2077645"/>
            <a:ext cx="378487" cy="4137979"/>
            <a:chOff x="4361473" y="3537571"/>
            <a:chExt cx="378487" cy="2866335"/>
          </a:xfrm>
        </p:grpSpPr>
        <p:cxnSp>
          <p:nvCxnSpPr>
            <p:cNvPr id="40" name="直线连接符 39">
              <a:extLst>
                <a:ext uri="{FF2B5EF4-FFF2-40B4-BE49-F238E27FC236}">
                  <a16:creationId xmlns:a16="http://schemas.microsoft.com/office/drawing/2014/main" id="{5D9A0E20-78A9-7F0A-8DDB-BAD26F47F6F8}"/>
                </a:ext>
              </a:extLst>
            </p:cNvPr>
            <p:cNvCxnSpPr/>
            <p:nvPr/>
          </p:nvCxnSpPr>
          <p:spPr>
            <a:xfrm>
              <a:off x="4361473" y="3537571"/>
              <a:ext cx="378487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线连接符 44">
              <a:extLst>
                <a:ext uri="{FF2B5EF4-FFF2-40B4-BE49-F238E27FC236}">
                  <a16:creationId xmlns:a16="http://schemas.microsoft.com/office/drawing/2014/main" id="{51B08E4D-107B-0032-0B13-79E334867A80}"/>
                </a:ext>
              </a:extLst>
            </p:cNvPr>
            <p:cNvCxnSpPr/>
            <p:nvPr/>
          </p:nvCxnSpPr>
          <p:spPr>
            <a:xfrm>
              <a:off x="4361473" y="6403906"/>
              <a:ext cx="378487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线箭头连接符 45">
              <a:extLst>
                <a:ext uri="{FF2B5EF4-FFF2-40B4-BE49-F238E27FC236}">
                  <a16:creationId xmlns:a16="http://schemas.microsoft.com/office/drawing/2014/main" id="{A9D62770-AB06-104D-A2A1-ED52046534E4}"/>
                </a:ext>
              </a:extLst>
            </p:cNvPr>
            <p:cNvCxnSpPr/>
            <p:nvPr/>
          </p:nvCxnSpPr>
          <p:spPr>
            <a:xfrm>
              <a:off x="4550716" y="5346553"/>
              <a:ext cx="0" cy="1051057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线箭头连接符 46">
              <a:extLst>
                <a:ext uri="{FF2B5EF4-FFF2-40B4-BE49-F238E27FC236}">
                  <a16:creationId xmlns:a16="http://schemas.microsoft.com/office/drawing/2014/main" id="{6564A780-A112-C97A-C21A-3237BF4757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0716" y="3550826"/>
              <a:ext cx="0" cy="1051057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A50B6EF5-9C51-E2CE-7F31-D7D9C6E47450}"/>
                  </a:ext>
                </a:extLst>
              </p:cNvPr>
              <p:cNvSpPr txBox="1"/>
              <p:nvPr/>
            </p:nvSpPr>
            <p:spPr bwMode="auto">
              <a:xfrm>
                <a:off x="4345258" y="3907078"/>
                <a:ext cx="1055649" cy="39957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nodes</a:t>
                </a: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A50B6EF5-9C51-E2CE-7F31-D7D9C6E47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5258" y="3907078"/>
                <a:ext cx="1055649" cy="399574"/>
              </a:xfrm>
              <a:prstGeom prst="rect">
                <a:avLst/>
              </a:prstGeom>
              <a:blipFill>
                <a:blip r:embed="rId5"/>
                <a:stretch>
                  <a:fillRect t="-6250" r="-2381" b="-2812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966217F5-6E41-3692-8D72-7269E5D1A831}"/>
                  </a:ext>
                </a:extLst>
              </p:cNvPr>
              <p:cNvSpPr txBox="1"/>
              <p:nvPr/>
            </p:nvSpPr>
            <p:spPr bwMode="auto">
              <a:xfrm>
                <a:off x="5169345" y="7226712"/>
                <a:ext cx="2404560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altLang="zh-CN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out-degree = </a:t>
                </a:r>
                <a14:m>
                  <m:oMath xmlns:m="http://schemas.openxmlformats.org/officeDocument/2006/math">
                    <m:r>
                      <a:rPr lang="en-US" altLang="zh-CN" sz="22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altLang="zh-CN" sz="2200" dirty="0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966217F5-6E41-3692-8D72-7269E5D1A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9345" y="7226712"/>
                <a:ext cx="2404560" cy="430352"/>
              </a:xfrm>
              <a:prstGeom prst="rect">
                <a:avLst/>
              </a:prstGeom>
              <a:blipFill>
                <a:blip r:embed="rId6"/>
                <a:stretch>
                  <a:fillRect l="-3684" t="-8571" b="-25714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椭圆 59">
            <a:extLst>
              <a:ext uri="{FF2B5EF4-FFF2-40B4-BE49-F238E27FC236}">
                <a16:creationId xmlns:a16="http://schemas.microsoft.com/office/drawing/2014/main" id="{DBE9CDA6-821E-8A44-A2B0-9605DC9CF860}"/>
              </a:ext>
            </a:extLst>
          </p:cNvPr>
          <p:cNvSpPr/>
          <p:nvPr/>
        </p:nvSpPr>
        <p:spPr>
          <a:xfrm>
            <a:off x="5964930" y="1959452"/>
            <a:ext cx="360040" cy="36241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2F49EAA9-C092-932A-01B9-B1BB0FE58BEA}"/>
              </a:ext>
            </a:extLst>
          </p:cNvPr>
          <p:cNvSpPr/>
          <p:nvPr/>
        </p:nvSpPr>
        <p:spPr>
          <a:xfrm>
            <a:off x="5964930" y="2510496"/>
            <a:ext cx="360040" cy="36241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1942E9A4-3C6B-9F51-6A78-DBFD7C126C56}"/>
              </a:ext>
            </a:extLst>
          </p:cNvPr>
          <p:cNvSpPr/>
          <p:nvPr/>
        </p:nvSpPr>
        <p:spPr>
          <a:xfrm>
            <a:off x="5964930" y="3077536"/>
            <a:ext cx="360040" cy="36241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E9BCC746-432C-3C71-CDD7-A583870E0B3A}"/>
              </a:ext>
            </a:extLst>
          </p:cNvPr>
          <p:cNvSpPr/>
          <p:nvPr/>
        </p:nvSpPr>
        <p:spPr>
          <a:xfrm>
            <a:off x="5964930" y="4210178"/>
            <a:ext cx="360040" cy="36241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CBC5BA04-0A96-733E-3DFF-C99BA568F4AE}"/>
              </a:ext>
            </a:extLst>
          </p:cNvPr>
          <p:cNvSpPr/>
          <p:nvPr/>
        </p:nvSpPr>
        <p:spPr>
          <a:xfrm>
            <a:off x="5964930" y="3659006"/>
            <a:ext cx="360040" cy="36241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21FE89FC-193E-AB7B-5B21-9A3DE4E195C2}"/>
              </a:ext>
            </a:extLst>
          </p:cNvPr>
          <p:cNvSpPr/>
          <p:nvPr/>
        </p:nvSpPr>
        <p:spPr>
          <a:xfrm>
            <a:off x="5964930" y="4813511"/>
            <a:ext cx="360040" cy="36241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D5E47BEB-9F42-10B0-A46C-995D3C4D3F32}"/>
              </a:ext>
            </a:extLst>
          </p:cNvPr>
          <p:cNvSpPr/>
          <p:nvPr/>
        </p:nvSpPr>
        <p:spPr>
          <a:xfrm>
            <a:off x="5964930" y="5442097"/>
            <a:ext cx="360040" cy="36241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652BC176-E4A7-D0DF-F9FA-7C0C353AFC60}"/>
              </a:ext>
            </a:extLst>
          </p:cNvPr>
          <p:cNvSpPr/>
          <p:nvPr/>
        </p:nvSpPr>
        <p:spPr>
          <a:xfrm>
            <a:off x="5971244" y="6038980"/>
            <a:ext cx="360040" cy="36241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5E39348B-89FE-52BB-9848-511A1A303077}"/>
              </a:ext>
            </a:extLst>
          </p:cNvPr>
          <p:cNvSpPr/>
          <p:nvPr/>
        </p:nvSpPr>
        <p:spPr>
          <a:xfrm>
            <a:off x="5971244" y="6782044"/>
            <a:ext cx="360040" cy="36241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59C7EFAA-CE91-6F05-CC63-F789C6B542B7}"/>
              </a:ext>
            </a:extLst>
          </p:cNvPr>
          <p:cNvSpPr/>
          <p:nvPr/>
        </p:nvSpPr>
        <p:spPr>
          <a:xfrm>
            <a:off x="7484580" y="2773743"/>
            <a:ext cx="360040" cy="36241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248A77FC-349C-9D5B-0F76-2271BA3342BB}"/>
              </a:ext>
            </a:extLst>
          </p:cNvPr>
          <p:cNvSpPr/>
          <p:nvPr/>
        </p:nvSpPr>
        <p:spPr>
          <a:xfrm>
            <a:off x="9068756" y="4441873"/>
            <a:ext cx="360040" cy="36241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EADF2B77-24EA-CFC4-DCE5-F981639C36E0}"/>
              </a:ext>
            </a:extLst>
          </p:cNvPr>
          <p:cNvSpPr/>
          <p:nvPr/>
        </p:nvSpPr>
        <p:spPr>
          <a:xfrm>
            <a:off x="7484580" y="4706573"/>
            <a:ext cx="360040" cy="36241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F23D4BA5-799A-392C-7DCE-4349E4E8432C}"/>
              </a:ext>
            </a:extLst>
          </p:cNvPr>
          <p:cNvSpPr/>
          <p:nvPr/>
        </p:nvSpPr>
        <p:spPr>
          <a:xfrm>
            <a:off x="7484580" y="6443774"/>
            <a:ext cx="360040" cy="36241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73" name="直线箭头连接符 72">
            <a:extLst>
              <a:ext uri="{FF2B5EF4-FFF2-40B4-BE49-F238E27FC236}">
                <a16:creationId xmlns:a16="http://schemas.microsoft.com/office/drawing/2014/main" id="{A09E3959-039C-2AA0-AA53-BE41E2EBF175}"/>
              </a:ext>
            </a:extLst>
          </p:cNvPr>
          <p:cNvCxnSpPr>
            <a:cxnSpLocks/>
          </p:cNvCxnSpPr>
          <p:nvPr/>
        </p:nvCxnSpPr>
        <p:spPr>
          <a:xfrm>
            <a:off x="7859846" y="2971302"/>
            <a:ext cx="1276863" cy="1539996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线箭头连接符 73">
            <a:extLst>
              <a:ext uri="{FF2B5EF4-FFF2-40B4-BE49-F238E27FC236}">
                <a16:creationId xmlns:a16="http://schemas.microsoft.com/office/drawing/2014/main" id="{2C2467AA-4B86-8332-630D-C3961511274A}"/>
              </a:ext>
            </a:extLst>
          </p:cNvPr>
          <p:cNvCxnSpPr>
            <a:cxnSpLocks/>
            <a:stCxn id="71" idx="6"/>
            <a:endCxn id="70" idx="2"/>
          </p:cNvCxnSpPr>
          <p:nvPr/>
        </p:nvCxnSpPr>
        <p:spPr>
          <a:xfrm flipV="1">
            <a:off x="7844620" y="4623082"/>
            <a:ext cx="1224136" cy="264700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线箭头连接符 75">
            <a:extLst>
              <a:ext uri="{FF2B5EF4-FFF2-40B4-BE49-F238E27FC236}">
                <a16:creationId xmlns:a16="http://schemas.microsoft.com/office/drawing/2014/main" id="{FDEC9698-5E07-448F-FEA3-C9F9B29D7611}"/>
              </a:ext>
            </a:extLst>
          </p:cNvPr>
          <p:cNvCxnSpPr>
            <a:cxnSpLocks/>
            <a:stCxn id="72" idx="6"/>
          </p:cNvCxnSpPr>
          <p:nvPr/>
        </p:nvCxnSpPr>
        <p:spPr>
          <a:xfrm flipV="1">
            <a:off x="7844620" y="4767565"/>
            <a:ext cx="1239362" cy="1857418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线箭头连接符 76">
            <a:extLst>
              <a:ext uri="{FF2B5EF4-FFF2-40B4-BE49-F238E27FC236}">
                <a16:creationId xmlns:a16="http://schemas.microsoft.com/office/drawing/2014/main" id="{93B1442D-AD61-F329-C812-31EB99365B52}"/>
              </a:ext>
            </a:extLst>
          </p:cNvPr>
          <p:cNvCxnSpPr>
            <a:cxnSpLocks/>
          </p:cNvCxnSpPr>
          <p:nvPr/>
        </p:nvCxnSpPr>
        <p:spPr>
          <a:xfrm>
            <a:off x="6312080" y="2139795"/>
            <a:ext cx="1157274" cy="812465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线箭头连接符 78">
            <a:extLst>
              <a:ext uri="{FF2B5EF4-FFF2-40B4-BE49-F238E27FC236}">
                <a16:creationId xmlns:a16="http://schemas.microsoft.com/office/drawing/2014/main" id="{72FF303A-E136-9AF7-93E4-78FC72C7C784}"/>
              </a:ext>
            </a:extLst>
          </p:cNvPr>
          <p:cNvCxnSpPr>
            <a:cxnSpLocks/>
          </p:cNvCxnSpPr>
          <p:nvPr/>
        </p:nvCxnSpPr>
        <p:spPr>
          <a:xfrm>
            <a:off x="6312080" y="2690839"/>
            <a:ext cx="1157274" cy="261421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线箭头连接符 79">
            <a:extLst>
              <a:ext uri="{FF2B5EF4-FFF2-40B4-BE49-F238E27FC236}">
                <a16:creationId xmlns:a16="http://schemas.microsoft.com/office/drawing/2014/main" id="{8D8E27CF-0848-2D01-7C1B-CA4744947973}"/>
              </a:ext>
            </a:extLst>
          </p:cNvPr>
          <p:cNvCxnSpPr>
            <a:cxnSpLocks/>
          </p:cNvCxnSpPr>
          <p:nvPr/>
        </p:nvCxnSpPr>
        <p:spPr>
          <a:xfrm flipV="1">
            <a:off x="6312080" y="2952260"/>
            <a:ext cx="1157274" cy="305619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线箭头连接符 81">
            <a:extLst>
              <a:ext uri="{FF2B5EF4-FFF2-40B4-BE49-F238E27FC236}">
                <a16:creationId xmlns:a16="http://schemas.microsoft.com/office/drawing/2014/main" id="{2462185D-9E37-3E86-82E1-22C63E25B563}"/>
              </a:ext>
            </a:extLst>
          </p:cNvPr>
          <p:cNvCxnSpPr>
            <a:cxnSpLocks/>
          </p:cNvCxnSpPr>
          <p:nvPr/>
        </p:nvCxnSpPr>
        <p:spPr>
          <a:xfrm flipV="1">
            <a:off x="6317226" y="2952260"/>
            <a:ext cx="1152128" cy="3267063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线箭头连接符 82">
            <a:extLst>
              <a:ext uri="{FF2B5EF4-FFF2-40B4-BE49-F238E27FC236}">
                <a16:creationId xmlns:a16="http://schemas.microsoft.com/office/drawing/2014/main" id="{A6053095-8CB1-F723-0B06-5723781AAAA4}"/>
              </a:ext>
            </a:extLst>
          </p:cNvPr>
          <p:cNvCxnSpPr>
            <a:cxnSpLocks/>
          </p:cNvCxnSpPr>
          <p:nvPr/>
        </p:nvCxnSpPr>
        <p:spPr>
          <a:xfrm flipV="1">
            <a:off x="6312080" y="2952260"/>
            <a:ext cx="1157274" cy="887089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线箭头连接符 84">
            <a:extLst>
              <a:ext uri="{FF2B5EF4-FFF2-40B4-BE49-F238E27FC236}">
                <a16:creationId xmlns:a16="http://schemas.microsoft.com/office/drawing/2014/main" id="{53B874A7-2ED1-E25D-2457-89A8F651519F}"/>
              </a:ext>
            </a:extLst>
          </p:cNvPr>
          <p:cNvCxnSpPr>
            <a:cxnSpLocks/>
          </p:cNvCxnSpPr>
          <p:nvPr/>
        </p:nvCxnSpPr>
        <p:spPr>
          <a:xfrm flipV="1">
            <a:off x="6312080" y="2952260"/>
            <a:ext cx="1157274" cy="2041594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线箭头连接符 85">
            <a:extLst>
              <a:ext uri="{FF2B5EF4-FFF2-40B4-BE49-F238E27FC236}">
                <a16:creationId xmlns:a16="http://schemas.microsoft.com/office/drawing/2014/main" id="{9662D6DB-C03B-2E92-00EF-9F26FFD59645}"/>
              </a:ext>
            </a:extLst>
          </p:cNvPr>
          <p:cNvCxnSpPr>
            <a:cxnSpLocks/>
          </p:cNvCxnSpPr>
          <p:nvPr/>
        </p:nvCxnSpPr>
        <p:spPr>
          <a:xfrm flipV="1">
            <a:off x="6312080" y="2952260"/>
            <a:ext cx="1157274" cy="2670180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直线箭头连接符 86">
            <a:extLst>
              <a:ext uri="{FF2B5EF4-FFF2-40B4-BE49-F238E27FC236}">
                <a16:creationId xmlns:a16="http://schemas.microsoft.com/office/drawing/2014/main" id="{2D949682-902C-71EE-C5F2-F501E1FCDF8D}"/>
              </a:ext>
            </a:extLst>
          </p:cNvPr>
          <p:cNvCxnSpPr>
            <a:cxnSpLocks/>
          </p:cNvCxnSpPr>
          <p:nvPr/>
        </p:nvCxnSpPr>
        <p:spPr>
          <a:xfrm flipV="1">
            <a:off x="6312080" y="2952260"/>
            <a:ext cx="1157274" cy="1438261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直线箭头连接符 100">
            <a:extLst>
              <a:ext uri="{FF2B5EF4-FFF2-40B4-BE49-F238E27FC236}">
                <a16:creationId xmlns:a16="http://schemas.microsoft.com/office/drawing/2014/main" id="{4D027DE4-DB8E-29CA-A269-E9482CB18B07}"/>
              </a:ext>
            </a:extLst>
          </p:cNvPr>
          <p:cNvCxnSpPr>
            <a:cxnSpLocks/>
          </p:cNvCxnSpPr>
          <p:nvPr/>
        </p:nvCxnSpPr>
        <p:spPr>
          <a:xfrm>
            <a:off x="6324758" y="3839349"/>
            <a:ext cx="1157274" cy="1045741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直线箭头连接符 101">
            <a:extLst>
              <a:ext uri="{FF2B5EF4-FFF2-40B4-BE49-F238E27FC236}">
                <a16:creationId xmlns:a16="http://schemas.microsoft.com/office/drawing/2014/main" id="{A84CB10D-2052-CCD0-60C9-E82823A1298E}"/>
              </a:ext>
            </a:extLst>
          </p:cNvPr>
          <p:cNvCxnSpPr>
            <a:cxnSpLocks/>
          </p:cNvCxnSpPr>
          <p:nvPr/>
        </p:nvCxnSpPr>
        <p:spPr>
          <a:xfrm>
            <a:off x="6324758" y="4390521"/>
            <a:ext cx="1157274" cy="494569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线箭头连接符 103">
            <a:extLst>
              <a:ext uri="{FF2B5EF4-FFF2-40B4-BE49-F238E27FC236}">
                <a16:creationId xmlns:a16="http://schemas.microsoft.com/office/drawing/2014/main" id="{B1BC5B23-2977-1DC3-D728-E0A5B967CFA3}"/>
              </a:ext>
            </a:extLst>
          </p:cNvPr>
          <p:cNvCxnSpPr>
            <a:cxnSpLocks/>
          </p:cNvCxnSpPr>
          <p:nvPr/>
        </p:nvCxnSpPr>
        <p:spPr>
          <a:xfrm flipV="1">
            <a:off x="6324758" y="4885090"/>
            <a:ext cx="1157274" cy="108764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直线箭头连接符 104">
            <a:extLst>
              <a:ext uri="{FF2B5EF4-FFF2-40B4-BE49-F238E27FC236}">
                <a16:creationId xmlns:a16="http://schemas.microsoft.com/office/drawing/2014/main" id="{DE4E61A7-3D1F-7B78-25F1-859ABBF6868B}"/>
              </a:ext>
            </a:extLst>
          </p:cNvPr>
          <p:cNvCxnSpPr>
            <a:cxnSpLocks/>
          </p:cNvCxnSpPr>
          <p:nvPr/>
        </p:nvCxnSpPr>
        <p:spPr>
          <a:xfrm>
            <a:off x="6324758" y="2139795"/>
            <a:ext cx="1157274" cy="2745295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直线箭头连接符 106">
            <a:extLst>
              <a:ext uri="{FF2B5EF4-FFF2-40B4-BE49-F238E27FC236}">
                <a16:creationId xmlns:a16="http://schemas.microsoft.com/office/drawing/2014/main" id="{781B962F-62B9-2F35-4CF9-28430057C931}"/>
              </a:ext>
            </a:extLst>
          </p:cNvPr>
          <p:cNvCxnSpPr>
            <a:cxnSpLocks/>
          </p:cNvCxnSpPr>
          <p:nvPr/>
        </p:nvCxnSpPr>
        <p:spPr>
          <a:xfrm>
            <a:off x="6324758" y="2690839"/>
            <a:ext cx="1157274" cy="2194251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线箭头连接符 107">
            <a:extLst>
              <a:ext uri="{FF2B5EF4-FFF2-40B4-BE49-F238E27FC236}">
                <a16:creationId xmlns:a16="http://schemas.microsoft.com/office/drawing/2014/main" id="{4C0FE45E-3472-A2F8-675C-B80D731611AE}"/>
              </a:ext>
            </a:extLst>
          </p:cNvPr>
          <p:cNvCxnSpPr>
            <a:cxnSpLocks/>
          </p:cNvCxnSpPr>
          <p:nvPr/>
        </p:nvCxnSpPr>
        <p:spPr>
          <a:xfrm>
            <a:off x="6324758" y="3257879"/>
            <a:ext cx="1157274" cy="1627211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直线箭头连接符 108">
            <a:extLst>
              <a:ext uri="{FF2B5EF4-FFF2-40B4-BE49-F238E27FC236}">
                <a16:creationId xmlns:a16="http://schemas.microsoft.com/office/drawing/2014/main" id="{85385172-A930-DE77-D368-AA2539873E7D}"/>
              </a:ext>
            </a:extLst>
          </p:cNvPr>
          <p:cNvCxnSpPr>
            <a:cxnSpLocks/>
          </p:cNvCxnSpPr>
          <p:nvPr/>
        </p:nvCxnSpPr>
        <p:spPr>
          <a:xfrm flipV="1">
            <a:off x="6324758" y="4885090"/>
            <a:ext cx="1157274" cy="737350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直线箭头连接符 109">
            <a:extLst>
              <a:ext uri="{FF2B5EF4-FFF2-40B4-BE49-F238E27FC236}">
                <a16:creationId xmlns:a16="http://schemas.microsoft.com/office/drawing/2014/main" id="{FA65E555-B43F-6055-D11A-98F4B01E6542}"/>
              </a:ext>
            </a:extLst>
          </p:cNvPr>
          <p:cNvCxnSpPr>
            <a:cxnSpLocks/>
          </p:cNvCxnSpPr>
          <p:nvPr/>
        </p:nvCxnSpPr>
        <p:spPr>
          <a:xfrm flipV="1">
            <a:off x="6329904" y="4885090"/>
            <a:ext cx="1152128" cy="1334233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直线箭头连接符 110">
            <a:extLst>
              <a:ext uri="{FF2B5EF4-FFF2-40B4-BE49-F238E27FC236}">
                <a16:creationId xmlns:a16="http://schemas.microsoft.com/office/drawing/2014/main" id="{242133DF-8CA6-DD78-A6BE-4969F4146B9E}"/>
              </a:ext>
            </a:extLst>
          </p:cNvPr>
          <p:cNvCxnSpPr>
            <a:cxnSpLocks/>
          </p:cNvCxnSpPr>
          <p:nvPr/>
        </p:nvCxnSpPr>
        <p:spPr>
          <a:xfrm>
            <a:off x="6354732" y="6245488"/>
            <a:ext cx="1152128" cy="402968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直线箭头连接符 111">
            <a:extLst>
              <a:ext uri="{FF2B5EF4-FFF2-40B4-BE49-F238E27FC236}">
                <a16:creationId xmlns:a16="http://schemas.microsoft.com/office/drawing/2014/main" id="{CB5FE4BF-DE47-9294-0CED-AF8B3E0A4DB0}"/>
              </a:ext>
            </a:extLst>
          </p:cNvPr>
          <p:cNvCxnSpPr>
            <a:cxnSpLocks/>
          </p:cNvCxnSpPr>
          <p:nvPr/>
        </p:nvCxnSpPr>
        <p:spPr>
          <a:xfrm>
            <a:off x="6349586" y="5020019"/>
            <a:ext cx="1157274" cy="1628437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直线箭头连接符 112">
            <a:extLst>
              <a:ext uri="{FF2B5EF4-FFF2-40B4-BE49-F238E27FC236}">
                <a16:creationId xmlns:a16="http://schemas.microsoft.com/office/drawing/2014/main" id="{3197A9C2-8C1E-3211-EA8A-78DDD8E26003}"/>
              </a:ext>
            </a:extLst>
          </p:cNvPr>
          <p:cNvCxnSpPr>
            <a:cxnSpLocks/>
          </p:cNvCxnSpPr>
          <p:nvPr/>
        </p:nvCxnSpPr>
        <p:spPr>
          <a:xfrm>
            <a:off x="6349586" y="5648605"/>
            <a:ext cx="1157274" cy="999851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直线箭头连接符 113">
            <a:extLst>
              <a:ext uri="{FF2B5EF4-FFF2-40B4-BE49-F238E27FC236}">
                <a16:creationId xmlns:a16="http://schemas.microsoft.com/office/drawing/2014/main" id="{F6D9B77B-4E73-B480-D270-08F0D1C25F19}"/>
              </a:ext>
            </a:extLst>
          </p:cNvPr>
          <p:cNvCxnSpPr>
            <a:cxnSpLocks/>
          </p:cNvCxnSpPr>
          <p:nvPr/>
        </p:nvCxnSpPr>
        <p:spPr>
          <a:xfrm>
            <a:off x="6349586" y="4416686"/>
            <a:ext cx="1157274" cy="2231770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直线箭头连接符 114">
            <a:extLst>
              <a:ext uri="{FF2B5EF4-FFF2-40B4-BE49-F238E27FC236}">
                <a16:creationId xmlns:a16="http://schemas.microsoft.com/office/drawing/2014/main" id="{BA8693F4-44E7-B35F-FD02-FB8BE643978F}"/>
              </a:ext>
            </a:extLst>
          </p:cNvPr>
          <p:cNvCxnSpPr>
            <a:cxnSpLocks/>
          </p:cNvCxnSpPr>
          <p:nvPr/>
        </p:nvCxnSpPr>
        <p:spPr>
          <a:xfrm>
            <a:off x="6349586" y="3865514"/>
            <a:ext cx="1157274" cy="2782942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直线箭头连接符 116">
            <a:extLst>
              <a:ext uri="{FF2B5EF4-FFF2-40B4-BE49-F238E27FC236}">
                <a16:creationId xmlns:a16="http://schemas.microsoft.com/office/drawing/2014/main" id="{37F389A6-2DFE-919C-B9EC-F7E8B1C118DE}"/>
              </a:ext>
            </a:extLst>
          </p:cNvPr>
          <p:cNvCxnSpPr>
            <a:cxnSpLocks/>
          </p:cNvCxnSpPr>
          <p:nvPr/>
        </p:nvCxnSpPr>
        <p:spPr>
          <a:xfrm>
            <a:off x="6349586" y="3284044"/>
            <a:ext cx="1157274" cy="3364412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直线箭头连接符 117">
            <a:extLst>
              <a:ext uri="{FF2B5EF4-FFF2-40B4-BE49-F238E27FC236}">
                <a16:creationId xmlns:a16="http://schemas.microsoft.com/office/drawing/2014/main" id="{6B7EF80F-3F8E-4A35-0BC9-9C194A2CC7CD}"/>
              </a:ext>
            </a:extLst>
          </p:cNvPr>
          <p:cNvCxnSpPr>
            <a:cxnSpLocks/>
          </p:cNvCxnSpPr>
          <p:nvPr/>
        </p:nvCxnSpPr>
        <p:spPr>
          <a:xfrm>
            <a:off x="6349586" y="2717004"/>
            <a:ext cx="1157274" cy="3931452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直线箭头连接符 119">
            <a:extLst>
              <a:ext uri="{FF2B5EF4-FFF2-40B4-BE49-F238E27FC236}">
                <a16:creationId xmlns:a16="http://schemas.microsoft.com/office/drawing/2014/main" id="{D3DE8689-B9C8-DA02-596A-94E8554EA1AB}"/>
              </a:ext>
            </a:extLst>
          </p:cNvPr>
          <p:cNvCxnSpPr>
            <a:cxnSpLocks/>
          </p:cNvCxnSpPr>
          <p:nvPr/>
        </p:nvCxnSpPr>
        <p:spPr>
          <a:xfrm>
            <a:off x="6349586" y="2165960"/>
            <a:ext cx="1157274" cy="4482496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直线箭头连接符 120">
            <a:extLst>
              <a:ext uri="{FF2B5EF4-FFF2-40B4-BE49-F238E27FC236}">
                <a16:creationId xmlns:a16="http://schemas.microsoft.com/office/drawing/2014/main" id="{5119AB50-0850-3118-B0E1-78F334293C61}"/>
              </a:ext>
            </a:extLst>
          </p:cNvPr>
          <p:cNvCxnSpPr>
            <a:cxnSpLocks/>
          </p:cNvCxnSpPr>
          <p:nvPr/>
        </p:nvCxnSpPr>
        <p:spPr>
          <a:xfrm flipV="1">
            <a:off x="6317226" y="6630312"/>
            <a:ext cx="1157274" cy="340962"/>
          </a:xfrm>
          <a:prstGeom prst="straightConnector1">
            <a:avLst/>
          </a:prstGeom>
          <a:ln w="5715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5B42687D-BC09-686A-E6CB-2076CAA1EACF}"/>
                  </a:ext>
                </a:extLst>
              </p:cNvPr>
              <p:cNvSpPr txBox="1"/>
              <p:nvPr/>
            </p:nvSpPr>
            <p:spPr bwMode="auto">
              <a:xfrm>
                <a:off x="222940" y="3383321"/>
                <a:ext cx="4303307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kumimoji="1"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kumimoji="1"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1"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kumimoji="1"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b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is significant to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1" lang="en-US" altLang="zh-CN" sz="2400" b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5B42687D-BC09-686A-E6CB-2076CAA1E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940" y="3383321"/>
                <a:ext cx="4303307" cy="461665"/>
              </a:xfrm>
              <a:prstGeom prst="rect">
                <a:avLst/>
              </a:prstGeom>
              <a:blipFill>
                <a:blip r:embed="rId7"/>
                <a:stretch>
                  <a:fillRect l="-1765" t="-10811" b="-2973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257B29FC-5C8F-77A5-7B38-0864CC827166}"/>
                  </a:ext>
                </a:extLst>
              </p:cNvPr>
              <p:cNvSpPr txBox="1"/>
              <p:nvPr/>
            </p:nvSpPr>
            <p:spPr bwMode="auto">
              <a:xfrm>
                <a:off x="5914434" y="6785653"/>
                <a:ext cx="457994" cy="3096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257B29FC-5C8F-77A5-7B38-0864CC827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4434" y="6785653"/>
                <a:ext cx="457994" cy="3096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椭圆 138">
            <a:extLst>
              <a:ext uri="{FF2B5EF4-FFF2-40B4-BE49-F238E27FC236}">
                <a16:creationId xmlns:a16="http://schemas.microsoft.com/office/drawing/2014/main" id="{A135ACCE-4CB1-6ED1-2C90-0792BF48D00E}"/>
              </a:ext>
            </a:extLst>
          </p:cNvPr>
          <p:cNvSpPr/>
          <p:nvPr/>
        </p:nvSpPr>
        <p:spPr>
          <a:xfrm>
            <a:off x="4684201" y="6467247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141" name="椭圆 140">
            <a:extLst>
              <a:ext uri="{FF2B5EF4-FFF2-40B4-BE49-F238E27FC236}">
                <a16:creationId xmlns:a16="http://schemas.microsoft.com/office/drawing/2014/main" id="{E65752A8-02D6-7292-82B8-8DACAC5C6DB1}"/>
              </a:ext>
            </a:extLst>
          </p:cNvPr>
          <p:cNvSpPr/>
          <p:nvPr/>
        </p:nvSpPr>
        <p:spPr>
          <a:xfrm>
            <a:off x="4684201" y="7055341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155" name="直线箭头连接符 154">
            <a:extLst>
              <a:ext uri="{FF2B5EF4-FFF2-40B4-BE49-F238E27FC236}">
                <a16:creationId xmlns:a16="http://schemas.microsoft.com/office/drawing/2014/main" id="{8339830E-C8B2-919C-052B-0B2431E38C4B}"/>
              </a:ext>
            </a:extLst>
          </p:cNvPr>
          <p:cNvCxnSpPr>
            <a:cxnSpLocks/>
            <a:stCxn id="139" idx="6"/>
            <a:endCxn id="68" idx="2"/>
          </p:cNvCxnSpPr>
          <p:nvPr/>
        </p:nvCxnSpPr>
        <p:spPr>
          <a:xfrm>
            <a:off x="5044241" y="6648456"/>
            <a:ext cx="927003" cy="314797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直线箭头连接符 158">
            <a:extLst>
              <a:ext uri="{FF2B5EF4-FFF2-40B4-BE49-F238E27FC236}">
                <a16:creationId xmlns:a16="http://schemas.microsoft.com/office/drawing/2014/main" id="{21233193-1E66-1C2B-286A-0A5BB11B20D9}"/>
              </a:ext>
            </a:extLst>
          </p:cNvPr>
          <p:cNvCxnSpPr>
            <a:cxnSpLocks/>
            <a:stCxn id="141" idx="6"/>
            <a:endCxn id="68" idx="2"/>
          </p:cNvCxnSpPr>
          <p:nvPr/>
        </p:nvCxnSpPr>
        <p:spPr>
          <a:xfrm flipV="1">
            <a:off x="5044241" y="6963253"/>
            <a:ext cx="927003" cy="273297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文本框 165">
                <a:extLst>
                  <a:ext uri="{FF2B5EF4-FFF2-40B4-BE49-F238E27FC236}">
                    <a16:creationId xmlns:a16="http://schemas.microsoft.com/office/drawing/2014/main" id="{A615BAF4-0DD4-1FF6-D38E-6AEAC681C765}"/>
                  </a:ext>
                </a:extLst>
              </p:cNvPr>
              <p:cNvSpPr txBox="1"/>
              <p:nvPr/>
            </p:nvSpPr>
            <p:spPr bwMode="auto">
              <a:xfrm>
                <a:off x="222939" y="4072974"/>
                <a:ext cx="4303307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kumimoji="1" lang="en-US" altLang="zh-CN" sz="2400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b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is hard to touch</a:t>
                </a:r>
              </a:p>
            </p:txBody>
          </p:sp>
        </mc:Choice>
        <mc:Fallback xmlns="">
          <p:sp>
            <p:nvSpPr>
              <p:cNvPr id="166" name="文本框 165">
                <a:extLst>
                  <a:ext uri="{FF2B5EF4-FFF2-40B4-BE49-F238E27FC236}">
                    <a16:creationId xmlns:a16="http://schemas.microsoft.com/office/drawing/2014/main" id="{A615BAF4-0DD4-1FF6-D38E-6AEAC681C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939" y="4072974"/>
                <a:ext cx="4303307" cy="461665"/>
              </a:xfrm>
              <a:prstGeom prst="rect">
                <a:avLst/>
              </a:prstGeom>
              <a:blipFill>
                <a:blip r:embed="rId9"/>
                <a:stretch>
                  <a:fillRect l="-1765" t="-10526" b="-2894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6551621-FCA5-AFD0-0DA5-BD09841A8536}"/>
                  </a:ext>
                </a:extLst>
              </p:cNvPr>
              <p:cNvSpPr txBox="1"/>
              <p:nvPr/>
            </p:nvSpPr>
            <p:spPr bwMode="auto">
              <a:xfrm>
                <a:off x="7454356" y="6424156"/>
                <a:ext cx="457994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6551621-FCA5-AFD0-0DA5-BD09841A8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4356" y="6424156"/>
                <a:ext cx="457994" cy="307777"/>
              </a:xfrm>
              <a:prstGeom prst="rect">
                <a:avLst/>
              </a:prstGeom>
              <a:blipFill>
                <a:blip r:embed="rId10"/>
                <a:stretch>
                  <a:fillRect t="-16000" b="-200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5C04F13-6067-9636-B402-12BE152DCC85}"/>
                  </a:ext>
                </a:extLst>
              </p:cNvPr>
              <p:cNvSpPr txBox="1"/>
              <p:nvPr/>
            </p:nvSpPr>
            <p:spPr bwMode="auto">
              <a:xfrm>
                <a:off x="7440501" y="4677954"/>
                <a:ext cx="457994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5C04F13-6067-9636-B402-12BE152DC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0501" y="4677954"/>
                <a:ext cx="457994" cy="307777"/>
              </a:xfrm>
              <a:prstGeom prst="rect">
                <a:avLst/>
              </a:prstGeom>
              <a:blipFill>
                <a:blip r:embed="rId11"/>
                <a:stretch>
                  <a:fillRect t="-16000" b="-160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30255FC-22F1-F81F-F911-85526B45A093}"/>
                  </a:ext>
                </a:extLst>
              </p:cNvPr>
              <p:cNvSpPr txBox="1"/>
              <p:nvPr/>
            </p:nvSpPr>
            <p:spPr bwMode="auto">
              <a:xfrm>
                <a:off x="7440501" y="2747911"/>
                <a:ext cx="457994" cy="31444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30255FC-22F1-F81F-F911-85526B45A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0501" y="2747911"/>
                <a:ext cx="457994" cy="314445"/>
              </a:xfrm>
              <a:prstGeom prst="rect">
                <a:avLst/>
              </a:prstGeom>
              <a:blipFill>
                <a:blip r:embed="rId12"/>
                <a:stretch>
                  <a:fillRect t="-16000" b="-200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A0C25BB-C79C-15F8-8D94-2931BA65CF0B}"/>
                  </a:ext>
                </a:extLst>
              </p:cNvPr>
              <p:cNvSpPr txBox="1"/>
              <p:nvPr/>
            </p:nvSpPr>
            <p:spPr bwMode="auto">
              <a:xfrm>
                <a:off x="6928223" y="1992219"/>
                <a:ext cx="1682353" cy="578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A0C25BB-C79C-15F8-8D94-2931BA65C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8223" y="1992219"/>
                <a:ext cx="1682353" cy="578235"/>
              </a:xfrm>
              <a:prstGeom prst="rect">
                <a:avLst/>
              </a:prstGeom>
              <a:blipFill>
                <a:blip r:embed="rId13"/>
                <a:stretch>
                  <a:fillRect b="-10638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7B4361C-90CE-349B-4AD8-B18E7B0DD33E}"/>
                  </a:ext>
                </a:extLst>
              </p:cNvPr>
              <p:cNvSpPr txBox="1"/>
              <p:nvPr/>
            </p:nvSpPr>
            <p:spPr bwMode="auto">
              <a:xfrm>
                <a:off x="7027103" y="3918015"/>
                <a:ext cx="1682353" cy="578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7B4361C-90CE-349B-4AD8-B18E7B0DD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27103" y="3918015"/>
                <a:ext cx="1682353" cy="578235"/>
              </a:xfrm>
              <a:prstGeom prst="rect">
                <a:avLst/>
              </a:prstGeom>
              <a:blipFill>
                <a:blip r:embed="rId14"/>
                <a:stretch>
                  <a:fillRect b="-10638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AD40BEB-B831-3945-B36E-57E2F458B70E}"/>
                  </a:ext>
                </a:extLst>
              </p:cNvPr>
              <p:cNvSpPr txBox="1"/>
              <p:nvPr/>
            </p:nvSpPr>
            <p:spPr bwMode="auto">
              <a:xfrm>
                <a:off x="7057318" y="6839829"/>
                <a:ext cx="1682353" cy="578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AD40BEB-B831-3945-B36E-57E2F458B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7318" y="6839829"/>
                <a:ext cx="1682353" cy="578235"/>
              </a:xfrm>
              <a:prstGeom prst="rect">
                <a:avLst/>
              </a:prstGeom>
              <a:blipFill>
                <a:blip r:embed="rId15"/>
                <a:stretch>
                  <a:fillRect b="-10638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21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6" grpId="0"/>
      <p:bldP spid="60" grpId="1" animBg="1"/>
      <p:bldP spid="61" grpId="1" animBg="1"/>
      <p:bldP spid="62" grpId="1" animBg="1"/>
      <p:bldP spid="63" grpId="1" animBg="1"/>
      <p:bldP spid="64" grpId="1" animBg="1"/>
      <p:bldP spid="65" grpId="1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Three More things: Undirected Graphs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755927DC-2F44-33E9-6F03-2FC27C271308}"/>
              </a:ext>
            </a:extLst>
          </p:cNvPr>
          <p:cNvSpPr/>
          <p:nvPr/>
        </p:nvSpPr>
        <p:spPr>
          <a:xfrm>
            <a:off x="6209407" y="4567542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6C12314-3A39-E261-4266-84DB03AE0412}"/>
              </a:ext>
            </a:extLst>
          </p:cNvPr>
          <p:cNvSpPr/>
          <p:nvPr/>
        </p:nvSpPr>
        <p:spPr>
          <a:xfrm>
            <a:off x="6209407" y="5190401"/>
            <a:ext cx="288032" cy="28803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3B342667-7AA2-85E6-4485-978D50123B07}"/>
              </a:ext>
            </a:extLst>
          </p:cNvPr>
          <p:cNvSpPr/>
          <p:nvPr/>
        </p:nvSpPr>
        <p:spPr>
          <a:xfrm>
            <a:off x="6209407" y="6168144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819C2F95-D205-0F5D-94A5-F9FC7219B854}"/>
              </a:ext>
            </a:extLst>
          </p:cNvPr>
          <p:cNvSpPr/>
          <p:nvPr/>
        </p:nvSpPr>
        <p:spPr>
          <a:xfrm>
            <a:off x="6209407" y="6791003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2A424EA4-8E1D-6030-C006-4A45B0F51036}"/>
              </a:ext>
            </a:extLst>
          </p:cNvPr>
          <p:cNvCxnSpPr>
            <a:cxnSpLocks/>
          </p:cNvCxnSpPr>
          <p:nvPr/>
        </p:nvCxnSpPr>
        <p:spPr>
          <a:xfrm flipV="1">
            <a:off x="4801357" y="4088699"/>
            <a:ext cx="1408050" cy="1278736"/>
          </a:xfrm>
          <a:prstGeom prst="straightConnector1">
            <a:avLst/>
          </a:prstGeom>
          <a:ln w="12700">
            <a:solidFill>
              <a:srgbClr val="0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3D0C6C87-99D1-76EE-2E97-297809FAC12C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4801357" y="4711558"/>
            <a:ext cx="1408050" cy="655877"/>
          </a:xfrm>
          <a:prstGeom prst="straightConnector1">
            <a:avLst/>
          </a:prstGeom>
          <a:ln w="12700">
            <a:solidFill>
              <a:srgbClr val="0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41E74676-7E39-5089-746D-D06A06E0BB54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4801357" y="5334417"/>
            <a:ext cx="1408050" cy="33018"/>
          </a:xfrm>
          <a:prstGeom prst="straightConnector1">
            <a:avLst/>
          </a:prstGeom>
          <a:ln w="12700">
            <a:solidFill>
              <a:srgbClr val="0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F7484911-934B-53CE-B932-17CD25BC8C26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4801357" y="5367435"/>
            <a:ext cx="1408050" cy="944725"/>
          </a:xfrm>
          <a:prstGeom prst="straightConnector1">
            <a:avLst/>
          </a:prstGeom>
          <a:ln w="12700">
            <a:solidFill>
              <a:srgbClr val="0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A94FE679-7DE3-B84E-C560-7C923C3FD5E8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4801357" y="5367435"/>
            <a:ext cx="1408050" cy="1567584"/>
          </a:xfrm>
          <a:prstGeom prst="straightConnector1">
            <a:avLst/>
          </a:prstGeom>
          <a:ln w="12700">
            <a:solidFill>
              <a:srgbClr val="0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7062830-5DF9-9BF6-63DF-28F73DE534DD}"/>
                  </a:ext>
                </a:extLst>
              </p:cNvPr>
              <p:cNvSpPr txBox="1"/>
              <p:nvPr/>
            </p:nvSpPr>
            <p:spPr bwMode="auto">
              <a:xfrm>
                <a:off x="6193112" y="5599704"/>
                <a:ext cx="491370" cy="36320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7062830-5DF9-9BF6-63DF-28F73DE53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3112" y="5599704"/>
                <a:ext cx="491370" cy="3632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id="{161DDFB5-4645-6890-7DF7-EE7682B9667F}"/>
              </a:ext>
            </a:extLst>
          </p:cNvPr>
          <p:cNvCxnSpPr/>
          <p:nvPr/>
        </p:nvCxnSpPr>
        <p:spPr>
          <a:xfrm>
            <a:off x="6745573" y="4074980"/>
            <a:ext cx="37848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D987F260-F0A6-9225-095A-4E96C5784193}"/>
              </a:ext>
            </a:extLst>
          </p:cNvPr>
          <p:cNvCxnSpPr/>
          <p:nvPr/>
        </p:nvCxnSpPr>
        <p:spPr>
          <a:xfrm>
            <a:off x="6745573" y="6941315"/>
            <a:ext cx="37848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BE4FDCF7-B72E-1583-B8D3-5A0FD7999AC4}"/>
              </a:ext>
            </a:extLst>
          </p:cNvPr>
          <p:cNvCxnSpPr/>
          <p:nvPr/>
        </p:nvCxnSpPr>
        <p:spPr>
          <a:xfrm>
            <a:off x="6934816" y="5883962"/>
            <a:ext cx="0" cy="1051057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50F99C20-865F-5388-DE51-81BB84F73C91}"/>
              </a:ext>
            </a:extLst>
          </p:cNvPr>
          <p:cNvCxnSpPr>
            <a:cxnSpLocks/>
          </p:cNvCxnSpPr>
          <p:nvPr/>
        </p:nvCxnSpPr>
        <p:spPr>
          <a:xfrm flipV="1">
            <a:off x="6934816" y="4088235"/>
            <a:ext cx="0" cy="1051057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089E4EA-815B-B12C-2897-EE6086927AB5}"/>
                  </a:ext>
                </a:extLst>
              </p:cNvPr>
              <p:cNvSpPr txBox="1"/>
              <p:nvPr/>
            </p:nvSpPr>
            <p:spPr bwMode="auto">
              <a:xfrm>
                <a:off x="6783146" y="5257688"/>
                <a:ext cx="1492740" cy="39957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nodes</a:t>
                </a: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089E4EA-815B-B12C-2897-EE6086927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3146" y="5257688"/>
                <a:ext cx="1492740" cy="399574"/>
              </a:xfrm>
              <a:prstGeom prst="rect">
                <a:avLst/>
              </a:prstGeom>
              <a:blipFill>
                <a:blip r:embed="rId4"/>
                <a:stretch>
                  <a:fillRect t="-6061" b="-27273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椭圆 23">
            <a:extLst>
              <a:ext uri="{FF2B5EF4-FFF2-40B4-BE49-F238E27FC236}">
                <a16:creationId xmlns:a16="http://schemas.microsoft.com/office/drawing/2014/main" id="{29BEA546-4C96-41B6-8384-8F83306DB9BF}"/>
              </a:ext>
            </a:extLst>
          </p:cNvPr>
          <p:cNvSpPr/>
          <p:nvPr/>
        </p:nvSpPr>
        <p:spPr>
          <a:xfrm>
            <a:off x="2810478" y="3942114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82636691-D1C2-09FA-394A-283CB7765DC9}"/>
              </a:ext>
            </a:extLst>
          </p:cNvPr>
          <p:cNvSpPr/>
          <p:nvPr/>
        </p:nvSpPr>
        <p:spPr>
          <a:xfrm>
            <a:off x="2810478" y="4564973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6C2CCB49-C070-6969-EFF7-4823BBC94920}"/>
              </a:ext>
            </a:extLst>
          </p:cNvPr>
          <p:cNvSpPr/>
          <p:nvPr/>
        </p:nvSpPr>
        <p:spPr>
          <a:xfrm>
            <a:off x="2810478" y="5187832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C472C2C0-0CC7-2FEB-5578-E2DE571BDB9A}"/>
              </a:ext>
            </a:extLst>
          </p:cNvPr>
          <p:cNvSpPr/>
          <p:nvPr/>
        </p:nvSpPr>
        <p:spPr>
          <a:xfrm>
            <a:off x="2810478" y="6165575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3184759F-2F46-A96F-E0B2-CAB1720A52FC}"/>
              </a:ext>
            </a:extLst>
          </p:cNvPr>
          <p:cNvSpPr/>
          <p:nvPr/>
        </p:nvSpPr>
        <p:spPr>
          <a:xfrm>
            <a:off x="2810478" y="6788434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56336B2E-2612-6D77-5DE4-D0FE62CA4A20}"/>
                  </a:ext>
                </a:extLst>
              </p:cNvPr>
              <p:cNvSpPr txBox="1"/>
              <p:nvPr/>
            </p:nvSpPr>
            <p:spPr bwMode="auto">
              <a:xfrm>
                <a:off x="2804718" y="5584107"/>
                <a:ext cx="491370" cy="36320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56336B2E-2612-6D77-5DE4-D0FE62CA4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4718" y="5584107"/>
                <a:ext cx="491370" cy="3632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D10AF514-3C4D-BB69-4AE5-8EC44EFF7046}"/>
              </a:ext>
            </a:extLst>
          </p:cNvPr>
          <p:cNvCxnSpPr>
            <a:cxnSpLocks/>
            <a:stCxn id="24" idx="6"/>
          </p:cNvCxnSpPr>
          <p:nvPr/>
        </p:nvCxnSpPr>
        <p:spPr>
          <a:xfrm>
            <a:off x="3098510" y="4086130"/>
            <a:ext cx="1456996" cy="1182079"/>
          </a:xfrm>
          <a:prstGeom prst="straightConnector1">
            <a:avLst/>
          </a:prstGeom>
          <a:ln w="12700">
            <a:solidFill>
              <a:srgbClr val="0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CACF3130-37FD-3670-03C4-016F65BA6DB8}"/>
              </a:ext>
            </a:extLst>
          </p:cNvPr>
          <p:cNvCxnSpPr>
            <a:cxnSpLocks/>
            <a:stCxn id="25" idx="6"/>
          </p:cNvCxnSpPr>
          <p:nvPr/>
        </p:nvCxnSpPr>
        <p:spPr>
          <a:xfrm>
            <a:off x="3098510" y="4708989"/>
            <a:ext cx="1414815" cy="658446"/>
          </a:xfrm>
          <a:prstGeom prst="straightConnector1">
            <a:avLst/>
          </a:prstGeom>
          <a:ln w="12700">
            <a:solidFill>
              <a:srgbClr val="0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F33EFF84-6B7E-6D9B-4A96-5791E7B56A84}"/>
              </a:ext>
            </a:extLst>
          </p:cNvPr>
          <p:cNvCxnSpPr>
            <a:cxnSpLocks/>
            <a:stCxn id="26" idx="6"/>
            <a:endCxn id="50" idx="2"/>
          </p:cNvCxnSpPr>
          <p:nvPr/>
        </p:nvCxnSpPr>
        <p:spPr>
          <a:xfrm>
            <a:off x="3098510" y="5331848"/>
            <a:ext cx="1411769" cy="35587"/>
          </a:xfrm>
          <a:prstGeom prst="straightConnector1">
            <a:avLst/>
          </a:prstGeom>
          <a:ln w="12700">
            <a:solidFill>
              <a:srgbClr val="0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C039BB05-76F5-1A72-9040-5660491D1543}"/>
              </a:ext>
            </a:extLst>
          </p:cNvPr>
          <p:cNvCxnSpPr>
            <a:cxnSpLocks/>
            <a:stCxn id="29" idx="6"/>
          </p:cNvCxnSpPr>
          <p:nvPr/>
        </p:nvCxnSpPr>
        <p:spPr>
          <a:xfrm flipV="1">
            <a:off x="3098510" y="5466660"/>
            <a:ext cx="1456996" cy="842931"/>
          </a:xfrm>
          <a:prstGeom prst="straightConnector1">
            <a:avLst/>
          </a:prstGeom>
          <a:ln w="12700">
            <a:solidFill>
              <a:srgbClr val="0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E7373031-213F-B8D0-C614-B78F0C8C2F3C}"/>
              </a:ext>
            </a:extLst>
          </p:cNvPr>
          <p:cNvCxnSpPr>
            <a:cxnSpLocks/>
            <a:stCxn id="31" idx="6"/>
          </p:cNvCxnSpPr>
          <p:nvPr/>
        </p:nvCxnSpPr>
        <p:spPr>
          <a:xfrm flipV="1">
            <a:off x="3098510" y="5466660"/>
            <a:ext cx="1456996" cy="1465790"/>
          </a:xfrm>
          <a:prstGeom prst="straightConnector1">
            <a:avLst/>
          </a:prstGeom>
          <a:ln w="12700">
            <a:solidFill>
              <a:srgbClr val="0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椭圆 49">
            <a:extLst>
              <a:ext uri="{FF2B5EF4-FFF2-40B4-BE49-F238E27FC236}">
                <a16:creationId xmlns:a16="http://schemas.microsoft.com/office/drawing/2014/main" id="{D445DBDD-3F3A-3B33-301C-987C76D0716E}"/>
              </a:ext>
            </a:extLst>
          </p:cNvPr>
          <p:cNvSpPr/>
          <p:nvPr/>
        </p:nvSpPr>
        <p:spPr>
          <a:xfrm>
            <a:off x="4510279" y="5223419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82046136-785E-46DB-FA2F-DC1008057947}"/>
              </a:ext>
            </a:extLst>
          </p:cNvPr>
          <p:cNvSpPr/>
          <p:nvPr/>
        </p:nvSpPr>
        <p:spPr>
          <a:xfrm>
            <a:off x="6212453" y="3947331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F40E4957-D5B2-F2CB-1D03-CBD30FF5D0A4}"/>
              </a:ext>
            </a:extLst>
          </p:cNvPr>
          <p:cNvSpPr txBox="1"/>
          <p:nvPr/>
        </p:nvSpPr>
        <p:spPr bwMode="auto">
          <a:xfrm>
            <a:off x="638387" y="1602200"/>
            <a:ext cx="82232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Single-Node PageRank Estimation </a:t>
            </a: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on </a:t>
            </a:r>
            <a:r>
              <a:rPr kumimoji="1" lang="en-US" altLang="zh-CN" sz="2400" b="1">
                <a:solidFill>
                  <a:srgbClr val="005AA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Undirected Graphs </a:t>
            </a: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F715E7F7-5273-E612-577D-D4B84272C2E5}"/>
              </a:ext>
            </a:extLst>
          </p:cNvPr>
          <p:cNvSpPr/>
          <p:nvPr/>
        </p:nvSpPr>
        <p:spPr>
          <a:xfrm>
            <a:off x="6212453" y="3933884"/>
            <a:ext cx="288032" cy="2880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cxnSp>
        <p:nvCxnSpPr>
          <p:cNvPr id="94" name="直线箭头连接符 93">
            <a:extLst>
              <a:ext uri="{FF2B5EF4-FFF2-40B4-BE49-F238E27FC236}">
                <a16:creationId xmlns:a16="http://schemas.microsoft.com/office/drawing/2014/main" id="{1DBEF612-70E9-5627-0232-DC43A28F3A68}"/>
              </a:ext>
            </a:extLst>
          </p:cNvPr>
          <p:cNvCxnSpPr>
            <a:cxnSpLocks/>
            <a:stCxn id="97" idx="6"/>
            <a:endCxn id="93" idx="2"/>
          </p:cNvCxnSpPr>
          <p:nvPr/>
        </p:nvCxnSpPr>
        <p:spPr>
          <a:xfrm flipV="1">
            <a:off x="4790513" y="4077900"/>
            <a:ext cx="1421940" cy="1295805"/>
          </a:xfrm>
          <a:prstGeom prst="straightConnector1">
            <a:avLst/>
          </a:prstGeom>
          <a:ln w="57150">
            <a:solidFill>
              <a:srgbClr val="0070C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椭圆 94">
            <a:extLst>
              <a:ext uri="{FF2B5EF4-FFF2-40B4-BE49-F238E27FC236}">
                <a16:creationId xmlns:a16="http://schemas.microsoft.com/office/drawing/2014/main" id="{B98F8956-E8D2-D3E4-0DDE-B93FD126029C}"/>
              </a:ext>
            </a:extLst>
          </p:cNvPr>
          <p:cNvSpPr/>
          <p:nvPr/>
        </p:nvSpPr>
        <p:spPr>
          <a:xfrm>
            <a:off x="2815816" y="4556822"/>
            <a:ext cx="288032" cy="2880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cxnSp>
        <p:nvCxnSpPr>
          <p:cNvPr id="96" name="直线箭头连接符 95">
            <a:extLst>
              <a:ext uri="{FF2B5EF4-FFF2-40B4-BE49-F238E27FC236}">
                <a16:creationId xmlns:a16="http://schemas.microsoft.com/office/drawing/2014/main" id="{4C98033F-6CB7-7FC3-A6D6-99224F2BBEDA}"/>
              </a:ext>
            </a:extLst>
          </p:cNvPr>
          <p:cNvCxnSpPr>
            <a:cxnSpLocks/>
            <a:stCxn id="95" idx="6"/>
          </p:cNvCxnSpPr>
          <p:nvPr/>
        </p:nvCxnSpPr>
        <p:spPr>
          <a:xfrm>
            <a:off x="3103848" y="4700838"/>
            <a:ext cx="1414815" cy="658446"/>
          </a:xfrm>
          <a:prstGeom prst="straightConnector1">
            <a:avLst/>
          </a:prstGeom>
          <a:ln w="57150">
            <a:solidFill>
              <a:srgbClr val="0070C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椭圆 96">
            <a:extLst>
              <a:ext uri="{FF2B5EF4-FFF2-40B4-BE49-F238E27FC236}">
                <a16:creationId xmlns:a16="http://schemas.microsoft.com/office/drawing/2014/main" id="{E1C02E4F-69F0-4525-883D-81A5665A88AE}"/>
              </a:ext>
            </a:extLst>
          </p:cNvPr>
          <p:cNvSpPr/>
          <p:nvPr/>
        </p:nvSpPr>
        <p:spPr>
          <a:xfrm>
            <a:off x="4502481" y="5229689"/>
            <a:ext cx="288032" cy="2880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109E5680-0442-7742-09B8-93F7CA64B0D1}"/>
              </a:ext>
            </a:extLst>
          </p:cNvPr>
          <p:cNvSpPr/>
          <p:nvPr/>
        </p:nvSpPr>
        <p:spPr>
          <a:xfrm>
            <a:off x="6203647" y="6161026"/>
            <a:ext cx="288032" cy="2880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cxnSp>
        <p:nvCxnSpPr>
          <p:cNvPr id="99" name="直线箭头连接符 98">
            <a:extLst>
              <a:ext uri="{FF2B5EF4-FFF2-40B4-BE49-F238E27FC236}">
                <a16:creationId xmlns:a16="http://schemas.microsoft.com/office/drawing/2014/main" id="{BE5591AA-7662-3A79-34DF-DF0C7D920FFE}"/>
              </a:ext>
            </a:extLst>
          </p:cNvPr>
          <p:cNvCxnSpPr>
            <a:cxnSpLocks/>
            <a:stCxn id="102" idx="6"/>
            <a:endCxn id="98" idx="2"/>
          </p:cNvCxnSpPr>
          <p:nvPr/>
        </p:nvCxnSpPr>
        <p:spPr>
          <a:xfrm>
            <a:off x="4790513" y="5378630"/>
            <a:ext cx="1413134" cy="926412"/>
          </a:xfrm>
          <a:prstGeom prst="straightConnector1">
            <a:avLst/>
          </a:prstGeom>
          <a:ln w="57150">
            <a:solidFill>
              <a:srgbClr val="0070C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>
            <a:extLst>
              <a:ext uri="{FF2B5EF4-FFF2-40B4-BE49-F238E27FC236}">
                <a16:creationId xmlns:a16="http://schemas.microsoft.com/office/drawing/2014/main" id="{BF0414AA-A30D-59AE-8FA9-82D018B3C309}"/>
              </a:ext>
            </a:extLst>
          </p:cNvPr>
          <p:cNvSpPr/>
          <p:nvPr/>
        </p:nvSpPr>
        <p:spPr>
          <a:xfrm>
            <a:off x="2804718" y="6780283"/>
            <a:ext cx="288032" cy="2880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cxnSp>
        <p:nvCxnSpPr>
          <p:cNvPr id="101" name="直线箭头连接符 100">
            <a:extLst>
              <a:ext uri="{FF2B5EF4-FFF2-40B4-BE49-F238E27FC236}">
                <a16:creationId xmlns:a16="http://schemas.microsoft.com/office/drawing/2014/main" id="{42B8085A-1CB4-C465-4259-B9AA9E2CD78A}"/>
              </a:ext>
            </a:extLst>
          </p:cNvPr>
          <p:cNvCxnSpPr>
            <a:cxnSpLocks/>
            <a:stCxn id="100" idx="6"/>
            <a:endCxn id="102" idx="3"/>
          </p:cNvCxnSpPr>
          <p:nvPr/>
        </p:nvCxnSpPr>
        <p:spPr>
          <a:xfrm flipV="1">
            <a:off x="3092750" y="5480465"/>
            <a:ext cx="1451912" cy="1443834"/>
          </a:xfrm>
          <a:prstGeom prst="straightConnector1">
            <a:avLst/>
          </a:prstGeom>
          <a:ln w="57150">
            <a:solidFill>
              <a:srgbClr val="0070C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椭圆 101">
            <a:extLst>
              <a:ext uri="{FF2B5EF4-FFF2-40B4-BE49-F238E27FC236}">
                <a16:creationId xmlns:a16="http://schemas.microsoft.com/office/drawing/2014/main" id="{94C769A9-333E-8ED7-5838-8E0E125DA63D}"/>
              </a:ext>
            </a:extLst>
          </p:cNvPr>
          <p:cNvSpPr/>
          <p:nvPr/>
        </p:nvSpPr>
        <p:spPr>
          <a:xfrm>
            <a:off x="4502481" y="5234614"/>
            <a:ext cx="288032" cy="2880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105" name="Round Same Side Corner Rectangle 23">
            <a:extLst>
              <a:ext uri="{FF2B5EF4-FFF2-40B4-BE49-F238E27FC236}">
                <a16:creationId xmlns:a16="http://schemas.microsoft.com/office/drawing/2014/main" id="{FBAC3019-E67E-64F5-A614-E59B0B171ADE}"/>
              </a:ext>
            </a:extLst>
          </p:cNvPr>
          <p:cNvSpPr/>
          <p:nvPr/>
        </p:nvSpPr>
        <p:spPr>
          <a:xfrm rot="16200000" flipH="1">
            <a:off x="1849509" y="1883425"/>
            <a:ext cx="124328" cy="180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FE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Calibri Light"/>
            </a:endParaRPr>
          </a:p>
        </p:txBody>
      </p:sp>
      <p:sp>
        <p:nvSpPr>
          <p:cNvPr id="125" name="Rectangle 27">
            <a:extLst>
              <a:ext uri="{FF2B5EF4-FFF2-40B4-BE49-F238E27FC236}">
                <a16:creationId xmlns:a16="http://schemas.microsoft.com/office/drawing/2014/main" id="{145FF4C7-2603-4E46-5209-2C71D6930D7A}"/>
              </a:ext>
            </a:extLst>
          </p:cNvPr>
          <p:cNvSpPr/>
          <p:nvPr/>
        </p:nvSpPr>
        <p:spPr>
          <a:xfrm>
            <a:off x="3989161" y="2725617"/>
            <a:ext cx="1800000" cy="12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solidFill>
                <a:srgbClr val="9E1E2B"/>
              </a:solidFill>
              <a:latin typeface="Calibri Light"/>
            </a:endParaRPr>
          </a:p>
        </p:txBody>
      </p:sp>
      <p:sp>
        <p:nvSpPr>
          <p:cNvPr id="126" name="Freeform 734">
            <a:extLst>
              <a:ext uri="{FF2B5EF4-FFF2-40B4-BE49-F238E27FC236}">
                <a16:creationId xmlns:a16="http://schemas.microsoft.com/office/drawing/2014/main" id="{20930336-ADE6-7EA8-C803-0908BFCF3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281" y="2644335"/>
            <a:ext cx="182223" cy="263407"/>
          </a:xfrm>
          <a:custGeom>
            <a:avLst/>
            <a:gdLst>
              <a:gd name="T0" fmla="*/ 43 w 263"/>
              <a:gd name="T1" fmla="*/ 348 h 354"/>
              <a:gd name="T2" fmla="*/ 43 w 263"/>
              <a:gd name="T3" fmla="*/ 348 h 354"/>
              <a:gd name="T4" fmla="*/ 250 w 263"/>
              <a:gd name="T5" fmla="*/ 198 h 354"/>
              <a:gd name="T6" fmla="*/ 262 w 263"/>
              <a:gd name="T7" fmla="*/ 178 h 354"/>
              <a:gd name="T8" fmla="*/ 250 w 263"/>
              <a:gd name="T9" fmla="*/ 155 h 354"/>
              <a:gd name="T10" fmla="*/ 43 w 263"/>
              <a:gd name="T11" fmla="*/ 5 h 354"/>
              <a:gd name="T12" fmla="*/ 14 w 263"/>
              <a:gd name="T13" fmla="*/ 5 h 354"/>
              <a:gd name="T14" fmla="*/ 0 w 263"/>
              <a:gd name="T15" fmla="*/ 28 h 354"/>
              <a:gd name="T16" fmla="*/ 0 w 263"/>
              <a:gd name="T17" fmla="*/ 324 h 354"/>
              <a:gd name="T18" fmla="*/ 14 w 263"/>
              <a:gd name="T19" fmla="*/ 350 h 354"/>
              <a:gd name="T20" fmla="*/ 43 w 263"/>
              <a:gd name="T21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3" h="354">
                <a:moveTo>
                  <a:pt x="43" y="348"/>
                </a:moveTo>
                <a:lnTo>
                  <a:pt x="43" y="348"/>
                </a:lnTo>
                <a:cubicBezTo>
                  <a:pt x="250" y="198"/>
                  <a:pt x="250" y="198"/>
                  <a:pt x="250" y="198"/>
                </a:cubicBezTo>
                <a:cubicBezTo>
                  <a:pt x="259" y="192"/>
                  <a:pt x="262" y="186"/>
                  <a:pt x="262" y="178"/>
                </a:cubicBezTo>
                <a:cubicBezTo>
                  <a:pt x="262" y="169"/>
                  <a:pt x="259" y="161"/>
                  <a:pt x="250" y="155"/>
                </a:cubicBezTo>
                <a:cubicBezTo>
                  <a:pt x="43" y="5"/>
                  <a:pt x="43" y="5"/>
                  <a:pt x="43" y="5"/>
                </a:cubicBezTo>
                <a:cubicBezTo>
                  <a:pt x="35" y="0"/>
                  <a:pt x="23" y="0"/>
                  <a:pt x="14" y="5"/>
                </a:cubicBezTo>
                <a:cubicBezTo>
                  <a:pt x="5" y="8"/>
                  <a:pt x="0" y="16"/>
                  <a:pt x="0" y="28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6"/>
                  <a:pt x="5" y="344"/>
                  <a:pt x="14" y="350"/>
                </a:cubicBezTo>
                <a:cubicBezTo>
                  <a:pt x="23" y="353"/>
                  <a:pt x="35" y="353"/>
                  <a:pt x="43" y="348"/>
                </a:cubicBezTo>
              </a:path>
            </a:pathLst>
          </a:custGeom>
          <a:solidFill>
            <a:srgbClr val="CFE8FA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27" name="Freeform 734">
            <a:extLst>
              <a:ext uri="{FF2B5EF4-FFF2-40B4-BE49-F238E27FC236}">
                <a16:creationId xmlns:a16="http://schemas.microsoft.com/office/drawing/2014/main" id="{38AE814C-692B-19DB-6D2C-74D7EBCCF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6406" y="2644335"/>
            <a:ext cx="182223" cy="263407"/>
          </a:xfrm>
          <a:custGeom>
            <a:avLst/>
            <a:gdLst>
              <a:gd name="T0" fmla="*/ 43 w 263"/>
              <a:gd name="T1" fmla="*/ 348 h 354"/>
              <a:gd name="T2" fmla="*/ 43 w 263"/>
              <a:gd name="T3" fmla="*/ 348 h 354"/>
              <a:gd name="T4" fmla="*/ 250 w 263"/>
              <a:gd name="T5" fmla="*/ 198 h 354"/>
              <a:gd name="T6" fmla="*/ 262 w 263"/>
              <a:gd name="T7" fmla="*/ 178 h 354"/>
              <a:gd name="T8" fmla="*/ 250 w 263"/>
              <a:gd name="T9" fmla="*/ 155 h 354"/>
              <a:gd name="T10" fmla="*/ 43 w 263"/>
              <a:gd name="T11" fmla="*/ 5 h 354"/>
              <a:gd name="T12" fmla="*/ 14 w 263"/>
              <a:gd name="T13" fmla="*/ 5 h 354"/>
              <a:gd name="T14" fmla="*/ 0 w 263"/>
              <a:gd name="T15" fmla="*/ 28 h 354"/>
              <a:gd name="T16" fmla="*/ 0 w 263"/>
              <a:gd name="T17" fmla="*/ 324 h 354"/>
              <a:gd name="T18" fmla="*/ 14 w 263"/>
              <a:gd name="T19" fmla="*/ 350 h 354"/>
              <a:gd name="T20" fmla="*/ 43 w 263"/>
              <a:gd name="T21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3" h="354">
                <a:moveTo>
                  <a:pt x="43" y="348"/>
                </a:moveTo>
                <a:lnTo>
                  <a:pt x="43" y="348"/>
                </a:lnTo>
                <a:cubicBezTo>
                  <a:pt x="250" y="198"/>
                  <a:pt x="250" y="198"/>
                  <a:pt x="250" y="198"/>
                </a:cubicBezTo>
                <a:cubicBezTo>
                  <a:pt x="259" y="192"/>
                  <a:pt x="262" y="186"/>
                  <a:pt x="262" y="178"/>
                </a:cubicBezTo>
                <a:cubicBezTo>
                  <a:pt x="262" y="169"/>
                  <a:pt x="259" y="161"/>
                  <a:pt x="250" y="155"/>
                </a:cubicBezTo>
                <a:cubicBezTo>
                  <a:pt x="43" y="5"/>
                  <a:pt x="43" y="5"/>
                  <a:pt x="43" y="5"/>
                </a:cubicBezTo>
                <a:cubicBezTo>
                  <a:pt x="35" y="0"/>
                  <a:pt x="23" y="0"/>
                  <a:pt x="14" y="5"/>
                </a:cubicBezTo>
                <a:cubicBezTo>
                  <a:pt x="5" y="8"/>
                  <a:pt x="0" y="16"/>
                  <a:pt x="0" y="28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6"/>
                  <a:pt x="5" y="344"/>
                  <a:pt x="14" y="350"/>
                </a:cubicBezTo>
                <a:cubicBezTo>
                  <a:pt x="23" y="353"/>
                  <a:pt x="35" y="353"/>
                  <a:pt x="43" y="348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矩形 127">
                <a:extLst>
                  <a:ext uri="{FF2B5EF4-FFF2-40B4-BE49-F238E27FC236}">
                    <a16:creationId xmlns:a16="http://schemas.microsoft.com/office/drawing/2014/main" id="{A61F6886-3F10-1F70-744D-1CF11FCB2024}"/>
                  </a:ext>
                </a:extLst>
              </p:cNvPr>
              <p:cNvSpPr/>
              <p:nvPr/>
            </p:nvSpPr>
            <p:spPr>
              <a:xfrm>
                <a:off x="4348081" y="2188459"/>
                <a:ext cx="1265859" cy="465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r>
                      <a:rPr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128" name="矩形 127">
                <a:extLst>
                  <a:ext uri="{FF2B5EF4-FFF2-40B4-BE49-F238E27FC236}">
                    <a16:creationId xmlns:a16="http://schemas.microsoft.com/office/drawing/2014/main" id="{A61F6886-3F10-1F70-744D-1CF11FCB20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081" y="2188459"/>
                <a:ext cx="1265859" cy="465064"/>
              </a:xfrm>
              <a:prstGeom prst="rect">
                <a:avLst/>
              </a:prstGeom>
              <a:blipFill>
                <a:blip r:embed="rId7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文本框 128">
            <a:extLst>
              <a:ext uri="{FF2B5EF4-FFF2-40B4-BE49-F238E27FC236}">
                <a16:creationId xmlns:a16="http://schemas.microsoft.com/office/drawing/2014/main" id="{854ADE71-CCC9-E4A6-4626-A9C465C088E6}"/>
              </a:ext>
            </a:extLst>
          </p:cNvPr>
          <p:cNvSpPr txBox="1"/>
          <p:nvPr/>
        </p:nvSpPr>
        <p:spPr bwMode="auto">
          <a:xfrm>
            <a:off x="3823604" y="2972623"/>
            <a:ext cx="2113713" cy="368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KDD’14, WAW’15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BA3B43E4-E9FA-DE3E-A85E-02BA0BE3883F}"/>
                  </a:ext>
                </a:extLst>
              </p:cNvPr>
              <p:cNvSpPr/>
              <p:nvPr/>
            </p:nvSpPr>
            <p:spPr>
              <a:xfrm>
                <a:off x="1571187" y="2253413"/>
                <a:ext cx="7980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BA3B43E4-E9FA-DE3E-A85E-02BA0BE38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187" y="2253413"/>
                <a:ext cx="798039" cy="400110"/>
              </a:xfrm>
              <a:prstGeom prst="rect">
                <a:avLst/>
              </a:prstGeom>
              <a:blipFill>
                <a:blip r:embed="rId8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文本框 130">
            <a:extLst>
              <a:ext uri="{FF2B5EF4-FFF2-40B4-BE49-F238E27FC236}">
                <a16:creationId xmlns:a16="http://schemas.microsoft.com/office/drawing/2014/main" id="{7282703B-C068-1C2E-8453-D8F19C891D95}"/>
              </a:ext>
            </a:extLst>
          </p:cNvPr>
          <p:cNvSpPr txBox="1"/>
          <p:nvPr/>
        </p:nvSpPr>
        <p:spPr bwMode="auto">
          <a:xfrm>
            <a:off x="885346" y="2972623"/>
            <a:ext cx="2113713" cy="368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 Carlo</a:t>
            </a:r>
          </a:p>
        </p:txBody>
      </p:sp>
      <p:cxnSp>
        <p:nvCxnSpPr>
          <p:cNvPr id="134" name="直线箭头连接符 133">
            <a:extLst>
              <a:ext uri="{FF2B5EF4-FFF2-40B4-BE49-F238E27FC236}">
                <a16:creationId xmlns:a16="http://schemas.microsoft.com/office/drawing/2014/main" id="{8FC40A38-2DE2-B6F6-1C48-3C8F13275B67}"/>
              </a:ext>
            </a:extLst>
          </p:cNvPr>
          <p:cNvCxnSpPr>
            <a:cxnSpLocks/>
            <a:stCxn id="147" idx="1"/>
            <a:endCxn id="24" idx="6"/>
          </p:cNvCxnSpPr>
          <p:nvPr/>
        </p:nvCxnSpPr>
        <p:spPr>
          <a:xfrm flipH="1" flipV="1">
            <a:off x="3098510" y="4086130"/>
            <a:ext cx="1447367" cy="1193275"/>
          </a:xfrm>
          <a:prstGeom prst="straightConnector1">
            <a:avLst/>
          </a:prstGeom>
          <a:ln w="57150">
            <a:solidFill>
              <a:srgbClr val="0070C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椭圆 134">
            <a:extLst>
              <a:ext uri="{FF2B5EF4-FFF2-40B4-BE49-F238E27FC236}">
                <a16:creationId xmlns:a16="http://schemas.microsoft.com/office/drawing/2014/main" id="{BBD3D9A2-F0F2-44EE-4F00-B565DC126E2E}"/>
              </a:ext>
            </a:extLst>
          </p:cNvPr>
          <p:cNvSpPr/>
          <p:nvPr/>
        </p:nvSpPr>
        <p:spPr>
          <a:xfrm>
            <a:off x="2804718" y="6181812"/>
            <a:ext cx="288032" cy="2880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cxnSp>
        <p:nvCxnSpPr>
          <p:cNvPr id="136" name="直线箭头连接符 135">
            <a:extLst>
              <a:ext uri="{FF2B5EF4-FFF2-40B4-BE49-F238E27FC236}">
                <a16:creationId xmlns:a16="http://schemas.microsoft.com/office/drawing/2014/main" id="{38AEF048-77AD-70FF-339E-50D22D669D2D}"/>
              </a:ext>
            </a:extLst>
          </p:cNvPr>
          <p:cNvCxnSpPr>
            <a:cxnSpLocks/>
            <a:stCxn id="135" idx="6"/>
            <a:endCxn id="147" idx="3"/>
          </p:cNvCxnSpPr>
          <p:nvPr/>
        </p:nvCxnSpPr>
        <p:spPr>
          <a:xfrm flipV="1">
            <a:off x="3092750" y="5483075"/>
            <a:ext cx="1453127" cy="842753"/>
          </a:xfrm>
          <a:prstGeom prst="straightConnector1">
            <a:avLst/>
          </a:prstGeom>
          <a:ln w="57150">
            <a:solidFill>
              <a:srgbClr val="0070C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椭圆 146">
            <a:extLst>
              <a:ext uri="{FF2B5EF4-FFF2-40B4-BE49-F238E27FC236}">
                <a16:creationId xmlns:a16="http://schemas.microsoft.com/office/drawing/2014/main" id="{B04AEF1A-2491-52D5-A31F-EE3A9E9CB607}"/>
              </a:ext>
            </a:extLst>
          </p:cNvPr>
          <p:cNvSpPr/>
          <p:nvPr/>
        </p:nvSpPr>
        <p:spPr>
          <a:xfrm>
            <a:off x="4503696" y="5237224"/>
            <a:ext cx="288032" cy="2880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163" name="椭圆 162">
            <a:extLst>
              <a:ext uri="{FF2B5EF4-FFF2-40B4-BE49-F238E27FC236}">
                <a16:creationId xmlns:a16="http://schemas.microsoft.com/office/drawing/2014/main" id="{FE869CDF-97AB-E904-B3F6-D35571D6EF62}"/>
              </a:ext>
            </a:extLst>
          </p:cNvPr>
          <p:cNvSpPr/>
          <p:nvPr/>
        </p:nvSpPr>
        <p:spPr>
          <a:xfrm>
            <a:off x="2813951" y="3948818"/>
            <a:ext cx="288032" cy="2880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文本框 166">
                <a:extLst>
                  <a:ext uri="{FF2B5EF4-FFF2-40B4-BE49-F238E27FC236}">
                    <a16:creationId xmlns:a16="http://schemas.microsoft.com/office/drawing/2014/main" id="{E032DDCF-25A2-3E98-0A18-13EEFB36E24E}"/>
                  </a:ext>
                </a:extLst>
              </p:cNvPr>
              <p:cNvSpPr txBox="1"/>
              <p:nvPr/>
            </p:nvSpPr>
            <p:spPr bwMode="auto">
              <a:xfrm>
                <a:off x="6500485" y="2521145"/>
                <a:ext cx="3109331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DengXian" charset="-122"/>
                            <a:cs typeface="DengXian" charset="-122"/>
                          </a:rPr>
                        </m:ctrlPr>
                      </m:sSubPr>
                      <m:e>
                        <m:r>
                          <a:rPr kumimoji="1" lang="en-US" altLang="zh-CN" sz="20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DengXian" charset="-122"/>
                            <a:cs typeface="DengXian" charset="-122"/>
                          </a:rPr>
                          <m:t>𝑑</m:t>
                        </m:r>
                      </m:e>
                      <m:sub>
                        <m:r>
                          <a:rPr kumimoji="1" lang="en-US" altLang="zh-CN" sz="20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DengXian" charset="-122"/>
                            <a:cs typeface="DengXian" charset="-122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degree of node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7" name="文本框 166">
                <a:extLst>
                  <a:ext uri="{FF2B5EF4-FFF2-40B4-BE49-F238E27FC236}">
                    <a16:creationId xmlns:a16="http://schemas.microsoft.com/office/drawing/2014/main" id="{E032DDCF-25A2-3E98-0A18-13EEFB36E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0485" y="2521145"/>
                <a:ext cx="3109331" cy="400110"/>
              </a:xfrm>
              <a:prstGeom prst="rect">
                <a:avLst/>
              </a:prstGeom>
              <a:blipFill>
                <a:blip r:embed="rId9"/>
                <a:stretch>
                  <a:fillRect t="-9375" b="-2812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6C4B951-D398-B1CF-1888-DE5DB7268DDC}"/>
                  </a:ext>
                </a:extLst>
              </p:cNvPr>
              <p:cNvSpPr txBox="1"/>
              <p:nvPr/>
            </p:nvSpPr>
            <p:spPr bwMode="auto">
              <a:xfrm>
                <a:off x="6259691" y="5166657"/>
                <a:ext cx="177805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6C4B951-D398-B1CF-1888-DE5DB7268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9691" y="5166657"/>
                <a:ext cx="177805" cy="307777"/>
              </a:xfrm>
              <a:prstGeom prst="rect">
                <a:avLst/>
              </a:prstGeom>
              <a:blipFill>
                <a:blip r:embed="rId10"/>
                <a:stretch>
                  <a:fillRect l="-20000" r="-26667" b="-40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49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45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5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85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9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700"/>
                            </p:stCondLst>
                            <p:childTnLst>
                              <p:par>
                                <p:cTn id="93" presetID="21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75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3" grpId="1" animBg="1"/>
      <p:bldP spid="95" grpId="0" animBg="1"/>
      <p:bldP spid="95" grpId="1" animBg="1"/>
      <p:bldP spid="97" grpId="0" animBg="1"/>
      <p:bldP spid="97" grpId="1" animBg="1"/>
      <p:bldP spid="98" grpId="0" animBg="1"/>
      <p:bldP spid="98" grpId="1" animBg="1"/>
      <p:bldP spid="100" grpId="0" animBg="1"/>
      <p:bldP spid="100" grpId="1" animBg="1"/>
      <p:bldP spid="102" grpId="0" animBg="1"/>
      <p:bldP spid="102" grpId="1" animBg="1"/>
      <p:bldP spid="125" grpId="0" animBg="1"/>
      <p:bldP spid="127" grpId="0" animBg="1"/>
      <p:bldP spid="128" grpId="0"/>
      <p:bldP spid="129" grpId="0"/>
      <p:bldP spid="135" grpId="0" animBg="1"/>
      <p:bldP spid="135" grpId="1" animBg="1"/>
      <p:bldP spid="147" grpId="0" animBg="1"/>
      <p:bldP spid="147" grpId="1" animBg="1"/>
      <p:bldP spid="163" grpId="0" animBg="1"/>
      <p:bldP spid="163" grpId="1" animBg="1"/>
      <p:bldP spid="16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Three More things: Undirected Graphs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4402D05-0425-0233-E46C-58BD97904C3E}"/>
                  </a:ext>
                </a:extLst>
              </p:cNvPr>
              <p:cNvSpPr txBox="1"/>
              <p:nvPr/>
            </p:nvSpPr>
            <p:spPr>
              <a:xfrm>
                <a:off x="764323" y="7422535"/>
                <a:ext cx="8492022" cy="313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Hanzhi Wang and</a:t>
                </a:r>
                <a:r>
                  <a:rPr kumimoji="1"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Zhewei Wei*, </a:t>
                </a:r>
                <a:r>
                  <a:rPr kumimoji="1" lang="en-US" altLang="zh-CN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Estimating Single-Node PageRank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zh-CN" sz="1400" b="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1" lang="en-US" altLang="zh-CN" sz="1400" b="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acc>
                    <m:r>
                      <a:rPr kumimoji="1" lang="en-US" altLang="zh-CN" sz="1400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kumimoji="1" lang="en-US" altLang="zh-CN" sz="1400" b="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1400" b="0" i="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1400" b="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1400" b="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400" b="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kumimoji="1" lang="en-US" altLang="zh-CN" sz="1400" b="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1" lang="en-US" altLang="zh-CN" sz="1400" b="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ad>
                              <m:radPr>
                                <m:degHide m:val="on"/>
                                <m:ctrlPr>
                                  <a:rPr kumimoji="1" lang="en-US" altLang="zh-CN" sz="1400" b="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1" lang="en-US" altLang="zh-CN" sz="1400" b="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kumimoji="1" lang="en-US" altLang="zh-CN" sz="1400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zh-CN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Time. </a:t>
                </a:r>
                <a:r>
                  <a:rPr kumimoji="1" lang="en-US" altLang="zh-CN" sz="1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kumimoji="1" lang="en-US" altLang="zh-CN" sz="1400" b="1" dirty="0">
                    <a:solidFill>
                      <a:srgbClr val="005A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VLDB 2023]</a:t>
                </a:r>
                <a:endParaRPr kumimoji="1" lang="zh-CN" altLang="en-US" sz="1400" b="1" dirty="0">
                  <a:solidFill>
                    <a:srgbClr val="005AA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4402D05-0425-0233-E46C-58BD97904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23" y="7422535"/>
                <a:ext cx="8492022" cy="313099"/>
              </a:xfrm>
              <a:prstGeom prst="rect">
                <a:avLst/>
              </a:prstGeom>
              <a:blipFill>
                <a:blip r:embed="rId3"/>
                <a:stretch>
                  <a:fillRect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椭圆 2">
            <a:extLst>
              <a:ext uri="{FF2B5EF4-FFF2-40B4-BE49-F238E27FC236}">
                <a16:creationId xmlns:a16="http://schemas.microsoft.com/office/drawing/2014/main" id="{755927DC-2F44-33E9-6F03-2FC27C271308}"/>
              </a:ext>
            </a:extLst>
          </p:cNvPr>
          <p:cNvSpPr/>
          <p:nvPr/>
        </p:nvSpPr>
        <p:spPr>
          <a:xfrm>
            <a:off x="6209407" y="4567542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6C12314-3A39-E261-4266-84DB03AE0412}"/>
              </a:ext>
            </a:extLst>
          </p:cNvPr>
          <p:cNvSpPr/>
          <p:nvPr/>
        </p:nvSpPr>
        <p:spPr>
          <a:xfrm>
            <a:off x="6209407" y="5190401"/>
            <a:ext cx="288032" cy="28803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3B342667-7AA2-85E6-4485-978D50123B07}"/>
              </a:ext>
            </a:extLst>
          </p:cNvPr>
          <p:cNvSpPr/>
          <p:nvPr/>
        </p:nvSpPr>
        <p:spPr>
          <a:xfrm>
            <a:off x="6209407" y="6168144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819C2F95-D205-0F5D-94A5-F9FC7219B854}"/>
              </a:ext>
            </a:extLst>
          </p:cNvPr>
          <p:cNvSpPr/>
          <p:nvPr/>
        </p:nvSpPr>
        <p:spPr>
          <a:xfrm>
            <a:off x="6209407" y="6791003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2A424EA4-8E1D-6030-C006-4A45B0F51036}"/>
              </a:ext>
            </a:extLst>
          </p:cNvPr>
          <p:cNvCxnSpPr>
            <a:cxnSpLocks/>
          </p:cNvCxnSpPr>
          <p:nvPr/>
        </p:nvCxnSpPr>
        <p:spPr>
          <a:xfrm flipV="1">
            <a:off x="4801357" y="4088699"/>
            <a:ext cx="1408050" cy="1278736"/>
          </a:xfrm>
          <a:prstGeom prst="straightConnector1">
            <a:avLst/>
          </a:prstGeom>
          <a:ln w="12700">
            <a:solidFill>
              <a:srgbClr val="0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3D0C6C87-99D1-76EE-2E97-297809FAC12C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4801357" y="4711558"/>
            <a:ext cx="1408050" cy="655877"/>
          </a:xfrm>
          <a:prstGeom prst="straightConnector1">
            <a:avLst/>
          </a:prstGeom>
          <a:ln w="12700">
            <a:solidFill>
              <a:srgbClr val="0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41E74676-7E39-5089-746D-D06A06E0BB54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4801357" y="5334417"/>
            <a:ext cx="1408050" cy="33018"/>
          </a:xfrm>
          <a:prstGeom prst="straightConnector1">
            <a:avLst/>
          </a:prstGeom>
          <a:ln w="12700">
            <a:solidFill>
              <a:srgbClr val="0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F7484911-934B-53CE-B932-17CD25BC8C26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4801357" y="5367435"/>
            <a:ext cx="1408050" cy="944725"/>
          </a:xfrm>
          <a:prstGeom prst="straightConnector1">
            <a:avLst/>
          </a:prstGeom>
          <a:ln w="12700">
            <a:solidFill>
              <a:srgbClr val="0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A94FE679-7DE3-B84E-C560-7C923C3FD5E8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4801357" y="5367435"/>
            <a:ext cx="1408050" cy="1567584"/>
          </a:xfrm>
          <a:prstGeom prst="straightConnector1">
            <a:avLst/>
          </a:prstGeom>
          <a:ln w="12700">
            <a:solidFill>
              <a:srgbClr val="0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7062830-5DF9-9BF6-63DF-28F73DE534DD}"/>
                  </a:ext>
                </a:extLst>
              </p:cNvPr>
              <p:cNvSpPr txBox="1"/>
              <p:nvPr/>
            </p:nvSpPr>
            <p:spPr bwMode="auto">
              <a:xfrm>
                <a:off x="6203647" y="5586676"/>
                <a:ext cx="491370" cy="36320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7062830-5DF9-9BF6-63DF-28F73DE53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3647" y="5586676"/>
                <a:ext cx="491370" cy="3632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id="{161DDFB5-4645-6890-7DF7-EE7682B9667F}"/>
              </a:ext>
            </a:extLst>
          </p:cNvPr>
          <p:cNvCxnSpPr/>
          <p:nvPr/>
        </p:nvCxnSpPr>
        <p:spPr>
          <a:xfrm>
            <a:off x="6745573" y="4074980"/>
            <a:ext cx="37848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D987F260-F0A6-9225-095A-4E96C5784193}"/>
              </a:ext>
            </a:extLst>
          </p:cNvPr>
          <p:cNvCxnSpPr/>
          <p:nvPr/>
        </p:nvCxnSpPr>
        <p:spPr>
          <a:xfrm>
            <a:off x="6745573" y="6941315"/>
            <a:ext cx="37848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BE4FDCF7-B72E-1583-B8D3-5A0FD7999AC4}"/>
              </a:ext>
            </a:extLst>
          </p:cNvPr>
          <p:cNvCxnSpPr/>
          <p:nvPr/>
        </p:nvCxnSpPr>
        <p:spPr>
          <a:xfrm>
            <a:off x="6934816" y="5883962"/>
            <a:ext cx="0" cy="1051057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50F99C20-865F-5388-DE51-81BB84F73C91}"/>
              </a:ext>
            </a:extLst>
          </p:cNvPr>
          <p:cNvCxnSpPr>
            <a:cxnSpLocks/>
          </p:cNvCxnSpPr>
          <p:nvPr/>
        </p:nvCxnSpPr>
        <p:spPr>
          <a:xfrm flipV="1">
            <a:off x="6934816" y="4088235"/>
            <a:ext cx="0" cy="1051057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089E4EA-815B-B12C-2897-EE6086927AB5}"/>
                  </a:ext>
                </a:extLst>
              </p:cNvPr>
              <p:cNvSpPr txBox="1"/>
              <p:nvPr/>
            </p:nvSpPr>
            <p:spPr bwMode="auto">
              <a:xfrm>
                <a:off x="6783146" y="5257688"/>
                <a:ext cx="1492740" cy="39957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nodes</a:t>
                </a: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089E4EA-815B-B12C-2897-EE6086927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3146" y="5257688"/>
                <a:ext cx="1492740" cy="399574"/>
              </a:xfrm>
              <a:prstGeom prst="rect">
                <a:avLst/>
              </a:prstGeom>
              <a:blipFill>
                <a:blip r:embed="rId5"/>
                <a:stretch>
                  <a:fillRect t="-6061" b="-27273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椭圆 23">
            <a:extLst>
              <a:ext uri="{FF2B5EF4-FFF2-40B4-BE49-F238E27FC236}">
                <a16:creationId xmlns:a16="http://schemas.microsoft.com/office/drawing/2014/main" id="{29BEA546-4C96-41B6-8384-8F83306DB9BF}"/>
              </a:ext>
            </a:extLst>
          </p:cNvPr>
          <p:cNvSpPr/>
          <p:nvPr/>
        </p:nvSpPr>
        <p:spPr>
          <a:xfrm>
            <a:off x="2810478" y="3942114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82636691-D1C2-09FA-394A-283CB7765DC9}"/>
              </a:ext>
            </a:extLst>
          </p:cNvPr>
          <p:cNvSpPr/>
          <p:nvPr/>
        </p:nvSpPr>
        <p:spPr>
          <a:xfrm>
            <a:off x="2810478" y="4564973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6C2CCB49-C070-6969-EFF7-4823BBC94920}"/>
              </a:ext>
            </a:extLst>
          </p:cNvPr>
          <p:cNvSpPr/>
          <p:nvPr/>
        </p:nvSpPr>
        <p:spPr>
          <a:xfrm>
            <a:off x="2810478" y="5187832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C472C2C0-0CC7-2FEB-5578-E2DE571BDB9A}"/>
              </a:ext>
            </a:extLst>
          </p:cNvPr>
          <p:cNvSpPr/>
          <p:nvPr/>
        </p:nvSpPr>
        <p:spPr>
          <a:xfrm>
            <a:off x="2810478" y="6165575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3184759F-2F46-A96F-E0B2-CAB1720A52FC}"/>
              </a:ext>
            </a:extLst>
          </p:cNvPr>
          <p:cNvSpPr/>
          <p:nvPr/>
        </p:nvSpPr>
        <p:spPr>
          <a:xfrm>
            <a:off x="2810478" y="6788434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56336B2E-2612-6D77-5DE4-D0FE62CA4A20}"/>
                  </a:ext>
                </a:extLst>
              </p:cNvPr>
              <p:cNvSpPr txBox="1"/>
              <p:nvPr/>
            </p:nvSpPr>
            <p:spPr bwMode="auto">
              <a:xfrm>
                <a:off x="2804718" y="5584107"/>
                <a:ext cx="491370" cy="36320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56336B2E-2612-6D77-5DE4-D0FE62CA4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4718" y="5584107"/>
                <a:ext cx="491370" cy="3632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D10AF514-3C4D-BB69-4AE5-8EC44EFF7046}"/>
              </a:ext>
            </a:extLst>
          </p:cNvPr>
          <p:cNvCxnSpPr>
            <a:cxnSpLocks/>
            <a:stCxn id="24" idx="6"/>
          </p:cNvCxnSpPr>
          <p:nvPr/>
        </p:nvCxnSpPr>
        <p:spPr>
          <a:xfrm>
            <a:off x="3098510" y="4086130"/>
            <a:ext cx="1456996" cy="1182079"/>
          </a:xfrm>
          <a:prstGeom prst="straightConnector1">
            <a:avLst/>
          </a:prstGeom>
          <a:ln w="12700">
            <a:solidFill>
              <a:srgbClr val="0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CACF3130-37FD-3670-03C4-016F65BA6DB8}"/>
              </a:ext>
            </a:extLst>
          </p:cNvPr>
          <p:cNvCxnSpPr>
            <a:cxnSpLocks/>
            <a:stCxn id="25" idx="6"/>
          </p:cNvCxnSpPr>
          <p:nvPr/>
        </p:nvCxnSpPr>
        <p:spPr>
          <a:xfrm>
            <a:off x="3098510" y="4708989"/>
            <a:ext cx="1414815" cy="658446"/>
          </a:xfrm>
          <a:prstGeom prst="straightConnector1">
            <a:avLst/>
          </a:prstGeom>
          <a:ln w="12700">
            <a:solidFill>
              <a:srgbClr val="0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F33EFF84-6B7E-6D9B-4A96-5791E7B56A84}"/>
              </a:ext>
            </a:extLst>
          </p:cNvPr>
          <p:cNvCxnSpPr>
            <a:cxnSpLocks/>
            <a:stCxn id="26" idx="6"/>
            <a:endCxn id="50" idx="2"/>
          </p:cNvCxnSpPr>
          <p:nvPr/>
        </p:nvCxnSpPr>
        <p:spPr>
          <a:xfrm>
            <a:off x="3098510" y="5331848"/>
            <a:ext cx="1411769" cy="35587"/>
          </a:xfrm>
          <a:prstGeom prst="straightConnector1">
            <a:avLst/>
          </a:prstGeom>
          <a:ln w="12700">
            <a:solidFill>
              <a:srgbClr val="0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C039BB05-76F5-1A72-9040-5660491D1543}"/>
              </a:ext>
            </a:extLst>
          </p:cNvPr>
          <p:cNvCxnSpPr>
            <a:cxnSpLocks/>
            <a:stCxn id="29" idx="6"/>
          </p:cNvCxnSpPr>
          <p:nvPr/>
        </p:nvCxnSpPr>
        <p:spPr>
          <a:xfrm flipV="1">
            <a:off x="3098510" y="5466660"/>
            <a:ext cx="1456996" cy="842931"/>
          </a:xfrm>
          <a:prstGeom prst="straightConnector1">
            <a:avLst/>
          </a:prstGeom>
          <a:ln w="12700">
            <a:solidFill>
              <a:srgbClr val="0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E7373031-213F-B8D0-C614-B78F0C8C2F3C}"/>
              </a:ext>
            </a:extLst>
          </p:cNvPr>
          <p:cNvCxnSpPr>
            <a:cxnSpLocks/>
            <a:stCxn id="31" idx="6"/>
          </p:cNvCxnSpPr>
          <p:nvPr/>
        </p:nvCxnSpPr>
        <p:spPr>
          <a:xfrm flipV="1">
            <a:off x="3098510" y="5466660"/>
            <a:ext cx="1456996" cy="1465790"/>
          </a:xfrm>
          <a:prstGeom prst="straightConnector1">
            <a:avLst/>
          </a:prstGeom>
          <a:ln w="12700">
            <a:solidFill>
              <a:srgbClr val="0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椭圆 49">
            <a:extLst>
              <a:ext uri="{FF2B5EF4-FFF2-40B4-BE49-F238E27FC236}">
                <a16:creationId xmlns:a16="http://schemas.microsoft.com/office/drawing/2014/main" id="{D445DBDD-3F3A-3B33-301C-987C76D0716E}"/>
              </a:ext>
            </a:extLst>
          </p:cNvPr>
          <p:cNvSpPr/>
          <p:nvPr/>
        </p:nvSpPr>
        <p:spPr>
          <a:xfrm>
            <a:off x="4510279" y="5223419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82046136-785E-46DB-FA2F-DC1008057947}"/>
              </a:ext>
            </a:extLst>
          </p:cNvPr>
          <p:cNvSpPr/>
          <p:nvPr/>
        </p:nvSpPr>
        <p:spPr>
          <a:xfrm>
            <a:off x="6212453" y="3947331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C4B19328-9DC6-AA9B-F6F6-6DEDE079835B}"/>
              </a:ext>
            </a:extLst>
          </p:cNvPr>
          <p:cNvSpPr/>
          <p:nvPr/>
        </p:nvSpPr>
        <p:spPr>
          <a:xfrm>
            <a:off x="6203647" y="5189889"/>
            <a:ext cx="288032" cy="2880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D45B76AB-D25C-5565-F98E-FF9CB57A467C}"/>
                  </a:ext>
                </a:extLst>
              </p:cNvPr>
              <p:cNvSpPr txBox="1"/>
              <p:nvPr/>
            </p:nvSpPr>
            <p:spPr bwMode="auto">
              <a:xfrm>
                <a:off x="6259691" y="5166657"/>
                <a:ext cx="177805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D45B76AB-D25C-5565-F98E-FF9CB57A4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9691" y="5166657"/>
                <a:ext cx="177805" cy="307777"/>
              </a:xfrm>
              <a:prstGeom prst="rect">
                <a:avLst/>
              </a:prstGeom>
              <a:blipFill>
                <a:blip r:embed="rId7"/>
                <a:stretch>
                  <a:fillRect l="-20000" r="-26667" b="-40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椭圆 62">
            <a:extLst>
              <a:ext uri="{FF2B5EF4-FFF2-40B4-BE49-F238E27FC236}">
                <a16:creationId xmlns:a16="http://schemas.microsoft.com/office/drawing/2014/main" id="{A30553F9-4FCA-D839-2623-17157E432895}"/>
              </a:ext>
            </a:extLst>
          </p:cNvPr>
          <p:cNvSpPr/>
          <p:nvPr/>
        </p:nvSpPr>
        <p:spPr>
          <a:xfrm>
            <a:off x="2813533" y="4568342"/>
            <a:ext cx="288032" cy="2880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53B7B31B-79E6-635D-F1F4-2BF02A915900}"/>
              </a:ext>
            </a:extLst>
          </p:cNvPr>
          <p:cNvSpPr/>
          <p:nvPr/>
        </p:nvSpPr>
        <p:spPr>
          <a:xfrm>
            <a:off x="4515157" y="5227611"/>
            <a:ext cx="288032" cy="2880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cxnSp>
        <p:nvCxnSpPr>
          <p:cNvPr id="65" name="直线箭头连接符 64">
            <a:extLst>
              <a:ext uri="{FF2B5EF4-FFF2-40B4-BE49-F238E27FC236}">
                <a16:creationId xmlns:a16="http://schemas.microsoft.com/office/drawing/2014/main" id="{05DE46C6-FC51-75B8-75B6-78FAC218623D}"/>
              </a:ext>
            </a:extLst>
          </p:cNvPr>
          <p:cNvCxnSpPr>
            <a:cxnSpLocks/>
            <a:stCxn id="64" idx="6"/>
            <a:endCxn id="56" idx="2"/>
          </p:cNvCxnSpPr>
          <p:nvPr/>
        </p:nvCxnSpPr>
        <p:spPr>
          <a:xfrm flipV="1">
            <a:off x="4803189" y="5333905"/>
            <a:ext cx="1400458" cy="37722"/>
          </a:xfrm>
          <a:prstGeom prst="straightConnector1">
            <a:avLst/>
          </a:prstGeom>
          <a:ln w="57150">
            <a:solidFill>
              <a:srgbClr val="0070C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线箭头连接符 65">
            <a:extLst>
              <a:ext uri="{FF2B5EF4-FFF2-40B4-BE49-F238E27FC236}">
                <a16:creationId xmlns:a16="http://schemas.microsoft.com/office/drawing/2014/main" id="{468A591E-D7EA-8436-F33F-DC896CD29410}"/>
              </a:ext>
            </a:extLst>
          </p:cNvPr>
          <p:cNvCxnSpPr>
            <a:cxnSpLocks/>
            <a:stCxn id="63" idx="6"/>
            <a:endCxn id="64" idx="2"/>
          </p:cNvCxnSpPr>
          <p:nvPr/>
        </p:nvCxnSpPr>
        <p:spPr>
          <a:xfrm>
            <a:off x="3101565" y="4712358"/>
            <a:ext cx="1413592" cy="659269"/>
          </a:xfrm>
          <a:prstGeom prst="straightConnector1">
            <a:avLst/>
          </a:prstGeom>
          <a:ln w="57150">
            <a:solidFill>
              <a:srgbClr val="0070C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ound Same Side Corner Rectangle 23">
            <a:extLst>
              <a:ext uri="{FF2B5EF4-FFF2-40B4-BE49-F238E27FC236}">
                <a16:creationId xmlns:a16="http://schemas.microsoft.com/office/drawing/2014/main" id="{53132A60-1DEE-8D6A-F4FA-7C1E7C47B648}"/>
              </a:ext>
            </a:extLst>
          </p:cNvPr>
          <p:cNvSpPr/>
          <p:nvPr/>
        </p:nvSpPr>
        <p:spPr>
          <a:xfrm rot="16200000" flipH="1">
            <a:off x="1849509" y="1883425"/>
            <a:ext cx="124328" cy="180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FE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Calibri Light"/>
            </a:endParaRP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287B520D-7D5A-BD23-56FC-A3090293EB18}"/>
              </a:ext>
            </a:extLst>
          </p:cNvPr>
          <p:cNvSpPr/>
          <p:nvPr/>
        </p:nvSpPr>
        <p:spPr>
          <a:xfrm>
            <a:off x="6879853" y="2725617"/>
            <a:ext cx="1800000" cy="124327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solidFill>
                <a:srgbClr val="9E1E2B"/>
              </a:solidFill>
              <a:latin typeface="Calibri Light"/>
            </a:endParaRPr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8C0C5412-7DF1-69F0-08E0-4A3BBEBCF2DC}"/>
              </a:ext>
            </a:extLst>
          </p:cNvPr>
          <p:cNvSpPr/>
          <p:nvPr/>
        </p:nvSpPr>
        <p:spPr>
          <a:xfrm>
            <a:off x="3989161" y="2725617"/>
            <a:ext cx="1800000" cy="12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solidFill>
                <a:srgbClr val="9E1E2B"/>
              </a:solidFill>
              <a:latin typeface="Calibri Light"/>
            </a:endParaRPr>
          </a:p>
        </p:txBody>
      </p:sp>
      <p:sp>
        <p:nvSpPr>
          <p:cNvPr id="30" name="Freeform 734">
            <a:extLst>
              <a:ext uri="{FF2B5EF4-FFF2-40B4-BE49-F238E27FC236}">
                <a16:creationId xmlns:a16="http://schemas.microsoft.com/office/drawing/2014/main" id="{50FF1B13-AD37-8934-14B7-D920FD733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281" y="2644335"/>
            <a:ext cx="182223" cy="263407"/>
          </a:xfrm>
          <a:custGeom>
            <a:avLst/>
            <a:gdLst>
              <a:gd name="T0" fmla="*/ 43 w 263"/>
              <a:gd name="T1" fmla="*/ 348 h 354"/>
              <a:gd name="T2" fmla="*/ 43 w 263"/>
              <a:gd name="T3" fmla="*/ 348 h 354"/>
              <a:gd name="T4" fmla="*/ 250 w 263"/>
              <a:gd name="T5" fmla="*/ 198 h 354"/>
              <a:gd name="T6" fmla="*/ 262 w 263"/>
              <a:gd name="T7" fmla="*/ 178 h 354"/>
              <a:gd name="T8" fmla="*/ 250 w 263"/>
              <a:gd name="T9" fmla="*/ 155 h 354"/>
              <a:gd name="T10" fmla="*/ 43 w 263"/>
              <a:gd name="T11" fmla="*/ 5 h 354"/>
              <a:gd name="T12" fmla="*/ 14 w 263"/>
              <a:gd name="T13" fmla="*/ 5 h 354"/>
              <a:gd name="T14" fmla="*/ 0 w 263"/>
              <a:gd name="T15" fmla="*/ 28 h 354"/>
              <a:gd name="T16" fmla="*/ 0 w 263"/>
              <a:gd name="T17" fmla="*/ 324 h 354"/>
              <a:gd name="T18" fmla="*/ 14 w 263"/>
              <a:gd name="T19" fmla="*/ 350 h 354"/>
              <a:gd name="T20" fmla="*/ 43 w 263"/>
              <a:gd name="T21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3" h="354">
                <a:moveTo>
                  <a:pt x="43" y="348"/>
                </a:moveTo>
                <a:lnTo>
                  <a:pt x="43" y="348"/>
                </a:lnTo>
                <a:cubicBezTo>
                  <a:pt x="250" y="198"/>
                  <a:pt x="250" y="198"/>
                  <a:pt x="250" y="198"/>
                </a:cubicBezTo>
                <a:cubicBezTo>
                  <a:pt x="259" y="192"/>
                  <a:pt x="262" y="186"/>
                  <a:pt x="262" y="178"/>
                </a:cubicBezTo>
                <a:cubicBezTo>
                  <a:pt x="262" y="169"/>
                  <a:pt x="259" y="161"/>
                  <a:pt x="250" y="155"/>
                </a:cubicBezTo>
                <a:cubicBezTo>
                  <a:pt x="43" y="5"/>
                  <a:pt x="43" y="5"/>
                  <a:pt x="43" y="5"/>
                </a:cubicBezTo>
                <a:cubicBezTo>
                  <a:pt x="35" y="0"/>
                  <a:pt x="23" y="0"/>
                  <a:pt x="14" y="5"/>
                </a:cubicBezTo>
                <a:cubicBezTo>
                  <a:pt x="5" y="8"/>
                  <a:pt x="0" y="16"/>
                  <a:pt x="0" y="28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6"/>
                  <a:pt x="5" y="344"/>
                  <a:pt x="14" y="350"/>
                </a:cubicBezTo>
                <a:cubicBezTo>
                  <a:pt x="23" y="353"/>
                  <a:pt x="35" y="353"/>
                  <a:pt x="43" y="348"/>
                </a:cubicBezTo>
              </a:path>
            </a:pathLst>
          </a:custGeom>
          <a:solidFill>
            <a:srgbClr val="CFE8FA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34" name="Freeform 734">
            <a:extLst>
              <a:ext uri="{FF2B5EF4-FFF2-40B4-BE49-F238E27FC236}">
                <a16:creationId xmlns:a16="http://schemas.microsoft.com/office/drawing/2014/main" id="{A8E79BCE-3582-3F0B-817C-D188E0809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6406" y="2644335"/>
            <a:ext cx="182223" cy="263407"/>
          </a:xfrm>
          <a:custGeom>
            <a:avLst/>
            <a:gdLst>
              <a:gd name="T0" fmla="*/ 43 w 263"/>
              <a:gd name="T1" fmla="*/ 348 h 354"/>
              <a:gd name="T2" fmla="*/ 43 w 263"/>
              <a:gd name="T3" fmla="*/ 348 h 354"/>
              <a:gd name="T4" fmla="*/ 250 w 263"/>
              <a:gd name="T5" fmla="*/ 198 h 354"/>
              <a:gd name="T6" fmla="*/ 262 w 263"/>
              <a:gd name="T7" fmla="*/ 178 h 354"/>
              <a:gd name="T8" fmla="*/ 250 w 263"/>
              <a:gd name="T9" fmla="*/ 155 h 354"/>
              <a:gd name="T10" fmla="*/ 43 w 263"/>
              <a:gd name="T11" fmla="*/ 5 h 354"/>
              <a:gd name="T12" fmla="*/ 14 w 263"/>
              <a:gd name="T13" fmla="*/ 5 h 354"/>
              <a:gd name="T14" fmla="*/ 0 w 263"/>
              <a:gd name="T15" fmla="*/ 28 h 354"/>
              <a:gd name="T16" fmla="*/ 0 w 263"/>
              <a:gd name="T17" fmla="*/ 324 h 354"/>
              <a:gd name="T18" fmla="*/ 14 w 263"/>
              <a:gd name="T19" fmla="*/ 350 h 354"/>
              <a:gd name="T20" fmla="*/ 43 w 263"/>
              <a:gd name="T21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3" h="354">
                <a:moveTo>
                  <a:pt x="43" y="348"/>
                </a:moveTo>
                <a:lnTo>
                  <a:pt x="43" y="348"/>
                </a:lnTo>
                <a:cubicBezTo>
                  <a:pt x="250" y="198"/>
                  <a:pt x="250" y="198"/>
                  <a:pt x="250" y="198"/>
                </a:cubicBezTo>
                <a:cubicBezTo>
                  <a:pt x="259" y="192"/>
                  <a:pt x="262" y="186"/>
                  <a:pt x="262" y="178"/>
                </a:cubicBezTo>
                <a:cubicBezTo>
                  <a:pt x="262" y="169"/>
                  <a:pt x="259" y="161"/>
                  <a:pt x="250" y="155"/>
                </a:cubicBezTo>
                <a:cubicBezTo>
                  <a:pt x="43" y="5"/>
                  <a:pt x="43" y="5"/>
                  <a:pt x="43" y="5"/>
                </a:cubicBezTo>
                <a:cubicBezTo>
                  <a:pt x="35" y="0"/>
                  <a:pt x="23" y="0"/>
                  <a:pt x="14" y="5"/>
                </a:cubicBezTo>
                <a:cubicBezTo>
                  <a:pt x="5" y="8"/>
                  <a:pt x="0" y="16"/>
                  <a:pt x="0" y="28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6"/>
                  <a:pt x="5" y="344"/>
                  <a:pt x="14" y="350"/>
                </a:cubicBezTo>
                <a:cubicBezTo>
                  <a:pt x="23" y="353"/>
                  <a:pt x="35" y="353"/>
                  <a:pt x="43" y="348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36" name="Freeform 734">
            <a:extLst>
              <a:ext uri="{FF2B5EF4-FFF2-40B4-BE49-F238E27FC236}">
                <a16:creationId xmlns:a16="http://schemas.microsoft.com/office/drawing/2014/main" id="{75223930-D304-1ACB-AF08-1785C301A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4292" y="2644335"/>
            <a:ext cx="182223" cy="263407"/>
          </a:xfrm>
          <a:custGeom>
            <a:avLst/>
            <a:gdLst>
              <a:gd name="T0" fmla="*/ 43 w 263"/>
              <a:gd name="T1" fmla="*/ 348 h 354"/>
              <a:gd name="T2" fmla="*/ 43 w 263"/>
              <a:gd name="T3" fmla="*/ 348 h 354"/>
              <a:gd name="T4" fmla="*/ 250 w 263"/>
              <a:gd name="T5" fmla="*/ 198 h 354"/>
              <a:gd name="T6" fmla="*/ 262 w 263"/>
              <a:gd name="T7" fmla="*/ 178 h 354"/>
              <a:gd name="T8" fmla="*/ 250 w 263"/>
              <a:gd name="T9" fmla="*/ 155 h 354"/>
              <a:gd name="T10" fmla="*/ 43 w 263"/>
              <a:gd name="T11" fmla="*/ 5 h 354"/>
              <a:gd name="T12" fmla="*/ 14 w 263"/>
              <a:gd name="T13" fmla="*/ 5 h 354"/>
              <a:gd name="T14" fmla="*/ 0 w 263"/>
              <a:gd name="T15" fmla="*/ 28 h 354"/>
              <a:gd name="T16" fmla="*/ 0 w 263"/>
              <a:gd name="T17" fmla="*/ 324 h 354"/>
              <a:gd name="T18" fmla="*/ 14 w 263"/>
              <a:gd name="T19" fmla="*/ 350 h 354"/>
              <a:gd name="T20" fmla="*/ 43 w 263"/>
              <a:gd name="T21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3" h="354">
                <a:moveTo>
                  <a:pt x="43" y="348"/>
                </a:moveTo>
                <a:lnTo>
                  <a:pt x="43" y="348"/>
                </a:lnTo>
                <a:cubicBezTo>
                  <a:pt x="250" y="198"/>
                  <a:pt x="250" y="198"/>
                  <a:pt x="250" y="198"/>
                </a:cubicBezTo>
                <a:cubicBezTo>
                  <a:pt x="259" y="192"/>
                  <a:pt x="262" y="186"/>
                  <a:pt x="262" y="178"/>
                </a:cubicBezTo>
                <a:cubicBezTo>
                  <a:pt x="262" y="169"/>
                  <a:pt x="259" y="161"/>
                  <a:pt x="250" y="155"/>
                </a:cubicBezTo>
                <a:cubicBezTo>
                  <a:pt x="43" y="5"/>
                  <a:pt x="43" y="5"/>
                  <a:pt x="43" y="5"/>
                </a:cubicBezTo>
                <a:cubicBezTo>
                  <a:pt x="35" y="0"/>
                  <a:pt x="23" y="0"/>
                  <a:pt x="14" y="5"/>
                </a:cubicBezTo>
                <a:cubicBezTo>
                  <a:pt x="5" y="8"/>
                  <a:pt x="0" y="16"/>
                  <a:pt x="0" y="28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6"/>
                  <a:pt x="5" y="344"/>
                  <a:pt x="14" y="350"/>
                </a:cubicBezTo>
                <a:cubicBezTo>
                  <a:pt x="23" y="353"/>
                  <a:pt x="35" y="353"/>
                  <a:pt x="43" y="348"/>
                </a:cubicBezTo>
              </a:path>
            </a:pathLst>
          </a:custGeom>
          <a:solidFill>
            <a:srgbClr val="4F81BD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A0EEDCCC-8D0E-FF61-E4EF-5BCA6D8705DA}"/>
                  </a:ext>
                </a:extLst>
              </p:cNvPr>
              <p:cNvSpPr/>
              <p:nvPr/>
            </p:nvSpPr>
            <p:spPr>
              <a:xfrm>
                <a:off x="6799361" y="2187690"/>
                <a:ext cx="2008820" cy="465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altLang="zh-CN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altLang="zh-CN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b="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b="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US" altLang="zh-CN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A0EEDCCC-8D0E-FF61-E4EF-5BCA6D870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361" y="2187690"/>
                <a:ext cx="2008820" cy="465833"/>
              </a:xfrm>
              <a:prstGeom prst="rect">
                <a:avLst/>
              </a:prstGeom>
              <a:blipFill>
                <a:blip r:embed="rId8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2B89D9C2-E275-B239-90B8-C76870D13C7D}"/>
                  </a:ext>
                </a:extLst>
              </p:cNvPr>
              <p:cNvSpPr/>
              <p:nvPr/>
            </p:nvSpPr>
            <p:spPr>
              <a:xfrm>
                <a:off x="4348081" y="2188459"/>
                <a:ext cx="1265859" cy="465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r>
                      <a:rPr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2B89D9C2-E275-B239-90B8-C76870D13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081" y="2188459"/>
                <a:ext cx="1265859" cy="465064"/>
              </a:xfrm>
              <a:prstGeom prst="rect">
                <a:avLst/>
              </a:prstGeom>
              <a:blipFill>
                <a:blip r:embed="rId9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文本框 42">
            <a:extLst>
              <a:ext uri="{FF2B5EF4-FFF2-40B4-BE49-F238E27FC236}">
                <a16:creationId xmlns:a16="http://schemas.microsoft.com/office/drawing/2014/main" id="{FB31C1B8-2BBD-1114-BE5D-79E10F8D8D40}"/>
              </a:ext>
            </a:extLst>
          </p:cNvPr>
          <p:cNvSpPr txBox="1"/>
          <p:nvPr/>
        </p:nvSpPr>
        <p:spPr bwMode="auto">
          <a:xfrm>
            <a:off x="3823604" y="2972623"/>
            <a:ext cx="2113713" cy="368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KDD’14, WAW’15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C51D9D4A-6DF1-4350-EF3D-1ABD9FD5EBCF}"/>
              </a:ext>
            </a:extLst>
          </p:cNvPr>
          <p:cNvSpPr txBox="1"/>
          <p:nvPr/>
        </p:nvSpPr>
        <p:spPr bwMode="auto">
          <a:xfrm>
            <a:off x="6706969" y="2972623"/>
            <a:ext cx="2113713" cy="368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Ours, VLDB’23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02DDCD20-1CC1-F508-E0A6-EB74295D77A1}"/>
                  </a:ext>
                </a:extLst>
              </p:cNvPr>
              <p:cNvSpPr/>
              <p:nvPr/>
            </p:nvSpPr>
            <p:spPr>
              <a:xfrm>
                <a:off x="1571187" y="2253413"/>
                <a:ext cx="7980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02DDCD20-1CC1-F508-E0A6-EB74295D7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187" y="2253413"/>
                <a:ext cx="798039" cy="400110"/>
              </a:xfrm>
              <a:prstGeom prst="rect">
                <a:avLst/>
              </a:prstGeom>
              <a:blipFill>
                <a:blip r:embed="rId10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文本框 45">
            <a:extLst>
              <a:ext uri="{FF2B5EF4-FFF2-40B4-BE49-F238E27FC236}">
                <a16:creationId xmlns:a16="http://schemas.microsoft.com/office/drawing/2014/main" id="{1932E2F3-EC20-91CF-CD4E-1C5FB3AB1461}"/>
              </a:ext>
            </a:extLst>
          </p:cNvPr>
          <p:cNvSpPr txBox="1"/>
          <p:nvPr/>
        </p:nvSpPr>
        <p:spPr bwMode="auto">
          <a:xfrm>
            <a:off x="885346" y="2972623"/>
            <a:ext cx="2113713" cy="368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 Carlo</a:t>
            </a: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0C62A62C-A182-F105-30EE-392FD97A3873}"/>
              </a:ext>
            </a:extLst>
          </p:cNvPr>
          <p:cNvSpPr/>
          <p:nvPr/>
        </p:nvSpPr>
        <p:spPr>
          <a:xfrm>
            <a:off x="6203647" y="5198373"/>
            <a:ext cx="288032" cy="2880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36FA28D6-B8E1-B84A-F85E-5AADBA709FC7}"/>
              </a:ext>
            </a:extLst>
          </p:cNvPr>
          <p:cNvSpPr/>
          <p:nvPr/>
        </p:nvSpPr>
        <p:spPr>
          <a:xfrm>
            <a:off x="2815014" y="6172043"/>
            <a:ext cx="288032" cy="2880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0F0D111D-4951-0B85-00DB-DF4763C09F48}"/>
              </a:ext>
            </a:extLst>
          </p:cNvPr>
          <p:cNvSpPr/>
          <p:nvPr/>
        </p:nvSpPr>
        <p:spPr>
          <a:xfrm>
            <a:off x="4517482" y="5230444"/>
            <a:ext cx="288032" cy="2880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52D370E8-0A22-F2E2-4B76-82551F918DEC}"/>
              </a:ext>
            </a:extLst>
          </p:cNvPr>
          <p:cNvCxnSpPr>
            <a:cxnSpLocks/>
          </p:cNvCxnSpPr>
          <p:nvPr/>
        </p:nvCxnSpPr>
        <p:spPr>
          <a:xfrm flipV="1">
            <a:off x="4805514" y="5328942"/>
            <a:ext cx="1398133" cy="45518"/>
          </a:xfrm>
          <a:prstGeom prst="straightConnector1">
            <a:avLst/>
          </a:prstGeom>
          <a:ln w="57150">
            <a:solidFill>
              <a:srgbClr val="0070C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线箭头连接符 66">
            <a:extLst>
              <a:ext uri="{FF2B5EF4-FFF2-40B4-BE49-F238E27FC236}">
                <a16:creationId xmlns:a16="http://schemas.microsoft.com/office/drawing/2014/main" id="{28D0B5D3-168C-C968-1B7F-D777F80FBFE0}"/>
              </a:ext>
            </a:extLst>
          </p:cNvPr>
          <p:cNvCxnSpPr>
            <a:cxnSpLocks/>
            <a:stCxn id="58" idx="6"/>
            <a:endCxn id="59" idx="3"/>
          </p:cNvCxnSpPr>
          <p:nvPr/>
        </p:nvCxnSpPr>
        <p:spPr>
          <a:xfrm flipV="1">
            <a:off x="3103046" y="5476295"/>
            <a:ext cx="1456617" cy="839764"/>
          </a:xfrm>
          <a:prstGeom prst="straightConnector1">
            <a:avLst/>
          </a:prstGeom>
          <a:ln w="57150">
            <a:solidFill>
              <a:srgbClr val="0070C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椭圆 73">
            <a:extLst>
              <a:ext uri="{FF2B5EF4-FFF2-40B4-BE49-F238E27FC236}">
                <a16:creationId xmlns:a16="http://schemas.microsoft.com/office/drawing/2014/main" id="{34DB82F8-037B-0DA2-6D2E-D6B0F9B558E1}"/>
              </a:ext>
            </a:extLst>
          </p:cNvPr>
          <p:cNvSpPr/>
          <p:nvPr/>
        </p:nvSpPr>
        <p:spPr>
          <a:xfrm>
            <a:off x="6208245" y="5179330"/>
            <a:ext cx="288032" cy="2880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3C7296BB-AB2D-EAAD-F2D2-ED4C3635F002}"/>
              </a:ext>
            </a:extLst>
          </p:cNvPr>
          <p:cNvSpPr/>
          <p:nvPr/>
        </p:nvSpPr>
        <p:spPr>
          <a:xfrm>
            <a:off x="6219325" y="6164184"/>
            <a:ext cx="288032" cy="2880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64E796B6-A6B7-0574-2290-3A8C839B6D4F}"/>
              </a:ext>
            </a:extLst>
          </p:cNvPr>
          <p:cNvSpPr/>
          <p:nvPr/>
        </p:nvSpPr>
        <p:spPr>
          <a:xfrm>
            <a:off x="4524913" y="5227611"/>
            <a:ext cx="288032" cy="28803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cxnSp>
        <p:nvCxnSpPr>
          <p:cNvPr id="77" name="直线箭头连接符 76">
            <a:extLst>
              <a:ext uri="{FF2B5EF4-FFF2-40B4-BE49-F238E27FC236}">
                <a16:creationId xmlns:a16="http://schemas.microsoft.com/office/drawing/2014/main" id="{4F234816-8C5C-2A40-9576-E23956D690CC}"/>
              </a:ext>
            </a:extLst>
          </p:cNvPr>
          <p:cNvCxnSpPr>
            <a:cxnSpLocks/>
            <a:endCxn id="74" idx="2"/>
          </p:cNvCxnSpPr>
          <p:nvPr/>
        </p:nvCxnSpPr>
        <p:spPr>
          <a:xfrm flipV="1">
            <a:off x="4812945" y="5323346"/>
            <a:ext cx="1395300" cy="34834"/>
          </a:xfrm>
          <a:prstGeom prst="straightConnector1">
            <a:avLst/>
          </a:prstGeom>
          <a:ln w="57150">
            <a:solidFill>
              <a:srgbClr val="0070C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线箭头连接符 77">
            <a:extLst>
              <a:ext uri="{FF2B5EF4-FFF2-40B4-BE49-F238E27FC236}">
                <a16:creationId xmlns:a16="http://schemas.microsoft.com/office/drawing/2014/main" id="{79A2D3DC-23FB-93E7-76C3-E8D447F070E6}"/>
              </a:ext>
            </a:extLst>
          </p:cNvPr>
          <p:cNvCxnSpPr>
            <a:cxnSpLocks/>
            <a:stCxn id="75" idx="2"/>
            <a:endCxn id="76" idx="6"/>
          </p:cNvCxnSpPr>
          <p:nvPr/>
        </p:nvCxnSpPr>
        <p:spPr>
          <a:xfrm flipH="1" flipV="1">
            <a:off x="4812945" y="5371627"/>
            <a:ext cx="1406380" cy="936573"/>
          </a:xfrm>
          <a:prstGeom prst="straightConnector1">
            <a:avLst/>
          </a:prstGeom>
          <a:ln w="57150">
            <a:solidFill>
              <a:srgbClr val="0070C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椭圆 112">
            <a:extLst>
              <a:ext uri="{FF2B5EF4-FFF2-40B4-BE49-F238E27FC236}">
                <a16:creationId xmlns:a16="http://schemas.microsoft.com/office/drawing/2014/main" id="{F4E4C6FF-E88A-393B-B392-A61E1CB6A821}"/>
              </a:ext>
            </a:extLst>
          </p:cNvPr>
          <p:cNvSpPr/>
          <p:nvPr/>
        </p:nvSpPr>
        <p:spPr>
          <a:xfrm>
            <a:off x="6491679" y="2063672"/>
            <a:ext cx="2682963" cy="1544379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A285F187-9C46-76D2-E28B-C159BD61256C}"/>
              </a:ext>
            </a:extLst>
          </p:cNvPr>
          <p:cNvSpPr txBox="1"/>
          <p:nvPr/>
        </p:nvSpPr>
        <p:spPr bwMode="auto">
          <a:xfrm>
            <a:off x="8157432" y="3666302"/>
            <a:ext cx="2113713" cy="461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 !</a:t>
            </a:r>
          </a:p>
        </p:txBody>
      </p:sp>
      <p:sp>
        <p:nvSpPr>
          <p:cNvPr id="115" name="弧 114">
            <a:extLst>
              <a:ext uri="{FF2B5EF4-FFF2-40B4-BE49-F238E27FC236}">
                <a16:creationId xmlns:a16="http://schemas.microsoft.com/office/drawing/2014/main" id="{3B2ABCB2-DBAB-E063-EA4D-82B1BA7E09FE}"/>
              </a:ext>
            </a:extLst>
          </p:cNvPr>
          <p:cNvSpPr/>
          <p:nvPr/>
        </p:nvSpPr>
        <p:spPr>
          <a:xfrm rot="2508218">
            <a:off x="8677394" y="3341246"/>
            <a:ext cx="681363" cy="353751"/>
          </a:xfrm>
          <a:prstGeom prst="arc">
            <a:avLst>
              <a:gd name="adj1" fmla="val 12703992"/>
              <a:gd name="adj2" fmla="val 20088321"/>
            </a:avLst>
          </a:prstGeom>
          <a:ln w="12700">
            <a:solidFill>
              <a:srgbClr val="C00000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E8C227C-49F3-23F1-725A-94E7D49A49AD}"/>
              </a:ext>
            </a:extLst>
          </p:cNvPr>
          <p:cNvSpPr txBox="1"/>
          <p:nvPr/>
        </p:nvSpPr>
        <p:spPr bwMode="auto">
          <a:xfrm>
            <a:off x="638387" y="1602200"/>
            <a:ext cx="82232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1"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Single-Node PageRank Estimation </a:t>
            </a:r>
            <a:r>
              <a:rPr kumimoji="1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on </a:t>
            </a:r>
            <a:r>
              <a:rPr kumimoji="1" lang="en-US" altLang="zh-CN" sz="2400" b="1">
                <a:solidFill>
                  <a:srgbClr val="005AA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Undirected Graphs </a:t>
            </a:r>
          </a:p>
        </p:txBody>
      </p:sp>
    </p:spTree>
    <p:extLst>
      <p:ext uri="{BB962C8B-B14F-4D97-AF65-F5344CB8AC3E}">
        <p14:creationId xmlns:p14="http://schemas.microsoft.com/office/powerpoint/2010/main" val="287687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25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75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75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250"/>
                            </p:stCondLst>
                            <p:childTnLst>
                              <p:par>
                                <p:cTn id="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25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63" grpId="0" animBg="1"/>
      <p:bldP spid="63" grpId="1" animBg="1"/>
      <p:bldP spid="64" grpId="0" animBg="1"/>
      <p:bldP spid="64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113" grpId="0" animBg="1"/>
      <p:bldP spid="114" grpId="0"/>
      <p:bldP spid="1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24">
            <a:extLst>
              <a:ext uri="{FF2B5EF4-FFF2-40B4-BE49-F238E27FC236}">
                <a16:creationId xmlns:a16="http://schemas.microsoft.com/office/drawing/2014/main" id="{9E3BBBD6-5866-40E1-BC24-6826FCA4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26" y="718642"/>
            <a:ext cx="8997950" cy="558338"/>
          </a:xfrm>
        </p:spPr>
        <p:txBody>
          <a:bodyPr/>
          <a:lstStyle/>
          <a:p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Three More things: Single Target PPR</a:t>
            </a:r>
            <a:endParaRPr lang="zh-CN" altLang="en-US" sz="3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9189D051-8D54-36BE-1088-28CF123B4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43" y="4263967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738A76E6-3A99-BC6B-504D-8A04A627C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080" y="4475450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D99EF348-18F3-222B-D38B-FDE04B480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82" y="3911496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74E73246-63E8-8FB9-EF1B-B171F4E1A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735" y="5462367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D1EA8452-3E82-549E-26C2-C9C0E1E36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616" y="5321379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47A7D94C-A16E-6E1A-A2A7-DDB3B3978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4676" y="6026321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E2487C-9198-207B-ACF9-3219334B1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271" y="3488530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386B72-0D9B-EF1B-DA3E-DB1780DF0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066" y="3347542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D59BB755-9A9A-4302-64F4-3D620A1EE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185" y="4193473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07D5A835-B463-724F-8CFB-54DC60ECF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066" y="4404955"/>
            <a:ext cx="359484" cy="35247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4326825F-7E48-8BBC-04D3-A1AF442EC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7946" y="3770507"/>
            <a:ext cx="359484" cy="35247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6E3A1C1F-221F-FAF5-030B-B78A6DBF8CB2}"/>
              </a:ext>
            </a:extLst>
          </p:cNvPr>
          <p:cNvCxnSpPr>
            <a:cxnSpLocks/>
            <a:stCxn id="40" idx="5"/>
          </p:cNvCxnSpPr>
          <p:nvPr/>
        </p:nvCxnSpPr>
        <p:spPr>
          <a:xfrm>
            <a:off x="905025" y="5215636"/>
            <a:ext cx="588948" cy="300504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BFC0582B-CE33-5D90-BCFD-5DB0C89024AB}"/>
              </a:ext>
            </a:extLst>
          </p:cNvPr>
          <p:cNvCxnSpPr>
            <a:cxnSpLocks/>
            <a:endCxn id="3" idx="5"/>
          </p:cNvCxnSpPr>
          <p:nvPr/>
        </p:nvCxnSpPr>
        <p:spPr>
          <a:xfrm flipH="1" flipV="1">
            <a:off x="490382" y="4564820"/>
            <a:ext cx="165204" cy="412228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65085D2A-67DF-66A3-633F-886482E63864}"/>
              </a:ext>
            </a:extLst>
          </p:cNvPr>
          <p:cNvCxnSpPr>
            <a:cxnSpLocks/>
          </p:cNvCxnSpPr>
          <p:nvPr/>
        </p:nvCxnSpPr>
        <p:spPr>
          <a:xfrm flipV="1">
            <a:off x="489335" y="4092223"/>
            <a:ext cx="288441" cy="227881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47E0FA60-21C2-D459-72FA-D733DBB0BFB1}"/>
              </a:ext>
            </a:extLst>
          </p:cNvPr>
          <p:cNvCxnSpPr>
            <a:cxnSpLocks/>
          </p:cNvCxnSpPr>
          <p:nvPr/>
        </p:nvCxnSpPr>
        <p:spPr>
          <a:xfrm>
            <a:off x="1137922" y="4092223"/>
            <a:ext cx="1388743" cy="279639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E1E57870-8495-040F-AF2E-69A96E4031BB}"/>
              </a:ext>
            </a:extLst>
          </p:cNvPr>
          <p:cNvCxnSpPr>
            <a:cxnSpLocks/>
          </p:cNvCxnSpPr>
          <p:nvPr/>
        </p:nvCxnSpPr>
        <p:spPr>
          <a:xfrm flipH="1" flipV="1">
            <a:off x="1085180" y="4216856"/>
            <a:ext cx="168652" cy="317208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3D0614B2-FEE4-F80B-D2F6-B548FAC516DD}"/>
              </a:ext>
            </a:extLst>
          </p:cNvPr>
          <p:cNvCxnSpPr>
            <a:cxnSpLocks/>
          </p:cNvCxnSpPr>
          <p:nvPr/>
        </p:nvCxnSpPr>
        <p:spPr>
          <a:xfrm>
            <a:off x="543690" y="4440904"/>
            <a:ext cx="659013" cy="213959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7FAB07A5-85EE-8369-AF2C-EE9818202BE0}"/>
              </a:ext>
            </a:extLst>
          </p:cNvPr>
          <p:cNvCxnSpPr>
            <a:cxnSpLocks/>
          </p:cNvCxnSpPr>
          <p:nvPr/>
        </p:nvCxnSpPr>
        <p:spPr>
          <a:xfrm flipV="1">
            <a:off x="1729240" y="4480105"/>
            <a:ext cx="830835" cy="1017491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F06E4E57-2D6A-1079-61BF-56E5DFFFD30E}"/>
              </a:ext>
            </a:extLst>
          </p:cNvPr>
          <p:cNvCxnSpPr>
            <a:cxnSpLocks/>
          </p:cNvCxnSpPr>
          <p:nvPr/>
        </p:nvCxnSpPr>
        <p:spPr>
          <a:xfrm flipV="1">
            <a:off x="909780" y="4757426"/>
            <a:ext cx="345666" cy="219622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8775A880-B36D-74C6-33DA-4BCAB3B23ACB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1801377" y="5497615"/>
            <a:ext cx="419238" cy="143158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0130BB13-FA9B-6E7D-9BE2-F0F0DB9136EA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1748573" y="5763220"/>
            <a:ext cx="308747" cy="314719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03A960D1-4706-830F-85E1-0C72BF1C214F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2184418" y="5665280"/>
            <a:ext cx="217991" cy="361041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FFB33F99-C478-71C7-BFD5-6EEA1BF04974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2834070" y="4496495"/>
            <a:ext cx="464996" cy="84695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867B1653-FB37-4A07-6EA0-357D3786893E}"/>
              </a:ext>
            </a:extLst>
          </p:cNvPr>
          <p:cNvCxnSpPr>
            <a:cxnSpLocks/>
          </p:cNvCxnSpPr>
          <p:nvPr/>
        </p:nvCxnSpPr>
        <p:spPr>
          <a:xfrm flipV="1">
            <a:off x="3605940" y="4065040"/>
            <a:ext cx="524086" cy="384130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D02496C7-E33C-97C5-0557-DEF49EDEF6A7}"/>
              </a:ext>
            </a:extLst>
          </p:cNvPr>
          <p:cNvCxnSpPr>
            <a:cxnSpLocks/>
            <a:endCxn id="12" idx="4"/>
          </p:cNvCxnSpPr>
          <p:nvPr/>
        </p:nvCxnSpPr>
        <p:spPr>
          <a:xfrm flipV="1">
            <a:off x="3478609" y="3700013"/>
            <a:ext cx="199" cy="697533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5B6ECF6A-D3DB-A542-FE36-14B8473EB518}"/>
              </a:ext>
            </a:extLst>
          </p:cNvPr>
          <p:cNvCxnSpPr>
            <a:cxnSpLocks/>
            <a:stCxn id="11" idx="6"/>
          </p:cNvCxnSpPr>
          <p:nvPr/>
        </p:nvCxnSpPr>
        <p:spPr>
          <a:xfrm flipV="1">
            <a:off x="2819754" y="3523800"/>
            <a:ext cx="488209" cy="140966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895A7412-8DAE-0F32-458C-87E3151620B5}"/>
              </a:ext>
            </a:extLst>
          </p:cNvPr>
          <p:cNvCxnSpPr>
            <a:cxnSpLocks/>
            <a:endCxn id="11" idx="4"/>
          </p:cNvCxnSpPr>
          <p:nvPr/>
        </p:nvCxnSpPr>
        <p:spPr>
          <a:xfrm flipH="1" flipV="1">
            <a:off x="2640014" y="3841001"/>
            <a:ext cx="66726" cy="354604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B96F6E1C-925A-1D61-653B-94EF3B3D4540}"/>
              </a:ext>
            </a:extLst>
          </p:cNvPr>
          <p:cNvCxnSpPr>
            <a:cxnSpLocks/>
            <a:stCxn id="16" idx="1"/>
            <a:endCxn id="12" idx="6"/>
          </p:cNvCxnSpPr>
          <p:nvPr/>
        </p:nvCxnSpPr>
        <p:spPr>
          <a:xfrm flipH="1" flipV="1">
            <a:off x="3658549" y="3523777"/>
            <a:ext cx="472042" cy="298347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E944F5E0-9014-4E2F-4CF7-C68F141DA000}"/>
              </a:ext>
            </a:extLst>
          </p:cNvPr>
          <p:cNvCxnSpPr>
            <a:cxnSpLocks/>
          </p:cNvCxnSpPr>
          <p:nvPr/>
        </p:nvCxnSpPr>
        <p:spPr>
          <a:xfrm flipH="1" flipV="1">
            <a:off x="534557" y="4513714"/>
            <a:ext cx="659013" cy="213959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9BB76447-385A-850C-1C69-494B6D72C45B}"/>
              </a:ext>
            </a:extLst>
          </p:cNvPr>
          <p:cNvCxnSpPr>
            <a:cxnSpLocks/>
          </p:cNvCxnSpPr>
          <p:nvPr/>
        </p:nvCxnSpPr>
        <p:spPr>
          <a:xfrm flipH="1">
            <a:off x="1769000" y="4541328"/>
            <a:ext cx="830835" cy="1017491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3E667ADC-FD0B-3C9C-BD3D-E8DFE2A03E27}"/>
              </a:ext>
            </a:extLst>
          </p:cNvPr>
          <p:cNvCxnSpPr>
            <a:cxnSpLocks/>
          </p:cNvCxnSpPr>
          <p:nvPr/>
        </p:nvCxnSpPr>
        <p:spPr>
          <a:xfrm>
            <a:off x="3658759" y="3609051"/>
            <a:ext cx="434960" cy="286012"/>
          </a:xfrm>
          <a:prstGeom prst="straightConnector1">
            <a:avLst/>
          </a:prstGeom>
          <a:ln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Oval 14">
            <a:extLst>
              <a:ext uri="{FF2B5EF4-FFF2-40B4-BE49-F238E27FC236}">
                <a16:creationId xmlns:a16="http://schemas.microsoft.com/office/drawing/2014/main" id="{BA1C77BA-590F-B7D0-5651-CCB810388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86" y="4914783"/>
            <a:ext cx="359484" cy="35247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1" name="弧 40">
            <a:extLst>
              <a:ext uri="{FF2B5EF4-FFF2-40B4-BE49-F238E27FC236}">
                <a16:creationId xmlns:a16="http://schemas.microsoft.com/office/drawing/2014/main" id="{2F10D2AB-DAD9-7443-B740-8DB9C9C3676A}"/>
              </a:ext>
            </a:extLst>
          </p:cNvPr>
          <p:cNvSpPr/>
          <p:nvPr/>
        </p:nvSpPr>
        <p:spPr>
          <a:xfrm rot="15878732">
            <a:off x="1478934" y="3451503"/>
            <a:ext cx="3813137" cy="4639769"/>
          </a:xfrm>
          <a:prstGeom prst="arc">
            <a:avLst>
              <a:gd name="adj1" fmla="val 18340431"/>
              <a:gd name="adj2" fmla="val 1556544"/>
            </a:avLst>
          </a:prstGeom>
          <a:ln w="57150">
            <a:solidFill>
              <a:srgbClr val="4F81BD"/>
            </a:solidFill>
            <a:headEnd w="lg" len="lg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弧 41">
            <a:extLst>
              <a:ext uri="{FF2B5EF4-FFF2-40B4-BE49-F238E27FC236}">
                <a16:creationId xmlns:a16="http://schemas.microsoft.com/office/drawing/2014/main" id="{6CD21862-A9BF-012A-897F-8504349FA5A2}"/>
              </a:ext>
            </a:extLst>
          </p:cNvPr>
          <p:cNvSpPr/>
          <p:nvPr/>
        </p:nvSpPr>
        <p:spPr>
          <a:xfrm rot="16978399">
            <a:off x="410515" y="3313564"/>
            <a:ext cx="4592449" cy="4368063"/>
          </a:xfrm>
          <a:prstGeom prst="arc">
            <a:avLst>
              <a:gd name="adj1" fmla="val 18050845"/>
              <a:gd name="adj2" fmla="val 1668050"/>
            </a:avLst>
          </a:prstGeom>
          <a:ln w="57150">
            <a:solidFill>
              <a:srgbClr val="4F81BD"/>
            </a:solidFill>
            <a:headEnd w="lg" len="lg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弧 48">
            <a:extLst>
              <a:ext uri="{FF2B5EF4-FFF2-40B4-BE49-F238E27FC236}">
                <a16:creationId xmlns:a16="http://schemas.microsoft.com/office/drawing/2014/main" id="{4384AEE7-5F9E-CC89-A128-FE64C3D81644}"/>
              </a:ext>
            </a:extLst>
          </p:cNvPr>
          <p:cNvSpPr/>
          <p:nvPr/>
        </p:nvSpPr>
        <p:spPr>
          <a:xfrm rot="14425679" flipH="1">
            <a:off x="1537401" y="2408203"/>
            <a:ext cx="2356990" cy="3525904"/>
          </a:xfrm>
          <a:prstGeom prst="arc">
            <a:avLst>
              <a:gd name="adj1" fmla="val 19474737"/>
              <a:gd name="adj2" fmla="val 3639127"/>
            </a:avLst>
          </a:prstGeom>
          <a:ln w="57150">
            <a:solidFill>
              <a:srgbClr val="4F81BD"/>
            </a:solidFill>
            <a:headEnd w="lg" len="lg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弧 49">
            <a:extLst>
              <a:ext uri="{FF2B5EF4-FFF2-40B4-BE49-F238E27FC236}">
                <a16:creationId xmlns:a16="http://schemas.microsoft.com/office/drawing/2014/main" id="{0D170814-7313-5D12-E56B-1A4BA0C0CBF6}"/>
              </a:ext>
            </a:extLst>
          </p:cNvPr>
          <p:cNvSpPr/>
          <p:nvPr/>
        </p:nvSpPr>
        <p:spPr>
          <a:xfrm rot="13878612" flipH="1">
            <a:off x="1118028" y="2665040"/>
            <a:ext cx="3053233" cy="3732991"/>
          </a:xfrm>
          <a:prstGeom prst="arc">
            <a:avLst>
              <a:gd name="adj1" fmla="val 18718273"/>
              <a:gd name="adj2" fmla="val 3910160"/>
            </a:avLst>
          </a:prstGeom>
          <a:ln w="57150">
            <a:solidFill>
              <a:srgbClr val="4F81BD"/>
            </a:solidFill>
            <a:headEnd w="lg" len="lg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D6AF1C54-AD7F-6416-D346-B19C7D82DF9D}"/>
              </a:ext>
            </a:extLst>
          </p:cNvPr>
          <p:cNvSpPr txBox="1"/>
          <p:nvPr/>
        </p:nvSpPr>
        <p:spPr bwMode="auto">
          <a:xfrm>
            <a:off x="3820638" y="2948854"/>
            <a:ext cx="1744216" cy="7073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 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1CBCE20D-252B-48D0-FF54-08726CD04CB6}"/>
                  </a:ext>
                </a:extLst>
              </p:cNvPr>
              <p:cNvSpPr txBox="1"/>
              <p:nvPr/>
            </p:nvSpPr>
            <p:spPr bwMode="auto">
              <a:xfrm>
                <a:off x="4267914" y="5139881"/>
                <a:ext cx="5544717" cy="11074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r>
                  <a:rPr lang="en-US" sz="2200" b="1" dirty="0">
                    <a:solidFill>
                      <a:srgbClr val="005A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Goal: 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target node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estimating </a:t>
                </a:r>
                <a14:m>
                  <m:oMath xmlns:m="http://schemas.openxmlformats.org/officeDocument/2006/math">
                    <m:r>
                      <a:rPr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each node </a:t>
                </a:r>
                <a14:m>
                  <m:oMath xmlns:m="http://schemas.openxmlformats.org/officeDocument/2006/math">
                    <m:r>
                      <a:rPr lang="en-US" altLang="zh-CN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zh-CN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graph.   </a:t>
                </a:r>
                <a:endPara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>
                  <a:spcBef>
                    <a:spcPts val="0"/>
                  </a:spcBef>
                </a:pPr>
                <a:endParaRPr 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1CBCE20D-252B-48D0-FF54-08726CD04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7914" y="5139881"/>
                <a:ext cx="5544717" cy="1107460"/>
              </a:xfrm>
              <a:prstGeom prst="rect">
                <a:avLst/>
              </a:prstGeom>
              <a:blipFill>
                <a:blip r:embed="rId3"/>
                <a:stretch>
                  <a:fillRect l="-1602" t="-337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弧 50">
            <a:extLst>
              <a:ext uri="{FF2B5EF4-FFF2-40B4-BE49-F238E27FC236}">
                <a16:creationId xmlns:a16="http://schemas.microsoft.com/office/drawing/2014/main" id="{09348B85-8CB3-A5E6-D66E-2B14930DFBD5}"/>
              </a:ext>
            </a:extLst>
          </p:cNvPr>
          <p:cNvSpPr/>
          <p:nvPr/>
        </p:nvSpPr>
        <p:spPr>
          <a:xfrm rot="12607943" flipH="1">
            <a:off x="2543018" y="2493415"/>
            <a:ext cx="1737620" cy="2159055"/>
          </a:xfrm>
          <a:prstGeom prst="arc">
            <a:avLst>
              <a:gd name="adj1" fmla="val 18800161"/>
              <a:gd name="adj2" fmla="val 21352808"/>
            </a:avLst>
          </a:prstGeom>
          <a:ln w="57150">
            <a:solidFill>
              <a:srgbClr val="4F81BD"/>
            </a:solidFill>
            <a:headEnd w="lg" len="lg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弧 51">
            <a:extLst>
              <a:ext uri="{FF2B5EF4-FFF2-40B4-BE49-F238E27FC236}">
                <a16:creationId xmlns:a16="http://schemas.microsoft.com/office/drawing/2014/main" id="{E8016800-34EA-5D6D-E9EC-9618BE97DD27}"/>
              </a:ext>
            </a:extLst>
          </p:cNvPr>
          <p:cNvSpPr/>
          <p:nvPr/>
        </p:nvSpPr>
        <p:spPr>
          <a:xfrm rot="14425679" flipH="1">
            <a:off x="909812" y="2227643"/>
            <a:ext cx="3077859" cy="3848380"/>
          </a:xfrm>
          <a:prstGeom prst="arc">
            <a:avLst>
              <a:gd name="adj1" fmla="val 18434521"/>
              <a:gd name="adj2" fmla="val 3639127"/>
            </a:avLst>
          </a:prstGeom>
          <a:ln w="57150">
            <a:solidFill>
              <a:srgbClr val="4F81BD"/>
            </a:solidFill>
            <a:headEnd w="lg" len="lg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弧 52">
            <a:extLst>
              <a:ext uri="{FF2B5EF4-FFF2-40B4-BE49-F238E27FC236}">
                <a16:creationId xmlns:a16="http://schemas.microsoft.com/office/drawing/2014/main" id="{1EEF8130-E502-58EC-A302-B4749E458CBF}"/>
              </a:ext>
            </a:extLst>
          </p:cNvPr>
          <p:cNvSpPr/>
          <p:nvPr/>
        </p:nvSpPr>
        <p:spPr>
          <a:xfrm rot="3829583" flipV="1">
            <a:off x="-262685" y="-2512"/>
            <a:ext cx="4751291" cy="5714834"/>
          </a:xfrm>
          <a:prstGeom prst="arc">
            <a:avLst>
              <a:gd name="adj1" fmla="val 18384000"/>
              <a:gd name="adj2" fmla="val 1981858"/>
            </a:avLst>
          </a:prstGeom>
          <a:ln w="57150">
            <a:solidFill>
              <a:srgbClr val="4F81BD"/>
            </a:solidFill>
            <a:headEnd w="lg" len="lg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弧 53">
            <a:extLst>
              <a:ext uri="{FF2B5EF4-FFF2-40B4-BE49-F238E27FC236}">
                <a16:creationId xmlns:a16="http://schemas.microsoft.com/office/drawing/2014/main" id="{5B1B7D1A-7491-1971-3CD9-43197C9C1220}"/>
              </a:ext>
            </a:extLst>
          </p:cNvPr>
          <p:cNvSpPr/>
          <p:nvPr/>
        </p:nvSpPr>
        <p:spPr>
          <a:xfrm rot="15862528">
            <a:off x="75364" y="2984782"/>
            <a:ext cx="4705127" cy="4632273"/>
          </a:xfrm>
          <a:prstGeom prst="arc">
            <a:avLst>
              <a:gd name="adj1" fmla="val 18116479"/>
              <a:gd name="adj2" fmla="val 3255123"/>
            </a:avLst>
          </a:prstGeom>
          <a:ln w="57150">
            <a:solidFill>
              <a:srgbClr val="4F81BD"/>
            </a:solidFill>
            <a:headEnd w="lg" len="lg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弧 54">
            <a:extLst>
              <a:ext uri="{FF2B5EF4-FFF2-40B4-BE49-F238E27FC236}">
                <a16:creationId xmlns:a16="http://schemas.microsoft.com/office/drawing/2014/main" id="{EB280BDB-0376-4A0C-B7E6-03DB598D0690}"/>
              </a:ext>
            </a:extLst>
          </p:cNvPr>
          <p:cNvSpPr/>
          <p:nvPr/>
        </p:nvSpPr>
        <p:spPr>
          <a:xfrm rot="15282955">
            <a:off x="2324073" y="4122796"/>
            <a:ext cx="3021591" cy="2714855"/>
          </a:xfrm>
          <a:prstGeom prst="arc">
            <a:avLst>
              <a:gd name="adj1" fmla="val 20145190"/>
              <a:gd name="adj2" fmla="val 1555979"/>
            </a:avLst>
          </a:prstGeom>
          <a:ln w="57150">
            <a:solidFill>
              <a:srgbClr val="4F81BD"/>
            </a:solidFill>
            <a:headEnd w="lg" len="lg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弧 55">
            <a:extLst>
              <a:ext uri="{FF2B5EF4-FFF2-40B4-BE49-F238E27FC236}">
                <a16:creationId xmlns:a16="http://schemas.microsoft.com/office/drawing/2014/main" id="{B119AB13-5B59-35D4-58EB-05B8D7A4CD67}"/>
              </a:ext>
            </a:extLst>
          </p:cNvPr>
          <p:cNvSpPr/>
          <p:nvPr/>
        </p:nvSpPr>
        <p:spPr>
          <a:xfrm rot="16200000">
            <a:off x="816639" y="3858881"/>
            <a:ext cx="4273887" cy="3630708"/>
          </a:xfrm>
          <a:prstGeom prst="arc">
            <a:avLst>
              <a:gd name="adj1" fmla="val 21321279"/>
              <a:gd name="adj2" fmla="val 1920208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弧 56">
            <a:extLst>
              <a:ext uri="{FF2B5EF4-FFF2-40B4-BE49-F238E27FC236}">
                <a16:creationId xmlns:a16="http://schemas.microsoft.com/office/drawing/2014/main" id="{112AFE6F-F055-C391-16FF-219201DE0F11}"/>
              </a:ext>
            </a:extLst>
          </p:cNvPr>
          <p:cNvSpPr/>
          <p:nvPr/>
        </p:nvSpPr>
        <p:spPr>
          <a:xfrm rot="16633613">
            <a:off x="495679" y="3506305"/>
            <a:ext cx="4592449" cy="4368063"/>
          </a:xfrm>
          <a:prstGeom prst="arc">
            <a:avLst>
              <a:gd name="adj1" fmla="val 854821"/>
              <a:gd name="adj2" fmla="val 1668050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3">
            <a:extLst>
              <a:ext uri="{FF2B5EF4-FFF2-40B4-BE49-F238E27FC236}">
                <a16:creationId xmlns:a16="http://schemas.microsoft.com/office/drawing/2014/main" id="{0B61AC50-CB33-A5E3-EEF1-48E3E7D5C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78" y="4268450"/>
            <a:ext cx="359484" cy="3524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9" name="Oval 5">
            <a:extLst>
              <a:ext uri="{FF2B5EF4-FFF2-40B4-BE49-F238E27FC236}">
                <a16:creationId xmlns:a16="http://schemas.microsoft.com/office/drawing/2014/main" id="{6FE21733-9ABE-707C-3128-52623F3FF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115" y="4479933"/>
            <a:ext cx="359484" cy="3524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0" name="Oval 6">
            <a:extLst>
              <a:ext uri="{FF2B5EF4-FFF2-40B4-BE49-F238E27FC236}">
                <a16:creationId xmlns:a16="http://schemas.microsoft.com/office/drawing/2014/main" id="{CFA20F17-6476-7A04-6BB2-981ED7482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17" y="3915979"/>
            <a:ext cx="359484" cy="3524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1" name="Oval 7">
            <a:extLst>
              <a:ext uri="{FF2B5EF4-FFF2-40B4-BE49-F238E27FC236}">
                <a16:creationId xmlns:a16="http://schemas.microsoft.com/office/drawing/2014/main" id="{4C18D333-DB04-0AC3-E865-492D8C56E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770" y="5466850"/>
            <a:ext cx="359484" cy="3524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2" name="Oval 8">
            <a:extLst>
              <a:ext uri="{FF2B5EF4-FFF2-40B4-BE49-F238E27FC236}">
                <a16:creationId xmlns:a16="http://schemas.microsoft.com/office/drawing/2014/main" id="{5763F2B8-612F-7AA4-095A-54EFC2EFA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651" y="5325862"/>
            <a:ext cx="359484" cy="3524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4" name="Oval 9">
            <a:extLst>
              <a:ext uri="{FF2B5EF4-FFF2-40B4-BE49-F238E27FC236}">
                <a16:creationId xmlns:a16="http://schemas.microsoft.com/office/drawing/2014/main" id="{14692462-E47E-00E4-80AB-7B46B5B81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711" y="6030804"/>
            <a:ext cx="359484" cy="3524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6" name="Oval 10">
            <a:extLst>
              <a:ext uri="{FF2B5EF4-FFF2-40B4-BE49-F238E27FC236}">
                <a16:creationId xmlns:a16="http://schemas.microsoft.com/office/drawing/2014/main" id="{B0E14DAE-7DFC-A9DD-9270-A032145CE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306" y="3493013"/>
            <a:ext cx="359484" cy="3524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8" name="Oval 11">
            <a:extLst>
              <a:ext uri="{FF2B5EF4-FFF2-40B4-BE49-F238E27FC236}">
                <a16:creationId xmlns:a16="http://schemas.microsoft.com/office/drawing/2014/main" id="{DE60C37B-4AB5-192A-F359-5D6063565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101" y="3352025"/>
            <a:ext cx="359484" cy="3524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9" name="Oval 12">
            <a:extLst>
              <a:ext uri="{FF2B5EF4-FFF2-40B4-BE49-F238E27FC236}">
                <a16:creationId xmlns:a16="http://schemas.microsoft.com/office/drawing/2014/main" id="{B6297AA5-E7EC-6F85-B60A-B01413F4C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220" y="4197956"/>
            <a:ext cx="359484" cy="3524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0" name="Oval 13">
            <a:extLst>
              <a:ext uri="{FF2B5EF4-FFF2-40B4-BE49-F238E27FC236}">
                <a16:creationId xmlns:a16="http://schemas.microsoft.com/office/drawing/2014/main" id="{CB5E95BD-ED63-BD7C-6237-1D87AD65F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101" y="4409438"/>
            <a:ext cx="359484" cy="3524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1" name="Oval 14">
            <a:extLst>
              <a:ext uri="{FF2B5EF4-FFF2-40B4-BE49-F238E27FC236}">
                <a16:creationId xmlns:a16="http://schemas.microsoft.com/office/drawing/2014/main" id="{85BA26C3-D365-2943-F54E-961B12FC8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21" y="4919266"/>
            <a:ext cx="359484" cy="352471"/>
          </a:xfrm>
          <a:prstGeom prst="ellipse">
            <a:avLst/>
          </a:prstGeom>
          <a:noFill/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2" name="Oval 14">
            <a:extLst>
              <a:ext uri="{FF2B5EF4-FFF2-40B4-BE49-F238E27FC236}">
                <a16:creationId xmlns:a16="http://schemas.microsoft.com/office/drawing/2014/main" id="{8DBF563F-D4F5-4426-541F-596ECE00C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428" y="3761542"/>
            <a:ext cx="359484" cy="352471"/>
          </a:xfrm>
          <a:prstGeom prst="ellipse">
            <a:avLst/>
          </a:prstGeom>
          <a:noFill/>
          <a:ln w="38100">
            <a:solidFill>
              <a:srgbClr val="005AA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2EF8976E-935E-EE57-9D14-5FFF5674D391}"/>
                  </a:ext>
                </a:extLst>
              </p:cNvPr>
              <p:cNvSpPr txBox="1"/>
              <p:nvPr/>
            </p:nvSpPr>
            <p:spPr bwMode="auto">
              <a:xfrm>
                <a:off x="4105525" y="3749989"/>
                <a:ext cx="303265" cy="338554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2EF8976E-935E-EE57-9D14-5FFF5674D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5525" y="3749989"/>
                <a:ext cx="303265" cy="338554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5CBDE407-10B8-26CF-2FC9-43CA85A9FB6A}"/>
                  </a:ext>
                </a:extLst>
              </p:cNvPr>
              <p:cNvSpPr txBox="1"/>
              <p:nvPr/>
            </p:nvSpPr>
            <p:spPr bwMode="auto">
              <a:xfrm>
                <a:off x="3806844" y="6165445"/>
                <a:ext cx="5735051" cy="4308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dPr>
                        <m:e>
                          <m:r>
                            <a:rPr kumimoji="1" lang="en-US" altLang="zh-CN" sz="22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kumimoji="1" lang="en-US" altLang="zh-CN" sz="2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1" lang="en-US" altLang="zh-CN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kumimoji="1" lang="en-US" altLang="zh-CN" sz="2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kumimoji="1" lang="en-US" altLang="zh-CN" sz="22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2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</m:acc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(</m:t>
                          </m:r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𝑢</m:t>
                          </m:r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,</m:t>
                          </m:r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𝑡</m:t>
                          </m:r>
                          <m:r>
                            <a:rPr kumimoji="1" lang="en-US" altLang="zh-CN" sz="22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)</m:t>
                          </m:r>
                        </m:e>
                      </m:d>
                      <m:r>
                        <a:rPr kumimoji="1" lang="en-US" altLang="zh-CN" sz="2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&lt;</m:t>
                      </m:r>
                      <m:r>
                        <a:rPr kumimoji="1" lang="en-US" altLang="zh-CN" sz="22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𝑐</m:t>
                      </m:r>
                      <m:r>
                        <a:rPr kumimoji="1" lang="en-US" altLang="zh-CN" sz="2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d>
                                <m:dPr>
                                  <m:ctrlP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kumimoji="1" lang="en-US" altLang="zh-CN" sz="2200" b="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200" b="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2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1" lang="en-US" altLang="zh-CN" sz="2200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5CBDE407-10B8-26CF-2FC9-43CA85A9F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6844" y="6165445"/>
                <a:ext cx="5735051" cy="430887"/>
              </a:xfrm>
              <a:prstGeom prst="rect">
                <a:avLst/>
              </a:prstGeom>
              <a:blipFill>
                <a:blip r:embed="rId5"/>
                <a:stretch>
                  <a:fillRect t="-5714" b="-200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34">
            <a:extLst>
              <a:ext uri="{FF2B5EF4-FFF2-40B4-BE49-F238E27FC236}">
                <a16:creationId xmlns:a16="http://schemas.microsoft.com/office/drawing/2014/main" id="{7CED3318-C48C-F799-BBAD-1E0E9CB14466}"/>
              </a:ext>
            </a:extLst>
          </p:cNvPr>
          <p:cNvSpPr>
            <a:spLocks noEditPoints="1"/>
          </p:cNvSpPr>
          <p:nvPr/>
        </p:nvSpPr>
        <p:spPr bwMode="auto">
          <a:xfrm>
            <a:off x="266316" y="1614547"/>
            <a:ext cx="9510238" cy="797436"/>
          </a:xfrm>
          <a:custGeom>
            <a:avLst/>
            <a:gdLst>
              <a:gd name="T0" fmla="*/ 26 w 3711"/>
              <a:gd name="T1" fmla="*/ 284 h 969"/>
              <a:gd name="T2" fmla="*/ 283 w 3711"/>
              <a:gd name="T3" fmla="*/ 144 h 969"/>
              <a:gd name="T4" fmla="*/ 394 w 3711"/>
              <a:gd name="T5" fmla="*/ 65 h 969"/>
              <a:gd name="T6" fmla="*/ 1140 w 3711"/>
              <a:gd name="T7" fmla="*/ 13 h 969"/>
              <a:gd name="T8" fmla="*/ 2918 w 3711"/>
              <a:gd name="T9" fmla="*/ 66 h 969"/>
              <a:gd name="T10" fmla="*/ 3387 w 3711"/>
              <a:gd name="T11" fmla="*/ 146 h 969"/>
              <a:gd name="T12" fmla="*/ 3587 w 3711"/>
              <a:gd name="T13" fmla="*/ 188 h 969"/>
              <a:gd name="T14" fmla="*/ 3562 w 3711"/>
              <a:gd name="T15" fmla="*/ 303 h 969"/>
              <a:gd name="T16" fmla="*/ 3630 w 3711"/>
              <a:gd name="T17" fmla="*/ 389 h 969"/>
              <a:gd name="T18" fmla="*/ 3463 w 3711"/>
              <a:gd name="T19" fmla="*/ 519 h 969"/>
              <a:gd name="T20" fmla="*/ 3667 w 3711"/>
              <a:gd name="T21" fmla="*/ 614 h 969"/>
              <a:gd name="T22" fmla="*/ 3484 w 3711"/>
              <a:gd name="T23" fmla="*/ 637 h 969"/>
              <a:gd name="T24" fmla="*/ 3566 w 3711"/>
              <a:gd name="T25" fmla="*/ 718 h 969"/>
              <a:gd name="T26" fmla="*/ 3512 w 3711"/>
              <a:gd name="T27" fmla="*/ 815 h 969"/>
              <a:gd name="T28" fmla="*/ 3417 w 3711"/>
              <a:gd name="T29" fmla="*/ 880 h 969"/>
              <a:gd name="T30" fmla="*/ 3543 w 3711"/>
              <a:gd name="T31" fmla="*/ 941 h 969"/>
              <a:gd name="T32" fmla="*/ 3315 w 3711"/>
              <a:gd name="T33" fmla="*/ 958 h 969"/>
              <a:gd name="T34" fmla="*/ 2731 w 3711"/>
              <a:gd name="T35" fmla="*/ 934 h 969"/>
              <a:gd name="T36" fmla="*/ 2742 w 3711"/>
              <a:gd name="T37" fmla="*/ 924 h 969"/>
              <a:gd name="T38" fmla="*/ 2035 w 3711"/>
              <a:gd name="T39" fmla="*/ 918 h 969"/>
              <a:gd name="T40" fmla="*/ 1396 w 3711"/>
              <a:gd name="T41" fmla="*/ 894 h 969"/>
              <a:gd name="T42" fmla="*/ 1581 w 3711"/>
              <a:gd name="T43" fmla="*/ 860 h 969"/>
              <a:gd name="T44" fmla="*/ 1284 w 3711"/>
              <a:gd name="T45" fmla="*/ 903 h 969"/>
              <a:gd name="T46" fmla="*/ 1054 w 3711"/>
              <a:gd name="T47" fmla="*/ 913 h 969"/>
              <a:gd name="T48" fmla="*/ 612 w 3711"/>
              <a:gd name="T49" fmla="*/ 927 h 969"/>
              <a:gd name="T50" fmla="*/ 365 w 3711"/>
              <a:gd name="T51" fmla="*/ 933 h 969"/>
              <a:gd name="T52" fmla="*/ 292 w 3711"/>
              <a:gd name="T53" fmla="*/ 856 h 969"/>
              <a:gd name="T54" fmla="*/ 155 w 3711"/>
              <a:gd name="T55" fmla="*/ 801 h 969"/>
              <a:gd name="T56" fmla="*/ 238 w 3711"/>
              <a:gd name="T57" fmla="*/ 701 h 969"/>
              <a:gd name="T58" fmla="*/ 182 w 3711"/>
              <a:gd name="T59" fmla="*/ 606 h 969"/>
              <a:gd name="T60" fmla="*/ 16 w 3711"/>
              <a:gd name="T61" fmla="*/ 476 h 969"/>
              <a:gd name="T62" fmla="*/ 3086 w 3711"/>
              <a:gd name="T63" fmla="*/ 869 h 969"/>
              <a:gd name="T64" fmla="*/ 2478 w 3711"/>
              <a:gd name="T65" fmla="*/ 854 h 969"/>
              <a:gd name="T66" fmla="*/ 1072 w 3711"/>
              <a:gd name="T67" fmla="*/ 822 h 969"/>
              <a:gd name="T68" fmla="*/ 3102 w 3711"/>
              <a:gd name="T69" fmla="*/ 871 h 969"/>
              <a:gd name="T70" fmla="*/ 1235 w 3711"/>
              <a:gd name="T71" fmla="*/ 772 h 969"/>
              <a:gd name="T72" fmla="*/ 1026 w 3711"/>
              <a:gd name="T73" fmla="*/ 782 h 969"/>
              <a:gd name="T74" fmla="*/ 2006 w 3711"/>
              <a:gd name="T75" fmla="*/ 589 h 969"/>
              <a:gd name="T76" fmla="*/ 2732 w 3711"/>
              <a:gd name="T77" fmla="*/ 497 h 969"/>
              <a:gd name="T78" fmla="*/ 1607 w 3711"/>
              <a:gd name="T79" fmla="*/ 874 h 969"/>
              <a:gd name="T80" fmla="*/ 1682 w 3711"/>
              <a:gd name="T81" fmla="*/ 880 h 969"/>
              <a:gd name="T82" fmla="*/ 3213 w 3711"/>
              <a:gd name="T83" fmla="*/ 162 h 969"/>
              <a:gd name="T84" fmla="*/ 2125 w 3711"/>
              <a:gd name="T85" fmla="*/ 742 h 969"/>
              <a:gd name="T86" fmla="*/ 2345 w 3711"/>
              <a:gd name="T87" fmla="*/ 791 h 969"/>
              <a:gd name="T88" fmla="*/ 2328 w 3711"/>
              <a:gd name="T89" fmla="*/ 737 h 969"/>
              <a:gd name="T90" fmla="*/ 1289 w 3711"/>
              <a:gd name="T91" fmla="*/ 774 h 969"/>
              <a:gd name="T92" fmla="*/ 2941 w 3711"/>
              <a:gd name="T93" fmla="*/ 925 h 969"/>
              <a:gd name="T94" fmla="*/ 1277 w 3711"/>
              <a:gd name="T95" fmla="*/ 670 h 969"/>
              <a:gd name="T96" fmla="*/ 2834 w 3711"/>
              <a:gd name="T97" fmla="*/ 896 h 969"/>
              <a:gd name="T98" fmla="*/ 1637 w 3711"/>
              <a:gd name="T99" fmla="*/ 745 h 969"/>
              <a:gd name="T100" fmla="*/ 1344 w 3711"/>
              <a:gd name="T101" fmla="*/ 846 h 969"/>
              <a:gd name="T102" fmla="*/ 654 w 3711"/>
              <a:gd name="T103" fmla="*/ 776 h 969"/>
              <a:gd name="T104" fmla="*/ 281 w 3711"/>
              <a:gd name="T105" fmla="*/ 794 h 969"/>
              <a:gd name="T106" fmla="*/ 3306 w 3711"/>
              <a:gd name="T107" fmla="*/ 717 h 969"/>
              <a:gd name="T108" fmla="*/ 2193 w 3711"/>
              <a:gd name="T109" fmla="*/ 600 h 969"/>
              <a:gd name="T110" fmla="*/ 2123 w 3711"/>
              <a:gd name="T111" fmla="*/ 903 h 969"/>
              <a:gd name="T112" fmla="*/ 1028 w 3711"/>
              <a:gd name="T113" fmla="*/ 663 h 969"/>
              <a:gd name="T114" fmla="*/ 1364 w 3711"/>
              <a:gd name="T115" fmla="*/ 872 h 969"/>
              <a:gd name="T116" fmla="*/ 2278 w 3711"/>
              <a:gd name="T117" fmla="*/ 844 h 969"/>
              <a:gd name="T118" fmla="*/ 2650 w 3711"/>
              <a:gd name="T119" fmla="*/ 882 h 969"/>
              <a:gd name="T120" fmla="*/ 2434 w 3711"/>
              <a:gd name="T121" fmla="*/ 678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11" h="969">
                <a:moveTo>
                  <a:pt x="44" y="398"/>
                </a:moveTo>
                <a:cubicBezTo>
                  <a:pt x="37" y="398"/>
                  <a:pt x="30" y="398"/>
                  <a:pt x="23" y="398"/>
                </a:cubicBezTo>
                <a:cubicBezTo>
                  <a:pt x="16" y="399"/>
                  <a:pt x="10" y="399"/>
                  <a:pt x="3" y="400"/>
                </a:cubicBezTo>
                <a:cubicBezTo>
                  <a:pt x="2" y="397"/>
                  <a:pt x="1" y="394"/>
                  <a:pt x="0" y="392"/>
                </a:cubicBezTo>
                <a:cubicBezTo>
                  <a:pt x="12" y="383"/>
                  <a:pt x="24" y="374"/>
                  <a:pt x="36" y="365"/>
                </a:cubicBezTo>
                <a:cubicBezTo>
                  <a:pt x="35" y="365"/>
                  <a:pt x="32" y="364"/>
                  <a:pt x="28" y="362"/>
                </a:cubicBezTo>
                <a:cubicBezTo>
                  <a:pt x="53" y="350"/>
                  <a:pt x="77" y="338"/>
                  <a:pt x="104" y="326"/>
                </a:cubicBezTo>
                <a:cubicBezTo>
                  <a:pt x="77" y="311"/>
                  <a:pt x="53" y="298"/>
                  <a:pt x="26" y="284"/>
                </a:cubicBezTo>
                <a:cubicBezTo>
                  <a:pt x="34" y="276"/>
                  <a:pt x="41" y="269"/>
                  <a:pt x="47" y="262"/>
                </a:cubicBezTo>
                <a:cubicBezTo>
                  <a:pt x="50" y="257"/>
                  <a:pt x="52" y="250"/>
                  <a:pt x="52" y="244"/>
                </a:cubicBezTo>
                <a:cubicBezTo>
                  <a:pt x="53" y="231"/>
                  <a:pt x="59" y="224"/>
                  <a:pt x="72" y="220"/>
                </a:cubicBezTo>
                <a:cubicBezTo>
                  <a:pt x="89" y="216"/>
                  <a:pt x="107" y="213"/>
                  <a:pt x="123" y="206"/>
                </a:cubicBezTo>
                <a:cubicBezTo>
                  <a:pt x="133" y="202"/>
                  <a:pt x="139" y="193"/>
                  <a:pt x="149" y="184"/>
                </a:cubicBezTo>
                <a:cubicBezTo>
                  <a:pt x="161" y="179"/>
                  <a:pt x="177" y="171"/>
                  <a:pt x="194" y="165"/>
                </a:cubicBezTo>
                <a:cubicBezTo>
                  <a:pt x="212" y="158"/>
                  <a:pt x="231" y="149"/>
                  <a:pt x="250" y="148"/>
                </a:cubicBezTo>
                <a:cubicBezTo>
                  <a:pt x="261" y="148"/>
                  <a:pt x="271" y="148"/>
                  <a:pt x="283" y="144"/>
                </a:cubicBezTo>
                <a:cubicBezTo>
                  <a:pt x="279" y="141"/>
                  <a:pt x="277" y="139"/>
                  <a:pt x="270" y="133"/>
                </a:cubicBezTo>
                <a:cubicBezTo>
                  <a:pt x="287" y="135"/>
                  <a:pt x="298" y="136"/>
                  <a:pt x="309" y="138"/>
                </a:cubicBezTo>
                <a:cubicBezTo>
                  <a:pt x="282" y="124"/>
                  <a:pt x="254" y="130"/>
                  <a:pt x="225" y="131"/>
                </a:cubicBezTo>
                <a:cubicBezTo>
                  <a:pt x="228" y="129"/>
                  <a:pt x="232" y="127"/>
                  <a:pt x="238" y="123"/>
                </a:cubicBezTo>
                <a:cubicBezTo>
                  <a:pt x="229" y="120"/>
                  <a:pt x="224" y="119"/>
                  <a:pt x="217" y="117"/>
                </a:cubicBezTo>
                <a:cubicBezTo>
                  <a:pt x="241" y="104"/>
                  <a:pt x="269" y="127"/>
                  <a:pt x="297" y="107"/>
                </a:cubicBezTo>
                <a:cubicBezTo>
                  <a:pt x="274" y="101"/>
                  <a:pt x="252" y="102"/>
                  <a:pt x="254" y="72"/>
                </a:cubicBezTo>
                <a:cubicBezTo>
                  <a:pt x="300" y="70"/>
                  <a:pt x="347" y="67"/>
                  <a:pt x="394" y="65"/>
                </a:cubicBezTo>
                <a:cubicBezTo>
                  <a:pt x="440" y="63"/>
                  <a:pt x="486" y="62"/>
                  <a:pt x="532" y="59"/>
                </a:cubicBezTo>
                <a:cubicBezTo>
                  <a:pt x="541" y="59"/>
                  <a:pt x="550" y="55"/>
                  <a:pt x="559" y="52"/>
                </a:cubicBezTo>
                <a:cubicBezTo>
                  <a:pt x="559" y="50"/>
                  <a:pt x="559" y="49"/>
                  <a:pt x="558" y="47"/>
                </a:cubicBezTo>
                <a:cubicBezTo>
                  <a:pt x="535" y="48"/>
                  <a:pt x="512" y="50"/>
                  <a:pt x="489" y="51"/>
                </a:cubicBezTo>
                <a:cubicBezTo>
                  <a:pt x="489" y="51"/>
                  <a:pt x="489" y="50"/>
                  <a:pt x="489" y="50"/>
                </a:cubicBezTo>
                <a:cubicBezTo>
                  <a:pt x="495" y="48"/>
                  <a:pt x="500" y="45"/>
                  <a:pt x="506" y="45"/>
                </a:cubicBezTo>
                <a:cubicBezTo>
                  <a:pt x="577" y="39"/>
                  <a:pt x="647" y="32"/>
                  <a:pt x="718" y="28"/>
                </a:cubicBezTo>
                <a:cubicBezTo>
                  <a:pt x="859" y="22"/>
                  <a:pt x="1000" y="18"/>
                  <a:pt x="1140" y="13"/>
                </a:cubicBezTo>
                <a:cubicBezTo>
                  <a:pt x="1214" y="11"/>
                  <a:pt x="1289" y="9"/>
                  <a:pt x="1363" y="8"/>
                </a:cubicBezTo>
                <a:cubicBezTo>
                  <a:pt x="1525" y="5"/>
                  <a:pt x="1688" y="1"/>
                  <a:pt x="1851" y="1"/>
                </a:cubicBezTo>
                <a:cubicBezTo>
                  <a:pt x="1982" y="0"/>
                  <a:pt x="2114" y="0"/>
                  <a:pt x="2245" y="4"/>
                </a:cubicBezTo>
                <a:cubicBezTo>
                  <a:pt x="2376" y="8"/>
                  <a:pt x="2506" y="16"/>
                  <a:pt x="2636" y="24"/>
                </a:cubicBezTo>
                <a:cubicBezTo>
                  <a:pt x="2706" y="29"/>
                  <a:pt x="2775" y="36"/>
                  <a:pt x="2844" y="46"/>
                </a:cubicBezTo>
                <a:cubicBezTo>
                  <a:pt x="2833" y="48"/>
                  <a:pt x="2822" y="50"/>
                  <a:pt x="2811" y="52"/>
                </a:cubicBezTo>
                <a:cubicBezTo>
                  <a:pt x="2811" y="53"/>
                  <a:pt x="2811" y="55"/>
                  <a:pt x="2811" y="56"/>
                </a:cubicBezTo>
                <a:cubicBezTo>
                  <a:pt x="2845" y="59"/>
                  <a:pt x="2879" y="62"/>
                  <a:pt x="2918" y="66"/>
                </a:cubicBezTo>
                <a:cubicBezTo>
                  <a:pt x="2905" y="88"/>
                  <a:pt x="2884" y="66"/>
                  <a:pt x="2873" y="78"/>
                </a:cubicBezTo>
                <a:cubicBezTo>
                  <a:pt x="2875" y="79"/>
                  <a:pt x="2879" y="81"/>
                  <a:pt x="2883" y="82"/>
                </a:cubicBezTo>
                <a:cubicBezTo>
                  <a:pt x="2878" y="85"/>
                  <a:pt x="2875" y="87"/>
                  <a:pt x="2867" y="90"/>
                </a:cubicBezTo>
                <a:cubicBezTo>
                  <a:pt x="2919" y="96"/>
                  <a:pt x="2968" y="102"/>
                  <a:pt x="3016" y="107"/>
                </a:cubicBezTo>
                <a:cubicBezTo>
                  <a:pt x="3068" y="113"/>
                  <a:pt x="3120" y="120"/>
                  <a:pt x="3172" y="125"/>
                </a:cubicBezTo>
                <a:cubicBezTo>
                  <a:pt x="3219" y="130"/>
                  <a:pt x="3265" y="133"/>
                  <a:pt x="3312" y="136"/>
                </a:cubicBezTo>
                <a:cubicBezTo>
                  <a:pt x="3332" y="138"/>
                  <a:pt x="3353" y="137"/>
                  <a:pt x="3374" y="138"/>
                </a:cubicBezTo>
                <a:cubicBezTo>
                  <a:pt x="3378" y="139"/>
                  <a:pt x="3382" y="144"/>
                  <a:pt x="3387" y="146"/>
                </a:cubicBezTo>
                <a:cubicBezTo>
                  <a:pt x="3386" y="148"/>
                  <a:pt x="3385" y="150"/>
                  <a:pt x="3384" y="152"/>
                </a:cubicBezTo>
                <a:cubicBezTo>
                  <a:pt x="3366" y="151"/>
                  <a:pt x="3348" y="150"/>
                  <a:pt x="3330" y="149"/>
                </a:cubicBezTo>
                <a:cubicBezTo>
                  <a:pt x="3351" y="163"/>
                  <a:pt x="3373" y="159"/>
                  <a:pt x="3395" y="158"/>
                </a:cubicBezTo>
                <a:cubicBezTo>
                  <a:pt x="3418" y="158"/>
                  <a:pt x="3442" y="159"/>
                  <a:pt x="3465" y="160"/>
                </a:cubicBezTo>
                <a:cubicBezTo>
                  <a:pt x="3486" y="161"/>
                  <a:pt x="3507" y="162"/>
                  <a:pt x="3527" y="164"/>
                </a:cubicBezTo>
                <a:cubicBezTo>
                  <a:pt x="3532" y="165"/>
                  <a:pt x="3537" y="169"/>
                  <a:pt x="3542" y="169"/>
                </a:cubicBezTo>
                <a:cubicBezTo>
                  <a:pt x="3553" y="169"/>
                  <a:pt x="3564" y="168"/>
                  <a:pt x="3578" y="167"/>
                </a:cubicBezTo>
                <a:cubicBezTo>
                  <a:pt x="3580" y="171"/>
                  <a:pt x="3583" y="179"/>
                  <a:pt x="3587" y="188"/>
                </a:cubicBezTo>
                <a:cubicBezTo>
                  <a:pt x="3593" y="188"/>
                  <a:pt x="3600" y="188"/>
                  <a:pt x="3607" y="189"/>
                </a:cubicBezTo>
                <a:cubicBezTo>
                  <a:pt x="3607" y="189"/>
                  <a:pt x="3609" y="190"/>
                  <a:pt x="3609" y="191"/>
                </a:cubicBezTo>
                <a:cubicBezTo>
                  <a:pt x="3622" y="211"/>
                  <a:pt x="3628" y="229"/>
                  <a:pt x="3596" y="236"/>
                </a:cubicBezTo>
                <a:cubicBezTo>
                  <a:pt x="3595" y="236"/>
                  <a:pt x="3593" y="243"/>
                  <a:pt x="3594" y="244"/>
                </a:cubicBezTo>
                <a:cubicBezTo>
                  <a:pt x="3598" y="248"/>
                  <a:pt x="3603" y="251"/>
                  <a:pt x="3608" y="253"/>
                </a:cubicBezTo>
                <a:cubicBezTo>
                  <a:pt x="3628" y="259"/>
                  <a:pt x="3648" y="266"/>
                  <a:pt x="3670" y="273"/>
                </a:cubicBezTo>
                <a:cubicBezTo>
                  <a:pt x="3632" y="281"/>
                  <a:pt x="3596" y="289"/>
                  <a:pt x="3561" y="297"/>
                </a:cubicBezTo>
                <a:cubicBezTo>
                  <a:pt x="3561" y="299"/>
                  <a:pt x="3562" y="301"/>
                  <a:pt x="3562" y="303"/>
                </a:cubicBezTo>
                <a:cubicBezTo>
                  <a:pt x="3572" y="304"/>
                  <a:pt x="3582" y="305"/>
                  <a:pt x="3594" y="307"/>
                </a:cubicBezTo>
                <a:cubicBezTo>
                  <a:pt x="3591" y="311"/>
                  <a:pt x="3589" y="312"/>
                  <a:pt x="3589" y="313"/>
                </a:cubicBezTo>
                <a:cubicBezTo>
                  <a:pt x="3616" y="320"/>
                  <a:pt x="3644" y="326"/>
                  <a:pt x="3672" y="333"/>
                </a:cubicBezTo>
                <a:cubicBezTo>
                  <a:pt x="3676" y="349"/>
                  <a:pt x="3676" y="349"/>
                  <a:pt x="3701" y="349"/>
                </a:cubicBezTo>
                <a:cubicBezTo>
                  <a:pt x="3711" y="363"/>
                  <a:pt x="3710" y="371"/>
                  <a:pt x="3690" y="372"/>
                </a:cubicBezTo>
                <a:cubicBezTo>
                  <a:pt x="3666" y="372"/>
                  <a:pt x="3642" y="374"/>
                  <a:pt x="3618" y="375"/>
                </a:cubicBezTo>
                <a:cubicBezTo>
                  <a:pt x="3613" y="375"/>
                  <a:pt x="3609" y="377"/>
                  <a:pt x="3603" y="382"/>
                </a:cubicBezTo>
                <a:cubicBezTo>
                  <a:pt x="3612" y="384"/>
                  <a:pt x="3622" y="385"/>
                  <a:pt x="3630" y="389"/>
                </a:cubicBezTo>
                <a:cubicBezTo>
                  <a:pt x="3650" y="399"/>
                  <a:pt x="3670" y="410"/>
                  <a:pt x="3689" y="422"/>
                </a:cubicBezTo>
                <a:cubicBezTo>
                  <a:pt x="3694" y="426"/>
                  <a:pt x="3699" y="439"/>
                  <a:pt x="3697" y="441"/>
                </a:cubicBezTo>
                <a:cubicBezTo>
                  <a:pt x="3690" y="449"/>
                  <a:pt x="3680" y="454"/>
                  <a:pt x="3671" y="458"/>
                </a:cubicBezTo>
                <a:cubicBezTo>
                  <a:pt x="3659" y="463"/>
                  <a:pt x="3647" y="466"/>
                  <a:pt x="3635" y="469"/>
                </a:cubicBezTo>
                <a:cubicBezTo>
                  <a:pt x="3626" y="471"/>
                  <a:pt x="3616" y="471"/>
                  <a:pt x="3607" y="473"/>
                </a:cubicBezTo>
                <a:cubicBezTo>
                  <a:pt x="3599" y="474"/>
                  <a:pt x="3586" y="469"/>
                  <a:pt x="3587" y="487"/>
                </a:cubicBezTo>
                <a:cubicBezTo>
                  <a:pt x="3561" y="472"/>
                  <a:pt x="3533" y="482"/>
                  <a:pt x="3515" y="495"/>
                </a:cubicBezTo>
                <a:cubicBezTo>
                  <a:pt x="3498" y="506"/>
                  <a:pt x="3474" y="498"/>
                  <a:pt x="3463" y="519"/>
                </a:cubicBezTo>
                <a:cubicBezTo>
                  <a:pt x="3493" y="517"/>
                  <a:pt x="3522" y="515"/>
                  <a:pt x="3551" y="513"/>
                </a:cubicBezTo>
                <a:cubicBezTo>
                  <a:pt x="3507" y="541"/>
                  <a:pt x="3457" y="544"/>
                  <a:pt x="3408" y="551"/>
                </a:cubicBezTo>
                <a:cubicBezTo>
                  <a:pt x="3484" y="565"/>
                  <a:pt x="3559" y="578"/>
                  <a:pt x="3634" y="591"/>
                </a:cubicBezTo>
                <a:cubicBezTo>
                  <a:pt x="3634" y="593"/>
                  <a:pt x="3634" y="595"/>
                  <a:pt x="3634" y="597"/>
                </a:cubicBezTo>
                <a:cubicBezTo>
                  <a:pt x="3615" y="598"/>
                  <a:pt x="3597" y="600"/>
                  <a:pt x="3578" y="601"/>
                </a:cubicBezTo>
                <a:cubicBezTo>
                  <a:pt x="3578" y="603"/>
                  <a:pt x="3578" y="604"/>
                  <a:pt x="3578" y="606"/>
                </a:cubicBezTo>
                <a:cubicBezTo>
                  <a:pt x="3592" y="606"/>
                  <a:pt x="3606" y="607"/>
                  <a:pt x="3620" y="608"/>
                </a:cubicBezTo>
                <a:cubicBezTo>
                  <a:pt x="3636" y="609"/>
                  <a:pt x="3652" y="611"/>
                  <a:pt x="3667" y="614"/>
                </a:cubicBezTo>
                <a:cubicBezTo>
                  <a:pt x="3670" y="614"/>
                  <a:pt x="3674" y="619"/>
                  <a:pt x="3674" y="621"/>
                </a:cubicBezTo>
                <a:cubicBezTo>
                  <a:pt x="3674" y="624"/>
                  <a:pt x="3670" y="628"/>
                  <a:pt x="3667" y="629"/>
                </a:cubicBezTo>
                <a:cubicBezTo>
                  <a:pt x="3658" y="630"/>
                  <a:pt x="3649" y="632"/>
                  <a:pt x="3639" y="632"/>
                </a:cubicBezTo>
                <a:cubicBezTo>
                  <a:pt x="3593" y="629"/>
                  <a:pt x="3547" y="626"/>
                  <a:pt x="3502" y="623"/>
                </a:cubicBezTo>
                <a:cubicBezTo>
                  <a:pt x="3501" y="625"/>
                  <a:pt x="3501" y="628"/>
                  <a:pt x="3501" y="630"/>
                </a:cubicBezTo>
                <a:cubicBezTo>
                  <a:pt x="3510" y="631"/>
                  <a:pt x="3519" y="633"/>
                  <a:pt x="3528" y="634"/>
                </a:cubicBezTo>
                <a:cubicBezTo>
                  <a:pt x="3528" y="635"/>
                  <a:pt x="3528" y="636"/>
                  <a:pt x="3528" y="637"/>
                </a:cubicBezTo>
                <a:cubicBezTo>
                  <a:pt x="3513" y="637"/>
                  <a:pt x="3498" y="637"/>
                  <a:pt x="3484" y="637"/>
                </a:cubicBezTo>
                <a:cubicBezTo>
                  <a:pt x="3508" y="647"/>
                  <a:pt x="3531" y="659"/>
                  <a:pt x="3556" y="667"/>
                </a:cubicBezTo>
                <a:cubicBezTo>
                  <a:pt x="3571" y="671"/>
                  <a:pt x="3588" y="670"/>
                  <a:pt x="3605" y="672"/>
                </a:cubicBezTo>
                <a:cubicBezTo>
                  <a:pt x="3603" y="675"/>
                  <a:pt x="3599" y="681"/>
                  <a:pt x="3595" y="688"/>
                </a:cubicBezTo>
                <a:cubicBezTo>
                  <a:pt x="3612" y="690"/>
                  <a:pt x="3628" y="691"/>
                  <a:pt x="3646" y="692"/>
                </a:cubicBezTo>
                <a:cubicBezTo>
                  <a:pt x="3645" y="702"/>
                  <a:pt x="3652" y="713"/>
                  <a:pt x="3637" y="719"/>
                </a:cubicBezTo>
                <a:cubicBezTo>
                  <a:pt x="3635" y="721"/>
                  <a:pt x="3636" y="732"/>
                  <a:pt x="3636" y="742"/>
                </a:cubicBezTo>
                <a:cubicBezTo>
                  <a:pt x="3625" y="738"/>
                  <a:pt x="3616" y="734"/>
                  <a:pt x="3605" y="731"/>
                </a:cubicBezTo>
                <a:cubicBezTo>
                  <a:pt x="3592" y="726"/>
                  <a:pt x="3579" y="722"/>
                  <a:pt x="3566" y="718"/>
                </a:cubicBezTo>
                <a:cubicBezTo>
                  <a:pt x="3555" y="715"/>
                  <a:pt x="3547" y="718"/>
                  <a:pt x="3548" y="732"/>
                </a:cubicBezTo>
                <a:cubicBezTo>
                  <a:pt x="3540" y="731"/>
                  <a:pt x="3532" y="731"/>
                  <a:pt x="3524" y="730"/>
                </a:cubicBezTo>
                <a:cubicBezTo>
                  <a:pt x="3526" y="745"/>
                  <a:pt x="3532" y="749"/>
                  <a:pt x="3546" y="747"/>
                </a:cubicBezTo>
                <a:cubicBezTo>
                  <a:pt x="3564" y="745"/>
                  <a:pt x="3582" y="746"/>
                  <a:pt x="3600" y="746"/>
                </a:cubicBezTo>
                <a:cubicBezTo>
                  <a:pt x="3600" y="748"/>
                  <a:pt x="3600" y="750"/>
                  <a:pt x="3600" y="752"/>
                </a:cubicBezTo>
                <a:cubicBezTo>
                  <a:pt x="3574" y="754"/>
                  <a:pt x="3547" y="757"/>
                  <a:pt x="3521" y="759"/>
                </a:cubicBezTo>
                <a:cubicBezTo>
                  <a:pt x="3527" y="780"/>
                  <a:pt x="3527" y="780"/>
                  <a:pt x="3549" y="794"/>
                </a:cubicBezTo>
                <a:cubicBezTo>
                  <a:pt x="3543" y="811"/>
                  <a:pt x="3543" y="811"/>
                  <a:pt x="3512" y="815"/>
                </a:cubicBezTo>
                <a:cubicBezTo>
                  <a:pt x="3520" y="818"/>
                  <a:pt x="3527" y="820"/>
                  <a:pt x="3539" y="825"/>
                </a:cubicBezTo>
                <a:cubicBezTo>
                  <a:pt x="3531" y="827"/>
                  <a:pt x="3527" y="828"/>
                  <a:pt x="3522" y="830"/>
                </a:cubicBezTo>
                <a:cubicBezTo>
                  <a:pt x="3526" y="833"/>
                  <a:pt x="3529" y="835"/>
                  <a:pt x="3537" y="840"/>
                </a:cubicBezTo>
                <a:cubicBezTo>
                  <a:pt x="3521" y="841"/>
                  <a:pt x="3511" y="842"/>
                  <a:pt x="3498" y="844"/>
                </a:cubicBezTo>
                <a:cubicBezTo>
                  <a:pt x="3508" y="857"/>
                  <a:pt x="3522" y="851"/>
                  <a:pt x="3535" y="856"/>
                </a:cubicBezTo>
                <a:cubicBezTo>
                  <a:pt x="3489" y="862"/>
                  <a:pt x="3442" y="842"/>
                  <a:pt x="3400" y="873"/>
                </a:cubicBezTo>
                <a:cubicBezTo>
                  <a:pt x="3409" y="874"/>
                  <a:pt x="3417" y="874"/>
                  <a:pt x="3429" y="875"/>
                </a:cubicBezTo>
                <a:cubicBezTo>
                  <a:pt x="3425" y="877"/>
                  <a:pt x="3423" y="878"/>
                  <a:pt x="3417" y="880"/>
                </a:cubicBezTo>
                <a:cubicBezTo>
                  <a:pt x="3467" y="890"/>
                  <a:pt x="3513" y="900"/>
                  <a:pt x="3560" y="909"/>
                </a:cubicBezTo>
                <a:cubicBezTo>
                  <a:pt x="3560" y="911"/>
                  <a:pt x="3559" y="913"/>
                  <a:pt x="3559" y="915"/>
                </a:cubicBezTo>
                <a:cubicBezTo>
                  <a:pt x="3555" y="915"/>
                  <a:pt x="3551" y="915"/>
                  <a:pt x="3548" y="914"/>
                </a:cubicBezTo>
                <a:cubicBezTo>
                  <a:pt x="3547" y="915"/>
                  <a:pt x="3547" y="916"/>
                  <a:pt x="3547" y="917"/>
                </a:cubicBezTo>
                <a:cubicBezTo>
                  <a:pt x="3553" y="920"/>
                  <a:pt x="3560" y="923"/>
                  <a:pt x="3566" y="926"/>
                </a:cubicBezTo>
                <a:cubicBezTo>
                  <a:pt x="3541" y="923"/>
                  <a:pt x="3516" y="921"/>
                  <a:pt x="3490" y="919"/>
                </a:cubicBezTo>
                <a:cubicBezTo>
                  <a:pt x="3490" y="921"/>
                  <a:pt x="3490" y="924"/>
                  <a:pt x="3489" y="926"/>
                </a:cubicBezTo>
                <a:cubicBezTo>
                  <a:pt x="3505" y="931"/>
                  <a:pt x="3521" y="935"/>
                  <a:pt x="3543" y="941"/>
                </a:cubicBezTo>
                <a:cubicBezTo>
                  <a:pt x="3510" y="941"/>
                  <a:pt x="3483" y="941"/>
                  <a:pt x="3456" y="941"/>
                </a:cubicBezTo>
                <a:cubicBezTo>
                  <a:pt x="3455" y="942"/>
                  <a:pt x="3455" y="943"/>
                  <a:pt x="3455" y="945"/>
                </a:cubicBezTo>
                <a:cubicBezTo>
                  <a:pt x="3466" y="947"/>
                  <a:pt x="3476" y="949"/>
                  <a:pt x="3491" y="952"/>
                </a:cubicBezTo>
                <a:cubicBezTo>
                  <a:pt x="3459" y="954"/>
                  <a:pt x="3432" y="957"/>
                  <a:pt x="3404" y="959"/>
                </a:cubicBezTo>
                <a:cubicBezTo>
                  <a:pt x="3404" y="960"/>
                  <a:pt x="3403" y="962"/>
                  <a:pt x="3402" y="964"/>
                </a:cubicBezTo>
                <a:cubicBezTo>
                  <a:pt x="3405" y="965"/>
                  <a:pt x="3407" y="966"/>
                  <a:pt x="3414" y="969"/>
                </a:cubicBezTo>
                <a:cubicBezTo>
                  <a:pt x="3378" y="966"/>
                  <a:pt x="3346" y="963"/>
                  <a:pt x="3315" y="960"/>
                </a:cubicBezTo>
                <a:cubicBezTo>
                  <a:pt x="3315" y="959"/>
                  <a:pt x="3315" y="959"/>
                  <a:pt x="3315" y="958"/>
                </a:cubicBezTo>
                <a:cubicBezTo>
                  <a:pt x="3327" y="958"/>
                  <a:pt x="3340" y="957"/>
                  <a:pt x="3352" y="957"/>
                </a:cubicBezTo>
                <a:cubicBezTo>
                  <a:pt x="3352" y="956"/>
                  <a:pt x="3352" y="955"/>
                  <a:pt x="3352" y="954"/>
                </a:cubicBezTo>
                <a:cubicBezTo>
                  <a:pt x="3318" y="954"/>
                  <a:pt x="3284" y="954"/>
                  <a:pt x="3246" y="954"/>
                </a:cubicBezTo>
                <a:cubicBezTo>
                  <a:pt x="3254" y="958"/>
                  <a:pt x="3258" y="961"/>
                  <a:pt x="3265" y="964"/>
                </a:cubicBezTo>
                <a:cubicBezTo>
                  <a:pt x="3233" y="964"/>
                  <a:pt x="3202" y="964"/>
                  <a:pt x="3172" y="964"/>
                </a:cubicBezTo>
                <a:cubicBezTo>
                  <a:pt x="3172" y="964"/>
                  <a:pt x="3172" y="963"/>
                  <a:pt x="3172" y="962"/>
                </a:cubicBezTo>
                <a:cubicBezTo>
                  <a:pt x="3184" y="960"/>
                  <a:pt x="3197" y="958"/>
                  <a:pt x="3210" y="956"/>
                </a:cubicBezTo>
                <a:cubicBezTo>
                  <a:pt x="3050" y="953"/>
                  <a:pt x="2890" y="959"/>
                  <a:pt x="2731" y="934"/>
                </a:cubicBezTo>
                <a:cubicBezTo>
                  <a:pt x="2802" y="934"/>
                  <a:pt x="2874" y="934"/>
                  <a:pt x="2943" y="934"/>
                </a:cubicBezTo>
                <a:cubicBezTo>
                  <a:pt x="2924" y="913"/>
                  <a:pt x="2896" y="920"/>
                  <a:pt x="2869" y="919"/>
                </a:cubicBezTo>
                <a:cubicBezTo>
                  <a:pt x="2826" y="916"/>
                  <a:pt x="2782" y="911"/>
                  <a:pt x="2738" y="913"/>
                </a:cubicBezTo>
                <a:cubicBezTo>
                  <a:pt x="2703" y="915"/>
                  <a:pt x="2671" y="901"/>
                  <a:pt x="2634" y="902"/>
                </a:cubicBezTo>
                <a:cubicBezTo>
                  <a:pt x="2638" y="905"/>
                  <a:pt x="2640" y="906"/>
                  <a:pt x="2644" y="909"/>
                </a:cubicBezTo>
                <a:cubicBezTo>
                  <a:pt x="2612" y="909"/>
                  <a:pt x="2582" y="909"/>
                  <a:pt x="2553" y="909"/>
                </a:cubicBezTo>
                <a:cubicBezTo>
                  <a:pt x="2552" y="911"/>
                  <a:pt x="2552" y="912"/>
                  <a:pt x="2552" y="914"/>
                </a:cubicBezTo>
                <a:cubicBezTo>
                  <a:pt x="2616" y="917"/>
                  <a:pt x="2679" y="921"/>
                  <a:pt x="2742" y="924"/>
                </a:cubicBezTo>
                <a:cubicBezTo>
                  <a:pt x="2742" y="925"/>
                  <a:pt x="2742" y="926"/>
                  <a:pt x="2742" y="926"/>
                </a:cubicBezTo>
                <a:cubicBezTo>
                  <a:pt x="2712" y="926"/>
                  <a:pt x="2682" y="926"/>
                  <a:pt x="2652" y="926"/>
                </a:cubicBezTo>
                <a:cubicBezTo>
                  <a:pt x="2645" y="926"/>
                  <a:pt x="2638" y="926"/>
                  <a:pt x="2630" y="926"/>
                </a:cubicBezTo>
                <a:cubicBezTo>
                  <a:pt x="2607" y="926"/>
                  <a:pt x="2582" y="940"/>
                  <a:pt x="2560" y="920"/>
                </a:cubicBezTo>
                <a:cubicBezTo>
                  <a:pt x="2562" y="922"/>
                  <a:pt x="2563" y="924"/>
                  <a:pt x="2566" y="929"/>
                </a:cubicBezTo>
                <a:cubicBezTo>
                  <a:pt x="2535" y="929"/>
                  <a:pt x="2506" y="929"/>
                  <a:pt x="2476" y="929"/>
                </a:cubicBezTo>
                <a:cubicBezTo>
                  <a:pt x="2402" y="928"/>
                  <a:pt x="2328" y="927"/>
                  <a:pt x="2254" y="926"/>
                </a:cubicBezTo>
                <a:cubicBezTo>
                  <a:pt x="2181" y="924"/>
                  <a:pt x="2108" y="921"/>
                  <a:pt x="2035" y="918"/>
                </a:cubicBezTo>
                <a:cubicBezTo>
                  <a:pt x="1997" y="916"/>
                  <a:pt x="1960" y="910"/>
                  <a:pt x="1922" y="908"/>
                </a:cubicBezTo>
                <a:cubicBezTo>
                  <a:pt x="1893" y="906"/>
                  <a:pt x="1865" y="910"/>
                  <a:pt x="1836" y="910"/>
                </a:cubicBezTo>
                <a:cubicBezTo>
                  <a:pt x="1817" y="910"/>
                  <a:pt x="1798" y="905"/>
                  <a:pt x="1779" y="904"/>
                </a:cubicBezTo>
                <a:cubicBezTo>
                  <a:pt x="1700" y="903"/>
                  <a:pt x="1620" y="902"/>
                  <a:pt x="1540" y="901"/>
                </a:cubicBezTo>
                <a:cubicBezTo>
                  <a:pt x="1524" y="901"/>
                  <a:pt x="1507" y="901"/>
                  <a:pt x="1490" y="901"/>
                </a:cubicBezTo>
                <a:cubicBezTo>
                  <a:pt x="1490" y="899"/>
                  <a:pt x="1489" y="896"/>
                  <a:pt x="1489" y="894"/>
                </a:cubicBezTo>
                <a:cubicBezTo>
                  <a:pt x="1495" y="892"/>
                  <a:pt x="1501" y="891"/>
                  <a:pt x="1507" y="890"/>
                </a:cubicBezTo>
                <a:cubicBezTo>
                  <a:pt x="1484" y="880"/>
                  <a:pt x="1422" y="882"/>
                  <a:pt x="1396" y="894"/>
                </a:cubicBezTo>
                <a:cubicBezTo>
                  <a:pt x="1416" y="893"/>
                  <a:pt x="1432" y="891"/>
                  <a:pt x="1449" y="890"/>
                </a:cubicBezTo>
                <a:cubicBezTo>
                  <a:pt x="1438" y="902"/>
                  <a:pt x="1438" y="903"/>
                  <a:pt x="1404" y="900"/>
                </a:cubicBezTo>
                <a:cubicBezTo>
                  <a:pt x="1388" y="899"/>
                  <a:pt x="1372" y="894"/>
                  <a:pt x="1354" y="890"/>
                </a:cubicBezTo>
                <a:cubicBezTo>
                  <a:pt x="1355" y="896"/>
                  <a:pt x="1355" y="900"/>
                  <a:pt x="1356" y="904"/>
                </a:cubicBezTo>
                <a:cubicBezTo>
                  <a:pt x="1325" y="898"/>
                  <a:pt x="1295" y="892"/>
                  <a:pt x="1265" y="886"/>
                </a:cubicBezTo>
                <a:cubicBezTo>
                  <a:pt x="1269" y="885"/>
                  <a:pt x="1274" y="883"/>
                  <a:pt x="1282" y="880"/>
                </a:cubicBezTo>
                <a:cubicBezTo>
                  <a:pt x="1267" y="877"/>
                  <a:pt x="1255" y="874"/>
                  <a:pt x="1239" y="870"/>
                </a:cubicBezTo>
                <a:cubicBezTo>
                  <a:pt x="1355" y="867"/>
                  <a:pt x="1468" y="863"/>
                  <a:pt x="1581" y="860"/>
                </a:cubicBezTo>
                <a:cubicBezTo>
                  <a:pt x="1581" y="858"/>
                  <a:pt x="1581" y="857"/>
                  <a:pt x="1580" y="855"/>
                </a:cubicBezTo>
                <a:cubicBezTo>
                  <a:pt x="1405" y="854"/>
                  <a:pt x="1230" y="865"/>
                  <a:pt x="1055" y="865"/>
                </a:cubicBezTo>
                <a:cubicBezTo>
                  <a:pt x="1065" y="873"/>
                  <a:pt x="1075" y="881"/>
                  <a:pt x="1084" y="888"/>
                </a:cubicBezTo>
                <a:cubicBezTo>
                  <a:pt x="1083" y="891"/>
                  <a:pt x="1083" y="893"/>
                  <a:pt x="1082" y="896"/>
                </a:cubicBezTo>
                <a:cubicBezTo>
                  <a:pt x="1104" y="892"/>
                  <a:pt x="1126" y="887"/>
                  <a:pt x="1148" y="887"/>
                </a:cubicBezTo>
                <a:cubicBezTo>
                  <a:pt x="1165" y="886"/>
                  <a:pt x="1181" y="893"/>
                  <a:pt x="1198" y="894"/>
                </a:cubicBezTo>
                <a:cubicBezTo>
                  <a:pt x="1225" y="896"/>
                  <a:pt x="1253" y="895"/>
                  <a:pt x="1280" y="896"/>
                </a:cubicBezTo>
                <a:cubicBezTo>
                  <a:pt x="1282" y="896"/>
                  <a:pt x="1283" y="897"/>
                  <a:pt x="1284" y="903"/>
                </a:cubicBezTo>
                <a:cubicBezTo>
                  <a:pt x="1242" y="903"/>
                  <a:pt x="1199" y="903"/>
                  <a:pt x="1151" y="903"/>
                </a:cubicBezTo>
                <a:cubicBezTo>
                  <a:pt x="1157" y="909"/>
                  <a:pt x="1158" y="911"/>
                  <a:pt x="1163" y="916"/>
                </a:cubicBezTo>
                <a:cubicBezTo>
                  <a:pt x="1137" y="918"/>
                  <a:pt x="1114" y="920"/>
                  <a:pt x="1091" y="923"/>
                </a:cubicBezTo>
                <a:cubicBezTo>
                  <a:pt x="1091" y="921"/>
                  <a:pt x="1091" y="920"/>
                  <a:pt x="1091" y="919"/>
                </a:cubicBezTo>
                <a:cubicBezTo>
                  <a:pt x="1104" y="916"/>
                  <a:pt x="1117" y="914"/>
                  <a:pt x="1130" y="912"/>
                </a:cubicBezTo>
                <a:cubicBezTo>
                  <a:pt x="1130" y="911"/>
                  <a:pt x="1130" y="911"/>
                  <a:pt x="1130" y="910"/>
                </a:cubicBezTo>
                <a:cubicBezTo>
                  <a:pt x="1106" y="909"/>
                  <a:pt x="1082" y="907"/>
                  <a:pt x="1059" y="907"/>
                </a:cubicBezTo>
                <a:cubicBezTo>
                  <a:pt x="1057" y="906"/>
                  <a:pt x="1053" y="911"/>
                  <a:pt x="1054" y="913"/>
                </a:cubicBezTo>
                <a:cubicBezTo>
                  <a:pt x="1054" y="915"/>
                  <a:pt x="1058" y="917"/>
                  <a:pt x="1060" y="920"/>
                </a:cubicBezTo>
                <a:cubicBezTo>
                  <a:pt x="1023" y="920"/>
                  <a:pt x="985" y="919"/>
                  <a:pt x="947" y="921"/>
                </a:cubicBezTo>
                <a:cubicBezTo>
                  <a:pt x="928" y="921"/>
                  <a:pt x="909" y="926"/>
                  <a:pt x="889" y="927"/>
                </a:cubicBezTo>
                <a:cubicBezTo>
                  <a:pt x="876" y="929"/>
                  <a:pt x="861" y="931"/>
                  <a:pt x="849" y="928"/>
                </a:cubicBezTo>
                <a:cubicBezTo>
                  <a:pt x="808" y="916"/>
                  <a:pt x="767" y="925"/>
                  <a:pt x="726" y="927"/>
                </a:cubicBezTo>
                <a:cubicBezTo>
                  <a:pt x="715" y="927"/>
                  <a:pt x="705" y="926"/>
                  <a:pt x="693" y="923"/>
                </a:cubicBezTo>
                <a:cubicBezTo>
                  <a:pt x="667" y="916"/>
                  <a:pt x="638" y="921"/>
                  <a:pt x="608" y="921"/>
                </a:cubicBezTo>
                <a:cubicBezTo>
                  <a:pt x="610" y="925"/>
                  <a:pt x="611" y="927"/>
                  <a:pt x="612" y="927"/>
                </a:cubicBezTo>
                <a:cubicBezTo>
                  <a:pt x="636" y="931"/>
                  <a:pt x="661" y="934"/>
                  <a:pt x="686" y="937"/>
                </a:cubicBezTo>
                <a:cubicBezTo>
                  <a:pt x="686" y="940"/>
                  <a:pt x="686" y="942"/>
                  <a:pt x="686" y="944"/>
                </a:cubicBezTo>
                <a:cubicBezTo>
                  <a:pt x="664" y="944"/>
                  <a:pt x="643" y="944"/>
                  <a:pt x="622" y="944"/>
                </a:cubicBezTo>
                <a:cubicBezTo>
                  <a:pt x="589" y="944"/>
                  <a:pt x="557" y="945"/>
                  <a:pt x="524" y="943"/>
                </a:cubicBezTo>
                <a:cubicBezTo>
                  <a:pt x="504" y="942"/>
                  <a:pt x="483" y="937"/>
                  <a:pt x="464" y="948"/>
                </a:cubicBezTo>
                <a:cubicBezTo>
                  <a:pt x="462" y="949"/>
                  <a:pt x="456" y="943"/>
                  <a:pt x="446" y="936"/>
                </a:cubicBezTo>
                <a:cubicBezTo>
                  <a:pt x="424" y="936"/>
                  <a:pt x="395" y="936"/>
                  <a:pt x="365" y="936"/>
                </a:cubicBezTo>
                <a:cubicBezTo>
                  <a:pt x="365" y="935"/>
                  <a:pt x="365" y="934"/>
                  <a:pt x="365" y="933"/>
                </a:cubicBezTo>
                <a:cubicBezTo>
                  <a:pt x="375" y="927"/>
                  <a:pt x="384" y="922"/>
                  <a:pt x="393" y="917"/>
                </a:cubicBezTo>
                <a:cubicBezTo>
                  <a:pt x="368" y="908"/>
                  <a:pt x="342" y="899"/>
                  <a:pt x="316" y="890"/>
                </a:cubicBezTo>
                <a:cubicBezTo>
                  <a:pt x="351" y="893"/>
                  <a:pt x="382" y="912"/>
                  <a:pt x="421" y="898"/>
                </a:cubicBezTo>
                <a:cubicBezTo>
                  <a:pt x="404" y="896"/>
                  <a:pt x="389" y="897"/>
                  <a:pt x="376" y="892"/>
                </a:cubicBezTo>
                <a:cubicBezTo>
                  <a:pt x="364" y="889"/>
                  <a:pt x="343" y="894"/>
                  <a:pt x="347" y="869"/>
                </a:cubicBezTo>
                <a:cubicBezTo>
                  <a:pt x="339" y="869"/>
                  <a:pt x="332" y="868"/>
                  <a:pt x="320" y="867"/>
                </a:cubicBezTo>
                <a:cubicBezTo>
                  <a:pt x="325" y="863"/>
                  <a:pt x="328" y="861"/>
                  <a:pt x="332" y="858"/>
                </a:cubicBezTo>
                <a:cubicBezTo>
                  <a:pt x="320" y="858"/>
                  <a:pt x="309" y="857"/>
                  <a:pt x="292" y="856"/>
                </a:cubicBezTo>
                <a:cubicBezTo>
                  <a:pt x="300" y="850"/>
                  <a:pt x="305" y="847"/>
                  <a:pt x="310" y="843"/>
                </a:cubicBezTo>
                <a:cubicBezTo>
                  <a:pt x="308" y="840"/>
                  <a:pt x="306" y="836"/>
                  <a:pt x="303" y="831"/>
                </a:cubicBezTo>
                <a:cubicBezTo>
                  <a:pt x="284" y="839"/>
                  <a:pt x="280" y="838"/>
                  <a:pt x="280" y="820"/>
                </a:cubicBezTo>
                <a:cubicBezTo>
                  <a:pt x="262" y="822"/>
                  <a:pt x="244" y="826"/>
                  <a:pt x="226" y="826"/>
                </a:cubicBezTo>
                <a:cubicBezTo>
                  <a:pt x="213" y="826"/>
                  <a:pt x="200" y="821"/>
                  <a:pt x="187" y="819"/>
                </a:cubicBezTo>
                <a:cubicBezTo>
                  <a:pt x="181" y="819"/>
                  <a:pt x="174" y="822"/>
                  <a:pt x="168" y="823"/>
                </a:cubicBezTo>
                <a:cubicBezTo>
                  <a:pt x="161" y="823"/>
                  <a:pt x="154" y="821"/>
                  <a:pt x="148" y="821"/>
                </a:cubicBezTo>
                <a:cubicBezTo>
                  <a:pt x="150" y="815"/>
                  <a:pt x="152" y="810"/>
                  <a:pt x="155" y="801"/>
                </a:cubicBezTo>
                <a:cubicBezTo>
                  <a:pt x="146" y="799"/>
                  <a:pt x="136" y="797"/>
                  <a:pt x="126" y="795"/>
                </a:cubicBezTo>
                <a:cubicBezTo>
                  <a:pt x="126" y="793"/>
                  <a:pt x="126" y="792"/>
                  <a:pt x="126" y="790"/>
                </a:cubicBezTo>
                <a:cubicBezTo>
                  <a:pt x="182" y="776"/>
                  <a:pt x="238" y="762"/>
                  <a:pt x="294" y="747"/>
                </a:cubicBezTo>
                <a:cubicBezTo>
                  <a:pt x="294" y="746"/>
                  <a:pt x="294" y="745"/>
                  <a:pt x="293" y="743"/>
                </a:cubicBezTo>
                <a:cubicBezTo>
                  <a:pt x="273" y="735"/>
                  <a:pt x="252" y="728"/>
                  <a:pt x="232" y="720"/>
                </a:cubicBezTo>
                <a:cubicBezTo>
                  <a:pt x="232" y="718"/>
                  <a:pt x="233" y="716"/>
                  <a:pt x="233" y="714"/>
                </a:cubicBezTo>
                <a:cubicBezTo>
                  <a:pt x="239" y="715"/>
                  <a:pt x="244" y="716"/>
                  <a:pt x="252" y="717"/>
                </a:cubicBezTo>
                <a:cubicBezTo>
                  <a:pt x="247" y="712"/>
                  <a:pt x="244" y="708"/>
                  <a:pt x="238" y="701"/>
                </a:cubicBezTo>
                <a:cubicBezTo>
                  <a:pt x="253" y="705"/>
                  <a:pt x="265" y="708"/>
                  <a:pt x="278" y="712"/>
                </a:cubicBezTo>
                <a:cubicBezTo>
                  <a:pt x="273" y="704"/>
                  <a:pt x="269" y="699"/>
                  <a:pt x="266" y="695"/>
                </a:cubicBezTo>
                <a:cubicBezTo>
                  <a:pt x="272" y="691"/>
                  <a:pt x="279" y="689"/>
                  <a:pt x="285" y="686"/>
                </a:cubicBezTo>
                <a:cubicBezTo>
                  <a:pt x="274" y="677"/>
                  <a:pt x="265" y="669"/>
                  <a:pt x="256" y="662"/>
                </a:cubicBezTo>
                <a:cubicBezTo>
                  <a:pt x="262" y="658"/>
                  <a:pt x="268" y="655"/>
                  <a:pt x="278" y="648"/>
                </a:cubicBezTo>
                <a:cubicBezTo>
                  <a:pt x="260" y="645"/>
                  <a:pt x="245" y="641"/>
                  <a:pt x="230" y="641"/>
                </a:cubicBezTo>
                <a:cubicBezTo>
                  <a:pt x="217" y="641"/>
                  <a:pt x="210" y="639"/>
                  <a:pt x="204" y="626"/>
                </a:cubicBezTo>
                <a:cubicBezTo>
                  <a:pt x="201" y="617"/>
                  <a:pt x="190" y="611"/>
                  <a:pt x="182" y="606"/>
                </a:cubicBezTo>
                <a:cubicBezTo>
                  <a:pt x="164" y="595"/>
                  <a:pt x="164" y="596"/>
                  <a:pt x="179" y="578"/>
                </a:cubicBezTo>
                <a:cubicBezTo>
                  <a:pt x="173" y="576"/>
                  <a:pt x="168" y="575"/>
                  <a:pt x="164" y="573"/>
                </a:cubicBezTo>
                <a:cubicBezTo>
                  <a:pt x="185" y="546"/>
                  <a:pt x="205" y="519"/>
                  <a:pt x="243" y="512"/>
                </a:cubicBezTo>
                <a:cubicBezTo>
                  <a:pt x="242" y="510"/>
                  <a:pt x="241" y="508"/>
                  <a:pt x="240" y="506"/>
                </a:cubicBezTo>
                <a:cubicBezTo>
                  <a:pt x="210" y="509"/>
                  <a:pt x="180" y="515"/>
                  <a:pt x="150" y="513"/>
                </a:cubicBezTo>
                <a:cubicBezTo>
                  <a:pt x="123" y="511"/>
                  <a:pt x="91" y="522"/>
                  <a:pt x="69" y="493"/>
                </a:cubicBezTo>
                <a:cubicBezTo>
                  <a:pt x="53" y="514"/>
                  <a:pt x="37" y="498"/>
                  <a:pt x="23" y="495"/>
                </a:cubicBezTo>
                <a:cubicBezTo>
                  <a:pt x="20" y="488"/>
                  <a:pt x="17" y="482"/>
                  <a:pt x="16" y="476"/>
                </a:cubicBezTo>
                <a:cubicBezTo>
                  <a:pt x="13" y="465"/>
                  <a:pt x="12" y="452"/>
                  <a:pt x="25" y="448"/>
                </a:cubicBezTo>
                <a:cubicBezTo>
                  <a:pt x="37" y="445"/>
                  <a:pt x="35" y="437"/>
                  <a:pt x="32" y="432"/>
                </a:cubicBezTo>
                <a:cubicBezTo>
                  <a:pt x="20" y="414"/>
                  <a:pt x="34" y="407"/>
                  <a:pt x="44" y="398"/>
                </a:cubicBezTo>
                <a:cubicBezTo>
                  <a:pt x="52" y="404"/>
                  <a:pt x="61" y="410"/>
                  <a:pt x="69" y="416"/>
                </a:cubicBezTo>
                <a:cubicBezTo>
                  <a:pt x="71" y="415"/>
                  <a:pt x="72" y="414"/>
                  <a:pt x="74" y="413"/>
                </a:cubicBezTo>
                <a:cubicBezTo>
                  <a:pt x="72" y="407"/>
                  <a:pt x="71" y="397"/>
                  <a:pt x="68" y="396"/>
                </a:cubicBezTo>
                <a:cubicBezTo>
                  <a:pt x="61" y="395"/>
                  <a:pt x="52" y="398"/>
                  <a:pt x="44" y="398"/>
                </a:cubicBezTo>
                <a:close/>
                <a:moveTo>
                  <a:pt x="3086" y="869"/>
                </a:moveTo>
                <a:cubicBezTo>
                  <a:pt x="3086" y="868"/>
                  <a:pt x="3085" y="868"/>
                  <a:pt x="3085" y="867"/>
                </a:cubicBezTo>
                <a:cubicBezTo>
                  <a:pt x="3069" y="865"/>
                  <a:pt x="3054" y="863"/>
                  <a:pt x="3038" y="862"/>
                </a:cubicBezTo>
                <a:cubicBezTo>
                  <a:pt x="2981" y="857"/>
                  <a:pt x="2923" y="866"/>
                  <a:pt x="2866" y="860"/>
                </a:cubicBezTo>
                <a:cubicBezTo>
                  <a:pt x="2847" y="858"/>
                  <a:pt x="2828" y="863"/>
                  <a:pt x="2810" y="862"/>
                </a:cubicBezTo>
                <a:cubicBezTo>
                  <a:pt x="2774" y="860"/>
                  <a:pt x="2739" y="855"/>
                  <a:pt x="2703" y="854"/>
                </a:cubicBezTo>
                <a:cubicBezTo>
                  <a:pt x="2630" y="851"/>
                  <a:pt x="2558" y="850"/>
                  <a:pt x="2485" y="849"/>
                </a:cubicBezTo>
                <a:cubicBezTo>
                  <a:pt x="2474" y="848"/>
                  <a:pt x="2462" y="847"/>
                  <a:pt x="2451" y="846"/>
                </a:cubicBezTo>
                <a:cubicBezTo>
                  <a:pt x="2459" y="852"/>
                  <a:pt x="2469" y="854"/>
                  <a:pt x="2478" y="854"/>
                </a:cubicBezTo>
                <a:cubicBezTo>
                  <a:pt x="2521" y="856"/>
                  <a:pt x="2564" y="858"/>
                  <a:pt x="2607" y="860"/>
                </a:cubicBezTo>
                <a:cubicBezTo>
                  <a:pt x="2647" y="863"/>
                  <a:pt x="2688" y="867"/>
                  <a:pt x="2728" y="869"/>
                </a:cubicBezTo>
                <a:cubicBezTo>
                  <a:pt x="2799" y="871"/>
                  <a:pt x="2870" y="873"/>
                  <a:pt x="2942" y="875"/>
                </a:cubicBezTo>
                <a:cubicBezTo>
                  <a:pt x="2976" y="876"/>
                  <a:pt x="3011" y="877"/>
                  <a:pt x="3045" y="876"/>
                </a:cubicBezTo>
                <a:cubicBezTo>
                  <a:pt x="3059" y="876"/>
                  <a:pt x="3073" y="872"/>
                  <a:pt x="3086" y="869"/>
                </a:cubicBezTo>
                <a:close/>
                <a:moveTo>
                  <a:pt x="1567" y="812"/>
                </a:moveTo>
                <a:cubicBezTo>
                  <a:pt x="1567" y="812"/>
                  <a:pt x="1567" y="811"/>
                  <a:pt x="1566" y="810"/>
                </a:cubicBezTo>
                <a:cubicBezTo>
                  <a:pt x="1402" y="814"/>
                  <a:pt x="1237" y="818"/>
                  <a:pt x="1072" y="822"/>
                </a:cubicBezTo>
                <a:cubicBezTo>
                  <a:pt x="1098" y="827"/>
                  <a:pt x="1123" y="831"/>
                  <a:pt x="1148" y="832"/>
                </a:cubicBezTo>
                <a:cubicBezTo>
                  <a:pt x="1199" y="832"/>
                  <a:pt x="1249" y="829"/>
                  <a:pt x="1299" y="829"/>
                </a:cubicBezTo>
                <a:cubicBezTo>
                  <a:pt x="1358" y="828"/>
                  <a:pt x="1417" y="831"/>
                  <a:pt x="1476" y="828"/>
                </a:cubicBezTo>
                <a:cubicBezTo>
                  <a:pt x="1506" y="827"/>
                  <a:pt x="1536" y="818"/>
                  <a:pt x="1567" y="812"/>
                </a:cubicBezTo>
                <a:close/>
                <a:moveTo>
                  <a:pt x="3131" y="849"/>
                </a:moveTo>
                <a:cubicBezTo>
                  <a:pt x="3162" y="858"/>
                  <a:pt x="3196" y="839"/>
                  <a:pt x="3228" y="860"/>
                </a:cubicBezTo>
                <a:cubicBezTo>
                  <a:pt x="3183" y="862"/>
                  <a:pt x="3142" y="864"/>
                  <a:pt x="3102" y="866"/>
                </a:cubicBezTo>
                <a:cubicBezTo>
                  <a:pt x="3102" y="868"/>
                  <a:pt x="3102" y="869"/>
                  <a:pt x="3102" y="871"/>
                </a:cubicBezTo>
                <a:cubicBezTo>
                  <a:pt x="3198" y="871"/>
                  <a:pt x="3294" y="871"/>
                  <a:pt x="3390" y="871"/>
                </a:cubicBezTo>
                <a:cubicBezTo>
                  <a:pt x="3390" y="868"/>
                  <a:pt x="3390" y="865"/>
                  <a:pt x="3390" y="861"/>
                </a:cubicBezTo>
                <a:cubicBezTo>
                  <a:pt x="3348" y="861"/>
                  <a:pt x="3305" y="861"/>
                  <a:pt x="3263" y="861"/>
                </a:cubicBezTo>
                <a:cubicBezTo>
                  <a:pt x="3263" y="858"/>
                  <a:pt x="3263" y="855"/>
                  <a:pt x="3263" y="852"/>
                </a:cubicBezTo>
                <a:cubicBezTo>
                  <a:pt x="3294" y="852"/>
                  <a:pt x="3325" y="852"/>
                  <a:pt x="3357" y="852"/>
                </a:cubicBezTo>
                <a:cubicBezTo>
                  <a:pt x="3282" y="846"/>
                  <a:pt x="3207" y="825"/>
                  <a:pt x="3131" y="849"/>
                </a:cubicBezTo>
                <a:close/>
                <a:moveTo>
                  <a:pt x="1026" y="782"/>
                </a:moveTo>
                <a:cubicBezTo>
                  <a:pt x="1093" y="779"/>
                  <a:pt x="1164" y="775"/>
                  <a:pt x="1235" y="772"/>
                </a:cubicBezTo>
                <a:cubicBezTo>
                  <a:pt x="1228" y="768"/>
                  <a:pt x="1220" y="765"/>
                  <a:pt x="1212" y="765"/>
                </a:cubicBezTo>
                <a:cubicBezTo>
                  <a:pt x="1198" y="765"/>
                  <a:pt x="1184" y="768"/>
                  <a:pt x="1171" y="767"/>
                </a:cubicBezTo>
                <a:cubicBezTo>
                  <a:pt x="1125" y="766"/>
                  <a:pt x="1080" y="764"/>
                  <a:pt x="1034" y="764"/>
                </a:cubicBezTo>
                <a:cubicBezTo>
                  <a:pt x="1015" y="763"/>
                  <a:pt x="995" y="765"/>
                  <a:pt x="975" y="766"/>
                </a:cubicBezTo>
                <a:cubicBezTo>
                  <a:pt x="975" y="768"/>
                  <a:pt x="975" y="770"/>
                  <a:pt x="976" y="772"/>
                </a:cubicBezTo>
                <a:cubicBezTo>
                  <a:pt x="994" y="773"/>
                  <a:pt x="1013" y="775"/>
                  <a:pt x="1031" y="776"/>
                </a:cubicBezTo>
                <a:cubicBezTo>
                  <a:pt x="1031" y="778"/>
                  <a:pt x="1031" y="780"/>
                  <a:pt x="1031" y="781"/>
                </a:cubicBezTo>
                <a:cubicBezTo>
                  <a:pt x="1028" y="782"/>
                  <a:pt x="1025" y="782"/>
                  <a:pt x="1026" y="782"/>
                </a:cubicBezTo>
                <a:close/>
                <a:moveTo>
                  <a:pt x="1715" y="582"/>
                </a:moveTo>
                <a:cubicBezTo>
                  <a:pt x="1715" y="585"/>
                  <a:pt x="1715" y="587"/>
                  <a:pt x="1715" y="590"/>
                </a:cubicBezTo>
                <a:cubicBezTo>
                  <a:pt x="1775" y="590"/>
                  <a:pt x="1834" y="589"/>
                  <a:pt x="1893" y="590"/>
                </a:cubicBezTo>
                <a:cubicBezTo>
                  <a:pt x="1930" y="591"/>
                  <a:pt x="1968" y="583"/>
                  <a:pt x="2004" y="598"/>
                </a:cubicBezTo>
                <a:cubicBezTo>
                  <a:pt x="2013" y="601"/>
                  <a:pt x="2023" y="599"/>
                  <a:pt x="2033" y="600"/>
                </a:cubicBezTo>
                <a:cubicBezTo>
                  <a:pt x="2033" y="599"/>
                  <a:pt x="2033" y="598"/>
                  <a:pt x="2033" y="597"/>
                </a:cubicBezTo>
                <a:cubicBezTo>
                  <a:pt x="2024" y="596"/>
                  <a:pt x="2015" y="594"/>
                  <a:pt x="2006" y="593"/>
                </a:cubicBezTo>
                <a:cubicBezTo>
                  <a:pt x="2006" y="592"/>
                  <a:pt x="2006" y="590"/>
                  <a:pt x="2006" y="589"/>
                </a:cubicBezTo>
                <a:cubicBezTo>
                  <a:pt x="2032" y="588"/>
                  <a:pt x="2058" y="586"/>
                  <a:pt x="2084" y="585"/>
                </a:cubicBezTo>
                <a:cubicBezTo>
                  <a:pt x="2084" y="584"/>
                  <a:pt x="2084" y="583"/>
                  <a:pt x="2084" y="582"/>
                </a:cubicBezTo>
                <a:cubicBezTo>
                  <a:pt x="1961" y="582"/>
                  <a:pt x="1838" y="582"/>
                  <a:pt x="1715" y="582"/>
                </a:cubicBezTo>
                <a:close/>
                <a:moveTo>
                  <a:pt x="1860" y="846"/>
                </a:moveTo>
                <a:cubicBezTo>
                  <a:pt x="1973" y="858"/>
                  <a:pt x="2082" y="850"/>
                  <a:pt x="2190" y="852"/>
                </a:cubicBezTo>
                <a:cubicBezTo>
                  <a:pt x="2190" y="850"/>
                  <a:pt x="2190" y="848"/>
                  <a:pt x="2190" y="846"/>
                </a:cubicBezTo>
                <a:cubicBezTo>
                  <a:pt x="2082" y="846"/>
                  <a:pt x="1974" y="846"/>
                  <a:pt x="1860" y="846"/>
                </a:cubicBezTo>
                <a:close/>
                <a:moveTo>
                  <a:pt x="2732" y="497"/>
                </a:moveTo>
                <a:cubicBezTo>
                  <a:pt x="2732" y="499"/>
                  <a:pt x="2733" y="501"/>
                  <a:pt x="2733" y="503"/>
                </a:cubicBezTo>
                <a:cubicBezTo>
                  <a:pt x="2815" y="505"/>
                  <a:pt x="2897" y="507"/>
                  <a:pt x="2979" y="503"/>
                </a:cubicBezTo>
                <a:cubicBezTo>
                  <a:pt x="2979" y="501"/>
                  <a:pt x="2979" y="499"/>
                  <a:pt x="2979" y="497"/>
                </a:cubicBezTo>
                <a:cubicBezTo>
                  <a:pt x="2897" y="497"/>
                  <a:pt x="2815" y="497"/>
                  <a:pt x="2732" y="497"/>
                </a:cubicBezTo>
                <a:close/>
                <a:moveTo>
                  <a:pt x="1642" y="871"/>
                </a:moveTo>
                <a:cubicBezTo>
                  <a:pt x="1622" y="871"/>
                  <a:pt x="1604" y="871"/>
                  <a:pt x="1586" y="871"/>
                </a:cubicBezTo>
                <a:cubicBezTo>
                  <a:pt x="1586" y="871"/>
                  <a:pt x="1586" y="872"/>
                  <a:pt x="1586" y="873"/>
                </a:cubicBezTo>
                <a:cubicBezTo>
                  <a:pt x="1593" y="874"/>
                  <a:pt x="1600" y="874"/>
                  <a:pt x="1607" y="874"/>
                </a:cubicBezTo>
                <a:cubicBezTo>
                  <a:pt x="1607" y="876"/>
                  <a:pt x="1607" y="878"/>
                  <a:pt x="1607" y="879"/>
                </a:cubicBezTo>
                <a:cubicBezTo>
                  <a:pt x="1578" y="879"/>
                  <a:pt x="1548" y="879"/>
                  <a:pt x="1519" y="879"/>
                </a:cubicBezTo>
                <a:cubicBezTo>
                  <a:pt x="1519" y="881"/>
                  <a:pt x="1519" y="883"/>
                  <a:pt x="1519" y="885"/>
                </a:cubicBezTo>
                <a:cubicBezTo>
                  <a:pt x="1534" y="885"/>
                  <a:pt x="1550" y="885"/>
                  <a:pt x="1565" y="885"/>
                </a:cubicBezTo>
                <a:cubicBezTo>
                  <a:pt x="1565" y="886"/>
                  <a:pt x="1565" y="887"/>
                  <a:pt x="1565" y="889"/>
                </a:cubicBezTo>
                <a:cubicBezTo>
                  <a:pt x="1558" y="890"/>
                  <a:pt x="1551" y="891"/>
                  <a:pt x="1544" y="892"/>
                </a:cubicBezTo>
                <a:cubicBezTo>
                  <a:pt x="1544" y="893"/>
                  <a:pt x="1544" y="894"/>
                  <a:pt x="1544" y="895"/>
                </a:cubicBezTo>
                <a:cubicBezTo>
                  <a:pt x="1590" y="890"/>
                  <a:pt x="1636" y="885"/>
                  <a:pt x="1682" y="880"/>
                </a:cubicBezTo>
                <a:cubicBezTo>
                  <a:pt x="1682" y="879"/>
                  <a:pt x="1682" y="878"/>
                  <a:pt x="1682" y="877"/>
                </a:cubicBezTo>
                <a:cubicBezTo>
                  <a:pt x="1666" y="877"/>
                  <a:pt x="1651" y="877"/>
                  <a:pt x="1633" y="877"/>
                </a:cubicBezTo>
                <a:cubicBezTo>
                  <a:pt x="1637" y="874"/>
                  <a:pt x="1639" y="873"/>
                  <a:pt x="1642" y="871"/>
                </a:cubicBezTo>
                <a:close/>
                <a:moveTo>
                  <a:pt x="3146" y="164"/>
                </a:moveTo>
                <a:cubicBezTo>
                  <a:pt x="3146" y="166"/>
                  <a:pt x="3146" y="167"/>
                  <a:pt x="3146" y="168"/>
                </a:cubicBezTo>
                <a:cubicBezTo>
                  <a:pt x="3185" y="168"/>
                  <a:pt x="3224" y="168"/>
                  <a:pt x="3263" y="168"/>
                </a:cubicBezTo>
                <a:cubicBezTo>
                  <a:pt x="3237" y="156"/>
                  <a:pt x="3211" y="142"/>
                  <a:pt x="3180" y="155"/>
                </a:cubicBezTo>
                <a:cubicBezTo>
                  <a:pt x="3191" y="158"/>
                  <a:pt x="3202" y="160"/>
                  <a:pt x="3213" y="162"/>
                </a:cubicBezTo>
                <a:cubicBezTo>
                  <a:pt x="3213" y="163"/>
                  <a:pt x="3213" y="164"/>
                  <a:pt x="3212" y="164"/>
                </a:cubicBezTo>
                <a:cubicBezTo>
                  <a:pt x="3190" y="164"/>
                  <a:pt x="3168" y="164"/>
                  <a:pt x="3146" y="164"/>
                </a:cubicBezTo>
                <a:close/>
                <a:moveTo>
                  <a:pt x="2203" y="745"/>
                </a:moveTo>
                <a:cubicBezTo>
                  <a:pt x="2204" y="744"/>
                  <a:pt x="2204" y="742"/>
                  <a:pt x="2204" y="741"/>
                </a:cubicBezTo>
                <a:cubicBezTo>
                  <a:pt x="2221" y="743"/>
                  <a:pt x="2238" y="744"/>
                  <a:pt x="2256" y="746"/>
                </a:cubicBezTo>
                <a:cubicBezTo>
                  <a:pt x="2256" y="743"/>
                  <a:pt x="2256" y="741"/>
                  <a:pt x="2256" y="738"/>
                </a:cubicBezTo>
                <a:cubicBezTo>
                  <a:pt x="2212" y="738"/>
                  <a:pt x="2169" y="738"/>
                  <a:pt x="2125" y="738"/>
                </a:cubicBezTo>
                <a:cubicBezTo>
                  <a:pt x="2125" y="739"/>
                  <a:pt x="2125" y="740"/>
                  <a:pt x="2125" y="742"/>
                </a:cubicBezTo>
                <a:cubicBezTo>
                  <a:pt x="2157" y="744"/>
                  <a:pt x="2190" y="747"/>
                  <a:pt x="2222" y="750"/>
                </a:cubicBezTo>
                <a:cubicBezTo>
                  <a:pt x="2222" y="748"/>
                  <a:pt x="2223" y="747"/>
                  <a:pt x="2223" y="745"/>
                </a:cubicBezTo>
                <a:cubicBezTo>
                  <a:pt x="2216" y="745"/>
                  <a:pt x="2210" y="745"/>
                  <a:pt x="2203" y="745"/>
                </a:cubicBezTo>
                <a:close/>
                <a:moveTo>
                  <a:pt x="2500" y="797"/>
                </a:moveTo>
                <a:cubicBezTo>
                  <a:pt x="2500" y="796"/>
                  <a:pt x="2500" y="795"/>
                  <a:pt x="2500" y="794"/>
                </a:cubicBezTo>
                <a:cubicBezTo>
                  <a:pt x="2483" y="794"/>
                  <a:pt x="2466" y="794"/>
                  <a:pt x="2448" y="794"/>
                </a:cubicBezTo>
                <a:cubicBezTo>
                  <a:pt x="2431" y="794"/>
                  <a:pt x="2414" y="793"/>
                  <a:pt x="2397" y="793"/>
                </a:cubicBezTo>
                <a:cubicBezTo>
                  <a:pt x="2379" y="792"/>
                  <a:pt x="2362" y="791"/>
                  <a:pt x="2345" y="791"/>
                </a:cubicBezTo>
                <a:cubicBezTo>
                  <a:pt x="2329" y="791"/>
                  <a:pt x="2313" y="793"/>
                  <a:pt x="2296" y="794"/>
                </a:cubicBezTo>
                <a:cubicBezTo>
                  <a:pt x="2297" y="795"/>
                  <a:pt x="2297" y="796"/>
                  <a:pt x="2297" y="797"/>
                </a:cubicBezTo>
                <a:cubicBezTo>
                  <a:pt x="2364" y="797"/>
                  <a:pt x="2432" y="797"/>
                  <a:pt x="2500" y="797"/>
                </a:cubicBezTo>
                <a:close/>
                <a:moveTo>
                  <a:pt x="2362" y="737"/>
                </a:moveTo>
                <a:cubicBezTo>
                  <a:pt x="2363" y="736"/>
                  <a:pt x="2364" y="735"/>
                  <a:pt x="2364" y="733"/>
                </a:cubicBezTo>
                <a:cubicBezTo>
                  <a:pt x="2331" y="733"/>
                  <a:pt x="2299" y="733"/>
                  <a:pt x="2268" y="733"/>
                </a:cubicBezTo>
                <a:cubicBezTo>
                  <a:pt x="2287" y="757"/>
                  <a:pt x="2312" y="745"/>
                  <a:pt x="2335" y="744"/>
                </a:cubicBezTo>
                <a:cubicBezTo>
                  <a:pt x="2334" y="742"/>
                  <a:pt x="2332" y="741"/>
                  <a:pt x="2328" y="737"/>
                </a:cubicBezTo>
                <a:cubicBezTo>
                  <a:pt x="2341" y="737"/>
                  <a:pt x="2352" y="737"/>
                  <a:pt x="2362" y="737"/>
                </a:cubicBezTo>
                <a:close/>
                <a:moveTo>
                  <a:pt x="509" y="791"/>
                </a:moveTo>
                <a:cubicBezTo>
                  <a:pt x="482" y="772"/>
                  <a:pt x="449" y="774"/>
                  <a:pt x="433" y="791"/>
                </a:cubicBezTo>
                <a:cubicBezTo>
                  <a:pt x="456" y="791"/>
                  <a:pt x="480" y="791"/>
                  <a:pt x="509" y="791"/>
                </a:cubicBezTo>
                <a:close/>
                <a:moveTo>
                  <a:pt x="1394" y="774"/>
                </a:moveTo>
                <a:cubicBezTo>
                  <a:pt x="1394" y="773"/>
                  <a:pt x="1394" y="771"/>
                  <a:pt x="1394" y="769"/>
                </a:cubicBezTo>
                <a:cubicBezTo>
                  <a:pt x="1359" y="769"/>
                  <a:pt x="1324" y="769"/>
                  <a:pt x="1289" y="769"/>
                </a:cubicBezTo>
                <a:cubicBezTo>
                  <a:pt x="1289" y="771"/>
                  <a:pt x="1289" y="773"/>
                  <a:pt x="1289" y="774"/>
                </a:cubicBezTo>
                <a:cubicBezTo>
                  <a:pt x="1324" y="774"/>
                  <a:pt x="1359" y="774"/>
                  <a:pt x="1394" y="774"/>
                </a:cubicBezTo>
                <a:close/>
                <a:moveTo>
                  <a:pt x="2394" y="834"/>
                </a:moveTo>
                <a:cubicBezTo>
                  <a:pt x="2394" y="832"/>
                  <a:pt x="2394" y="829"/>
                  <a:pt x="2394" y="827"/>
                </a:cubicBezTo>
                <a:cubicBezTo>
                  <a:pt x="2364" y="825"/>
                  <a:pt x="2334" y="823"/>
                  <a:pt x="2304" y="820"/>
                </a:cubicBezTo>
                <a:cubicBezTo>
                  <a:pt x="2303" y="823"/>
                  <a:pt x="2303" y="826"/>
                  <a:pt x="2303" y="829"/>
                </a:cubicBezTo>
                <a:cubicBezTo>
                  <a:pt x="2333" y="831"/>
                  <a:pt x="2364" y="833"/>
                  <a:pt x="2394" y="834"/>
                </a:cubicBezTo>
                <a:close/>
                <a:moveTo>
                  <a:pt x="2941" y="921"/>
                </a:moveTo>
                <a:cubicBezTo>
                  <a:pt x="2941" y="922"/>
                  <a:pt x="2941" y="924"/>
                  <a:pt x="2941" y="925"/>
                </a:cubicBezTo>
                <a:cubicBezTo>
                  <a:pt x="2984" y="925"/>
                  <a:pt x="3027" y="925"/>
                  <a:pt x="3069" y="925"/>
                </a:cubicBezTo>
                <a:cubicBezTo>
                  <a:pt x="3069" y="924"/>
                  <a:pt x="3069" y="922"/>
                  <a:pt x="3069" y="921"/>
                </a:cubicBezTo>
                <a:cubicBezTo>
                  <a:pt x="3027" y="921"/>
                  <a:pt x="2984" y="921"/>
                  <a:pt x="2941" y="921"/>
                </a:cubicBezTo>
                <a:close/>
                <a:moveTo>
                  <a:pt x="1277" y="670"/>
                </a:moveTo>
                <a:cubicBezTo>
                  <a:pt x="1277" y="668"/>
                  <a:pt x="1277" y="667"/>
                  <a:pt x="1277" y="666"/>
                </a:cubicBezTo>
                <a:cubicBezTo>
                  <a:pt x="1242" y="666"/>
                  <a:pt x="1206" y="666"/>
                  <a:pt x="1171" y="666"/>
                </a:cubicBezTo>
                <a:cubicBezTo>
                  <a:pt x="1171" y="667"/>
                  <a:pt x="1171" y="668"/>
                  <a:pt x="1171" y="670"/>
                </a:cubicBezTo>
                <a:cubicBezTo>
                  <a:pt x="1206" y="670"/>
                  <a:pt x="1242" y="670"/>
                  <a:pt x="1277" y="670"/>
                </a:cubicBezTo>
                <a:close/>
                <a:moveTo>
                  <a:pt x="2225" y="905"/>
                </a:moveTo>
                <a:cubicBezTo>
                  <a:pt x="2225" y="907"/>
                  <a:pt x="2225" y="909"/>
                  <a:pt x="2225" y="910"/>
                </a:cubicBezTo>
                <a:cubicBezTo>
                  <a:pt x="2257" y="910"/>
                  <a:pt x="2289" y="910"/>
                  <a:pt x="2321" y="910"/>
                </a:cubicBezTo>
                <a:cubicBezTo>
                  <a:pt x="2321" y="909"/>
                  <a:pt x="2321" y="907"/>
                  <a:pt x="2321" y="905"/>
                </a:cubicBezTo>
                <a:cubicBezTo>
                  <a:pt x="2289" y="905"/>
                  <a:pt x="2257" y="905"/>
                  <a:pt x="2225" y="905"/>
                </a:cubicBezTo>
                <a:close/>
                <a:moveTo>
                  <a:pt x="2738" y="874"/>
                </a:moveTo>
                <a:cubicBezTo>
                  <a:pt x="2738" y="876"/>
                  <a:pt x="2737" y="879"/>
                  <a:pt x="2737" y="881"/>
                </a:cubicBezTo>
                <a:cubicBezTo>
                  <a:pt x="2769" y="886"/>
                  <a:pt x="2801" y="891"/>
                  <a:pt x="2834" y="896"/>
                </a:cubicBezTo>
                <a:cubicBezTo>
                  <a:pt x="2834" y="894"/>
                  <a:pt x="2834" y="893"/>
                  <a:pt x="2835" y="891"/>
                </a:cubicBezTo>
                <a:cubicBezTo>
                  <a:pt x="2821" y="890"/>
                  <a:pt x="2807" y="889"/>
                  <a:pt x="2793" y="886"/>
                </a:cubicBezTo>
                <a:cubicBezTo>
                  <a:pt x="2775" y="883"/>
                  <a:pt x="2756" y="878"/>
                  <a:pt x="2738" y="874"/>
                </a:cubicBezTo>
                <a:close/>
                <a:moveTo>
                  <a:pt x="1637" y="745"/>
                </a:moveTo>
                <a:cubicBezTo>
                  <a:pt x="1637" y="746"/>
                  <a:pt x="1637" y="748"/>
                  <a:pt x="1637" y="749"/>
                </a:cubicBezTo>
                <a:cubicBezTo>
                  <a:pt x="1672" y="749"/>
                  <a:pt x="1706" y="749"/>
                  <a:pt x="1741" y="749"/>
                </a:cubicBezTo>
                <a:cubicBezTo>
                  <a:pt x="1741" y="748"/>
                  <a:pt x="1741" y="746"/>
                  <a:pt x="1741" y="745"/>
                </a:cubicBezTo>
                <a:cubicBezTo>
                  <a:pt x="1706" y="745"/>
                  <a:pt x="1671" y="745"/>
                  <a:pt x="1637" y="745"/>
                </a:cubicBezTo>
                <a:close/>
                <a:moveTo>
                  <a:pt x="3074" y="946"/>
                </a:moveTo>
                <a:cubicBezTo>
                  <a:pt x="3054" y="925"/>
                  <a:pt x="3036" y="935"/>
                  <a:pt x="3019" y="935"/>
                </a:cubicBezTo>
                <a:cubicBezTo>
                  <a:pt x="3019" y="938"/>
                  <a:pt x="3019" y="940"/>
                  <a:pt x="3019" y="942"/>
                </a:cubicBezTo>
                <a:cubicBezTo>
                  <a:pt x="3036" y="944"/>
                  <a:pt x="3053" y="945"/>
                  <a:pt x="3074" y="946"/>
                </a:cubicBezTo>
                <a:close/>
                <a:moveTo>
                  <a:pt x="1219" y="846"/>
                </a:moveTo>
                <a:cubicBezTo>
                  <a:pt x="1219" y="847"/>
                  <a:pt x="1219" y="848"/>
                  <a:pt x="1219" y="848"/>
                </a:cubicBezTo>
                <a:cubicBezTo>
                  <a:pt x="1261" y="848"/>
                  <a:pt x="1302" y="848"/>
                  <a:pt x="1344" y="848"/>
                </a:cubicBezTo>
                <a:cubicBezTo>
                  <a:pt x="1344" y="848"/>
                  <a:pt x="1344" y="847"/>
                  <a:pt x="1344" y="846"/>
                </a:cubicBezTo>
                <a:cubicBezTo>
                  <a:pt x="1302" y="846"/>
                  <a:pt x="1261" y="846"/>
                  <a:pt x="1219" y="846"/>
                </a:cubicBezTo>
                <a:close/>
                <a:moveTo>
                  <a:pt x="3055" y="502"/>
                </a:moveTo>
                <a:cubicBezTo>
                  <a:pt x="3055" y="500"/>
                  <a:pt x="3055" y="498"/>
                  <a:pt x="3055" y="497"/>
                </a:cubicBezTo>
                <a:cubicBezTo>
                  <a:pt x="3038" y="497"/>
                  <a:pt x="3022" y="497"/>
                  <a:pt x="3005" y="497"/>
                </a:cubicBezTo>
                <a:cubicBezTo>
                  <a:pt x="3005" y="499"/>
                  <a:pt x="3006" y="502"/>
                  <a:pt x="3006" y="504"/>
                </a:cubicBezTo>
                <a:cubicBezTo>
                  <a:pt x="3022" y="504"/>
                  <a:pt x="3039" y="503"/>
                  <a:pt x="3055" y="502"/>
                </a:cubicBezTo>
                <a:close/>
                <a:moveTo>
                  <a:pt x="653" y="768"/>
                </a:moveTo>
                <a:cubicBezTo>
                  <a:pt x="653" y="771"/>
                  <a:pt x="654" y="774"/>
                  <a:pt x="654" y="776"/>
                </a:cubicBezTo>
                <a:cubicBezTo>
                  <a:pt x="686" y="775"/>
                  <a:pt x="718" y="773"/>
                  <a:pt x="750" y="771"/>
                </a:cubicBezTo>
                <a:cubicBezTo>
                  <a:pt x="750" y="770"/>
                  <a:pt x="750" y="769"/>
                  <a:pt x="750" y="768"/>
                </a:cubicBezTo>
                <a:cubicBezTo>
                  <a:pt x="717" y="768"/>
                  <a:pt x="685" y="768"/>
                  <a:pt x="653" y="768"/>
                </a:cubicBezTo>
                <a:close/>
                <a:moveTo>
                  <a:pt x="281" y="794"/>
                </a:moveTo>
                <a:cubicBezTo>
                  <a:pt x="282" y="797"/>
                  <a:pt x="283" y="800"/>
                  <a:pt x="283" y="802"/>
                </a:cubicBezTo>
                <a:cubicBezTo>
                  <a:pt x="302" y="798"/>
                  <a:pt x="320" y="794"/>
                  <a:pt x="338" y="790"/>
                </a:cubicBezTo>
                <a:cubicBezTo>
                  <a:pt x="338" y="788"/>
                  <a:pt x="338" y="786"/>
                  <a:pt x="337" y="784"/>
                </a:cubicBezTo>
                <a:cubicBezTo>
                  <a:pt x="318" y="787"/>
                  <a:pt x="300" y="791"/>
                  <a:pt x="281" y="794"/>
                </a:cubicBezTo>
                <a:close/>
                <a:moveTo>
                  <a:pt x="2788" y="721"/>
                </a:moveTo>
                <a:cubicBezTo>
                  <a:pt x="2762" y="704"/>
                  <a:pt x="2742" y="715"/>
                  <a:pt x="2722" y="721"/>
                </a:cubicBezTo>
                <a:cubicBezTo>
                  <a:pt x="2742" y="721"/>
                  <a:pt x="2762" y="721"/>
                  <a:pt x="2788" y="721"/>
                </a:cubicBezTo>
                <a:close/>
                <a:moveTo>
                  <a:pt x="3306" y="717"/>
                </a:moveTo>
                <a:cubicBezTo>
                  <a:pt x="3306" y="718"/>
                  <a:pt x="3305" y="720"/>
                  <a:pt x="3305" y="721"/>
                </a:cubicBezTo>
                <a:cubicBezTo>
                  <a:pt x="3332" y="724"/>
                  <a:pt x="3358" y="726"/>
                  <a:pt x="3384" y="728"/>
                </a:cubicBezTo>
                <a:cubicBezTo>
                  <a:pt x="3384" y="726"/>
                  <a:pt x="3384" y="724"/>
                  <a:pt x="3385" y="723"/>
                </a:cubicBezTo>
                <a:cubicBezTo>
                  <a:pt x="3358" y="721"/>
                  <a:pt x="3332" y="719"/>
                  <a:pt x="3306" y="717"/>
                </a:cubicBezTo>
                <a:close/>
                <a:moveTo>
                  <a:pt x="2322" y="606"/>
                </a:moveTo>
                <a:cubicBezTo>
                  <a:pt x="2322" y="604"/>
                  <a:pt x="2322" y="602"/>
                  <a:pt x="2322" y="601"/>
                </a:cubicBezTo>
                <a:cubicBezTo>
                  <a:pt x="2295" y="599"/>
                  <a:pt x="2268" y="598"/>
                  <a:pt x="2241" y="597"/>
                </a:cubicBezTo>
                <a:cubicBezTo>
                  <a:pt x="2241" y="598"/>
                  <a:pt x="2241" y="600"/>
                  <a:pt x="2241" y="601"/>
                </a:cubicBezTo>
                <a:cubicBezTo>
                  <a:pt x="2268" y="603"/>
                  <a:pt x="2295" y="604"/>
                  <a:pt x="2322" y="606"/>
                </a:cubicBezTo>
                <a:close/>
                <a:moveTo>
                  <a:pt x="2164" y="590"/>
                </a:moveTo>
                <a:cubicBezTo>
                  <a:pt x="2163" y="592"/>
                  <a:pt x="2163" y="593"/>
                  <a:pt x="2163" y="595"/>
                </a:cubicBezTo>
                <a:cubicBezTo>
                  <a:pt x="2173" y="597"/>
                  <a:pt x="2183" y="600"/>
                  <a:pt x="2193" y="600"/>
                </a:cubicBezTo>
                <a:cubicBezTo>
                  <a:pt x="2204" y="600"/>
                  <a:pt x="2214" y="598"/>
                  <a:pt x="2225" y="597"/>
                </a:cubicBezTo>
                <a:cubicBezTo>
                  <a:pt x="2225" y="596"/>
                  <a:pt x="2225" y="595"/>
                  <a:pt x="2225" y="595"/>
                </a:cubicBezTo>
                <a:cubicBezTo>
                  <a:pt x="2204" y="593"/>
                  <a:pt x="2184" y="592"/>
                  <a:pt x="2164" y="590"/>
                </a:cubicBezTo>
                <a:close/>
                <a:moveTo>
                  <a:pt x="2123" y="903"/>
                </a:moveTo>
                <a:cubicBezTo>
                  <a:pt x="2123" y="904"/>
                  <a:pt x="2123" y="905"/>
                  <a:pt x="2123" y="906"/>
                </a:cubicBezTo>
                <a:cubicBezTo>
                  <a:pt x="2152" y="906"/>
                  <a:pt x="2182" y="906"/>
                  <a:pt x="2211" y="906"/>
                </a:cubicBezTo>
                <a:cubicBezTo>
                  <a:pt x="2211" y="905"/>
                  <a:pt x="2211" y="904"/>
                  <a:pt x="2211" y="903"/>
                </a:cubicBezTo>
                <a:cubicBezTo>
                  <a:pt x="2182" y="903"/>
                  <a:pt x="2152" y="903"/>
                  <a:pt x="2123" y="903"/>
                </a:cubicBezTo>
                <a:close/>
                <a:moveTo>
                  <a:pt x="2261" y="828"/>
                </a:moveTo>
                <a:cubicBezTo>
                  <a:pt x="2261" y="827"/>
                  <a:pt x="2261" y="826"/>
                  <a:pt x="2261" y="825"/>
                </a:cubicBezTo>
                <a:cubicBezTo>
                  <a:pt x="2230" y="825"/>
                  <a:pt x="2199" y="825"/>
                  <a:pt x="2168" y="825"/>
                </a:cubicBezTo>
                <a:cubicBezTo>
                  <a:pt x="2168" y="826"/>
                  <a:pt x="2168" y="827"/>
                  <a:pt x="2168" y="828"/>
                </a:cubicBezTo>
                <a:cubicBezTo>
                  <a:pt x="2199" y="828"/>
                  <a:pt x="2230" y="828"/>
                  <a:pt x="2261" y="828"/>
                </a:cubicBezTo>
                <a:close/>
                <a:moveTo>
                  <a:pt x="955" y="661"/>
                </a:moveTo>
                <a:cubicBezTo>
                  <a:pt x="954" y="662"/>
                  <a:pt x="954" y="662"/>
                  <a:pt x="954" y="663"/>
                </a:cubicBezTo>
                <a:cubicBezTo>
                  <a:pt x="979" y="663"/>
                  <a:pt x="1004" y="663"/>
                  <a:pt x="1028" y="663"/>
                </a:cubicBezTo>
                <a:cubicBezTo>
                  <a:pt x="1028" y="661"/>
                  <a:pt x="1028" y="659"/>
                  <a:pt x="1028" y="657"/>
                </a:cubicBezTo>
                <a:cubicBezTo>
                  <a:pt x="1004" y="658"/>
                  <a:pt x="979" y="660"/>
                  <a:pt x="955" y="661"/>
                </a:cubicBezTo>
                <a:close/>
                <a:moveTo>
                  <a:pt x="1762" y="685"/>
                </a:moveTo>
                <a:cubicBezTo>
                  <a:pt x="1762" y="684"/>
                  <a:pt x="1762" y="683"/>
                  <a:pt x="1762" y="681"/>
                </a:cubicBezTo>
                <a:cubicBezTo>
                  <a:pt x="1742" y="681"/>
                  <a:pt x="1723" y="681"/>
                  <a:pt x="1703" y="681"/>
                </a:cubicBezTo>
                <a:cubicBezTo>
                  <a:pt x="1703" y="683"/>
                  <a:pt x="1703" y="684"/>
                  <a:pt x="1704" y="685"/>
                </a:cubicBezTo>
                <a:cubicBezTo>
                  <a:pt x="1723" y="685"/>
                  <a:pt x="1743" y="685"/>
                  <a:pt x="1762" y="685"/>
                </a:cubicBezTo>
                <a:close/>
                <a:moveTo>
                  <a:pt x="1364" y="872"/>
                </a:moveTo>
                <a:cubicBezTo>
                  <a:pt x="1365" y="875"/>
                  <a:pt x="1365" y="877"/>
                  <a:pt x="1365" y="880"/>
                </a:cubicBezTo>
                <a:cubicBezTo>
                  <a:pt x="1381" y="878"/>
                  <a:pt x="1398" y="877"/>
                  <a:pt x="1414" y="875"/>
                </a:cubicBezTo>
                <a:cubicBezTo>
                  <a:pt x="1414" y="874"/>
                  <a:pt x="1414" y="873"/>
                  <a:pt x="1414" y="872"/>
                </a:cubicBezTo>
                <a:cubicBezTo>
                  <a:pt x="1397" y="872"/>
                  <a:pt x="1381" y="872"/>
                  <a:pt x="1364" y="872"/>
                </a:cubicBezTo>
                <a:close/>
                <a:moveTo>
                  <a:pt x="2329" y="844"/>
                </a:moveTo>
                <a:cubicBezTo>
                  <a:pt x="2329" y="843"/>
                  <a:pt x="2329" y="841"/>
                  <a:pt x="2329" y="840"/>
                </a:cubicBezTo>
                <a:cubicBezTo>
                  <a:pt x="2312" y="840"/>
                  <a:pt x="2295" y="840"/>
                  <a:pt x="2278" y="840"/>
                </a:cubicBezTo>
                <a:cubicBezTo>
                  <a:pt x="2278" y="841"/>
                  <a:pt x="2278" y="843"/>
                  <a:pt x="2278" y="844"/>
                </a:cubicBezTo>
                <a:cubicBezTo>
                  <a:pt x="2295" y="844"/>
                  <a:pt x="2312" y="844"/>
                  <a:pt x="2329" y="844"/>
                </a:cubicBezTo>
                <a:close/>
                <a:moveTo>
                  <a:pt x="1447" y="801"/>
                </a:moveTo>
                <a:cubicBezTo>
                  <a:pt x="1447" y="802"/>
                  <a:pt x="1447" y="803"/>
                  <a:pt x="1447" y="804"/>
                </a:cubicBezTo>
                <a:cubicBezTo>
                  <a:pt x="1474" y="804"/>
                  <a:pt x="1501" y="804"/>
                  <a:pt x="1529" y="804"/>
                </a:cubicBezTo>
                <a:cubicBezTo>
                  <a:pt x="1529" y="803"/>
                  <a:pt x="1529" y="802"/>
                  <a:pt x="1529" y="801"/>
                </a:cubicBezTo>
                <a:cubicBezTo>
                  <a:pt x="1501" y="801"/>
                  <a:pt x="1474" y="801"/>
                  <a:pt x="1447" y="801"/>
                </a:cubicBezTo>
                <a:close/>
                <a:moveTo>
                  <a:pt x="2649" y="874"/>
                </a:moveTo>
                <a:cubicBezTo>
                  <a:pt x="2649" y="876"/>
                  <a:pt x="2650" y="879"/>
                  <a:pt x="2650" y="882"/>
                </a:cubicBezTo>
                <a:cubicBezTo>
                  <a:pt x="2664" y="880"/>
                  <a:pt x="2678" y="878"/>
                  <a:pt x="2691" y="876"/>
                </a:cubicBezTo>
                <a:cubicBezTo>
                  <a:pt x="2691" y="874"/>
                  <a:pt x="2691" y="873"/>
                  <a:pt x="2691" y="871"/>
                </a:cubicBezTo>
                <a:cubicBezTo>
                  <a:pt x="2677" y="872"/>
                  <a:pt x="2663" y="873"/>
                  <a:pt x="2649" y="874"/>
                </a:cubicBezTo>
                <a:close/>
                <a:moveTo>
                  <a:pt x="2434" y="678"/>
                </a:moveTo>
                <a:cubicBezTo>
                  <a:pt x="2434" y="677"/>
                  <a:pt x="2434" y="675"/>
                  <a:pt x="2434" y="674"/>
                </a:cubicBezTo>
                <a:cubicBezTo>
                  <a:pt x="2409" y="675"/>
                  <a:pt x="2384" y="677"/>
                  <a:pt x="2360" y="678"/>
                </a:cubicBezTo>
                <a:cubicBezTo>
                  <a:pt x="2360" y="680"/>
                  <a:pt x="2360" y="681"/>
                  <a:pt x="2360" y="682"/>
                </a:cubicBezTo>
                <a:cubicBezTo>
                  <a:pt x="2385" y="681"/>
                  <a:pt x="2410" y="679"/>
                  <a:pt x="2434" y="678"/>
                </a:cubicBezTo>
                <a:close/>
                <a:moveTo>
                  <a:pt x="2441" y="598"/>
                </a:moveTo>
                <a:cubicBezTo>
                  <a:pt x="2441" y="596"/>
                  <a:pt x="2441" y="594"/>
                  <a:pt x="2441" y="593"/>
                </a:cubicBezTo>
                <a:cubicBezTo>
                  <a:pt x="2423" y="593"/>
                  <a:pt x="2404" y="593"/>
                  <a:pt x="2386" y="593"/>
                </a:cubicBezTo>
                <a:cubicBezTo>
                  <a:pt x="2386" y="594"/>
                  <a:pt x="2386" y="596"/>
                  <a:pt x="2386" y="598"/>
                </a:cubicBezTo>
                <a:cubicBezTo>
                  <a:pt x="2405" y="598"/>
                  <a:pt x="2423" y="598"/>
                  <a:pt x="2441" y="598"/>
                </a:cubicBezTo>
                <a:close/>
              </a:path>
            </a:pathLst>
          </a:custGeom>
          <a:solidFill>
            <a:srgbClr val="CEE7FA"/>
          </a:solidFill>
          <a:ln>
            <a:noFill/>
          </a:ln>
        </p:spPr>
        <p:txBody>
          <a:bodyPr vert="horz" wrap="square" lIns="100600" tIns="36000" rIns="100600" bIns="5030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Single-Target Personalized PageRank Estimation</a:t>
            </a:r>
          </a:p>
        </p:txBody>
      </p:sp>
    </p:spTree>
    <p:extLst>
      <p:ext uri="{BB962C8B-B14F-4D97-AF65-F5344CB8AC3E}">
        <p14:creationId xmlns:p14="http://schemas.microsoft.com/office/powerpoint/2010/main" val="81195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6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Three More things: Single Target PPR</a:t>
            </a:r>
            <a:endParaRPr lang="en-US" altLang="zh-CN" sz="3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6C58D486-B59C-B2BD-C4C1-E6510E9223E9}"/>
                  </a:ext>
                </a:extLst>
              </p:cNvPr>
              <p:cNvSpPr/>
              <p:nvPr/>
            </p:nvSpPr>
            <p:spPr>
              <a:xfrm>
                <a:off x="2974062" y="2555281"/>
                <a:ext cx="2995820" cy="740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𝑂</m:t>
                    </m:r>
                    <m:d>
                      <m:dPr>
                        <m:ctrlPr>
                          <a:rPr kumimoji="1" lang="en-US" altLang="zh-CN" sz="22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𝑢</m:t>
                            </m:r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kumimoji="1"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kumimoji="1"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kumimoji="1"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kumimoji="1"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kumimoji="1" lang="en-US" altLang="zh-CN" sz="22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2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200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max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kumimoji="1"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CN" sz="22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in</m:t>
                                </m:r>
                              </m:sub>
                            </m:sSub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</m:oMath>
                </a14:m>
                <a:r>
                  <a:rPr kumimoji="1" lang="zh-CN" alt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6C58D486-B59C-B2BD-C4C1-E6510E922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062" y="2555281"/>
                <a:ext cx="2995820" cy="740587"/>
              </a:xfrm>
              <a:prstGeom prst="rect">
                <a:avLst/>
              </a:prstGeom>
              <a:blipFill>
                <a:blip r:embed="rId3"/>
                <a:stretch>
                  <a:fillRect l="-847" t="-45763" b="-94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34">
            <a:extLst>
              <a:ext uri="{FF2B5EF4-FFF2-40B4-BE49-F238E27FC236}">
                <a16:creationId xmlns:a16="http://schemas.microsoft.com/office/drawing/2014/main" id="{97A8328E-0F03-FD6B-0B4C-825B71C4D0AB}"/>
              </a:ext>
            </a:extLst>
          </p:cNvPr>
          <p:cNvSpPr>
            <a:spLocks noEditPoints="1"/>
          </p:cNvSpPr>
          <p:nvPr/>
        </p:nvSpPr>
        <p:spPr bwMode="auto">
          <a:xfrm>
            <a:off x="255886" y="1519231"/>
            <a:ext cx="9510238" cy="797436"/>
          </a:xfrm>
          <a:custGeom>
            <a:avLst/>
            <a:gdLst>
              <a:gd name="T0" fmla="*/ 26 w 3711"/>
              <a:gd name="T1" fmla="*/ 284 h 969"/>
              <a:gd name="T2" fmla="*/ 283 w 3711"/>
              <a:gd name="T3" fmla="*/ 144 h 969"/>
              <a:gd name="T4" fmla="*/ 394 w 3711"/>
              <a:gd name="T5" fmla="*/ 65 h 969"/>
              <a:gd name="T6" fmla="*/ 1140 w 3711"/>
              <a:gd name="T7" fmla="*/ 13 h 969"/>
              <a:gd name="T8" fmla="*/ 2918 w 3711"/>
              <a:gd name="T9" fmla="*/ 66 h 969"/>
              <a:gd name="T10" fmla="*/ 3387 w 3711"/>
              <a:gd name="T11" fmla="*/ 146 h 969"/>
              <a:gd name="T12" fmla="*/ 3587 w 3711"/>
              <a:gd name="T13" fmla="*/ 188 h 969"/>
              <a:gd name="T14" fmla="*/ 3562 w 3711"/>
              <a:gd name="T15" fmla="*/ 303 h 969"/>
              <a:gd name="T16" fmla="*/ 3630 w 3711"/>
              <a:gd name="T17" fmla="*/ 389 h 969"/>
              <a:gd name="T18" fmla="*/ 3463 w 3711"/>
              <a:gd name="T19" fmla="*/ 519 h 969"/>
              <a:gd name="T20" fmla="*/ 3667 w 3711"/>
              <a:gd name="T21" fmla="*/ 614 h 969"/>
              <a:gd name="T22" fmla="*/ 3484 w 3711"/>
              <a:gd name="T23" fmla="*/ 637 h 969"/>
              <a:gd name="T24" fmla="*/ 3566 w 3711"/>
              <a:gd name="T25" fmla="*/ 718 h 969"/>
              <a:gd name="T26" fmla="*/ 3512 w 3711"/>
              <a:gd name="T27" fmla="*/ 815 h 969"/>
              <a:gd name="T28" fmla="*/ 3417 w 3711"/>
              <a:gd name="T29" fmla="*/ 880 h 969"/>
              <a:gd name="T30" fmla="*/ 3543 w 3711"/>
              <a:gd name="T31" fmla="*/ 941 h 969"/>
              <a:gd name="T32" fmla="*/ 3315 w 3711"/>
              <a:gd name="T33" fmla="*/ 958 h 969"/>
              <a:gd name="T34" fmla="*/ 2731 w 3711"/>
              <a:gd name="T35" fmla="*/ 934 h 969"/>
              <a:gd name="T36" fmla="*/ 2742 w 3711"/>
              <a:gd name="T37" fmla="*/ 924 h 969"/>
              <a:gd name="T38" fmla="*/ 2035 w 3711"/>
              <a:gd name="T39" fmla="*/ 918 h 969"/>
              <a:gd name="T40" fmla="*/ 1396 w 3711"/>
              <a:gd name="T41" fmla="*/ 894 h 969"/>
              <a:gd name="T42" fmla="*/ 1581 w 3711"/>
              <a:gd name="T43" fmla="*/ 860 h 969"/>
              <a:gd name="T44" fmla="*/ 1284 w 3711"/>
              <a:gd name="T45" fmla="*/ 903 h 969"/>
              <a:gd name="T46" fmla="*/ 1054 w 3711"/>
              <a:gd name="T47" fmla="*/ 913 h 969"/>
              <a:gd name="T48" fmla="*/ 612 w 3711"/>
              <a:gd name="T49" fmla="*/ 927 h 969"/>
              <a:gd name="T50" fmla="*/ 365 w 3711"/>
              <a:gd name="T51" fmla="*/ 933 h 969"/>
              <a:gd name="T52" fmla="*/ 292 w 3711"/>
              <a:gd name="T53" fmla="*/ 856 h 969"/>
              <a:gd name="T54" fmla="*/ 155 w 3711"/>
              <a:gd name="T55" fmla="*/ 801 h 969"/>
              <a:gd name="T56" fmla="*/ 238 w 3711"/>
              <a:gd name="T57" fmla="*/ 701 h 969"/>
              <a:gd name="T58" fmla="*/ 182 w 3711"/>
              <a:gd name="T59" fmla="*/ 606 h 969"/>
              <a:gd name="T60" fmla="*/ 16 w 3711"/>
              <a:gd name="T61" fmla="*/ 476 h 969"/>
              <a:gd name="T62" fmla="*/ 3086 w 3711"/>
              <a:gd name="T63" fmla="*/ 869 h 969"/>
              <a:gd name="T64" fmla="*/ 2478 w 3711"/>
              <a:gd name="T65" fmla="*/ 854 h 969"/>
              <a:gd name="T66" fmla="*/ 1072 w 3711"/>
              <a:gd name="T67" fmla="*/ 822 h 969"/>
              <a:gd name="T68" fmla="*/ 3102 w 3711"/>
              <a:gd name="T69" fmla="*/ 871 h 969"/>
              <a:gd name="T70" fmla="*/ 1235 w 3711"/>
              <a:gd name="T71" fmla="*/ 772 h 969"/>
              <a:gd name="T72" fmla="*/ 1026 w 3711"/>
              <a:gd name="T73" fmla="*/ 782 h 969"/>
              <a:gd name="T74" fmla="*/ 2006 w 3711"/>
              <a:gd name="T75" fmla="*/ 589 h 969"/>
              <a:gd name="T76" fmla="*/ 2732 w 3711"/>
              <a:gd name="T77" fmla="*/ 497 h 969"/>
              <a:gd name="T78" fmla="*/ 1607 w 3711"/>
              <a:gd name="T79" fmla="*/ 874 h 969"/>
              <a:gd name="T80" fmla="*/ 1682 w 3711"/>
              <a:gd name="T81" fmla="*/ 880 h 969"/>
              <a:gd name="T82" fmla="*/ 3213 w 3711"/>
              <a:gd name="T83" fmla="*/ 162 h 969"/>
              <a:gd name="T84" fmla="*/ 2125 w 3711"/>
              <a:gd name="T85" fmla="*/ 742 h 969"/>
              <a:gd name="T86" fmla="*/ 2345 w 3711"/>
              <a:gd name="T87" fmla="*/ 791 h 969"/>
              <a:gd name="T88" fmla="*/ 2328 w 3711"/>
              <a:gd name="T89" fmla="*/ 737 h 969"/>
              <a:gd name="T90" fmla="*/ 1289 w 3711"/>
              <a:gd name="T91" fmla="*/ 774 h 969"/>
              <a:gd name="T92" fmla="*/ 2941 w 3711"/>
              <a:gd name="T93" fmla="*/ 925 h 969"/>
              <a:gd name="T94" fmla="*/ 1277 w 3711"/>
              <a:gd name="T95" fmla="*/ 670 h 969"/>
              <a:gd name="T96" fmla="*/ 2834 w 3711"/>
              <a:gd name="T97" fmla="*/ 896 h 969"/>
              <a:gd name="T98" fmla="*/ 1637 w 3711"/>
              <a:gd name="T99" fmla="*/ 745 h 969"/>
              <a:gd name="T100" fmla="*/ 1344 w 3711"/>
              <a:gd name="T101" fmla="*/ 846 h 969"/>
              <a:gd name="T102" fmla="*/ 654 w 3711"/>
              <a:gd name="T103" fmla="*/ 776 h 969"/>
              <a:gd name="T104" fmla="*/ 281 w 3711"/>
              <a:gd name="T105" fmla="*/ 794 h 969"/>
              <a:gd name="T106" fmla="*/ 3306 w 3711"/>
              <a:gd name="T107" fmla="*/ 717 h 969"/>
              <a:gd name="T108" fmla="*/ 2193 w 3711"/>
              <a:gd name="T109" fmla="*/ 600 h 969"/>
              <a:gd name="T110" fmla="*/ 2123 w 3711"/>
              <a:gd name="T111" fmla="*/ 903 h 969"/>
              <a:gd name="T112" fmla="*/ 1028 w 3711"/>
              <a:gd name="T113" fmla="*/ 663 h 969"/>
              <a:gd name="T114" fmla="*/ 1364 w 3711"/>
              <a:gd name="T115" fmla="*/ 872 h 969"/>
              <a:gd name="T116" fmla="*/ 2278 w 3711"/>
              <a:gd name="T117" fmla="*/ 844 h 969"/>
              <a:gd name="T118" fmla="*/ 2650 w 3711"/>
              <a:gd name="T119" fmla="*/ 882 h 969"/>
              <a:gd name="T120" fmla="*/ 2434 w 3711"/>
              <a:gd name="T121" fmla="*/ 678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11" h="969">
                <a:moveTo>
                  <a:pt x="44" y="398"/>
                </a:moveTo>
                <a:cubicBezTo>
                  <a:pt x="37" y="398"/>
                  <a:pt x="30" y="398"/>
                  <a:pt x="23" y="398"/>
                </a:cubicBezTo>
                <a:cubicBezTo>
                  <a:pt x="16" y="399"/>
                  <a:pt x="10" y="399"/>
                  <a:pt x="3" y="400"/>
                </a:cubicBezTo>
                <a:cubicBezTo>
                  <a:pt x="2" y="397"/>
                  <a:pt x="1" y="394"/>
                  <a:pt x="0" y="392"/>
                </a:cubicBezTo>
                <a:cubicBezTo>
                  <a:pt x="12" y="383"/>
                  <a:pt x="24" y="374"/>
                  <a:pt x="36" y="365"/>
                </a:cubicBezTo>
                <a:cubicBezTo>
                  <a:pt x="35" y="365"/>
                  <a:pt x="32" y="364"/>
                  <a:pt x="28" y="362"/>
                </a:cubicBezTo>
                <a:cubicBezTo>
                  <a:pt x="53" y="350"/>
                  <a:pt x="77" y="338"/>
                  <a:pt x="104" y="326"/>
                </a:cubicBezTo>
                <a:cubicBezTo>
                  <a:pt x="77" y="311"/>
                  <a:pt x="53" y="298"/>
                  <a:pt x="26" y="284"/>
                </a:cubicBezTo>
                <a:cubicBezTo>
                  <a:pt x="34" y="276"/>
                  <a:pt x="41" y="269"/>
                  <a:pt x="47" y="262"/>
                </a:cubicBezTo>
                <a:cubicBezTo>
                  <a:pt x="50" y="257"/>
                  <a:pt x="52" y="250"/>
                  <a:pt x="52" y="244"/>
                </a:cubicBezTo>
                <a:cubicBezTo>
                  <a:pt x="53" y="231"/>
                  <a:pt x="59" y="224"/>
                  <a:pt x="72" y="220"/>
                </a:cubicBezTo>
                <a:cubicBezTo>
                  <a:pt x="89" y="216"/>
                  <a:pt x="107" y="213"/>
                  <a:pt x="123" y="206"/>
                </a:cubicBezTo>
                <a:cubicBezTo>
                  <a:pt x="133" y="202"/>
                  <a:pt x="139" y="193"/>
                  <a:pt x="149" y="184"/>
                </a:cubicBezTo>
                <a:cubicBezTo>
                  <a:pt x="161" y="179"/>
                  <a:pt x="177" y="171"/>
                  <a:pt x="194" y="165"/>
                </a:cubicBezTo>
                <a:cubicBezTo>
                  <a:pt x="212" y="158"/>
                  <a:pt x="231" y="149"/>
                  <a:pt x="250" y="148"/>
                </a:cubicBezTo>
                <a:cubicBezTo>
                  <a:pt x="261" y="148"/>
                  <a:pt x="271" y="148"/>
                  <a:pt x="283" y="144"/>
                </a:cubicBezTo>
                <a:cubicBezTo>
                  <a:pt x="279" y="141"/>
                  <a:pt x="277" y="139"/>
                  <a:pt x="270" y="133"/>
                </a:cubicBezTo>
                <a:cubicBezTo>
                  <a:pt x="287" y="135"/>
                  <a:pt x="298" y="136"/>
                  <a:pt x="309" y="138"/>
                </a:cubicBezTo>
                <a:cubicBezTo>
                  <a:pt x="282" y="124"/>
                  <a:pt x="254" y="130"/>
                  <a:pt x="225" y="131"/>
                </a:cubicBezTo>
                <a:cubicBezTo>
                  <a:pt x="228" y="129"/>
                  <a:pt x="232" y="127"/>
                  <a:pt x="238" y="123"/>
                </a:cubicBezTo>
                <a:cubicBezTo>
                  <a:pt x="229" y="120"/>
                  <a:pt x="224" y="119"/>
                  <a:pt x="217" y="117"/>
                </a:cubicBezTo>
                <a:cubicBezTo>
                  <a:pt x="241" y="104"/>
                  <a:pt x="269" y="127"/>
                  <a:pt x="297" y="107"/>
                </a:cubicBezTo>
                <a:cubicBezTo>
                  <a:pt x="274" y="101"/>
                  <a:pt x="252" y="102"/>
                  <a:pt x="254" y="72"/>
                </a:cubicBezTo>
                <a:cubicBezTo>
                  <a:pt x="300" y="70"/>
                  <a:pt x="347" y="67"/>
                  <a:pt x="394" y="65"/>
                </a:cubicBezTo>
                <a:cubicBezTo>
                  <a:pt x="440" y="63"/>
                  <a:pt x="486" y="62"/>
                  <a:pt x="532" y="59"/>
                </a:cubicBezTo>
                <a:cubicBezTo>
                  <a:pt x="541" y="59"/>
                  <a:pt x="550" y="55"/>
                  <a:pt x="559" y="52"/>
                </a:cubicBezTo>
                <a:cubicBezTo>
                  <a:pt x="559" y="50"/>
                  <a:pt x="559" y="49"/>
                  <a:pt x="558" y="47"/>
                </a:cubicBezTo>
                <a:cubicBezTo>
                  <a:pt x="535" y="48"/>
                  <a:pt x="512" y="50"/>
                  <a:pt x="489" y="51"/>
                </a:cubicBezTo>
                <a:cubicBezTo>
                  <a:pt x="489" y="51"/>
                  <a:pt x="489" y="50"/>
                  <a:pt x="489" y="50"/>
                </a:cubicBezTo>
                <a:cubicBezTo>
                  <a:pt x="495" y="48"/>
                  <a:pt x="500" y="45"/>
                  <a:pt x="506" y="45"/>
                </a:cubicBezTo>
                <a:cubicBezTo>
                  <a:pt x="577" y="39"/>
                  <a:pt x="647" y="32"/>
                  <a:pt x="718" y="28"/>
                </a:cubicBezTo>
                <a:cubicBezTo>
                  <a:pt x="859" y="22"/>
                  <a:pt x="1000" y="18"/>
                  <a:pt x="1140" y="13"/>
                </a:cubicBezTo>
                <a:cubicBezTo>
                  <a:pt x="1214" y="11"/>
                  <a:pt x="1289" y="9"/>
                  <a:pt x="1363" y="8"/>
                </a:cubicBezTo>
                <a:cubicBezTo>
                  <a:pt x="1525" y="5"/>
                  <a:pt x="1688" y="1"/>
                  <a:pt x="1851" y="1"/>
                </a:cubicBezTo>
                <a:cubicBezTo>
                  <a:pt x="1982" y="0"/>
                  <a:pt x="2114" y="0"/>
                  <a:pt x="2245" y="4"/>
                </a:cubicBezTo>
                <a:cubicBezTo>
                  <a:pt x="2376" y="8"/>
                  <a:pt x="2506" y="16"/>
                  <a:pt x="2636" y="24"/>
                </a:cubicBezTo>
                <a:cubicBezTo>
                  <a:pt x="2706" y="29"/>
                  <a:pt x="2775" y="36"/>
                  <a:pt x="2844" y="46"/>
                </a:cubicBezTo>
                <a:cubicBezTo>
                  <a:pt x="2833" y="48"/>
                  <a:pt x="2822" y="50"/>
                  <a:pt x="2811" y="52"/>
                </a:cubicBezTo>
                <a:cubicBezTo>
                  <a:pt x="2811" y="53"/>
                  <a:pt x="2811" y="55"/>
                  <a:pt x="2811" y="56"/>
                </a:cubicBezTo>
                <a:cubicBezTo>
                  <a:pt x="2845" y="59"/>
                  <a:pt x="2879" y="62"/>
                  <a:pt x="2918" y="66"/>
                </a:cubicBezTo>
                <a:cubicBezTo>
                  <a:pt x="2905" y="88"/>
                  <a:pt x="2884" y="66"/>
                  <a:pt x="2873" y="78"/>
                </a:cubicBezTo>
                <a:cubicBezTo>
                  <a:pt x="2875" y="79"/>
                  <a:pt x="2879" y="81"/>
                  <a:pt x="2883" y="82"/>
                </a:cubicBezTo>
                <a:cubicBezTo>
                  <a:pt x="2878" y="85"/>
                  <a:pt x="2875" y="87"/>
                  <a:pt x="2867" y="90"/>
                </a:cubicBezTo>
                <a:cubicBezTo>
                  <a:pt x="2919" y="96"/>
                  <a:pt x="2968" y="102"/>
                  <a:pt x="3016" y="107"/>
                </a:cubicBezTo>
                <a:cubicBezTo>
                  <a:pt x="3068" y="113"/>
                  <a:pt x="3120" y="120"/>
                  <a:pt x="3172" y="125"/>
                </a:cubicBezTo>
                <a:cubicBezTo>
                  <a:pt x="3219" y="130"/>
                  <a:pt x="3265" y="133"/>
                  <a:pt x="3312" y="136"/>
                </a:cubicBezTo>
                <a:cubicBezTo>
                  <a:pt x="3332" y="138"/>
                  <a:pt x="3353" y="137"/>
                  <a:pt x="3374" y="138"/>
                </a:cubicBezTo>
                <a:cubicBezTo>
                  <a:pt x="3378" y="139"/>
                  <a:pt x="3382" y="144"/>
                  <a:pt x="3387" y="146"/>
                </a:cubicBezTo>
                <a:cubicBezTo>
                  <a:pt x="3386" y="148"/>
                  <a:pt x="3385" y="150"/>
                  <a:pt x="3384" y="152"/>
                </a:cubicBezTo>
                <a:cubicBezTo>
                  <a:pt x="3366" y="151"/>
                  <a:pt x="3348" y="150"/>
                  <a:pt x="3330" y="149"/>
                </a:cubicBezTo>
                <a:cubicBezTo>
                  <a:pt x="3351" y="163"/>
                  <a:pt x="3373" y="159"/>
                  <a:pt x="3395" y="158"/>
                </a:cubicBezTo>
                <a:cubicBezTo>
                  <a:pt x="3418" y="158"/>
                  <a:pt x="3442" y="159"/>
                  <a:pt x="3465" y="160"/>
                </a:cubicBezTo>
                <a:cubicBezTo>
                  <a:pt x="3486" y="161"/>
                  <a:pt x="3507" y="162"/>
                  <a:pt x="3527" y="164"/>
                </a:cubicBezTo>
                <a:cubicBezTo>
                  <a:pt x="3532" y="165"/>
                  <a:pt x="3537" y="169"/>
                  <a:pt x="3542" y="169"/>
                </a:cubicBezTo>
                <a:cubicBezTo>
                  <a:pt x="3553" y="169"/>
                  <a:pt x="3564" y="168"/>
                  <a:pt x="3578" y="167"/>
                </a:cubicBezTo>
                <a:cubicBezTo>
                  <a:pt x="3580" y="171"/>
                  <a:pt x="3583" y="179"/>
                  <a:pt x="3587" y="188"/>
                </a:cubicBezTo>
                <a:cubicBezTo>
                  <a:pt x="3593" y="188"/>
                  <a:pt x="3600" y="188"/>
                  <a:pt x="3607" y="189"/>
                </a:cubicBezTo>
                <a:cubicBezTo>
                  <a:pt x="3607" y="189"/>
                  <a:pt x="3609" y="190"/>
                  <a:pt x="3609" y="191"/>
                </a:cubicBezTo>
                <a:cubicBezTo>
                  <a:pt x="3622" y="211"/>
                  <a:pt x="3628" y="229"/>
                  <a:pt x="3596" y="236"/>
                </a:cubicBezTo>
                <a:cubicBezTo>
                  <a:pt x="3595" y="236"/>
                  <a:pt x="3593" y="243"/>
                  <a:pt x="3594" y="244"/>
                </a:cubicBezTo>
                <a:cubicBezTo>
                  <a:pt x="3598" y="248"/>
                  <a:pt x="3603" y="251"/>
                  <a:pt x="3608" y="253"/>
                </a:cubicBezTo>
                <a:cubicBezTo>
                  <a:pt x="3628" y="259"/>
                  <a:pt x="3648" y="266"/>
                  <a:pt x="3670" y="273"/>
                </a:cubicBezTo>
                <a:cubicBezTo>
                  <a:pt x="3632" y="281"/>
                  <a:pt x="3596" y="289"/>
                  <a:pt x="3561" y="297"/>
                </a:cubicBezTo>
                <a:cubicBezTo>
                  <a:pt x="3561" y="299"/>
                  <a:pt x="3562" y="301"/>
                  <a:pt x="3562" y="303"/>
                </a:cubicBezTo>
                <a:cubicBezTo>
                  <a:pt x="3572" y="304"/>
                  <a:pt x="3582" y="305"/>
                  <a:pt x="3594" y="307"/>
                </a:cubicBezTo>
                <a:cubicBezTo>
                  <a:pt x="3591" y="311"/>
                  <a:pt x="3589" y="312"/>
                  <a:pt x="3589" y="313"/>
                </a:cubicBezTo>
                <a:cubicBezTo>
                  <a:pt x="3616" y="320"/>
                  <a:pt x="3644" y="326"/>
                  <a:pt x="3672" y="333"/>
                </a:cubicBezTo>
                <a:cubicBezTo>
                  <a:pt x="3676" y="349"/>
                  <a:pt x="3676" y="349"/>
                  <a:pt x="3701" y="349"/>
                </a:cubicBezTo>
                <a:cubicBezTo>
                  <a:pt x="3711" y="363"/>
                  <a:pt x="3710" y="371"/>
                  <a:pt x="3690" y="372"/>
                </a:cubicBezTo>
                <a:cubicBezTo>
                  <a:pt x="3666" y="372"/>
                  <a:pt x="3642" y="374"/>
                  <a:pt x="3618" y="375"/>
                </a:cubicBezTo>
                <a:cubicBezTo>
                  <a:pt x="3613" y="375"/>
                  <a:pt x="3609" y="377"/>
                  <a:pt x="3603" y="382"/>
                </a:cubicBezTo>
                <a:cubicBezTo>
                  <a:pt x="3612" y="384"/>
                  <a:pt x="3622" y="385"/>
                  <a:pt x="3630" y="389"/>
                </a:cubicBezTo>
                <a:cubicBezTo>
                  <a:pt x="3650" y="399"/>
                  <a:pt x="3670" y="410"/>
                  <a:pt x="3689" y="422"/>
                </a:cubicBezTo>
                <a:cubicBezTo>
                  <a:pt x="3694" y="426"/>
                  <a:pt x="3699" y="439"/>
                  <a:pt x="3697" y="441"/>
                </a:cubicBezTo>
                <a:cubicBezTo>
                  <a:pt x="3690" y="449"/>
                  <a:pt x="3680" y="454"/>
                  <a:pt x="3671" y="458"/>
                </a:cubicBezTo>
                <a:cubicBezTo>
                  <a:pt x="3659" y="463"/>
                  <a:pt x="3647" y="466"/>
                  <a:pt x="3635" y="469"/>
                </a:cubicBezTo>
                <a:cubicBezTo>
                  <a:pt x="3626" y="471"/>
                  <a:pt x="3616" y="471"/>
                  <a:pt x="3607" y="473"/>
                </a:cubicBezTo>
                <a:cubicBezTo>
                  <a:pt x="3599" y="474"/>
                  <a:pt x="3586" y="469"/>
                  <a:pt x="3587" y="487"/>
                </a:cubicBezTo>
                <a:cubicBezTo>
                  <a:pt x="3561" y="472"/>
                  <a:pt x="3533" y="482"/>
                  <a:pt x="3515" y="495"/>
                </a:cubicBezTo>
                <a:cubicBezTo>
                  <a:pt x="3498" y="506"/>
                  <a:pt x="3474" y="498"/>
                  <a:pt x="3463" y="519"/>
                </a:cubicBezTo>
                <a:cubicBezTo>
                  <a:pt x="3493" y="517"/>
                  <a:pt x="3522" y="515"/>
                  <a:pt x="3551" y="513"/>
                </a:cubicBezTo>
                <a:cubicBezTo>
                  <a:pt x="3507" y="541"/>
                  <a:pt x="3457" y="544"/>
                  <a:pt x="3408" y="551"/>
                </a:cubicBezTo>
                <a:cubicBezTo>
                  <a:pt x="3484" y="565"/>
                  <a:pt x="3559" y="578"/>
                  <a:pt x="3634" y="591"/>
                </a:cubicBezTo>
                <a:cubicBezTo>
                  <a:pt x="3634" y="593"/>
                  <a:pt x="3634" y="595"/>
                  <a:pt x="3634" y="597"/>
                </a:cubicBezTo>
                <a:cubicBezTo>
                  <a:pt x="3615" y="598"/>
                  <a:pt x="3597" y="600"/>
                  <a:pt x="3578" y="601"/>
                </a:cubicBezTo>
                <a:cubicBezTo>
                  <a:pt x="3578" y="603"/>
                  <a:pt x="3578" y="604"/>
                  <a:pt x="3578" y="606"/>
                </a:cubicBezTo>
                <a:cubicBezTo>
                  <a:pt x="3592" y="606"/>
                  <a:pt x="3606" y="607"/>
                  <a:pt x="3620" y="608"/>
                </a:cubicBezTo>
                <a:cubicBezTo>
                  <a:pt x="3636" y="609"/>
                  <a:pt x="3652" y="611"/>
                  <a:pt x="3667" y="614"/>
                </a:cubicBezTo>
                <a:cubicBezTo>
                  <a:pt x="3670" y="614"/>
                  <a:pt x="3674" y="619"/>
                  <a:pt x="3674" y="621"/>
                </a:cubicBezTo>
                <a:cubicBezTo>
                  <a:pt x="3674" y="624"/>
                  <a:pt x="3670" y="628"/>
                  <a:pt x="3667" y="629"/>
                </a:cubicBezTo>
                <a:cubicBezTo>
                  <a:pt x="3658" y="630"/>
                  <a:pt x="3649" y="632"/>
                  <a:pt x="3639" y="632"/>
                </a:cubicBezTo>
                <a:cubicBezTo>
                  <a:pt x="3593" y="629"/>
                  <a:pt x="3547" y="626"/>
                  <a:pt x="3502" y="623"/>
                </a:cubicBezTo>
                <a:cubicBezTo>
                  <a:pt x="3501" y="625"/>
                  <a:pt x="3501" y="628"/>
                  <a:pt x="3501" y="630"/>
                </a:cubicBezTo>
                <a:cubicBezTo>
                  <a:pt x="3510" y="631"/>
                  <a:pt x="3519" y="633"/>
                  <a:pt x="3528" y="634"/>
                </a:cubicBezTo>
                <a:cubicBezTo>
                  <a:pt x="3528" y="635"/>
                  <a:pt x="3528" y="636"/>
                  <a:pt x="3528" y="637"/>
                </a:cubicBezTo>
                <a:cubicBezTo>
                  <a:pt x="3513" y="637"/>
                  <a:pt x="3498" y="637"/>
                  <a:pt x="3484" y="637"/>
                </a:cubicBezTo>
                <a:cubicBezTo>
                  <a:pt x="3508" y="647"/>
                  <a:pt x="3531" y="659"/>
                  <a:pt x="3556" y="667"/>
                </a:cubicBezTo>
                <a:cubicBezTo>
                  <a:pt x="3571" y="671"/>
                  <a:pt x="3588" y="670"/>
                  <a:pt x="3605" y="672"/>
                </a:cubicBezTo>
                <a:cubicBezTo>
                  <a:pt x="3603" y="675"/>
                  <a:pt x="3599" y="681"/>
                  <a:pt x="3595" y="688"/>
                </a:cubicBezTo>
                <a:cubicBezTo>
                  <a:pt x="3612" y="690"/>
                  <a:pt x="3628" y="691"/>
                  <a:pt x="3646" y="692"/>
                </a:cubicBezTo>
                <a:cubicBezTo>
                  <a:pt x="3645" y="702"/>
                  <a:pt x="3652" y="713"/>
                  <a:pt x="3637" y="719"/>
                </a:cubicBezTo>
                <a:cubicBezTo>
                  <a:pt x="3635" y="721"/>
                  <a:pt x="3636" y="732"/>
                  <a:pt x="3636" y="742"/>
                </a:cubicBezTo>
                <a:cubicBezTo>
                  <a:pt x="3625" y="738"/>
                  <a:pt x="3616" y="734"/>
                  <a:pt x="3605" y="731"/>
                </a:cubicBezTo>
                <a:cubicBezTo>
                  <a:pt x="3592" y="726"/>
                  <a:pt x="3579" y="722"/>
                  <a:pt x="3566" y="718"/>
                </a:cubicBezTo>
                <a:cubicBezTo>
                  <a:pt x="3555" y="715"/>
                  <a:pt x="3547" y="718"/>
                  <a:pt x="3548" y="732"/>
                </a:cubicBezTo>
                <a:cubicBezTo>
                  <a:pt x="3540" y="731"/>
                  <a:pt x="3532" y="731"/>
                  <a:pt x="3524" y="730"/>
                </a:cubicBezTo>
                <a:cubicBezTo>
                  <a:pt x="3526" y="745"/>
                  <a:pt x="3532" y="749"/>
                  <a:pt x="3546" y="747"/>
                </a:cubicBezTo>
                <a:cubicBezTo>
                  <a:pt x="3564" y="745"/>
                  <a:pt x="3582" y="746"/>
                  <a:pt x="3600" y="746"/>
                </a:cubicBezTo>
                <a:cubicBezTo>
                  <a:pt x="3600" y="748"/>
                  <a:pt x="3600" y="750"/>
                  <a:pt x="3600" y="752"/>
                </a:cubicBezTo>
                <a:cubicBezTo>
                  <a:pt x="3574" y="754"/>
                  <a:pt x="3547" y="757"/>
                  <a:pt x="3521" y="759"/>
                </a:cubicBezTo>
                <a:cubicBezTo>
                  <a:pt x="3527" y="780"/>
                  <a:pt x="3527" y="780"/>
                  <a:pt x="3549" y="794"/>
                </a:cubicBezTo>
                <a:cubicBezTo>
                  <a:pt x="3543" y="811"/>
                  <a:pt x="3543" y="811"/>
                  <a:pt x="3512" y="815"/>
                </a:cubicBezTo>
                <a:cubicBezTo>
                  <a:pt x="3520" y="818"/>
                  <a:pt x="3527" y="820"/>
                  <a:pt x="3539" y="825"/>
                </a:cubicBezTo>
                <a:cubicBezTo>
                  <a:pt x="3531" y="827"/>
                  <a:pt x="3527" y="828"/>
                  <a:pt x="3522" y="830"/>
                </a:cubicBezTo>
                <a:cubicBezTo>
                  <a:pt x="3526" y="833"/>
                  <a:pt x="3529" y="835"/>
                  <a:pt x="3537" y="840"/>
                </a:cubicBezTo>
                <a:cubicBezTo>
                  <a:pt x="3521" y="841"/>
                  <a:pt x="3511" y="842"/>
                  <a:pt x="3498" y="844"/>
                </a:cubicBezTo>
                <a:cubicBezTo>
                  <a:pt x="3508" y="857"/>
                  <a:pt x="3522" y="851"/>
                  <a:pt x="3535" y="856"/>
                </a:cubicBezTo>
                <a:cubicBezTo>
                  <a:pt x="3489" y="862"/>
                  <a:pt x="3442" y="842"/>
                  <a:pt x="3400" y="873"/>
                </a:cubicBezTo>
                <a:cubicBezTo>
                  <a:pt x="3409" y="874"/>
                  <a:pt x="3417" y="874"/>
                  <a:pt x="3429" y="875"/>
                </a:cubicBezTo>
                <a:cubicBezTo>
                  <a:pt x="3425" y="877"/>
                  <a:pt x="3423" y="878"/>
                  <a:pt x="3417" y="880"/>
                </a:cubicBezTo>
                <a:cubicBezTo>
                  <a:pt x="3467" y="890"/>
                  <a:pt x="3513" y="900"/>
                  <a:pt x="3560" y="909"/>
                </a:cubicBezTo>
                <a:cubicBezTo>
                  <a:pt x="3560" y="911"/>
                  <a:pt x="3559" y="913"/>
                  <a:pt x="3559" y="915"/>
                </a:cubicBezTo>
                <a:cubicBezTo>
                  <a:pt x="3555" y="915"/>
                  <a:pt x="3551" y="915"/>
                  <a:pt x="3548" y="914"/>
                </a:cubicBezTo>
                <a:cubicBezTo>
                  <a:pt x="3547" y="915"/>
                  <a:pt x="3547" y="916"/>
                  <a:pt x="3547" y="917"/>
                </a:cubicBezTo>
                <a:cubicBezTo>
                  <a:pt x="3553" y="920"/>
                  <a:pt x="3560" y="923"/>
                  <a:pt x="3566" y="926"/>
                </a:cubicBezTo>
                <a:cubicBezTo>
                  <a:pt x="3541" y="923"/>
                  <a:pt x="3516" y="921"/>
                  <a:pt x="3490" y="919"/>
                </a:cubicBezTo>
                <a:cubicBezTo>
                  <a:pt x="3490" y="921"/>
                  <a:pt x="3490" y="924"/>
                  <a:pt x="3489" y="926"/>
                </a:cubicBezTo>
                <a:cubicBezTo>
                  <a:pt x="3505" y="931"/>
                  <a:pt x="3521" y="935"/>
                  <a:pt x="3543" y="941"/>
                </a:cubicBezTo>
                <a:cubicBezTo>
                  <a:pt x="3510" y="941"/>
                  <a:pt x="3483" y="941"/>
                  <a:pt x="3456" y="941"/>
                </a:cubicBezTo>
                <a:cubicBezTo>
                  <a:pt x="3455" y="942"/>
                  <a:pt x="3455" y="943"/>
                  <a:pt x="3455" y="945"/>
                </a:cubicBezTo>
                <a:cubicBezTo>
                  <a:pt x="3466" y="947"/>
                  <a:pt x="3476" y="949"/>
                  <a:pt x="3491" y="952"/>
                </a:cubicBezTo>
                <a:cubicBezTo>
                  <a:pt x="3459" y="954"/>
                  <a:pt x="3432" y="957"/>
                  <a:pt x="3404" y="959"/>
                </a:cubicBezTo>
                <a:cubicBezTo>
                  <a:pt x="3404" y="960"/>
                  <a:pt x="3403" y="962"/>
                  <a:pt x="3402" y="964"/>
                </a:cubicBezTo>
                <a:cubicBezTo>
                  <a:pt x="3405" y="965"/>
                  <a:pt x="3407" y="966"/>
                  <a:pt x="3414" y="969"/>
                </a:cubicBezTo>
                <a:cubicBezTo>
                  <a:pt x="3378" y="966"/>
                  <a:pt x="3346" y="963"/>
                  <a:pt x="3315" y="960"/>
                </a:cubicBezTo>
                <a:cubicBezTo>
                  <a:pt x="3315" y="959"/>
                  <a:pt x="3315" y="959"/>
                  <a:pt x="3315" y="958"/>
                </a:cubicBezTo>
                <a:cubicBezTo>
                  <a:pt x="3327" y="958"/>
                  <a:pt x="3340" y="957"/>
                  <a:pt x="3352" y="957"/>
                </a:cubicBezTo>
                <a:cubicBezTo>
                  <a:pt x="3352" y="956"/>
                  <a:pt x="3352" y="955"/>
                  <a:pt x="3352" y="954"/>
                </a:cubicBezTo>
                <a:cubicBezTo>
                  <a:pt x="3318" y="954"/>
                  <a:pt x="3284" y="954"/>
                  <a:pt x="3246" y="954"/>
                </a:cubicBezTo>
                <a:cubicBezTo>
                  <a:pt x="3254" y="958"/>
                  <a:pt x="3258" y="961"/>
                  <a:pt x="3265" y="964"/>
                </a:cubicBezTo>
                <a:cubicBezTo>
                  <a:pt x="3233" y="964"/>
                  <a:pt x="3202" y="964"/>
                  <a:pt x="3172" y="964"/>
                </a:cubicBezTo>
                <a:cubicBezTo>
                  <a:pt x="3172" y="964"/>
                  <a:pt x="3172" y="963"/>
                  <a:pt x="3172" y="962"/>
                </a:cubicBezTo>
                <a:cubicBezTo>
                  <a:pt x="3184" y="960"/>
                  <a:pt x="3197" y="958"/>
                  <a:pt x="3210" y="956"/>
                </a:cubicBezTo>
                <a:cubicBezTo>
                  <a:pt x="3050" y="953"/>
                  <a:pt x="2890" y="959"/>
                  <a:pt x="2731" y="934"/>
                </a:cubicBezTo>
                <a:cubicBezTo>
                  <a:pt x="2802" y="934"/>
                  <a:pt x="2874" y="934"/>
                  <a:pt x="2943" y="934"/>
                </a:cubicBezTo>
                <a:cubicBezTo>
                  <a:pt x="2924" y="913"/>
                  <a:pt x="2896" y="920"/>
                  <a:pt x="2869" y="919"/>
                </a:cubicBezTo>
                <a:cubicBezTo>
                  <a:pt x="2826" y="916"/>
                  <a:pt x="2782" y="911"/>
                  <a:pt x="2738" y="913"/>
                </a:cubicBezTo>
                <a:cubicBezTo>
                  <a:pt x="2703" y="915"/>
                  <a:pt x="2671" y="901"/>
                  <a:pt x="2634" y="902"/>
                </a:cubicBezTo>
                <a:cubicBezTo>
                  <a:pt x="2638" y="905"/>
                  <a:pt x="2640" y="906"/>
                  <a:pt x="2644" y="909"/>
                </a:cubicBezTo>
                <a:cubicBezTo>
                  <a:pt x="2612" y="909"/>
                  <a:pt x="2582" y="909"/>
                  <a:pt x="2553" y="909"/>
                </a:cubicBezTo>
                <a:cubicBezTo>
                  <a:pt x="2552" y="911"/>
                  <a:pt x="2552" y="912"/>
                  <a:pt x="2552" y="914"/>
                </a:cubicBezTo>
                <a:cubicBezTo>
                  <a:pt x="2616" y="917"/>
                  <a:pt x="2679" y="921"/>
                  <a:pt x="2742" y="924"/>
                </a:cubicBezTo>
                <a:cubicBezTo>
                  <a:pt x="2742" y="925"/>
                  <a:pt x="2742" y="926"/>
                  <a:pt x="2742" y="926"/>
                </a:cubicBezTo>
                <a:cubicBezTo>
                  <a:pt x="2712" y="926"/>
                  <a:pt x="2682" y="926"/>
                  <a:pt x="2652" y="926"/>
                </a:cubicBezTo>
                <a:cubicBezTo>
                  <a:pt x="2645" y="926"/>
                  <a:pt x="2638" y="926"/>
                  <a:pt x="2630" y="926"/>
                </a:cubicBezTo>
                <a:cubicBezTo>
                  <a:pt x="2607" y="926"/>
                  <a:pt x="2582" y="940"/>
                  <a:pt x="2560" y="920"/>
                </a:cubicBezTo>
                <a:cubicBezTo>
                  <a:pt x="2562" y="922"/>
                  <a:pt x="2563" y="924"/>
                  <a:pt x="2566" y="929"/>
                </a:cubicBezTo>
                <a:cubicBezTo>
                  <a:pt x="2535" y="929"/>
                  <a:pt x="2506" y="929"/>
                  <a:pt x="2476" y="929"/>
                </a:cubicBezTo>
                <a:cubicBezTo>
                  <a:pt x="2402" y="928"/>
                  <a:pt x="2328" y="927"/>
                  <a:pt x="2254" y="926"/>
                </a:cubicBezTo>
                <a:cubicBezTo>
                  <a:pt x="2181" y="924"/>
                  <a:pt x="2108" y="921"/>
                  <a:pt x="2035" y="918"/>
                </a:cubicBezTo>
                <a:cubicBezTo>
                  <a:pt x="1997" y="916"/>
                  <a:pt x="1960" y="910"/>
                  <a:pt x="1922" y="908"/>
                </a:cubicBezTo>
                <a:cubicBezTo>
                  <a:pt x="1893" y="906"/>
                  <a:pt x="1865" y="910"/>
                  <a:pt x="1836" y="910"/>
                </a:cubicBezTo>
                <a:cubicBezTo>
                  <a:pt x="1817" y="910"/>
                  <a:pt x="1798" y="905"/>
                  <a:pt x="1779" y="904"/>
                </a:cubicBezTo>
                <a:cubicBezTo>
                  <a:pt x="1700" y="903"/>
                  <a:pt x="1620" y="902"/>
                  <a:pt x="1540" y="901"/>
                </a:cubicBezTo>
                <a:cubicBezTo>
                  <a:pt x="1524" y="901"/>
                  <a:pt x="1507" y="901"/>
                  <a:pt x="1490" y="901"/>
                </a:cubicBezTo>
                <a:cubicBezTo>
                  <a:pt x="1490" y="899"/>
                  <a:pt x="1489" y="896"/>
                  <a:pt x="1489" y="894"/>
                </a:cubicBezTo>
                <a:cubicBezTo>
                  <a:pt x="1495" y="892"/>
                  <a:pt x="1501" y="891"/>
                  <a:pt x="1507" y="890"/>
                </a:cubicBezTo>
                <a:cubicBezTo>
                  <a:pt x="1484" y="880"/>
                  <a:pt x="1422" y="882"/>
                  <a:pt x="1396" y="894"/>
                </a:cubicBezTo>
                <a:cubicBezTo>
                  <a:pt x="1416" y="893"/>
                  <a:pt x="1432" y="891"/>
                  <a:pt x="1449" y="890"/>
                </a:cubicBezTo>
                <a:cubicBezTo>
                  <a:pt x="1438" y="902"/>
                  <a:pt x="1438" y="903"/>
                  <a:pt x="1404" y="900"/>
                </a:cubicBezTo>
                <a:cubicBezTo>
                  <a:pt x="1388" y="899"/>
                  <a:pt x="1372" y="894"/>
                  <a:pt x="1354" y="890"/>
                </a:cubicBezTo>
                <a:cubicBezTo>
                  <a:pt x="1355" y="896"/>
                  <a:pt x="1355" y="900"/>
                  <a:pt x="1356" y="904"/>
                </a:cubicBezTo>
                <a:cubicBezTo>
                  <a:pt x="1325" y="898"/>
                  <a:pt x="1295" y="892"/>
                  <a:pt x="1265" y="886"/>
                </a:cubicBezTo>
                <a:cubicBezTo>
                  <a:pt x="1269" y="885"/>
                  <a:pt x="1274" y="883"/>
                  <a:pt x="1282" y="880"/>
                </a:cubicBezTo>
                <a:cubicBezTo>
                  <a:pt x="1267" y="877"/>
                  <a:pt x="1255" y="874"/>
                  <a:pt x="1239" y="870"/>
                </a:cubicBezTo>
                <a:cubicBezTo>
                  <a:pt x="1355" y="867"/>
                  <a:pt x="1468" y="863"/>
                  <a:pt x="1581" y="860"/>
                </a:cubicBezTo>
                <a:cubicBezTo>
                  <a:pt x="1581" y="858"/>
                  <a:pt x="1581" y="857"/>
                  <a:pt x="1580" y="855"/>
                </a:cubicBezTo>
                <a:cubicBezTo>
                  <a:pt x="1405" y="854"/>
                  <a:pt x="1230" y="865"/>
                  <a:pt x="1055" y="865"/>
                </a:cubicBezTo>
                <a:cubicBezTo>
                  <a:pt x="1065" y="873"/>
                  <a:pt x="1075" y="881"/>
                  <a:pt x="1084" y="888"/>
                </a:cubicBezTo>
                <a:cubicBezTo>
                  <a:pt x="1083" y="891"/>
                  <a:pt x="1083" y="893"/>
                  <a:pt x="1082" y="896"/>
                </a:cubicBezTo>
                <a:cubicBezTo>
                  <a:pt x="1104" y="892"/>
                  <a:pt x="1126" y="887"/>
                  <a:pt x="1148" y="887"/>
                </a:cubicBezTo>
                <a:cubicBezTo>
                  <a:pt x="1165" y="886"/>
                  <a:pt x="1181" y="893"/>
                  <a:pt x="1198" y="894"/>
                </a:cubicBezTo>
                <a:cubicBezTo>
                  <a:pt x="1225" y="896"/>
                  <a:pt x="1253" y="895"/>
                  <a:pt x="1280" y="896"/>
                </a:cubicBezTo>
                <a:cubicBezTo>
                  <a:pt x="1282" y="896"/>
                  <a:pt x="1283" y="897"/>
                  <a:pt x="1284" y="903"/>
                </a:cubicBezTo>
                <a:cubicBezTo>
                  <a:pt x="1242" y="903"/>
                  <a:pt x="1199" y="903"/>
                  <a:pt x="1151" y="903"/>
                </a:cubicBezTo>
                <a:cubicBezTo>
                  <a:pt x="1157" y="909"/>
                  <a:pt x="1158" y="911"/>
                  <a:pt x="1163" y="916"/>
                </a:cubicBezTo>
                <a:cubicBezTo>
                  <a:pt x="1137" y="918"/>
                  <a:pt x="1114" y="920"/>
                  <a:pt x="1091" y="923"/>
                </a:cubicBezTo>
                <a:cubicBezTo>
                  <a:pt x="1091" y="921"/>
                  <a:pt x="1091" y="920"/>
                  <a:pt x="1091" y="919"/>
                </a:cubicBezTo>
                <a:cubicBezTo>
                  <a:pt x="1104" y="916"/>
                  <a:pt x="1117" y="914"/>
                  <a:pt x="1130" y="912"/>
                </a:cubicBezTo>
                <a:cubicBezTo>
                  <a:pt x="1130" y="911"/>
                  <a:pt x="1130" y="911"/>
                  <a:pt x="1130" y="910"/>
                </a:cubicBezTo>
                <a:cubicBezTo>
                  <a:pt x="1106" y="909"/>
                  <a:pt x="1082" y="907"/>
                  <a:pt x="1059" y="907"/>
                </a:cubicBezTo>
                <a:cubicBezTo>
                  <a:pt x="1057" y="906"/>
                  <a:pt x="1053" y="911"/>
                  <a:pt x="1054" y="913"/>
                </a:cubicBezTo>
                <a:cubicBezTo>
                  <a:pt x="1054" y="915"/>
                  <a:pt x="1058" y="917"/>
                  <a:pt x="1060" y="920"/>
                </a:cubicBezTo>
                <a:cubicBezTo>
                  <a:pt x="1023" y="920"/>
                  <a:pt x="985" y="919"/>
                  <a:pt x="947" y="921"/>
                </a:cubicBezTo>
                <a:cubicBezTo>
                  <a:pt x="928" y="921"/>
                  <a:pt x="909" y="926"/>
                  <a:pt x="889" y="927"/>
                </a:cubicBezTo>
                <a:cubicBezTo>
                  <a:pt x="876" y="929"/>
                  <a:pt x="861" y="931"/>
                  <a:pt x="849" y="928"/>
                </a:cubicBezTo>
                <a:cubicBezTo>
                  <a:pt x="808" y="916"/>
                  <a:pt x="767" y="925"/>
                  <a:pt x="726" y="927"/>
                </a:cubicBezTo>
                <a:cubicBezTo>
                  <a:pt x="715" y="927"/>
                  <a:pt x="705" y="926"/>
                  <a:pt x="693" y="923"/>
                </a:cubicBezTo>
                <a:cubicBezTo>
                  <a:pt x="667" y="916"/>
                  <a:pt x="638" y="921"/>
                  <a:pt x="608" y="921"/>
                </a:cubicBezTo>
                <a:cubicBezTo>
                  <a:pt x="610" y="925"/>
                  <a:pt x="611" y="927"/>
                  <a:pt x="612" y="927"/>
                </a:cubicBezTo>
                <a:cubicBezTo>
                  <a:pt x="636" y="931"/>
                  <a:pt x="661" y="934"/>
                  <a:pt x="686" y="937"/>
                </a:cubicBezTo>
                <a:cubicBezTo>
                  <a:pt x="686" y="940"/>
                  <a:pt x="686" y="942"/>
                  <a:pt x="686" y="944"/>
                </a:cubicBezTo>
                <a:cubicBezTo>
                  <a:pt x="664" y="944"/>
                  <a:pt x="643" y="944"/>
                  <a:pt x="622" y="944"/>
                </a:cubicBezTo>
                <a:cubicBezTo>
                  <a:pt x="589" y="944"/>
                  <a:pt x="557" y="945"/>
                  <a:pt x="524" y="943"/>
                </a:cubicBezTo>
                <a:cubicBezTo>
                  <a:pt x="504" y="942"/>
                  <a:pt x="483" y="937"/>
                  <a:pt x="464" y="948"/>
                </a:cubicBezTo>
                <a:cubicBezTo>
                  <a:pt x="462" y="949"/>
                  <a:pt x="456" y="943"/>
                  <a:pt x="446" y="936"/>
                </a:cubicBezTo>
                <a:cubicBezTo>
                  <a:pt x="424" y="936"/>
                  <a:pt x="395" y="936"/>
                  <a:pt x="365" y="936"/>
                </a:cubicBezTo>
                <a:cubicBezTo>
                  <a:pt x="365" y="935"/>
                  <a:pt x="365" y="934"/>
                  <a:pt x="365" y="933"/>
                </a:cubicBezTo>
                <a:cubicBezTo>
                  <a:pt x="375" y="927"/>
                  <a:pt x="384" y="922"/>
                  <a:pt x="393" y="917"/>
                </a:cubicBezTo>
                <a:cubicBezTo>
                  <a:pt x="368" y="908"/>
                  <a:pt x="342" y="899"/>
                  <a:pt x="316" y="890"/>
                </a:cubicBezTo>
                <a:cubicBezTo>
                  <a:pt x="351" y="893"/>
                  <a:pt x="382" y="912"/>
                  <a:pt x="421" y="898"/>
                </a:cubicBezTo>
                <a:cubicBezTo>
                  <a:pt x="404" y="896"/>
                  <a:pt x="389" y="897"/>
                  <a:pt x="376" y="892"/>
                </a:cubicBezTo>
                <a:cubicBezTo>
                  <a:pt x="364" y="889"/>
                  <a:pt x="343" y="894"/>
                  <a:pt x="347" y="869"/>
                </a:cubicBezTo>
                <a:cubicBezTo>
                  <a:pt x="339" y="869"/>
                  <a:pt x="332" y="868"/>
                  <a:pt x="320" y="867"/>
                </a:cubicBezTo>
                <a:cubicBezTo>
                  <a:pt x="325" y="863"/>
                  <a:pt x="328" y="861"/>
                  <a:pt x="332" y="858"/>
                </a:cubicBezTo>
                <a:cubicBezTo>
                  <a:pt x="320" y="858"/>
                  <a:pt x="309" y="857"/>
                  <a:pt x="292" y="856"/>
                </a:cubicBezTo>
                <a:cubicBezTo>
                  <a:pt x="300" y="850"/>
                  <a:pt x="305" y="847"/>
                  <a:pt x="310" y="843"/>
                </a:cubicBezTo>
                <a:cubicBezTo>
                  <a:pt x="308" y="840"/>
                  <a:pt x="306" y="836"/>
                  <a:pt x="303" y="831"/>
                </a:cubicBezTo>
                <a:cubicBezTo>
                  <a:pt x="284" y="839"/>
                  <a:pt x="280" y="838"/>
                  <a:pt x="280" y="820"/>
                </a:cubicBezTo>
                <a:cubicBezTo>
                  <a:pt x="262" y="822"/>
                  <a:pt x="244" y="826"/>
                  <a:pt x="226" y="826"/>
                </a:cubicBezTo>
                <a:cubicBezTo>
                  <a:pt x="213" y="826"/>
                  <a:pt x="200" y="821"/>
                  <a:pt x="187" y="819"/>
                </a:cubicBezTo>
                <a:cubicBezTo>
                  <a:pt x="181" y="819"/>
                  <a:pt x="174" y="822"/>
                  <a:pt x="168" y="823"/>
                </a:cubicBezTo>
                <a:cubicBezTo>
                  <a:pt x="161" y="823"/>
                  <a:pt x="154" y="821"/>
                  <a:pt x="148" y="821"/>
                </a:cubicBezTo>
                <a:cubicBezTo>
                  <a:pt x="150" y="815"/>
                  <a:pt x="152" y="810"/>
                  <a:pt x="155" y="801"/>
                </a:cubicBezTo>
                <a:cubicBezTo>
                  <a:pt x="146" y="799"/>
                  <a:pt x="136" y="797"/>
                  <a:pt x="126" y="795"/>
                </a:cubicBezTo>
                <a:cubicBezTo>
                  <a:pt x="126" y="793"/>
                  <a:pt x="126" y="792"/>
                  <a:pt x="126" y="790"/>
                </a:cubicBezTo>
                <a:cubicBezTo>
                  <a:pt x="182" y="776"/>
                  <a:pt x="238" y="762"/>
                  <a:pt x="294" y="747"/>
                </a:cubicBezTo>
                <a:cubicBezTo>
                  <a:pt x="294" y="746"/>
                  <a:pt x="294" y="745"/>
                  <a:pt x="293" y="743"/>
                </a:cubicBezTo>
                <a:cubicBezTo>
                  <a:pt x="273" y="735"/>
                  <a:pt x="252" y="728"/>
                  <a:pt x="232" y="720"/>
                </a:cubicBezTo>
                <a:cubicBezTo>
                  <a:pt x="232" y="718"/>
                  <a:pt x="233" y="716"/>
                  <a:pt x="233" y="714"/>
                </a:cubicBezTo>
                <a:cubicBezTo>
                  <a:pt x="239" y="715"/>
                  <a:pt x="244" y="716"/>
                  <a:pt x="252" y="717"/>
                </a:cubicBezTo>
                <a:cubicBezTo>
                  <a:pt x="247" y="712"/>
                  <a:pt x="244" y="708"/>
                  <a:pt x="238" y="701"/>
                </a:cubicBezTo>
                <a:cubicBezTo>
                  <a:pt x="253" y="705"/>
                  <a:pt x="265" y="708"/>
                  <a:pt x="278" y="712"/>
                </a:cubicBezTo>
                <a:cubicBezTo>
                  <a:pt x="273" y="704"/>
                  <a:pt x="269" y="699"/>
                  <a:pt x="266" y="695"/>
                </a:cubicBezTo>
                <a:cubicBezTo>
                  <a:pt x="272" y="691"/>
                  <a:pt x="279" y="689"/>
                  <a:pt x="285" y="686"/>
                </a:cubicBezTo>
                <a:cubicBezTo>
                  <a:pt x="274" y="677"/>
                  <a:pt x="265" y="669"/>
                  <a:pt x="256" y="662"/>
                </a:cubicBezTo>
                <a:cubicBezTo>
                  <a:pt x="262" y="658"/>
                  <a:pt x="268" y="655"/>
                  <a:pt x="278" y="648"/>
                </a:cubicBezTo>
                <a:cubicBezTo>
                  <a:pt x="260" y="645"/>
                  <a:pt x="245" y="641"/>
                  <a:pt x="230" y="641"/>
                </a:cubicBezTo>
                <a:cubicBezTo>
                  <a:pt x="217" y="641"/>
                  <a:pt x="210" y="639"/>
                  <a:pt x="204" y="626"/>
                </a:cubicBezTo>
                <a:cubicBezTo>
                  <a:pt x="201" y="617"/>
                  <a:pt x="190" y="611"/>
                  <a:pt x="182" y="606"/>
                </a:cubicBezTo>
                <a:cubicBezTo>
                  <a:pt x="164" y="595"/>
                  <a:pt x="164" y="596"/>
                  <a:pt x="179" y="578"/>
                </a:cubicBezTo>
                <a:cubicBezTo>
                  <a:pt x="173" y="576"/>
                  <a:pt x="168" y="575"/>
                  <a:pt x="164" y="573"/>
                </a:cubicBezTo>
                <a:cubicBezTo>
                  <a:pt x="185" y="546"/>
                  <a:pt x="205" y="519"/>
                  <a:pt x="243" y="512"/>
                </a:cubicBezTo>
                <a:cubicBezTo>
                  <a:pt x="242" y="510"/>
                  <a:pt x="241" y="508"/>
                  <a:pt x="240" y="506"/>
                </a:cubicBezTo>
                <a:cubicBezTo>
                  <a:pt x="210" y="509"/>
                  <a:pt x="180" y="515"/>
                  <a:pt x="150" y="513"/>
                </a:cubicBezTo>
                <a:cubicBezTo>
                  <a:pt x="123" y="511"/>
                  <a:pt x="91" y="522"/>
                  <a:pt x="69" y="493"/>
                </a:cubicBezTo>
                <a:cubicBezTo>
                  <a:pt x="53" y="514"/>
                  <a:pt x="37" y="498"/>
                  <a:pt x="23" y="495"/>
                </a:cubicBezTo>
                <a:cubicBezTo>
                  <a:pt x="20" y="488"/>
                  <a:pt x="17" y="482"/>
                  <a:pt x="16" y="476"/>
                </a:cubicBezTo>
                <a:cubicBezTo>
                  <a:pt x="13" y="465"/>
                  <a:pt x="12" y="452"/>
                  <a:pt x="25" y="448"/>
                </a:cubicBezTo>
                <a:cubicBezTo>
                  <a:pt x="37" y="445"/>
                  <a:pt x="35" y="437"/>
                  <a:pt x="32" y="432"/>
                </a:cubicBezTo>
                <a:cubicBezTo>
                  <a:pt x="20" y="414"/>
                  <a:pt x="34" y="407"/>
                  <a:pt x="44" y="398"/>
                </a:cubicBezTo>
                <a:cubicBezTo>
                  <a:pt x="52" y="404"/>
                  <a:pt x="61" y="410"/>
                  <a:pt x="69" y="416"/>
                </a:cubicBezTo>
                <a:cubicBezTo>
                  <a:pt x="71" y="415"/>
                  <a:pt x="72" y="414"/>
                  <a:pt x="74" y="413"/>
                </a:cubicBezTo>
                <a:cubicBezTo>
                  <a:pt x="72" y="407"/>
                  <a:pt x="71" y="397"/>
                  <a:pt x="68" y="396"/>
                </a:cubicBezTo>
                <a:cubicBezTo>
                  <a:pt x="61" y="395"/>
                  <a:pt x="52" y="398"/>
                  <a:pt x="44" y="398"/>
                </a:cubicBezTo>
                <a:close/>
                <a:moveTo>
                  <a:pt x="3086" y="869"/>
                </a:moveTo>
                <a:cubicBezTo>
                  <a:pt x="3086" y="868"/>
                  <a:pt x="3085" y="868"/>
                  <a:pt x="3085" y="867"/>
                </a:cubicBezTo>
                <a:cubicBezTo>
                  <a:pt x="3069" y="865"/>
                  <a:pt x="3054" y="863"/>
                  <a:pt x="3038" y="862"/>
                </a:cubicBezTo>
                <a:cubicBezTo>
                  <a:pt x="2981" y="857"/>
                  <a:pt x="2923" y="866"/>
                  <a:pt x="2866" y="860"/>
                </a:cubicBezTo>
                <a:cubicBezTo>
                  <a:pt x="2847" y="858"/>
                  <a:pt x="2828" y="863"/>
                  <a:pt x="2810" y="862"/>
                </a:cubicBezTo>
                <a:cubicBezTo>
                  <a:pt x="2774" y="860"/>
                  <a:pt x="2739" y="855"/>
                  <a:pt x="2703" y="854"/>
                </a:cubicBezTo>
                <a:cubicBezTo>
                  <a:pt x="2630" y="851"/>
                  <a:pt x="2558" y="850"/>
                  <a:pt x="2485" y="849"/>
                </a:cubicBezTo>
                <a:cubicBezTo>
                  <a:pt x="2474" y="848"/>
                  <a:pt x="2462" y="847"/>
                  <a:pt x="2451" y="846"/>
                </a:cubicBezTo>
                <a:cubicBezTo>
                  <a:pt x="2459" y="852"/>
                  <a:pt x="2469" y="854"/>
                  <a:pt x="2478" y="854"/>
                </a:cubicBezTo>
                <a:cubicBezTo>
                  <a:pt x="2521" y="856"/>
                  <a:pt x="2564" y="858"/>
                  <a:pt x="2607" y="860"/>
                </a:cubicBezTo>
                <a:cubicBezTo>
                  <a:pt x="2647" y="863"/>
                  <a:pt x="2688" y="867"/>
                  <a:pt x="2728" y="869"/>
                </a:cubicBezTo>
                <a:cubicBezTo>
                  <a:pt x="2799" y="871"/>
                  <a:pt x="2870" y="873"/>
                  <a:pt x="2942" y="875"/>
                </a:cubicBezTo>
                <a:cubicBezTo>
                  <a:pt x="2976" y="876"/>
                  <a:pt x="3011" y="877"/>
                  <a:pt x="3045" y="876"/>
                </a:cubicBezTo>
                <a:cubicBezTo>
                  <a:pt x="3059" y="876"/>
                  <a:pt x="3073" y="872"/>
                  <a:pt x="3086" y="869"/>
                </a:cubicBezTo>
                <a:close/>
                <a:moveTo>
                  <a:pt x="1567" y="812"/>
                </a:moveTo>
                <a:cubicBezTo>
                  <a:pt x="1567" y="812"/>
                  <a:pt x="1567" y="811"/>
                  <a:pt x="1566" y="810"/>
                </a:cubicBezTo>
                <a:cubicBezTo>
                  <a:pt x="1402" y="814"/>
                  <a:pt x="1237" y="818"/>
                  <a:pt x="1072" y="822"/>
                </a:cubicBezTo>
                <a:cubicBezTo>
                  <a:pt x="1098" y="827"/>
                  <a:pt x="1123" y="831"/>
                  <a:pt x="1148" y="832"/>
                </a:cubicBezTo>
                <a:cubicBezTo>
                  <a:pt x="1199" y="832"/>
                  <a:pt x="1249" y="829"/>
                  <a:pt x="1299" y="829"/>
                </a:cubicBezTo>
                <a:cubicBezTo>
                  <a:pt x="1358" y="828"/>
                  <a:pt x="1417" y="831"/>
                  <a:pt x="1476" y="828"/>
                </a:cubicBezTo>
                <a:cubicBezTo>
                  <a:pt x="1506" y="827"/>
                  <a:pt x="1536" y="818"/>
                  <a:pt x="1567" y="812"/>
                </a:cubicBezTo>
                <a:close/>
                <a:moveTo>
                  <a:pt x="3131" y="849"/>
                </a:moveTo>
                <a:cubicBezTo>
                  <a:pt x="3162" y="858"/>
                  <a:pt x="3196" y="839"/>
                  <a:pt x="3228" y="860"/>
                </a:cubicBezTo>
                <a:cubicBezTo>
                  <a:pt x="3183" y="862"/>
                  <a:pt x="3142" y="864"/>
                  <a:pt x="3102" y="866"/>
                </a:cubicBezTo>
                <a:cubicBezTo>
                  <a:pt x="3102" y="868"/>
                  <a:pt x="3102" y="869"/>
                  <a:pt x="3102" y="871"/>
                </a:cubicBezTo>
                <a:cubicBezTo>
                  <a:pt x="3198" y="871"/>
                  <a:pt x="3294" y="871"/>
                  <a:pt x="3390" y="871"/>
                </a:cubicBezTo>
                <a:cubicBezTo>
                  <a:pt x="3390" y="868"/>
                  <a:pt x="3390" y="865"/>
                  <a:pt x="3390" y="861"/>
                </a:cubicBezTo>
                <a:cubicBezTo>
                  <a:pt x="3348" y="861"/>
                  <a:pt x="3305" y="861"/>
                  <a:pt x="3263" y="861"/>
                </a:cubicBezTo>
                <a:cubicBezTo>
                  <a:pt x="3263" y="858"/>
                  <a:pt x="3263" y="855"/>
                  <a:pt x="3263" y="852"/>
                </a:cubicBezTo>
                <a:cubicBezTo>
                  <a:pt x="3294" y="852"/>
                  <a:pt x="3325" y="852"/>
                  <a:pt x="3357" y="852"/>
                </a:cubicBezTo>
                <a:cubicBezTo>
                  <a:pt x="3282" y="846"/>
                  <a:pt x="3207" y="825"/>
                  <a:pt x="3131" y="849"/>
                </a:cubicBezTo>
                <a:close/>
                <a:moveTo>
                  <a:pt x="1026" y="782"/>
                </a:moveTo>
                <a:cubicBezTo>
                  <a:pt x="1093" y="779"/>
                  <a:pt x="1164" y="775"/>
                  <a:pt x="1235" y="772"/>
                </a:cubicBezTo>
                <a:cubicBezTo>
                  <a:pt x="1228" y="768"/>
                  <a:pt x="1220" y="765"/>
                  <a:pt x="1212" y="765"/>
                </a:cubicBezTo>
                <a:cubicBezTo>
                  <a:pt x="1198" y="765"/>
                  <a:pt x="1184" y="768"/>
                  <a:pt x="1171" y="767"/>
                </a:cubicBezTo>
                <a:cubicBezTo>
                  <a:pt x="1125" y="766"/>
                  <a:pt x="1080" y="764"/>
                  <a:pt x="1034" y="764"/>
                </a:cubicBezTo>
                <a:cubicBezTo>
                  <a:pt x="1015" y="763"/>
                  <a:pt x="995" y="765"/>
                  <a:pt x="975" y="766"/>
                </a:cubicBezTo>
                <a:cubicBezTo>
                  <a:pt x="975" y="768"/>
                  <a:pt x="975" y="770"/>
                  <a:pt x="976" y="772"/>
                </a:cubicBezTo>
                <a:cubicBezTo>
                  <a:pt x="994" y="773"/>
                  <a:pt x="1013" y="775"/>
                  <a:pt x="1031" y="776"/>
                </a:cubicBezTo>
                <a:cubicBezTo>
                  <a:pt x="1031" y="778"/>
                  <a:pt x="1031" y="780"/>
                  <a:pt x="1031" y="781"/>
                </a:cubicBezTo>
                <a:cubicBezTo>
                  <a:pt x="1028" y="782"/>
                  <a:pt x="1025" y="782"/>
                  <a:pt x="1026" y="782"/>
                </a:cubicBezTo>
                <a:close/>
                <a:moveTo>
                  <a:pt x="1715" y="582"/>
                </a:moveTo>
                <a:cubicBezTo>
                  <a:pt x="1715" y="585"/>
                  <a:pt x="1715" y="587"/>
                  <a:pt x="1715" y="590"/>
                </a:cubicBezTo>
                <a:cubicBezTo>
                  <a:pt x="1775" y="590"/>
                  <a:pt x="1834" y="589"/>
                  <a:pt x="1893" y="590"/>
                </a:cubicBezTo>
                <a:cubicBezTo>
                  <a:pt x="1930" y="591"/>
                  <a:pt x="1968" y="583"/>
                  <a:pt x="2004" y="598"/>
                </a:cubicBezTo>
                <a:cubicBezTo>
                  <a:pt x="2013" y="601"/>
                  <a:pt x="2023" y="599"/>
                  <a:pt x="2033" y="600"/>
                </a:cubicBezTo>
                <a:cubicBezTo>
                  <a:pt x="2033" y="599"/>
                  <a:pt x="2033" y="598"/>
                  <a:pt x="2033" y="597"/>
                </a:cubicBezTo>
                <a:cubicBezTo>
                  <a:pt x="2024" y="596"/>
                  <a:pt x="2015" y="594"/>
                  <a:pt x="2006" y="593"/>
                </a:cubicBezTo>
                <a:cubicBezTo>
                  <a:pt x="2006" y="592"/>
                  <a:pt x="2006" y="590"/>
                  <a:pt x="2006" y="589"/>
                </a:cubicBezTo>
                <a:cubicBezTo>
                  <a:pt x="2032" y="588"/>
                  <a:pt x="2058" y="586"/>
                  <a:pt x="2084" y="585"/>
                </a:cubicBezTo>
                <a:cubicBezTo>
                  <a:pt x="2084" y="584"/>
                  <a:pt x="2084" y="583"/>
                  <a:pt x="2084" y="582"/>
                </a:cubicBezTo>
                <a:cubicBezTo>
                  <a:pt x="1961" y="582"/>
                  <a:pt x="1838" y="582"/>
                  <a:pt x="1715" y="582"/>
                </a:cubicBezTo>
                <a:close/>
                <a:moveTo>
                  <a:pt x="1860" y="846"/>
                </a:moveTo>
                <a:cubicBezTo>
                  <a:pt x="1973" y="858"/>
                  <a:pt x="2082" y="850"/>
                  <a:pt x="2190" y="852"/>
                </a:cubicBezTo>
                <a:cubicBezTo>
                  <a:pt x="2190" y="850"/>
                  <a:pt x="2190" y="848"/>
                  <a:pt x="2190" y="846"/>
                </a:cubicBezTo>
                <a:cubicBezTo>
                  <a:pt x="2082" y="846"/>
                  <a:pt x="1974" y="846"/>
                  <a:pt x="1860" y="846"/>
                </a:cubicBezTo>
                <a:close/>
                <a:moveTo>
                  <a:pt x="2732" y="497"/>
                </a:moveTo>
                <a:cubicBezTo>
                  <a:pt x="2732" y="499"/>
                  <a:pt x="2733" y="501"/>
                  <a:pt x="2733" y="503"/>
                </a:cubicBezTo>
                <a:cubicBezTo>
                  <a:pt x="2815" y="505"/>
                  <a:pt x="2897" y="507"/>
                  <a:pt x="2979" y="503"/>
                </a:cubicBezTo>
                <a:cubicBezTo>
                  <a:pt x="2979" y="501"/>
                  <a:pt x="2979" y="499"/>
                  <a:pt x="2979" y="497"/>
                </a:cubicBezTo>
                <a:cubicBezTo>
                  <a:pt x="2897" y="497"/>
                  <a:pt x="2815" y="497"/>
                  <a:pt x="2732" y="497"/>
                </a:cubicBezTo>
                <a:close/>
                <a:moveTo>
                  <a:pt x="1642" y="871"/>
                </a:moveTo>
                <a:cubicBezTo>
                  <a:pt x="1622" y="871"/>
                  <a:pt x="1604" y="871"/>
                  <a:pt x="1586" y="871"/>
                </a:cubicBezTo>
                <a:cubicBezTo>
                  <a:pt x="1586" y="871"/>
                  <a:pt x="1586" y="872"/>
                  <a:pt x="1586" y="873"/>
                </a:cubicBezTo>
                <a:cubicBezTo>
                  <a:pt x="1593" y="874"/>
                  <a:pt x="1600" y="874"/>
                  <a:pt x="1607" y="874"/>
                </a:cubicBezTo>
                <a:cubicBezTo>
                  <a:pt x="1607" y="876"/>
                  <a:pt x="1607" y="878"/>
                  <a:pt x="1607" y="879"/>
                </a:cubicBezTo>
                <a:cubicBezTo>
                  <a:pt x="1578" y="879"/>
                  <a:pt x="1548" y="879"/>
                  <a:pt x="1519" y="879"/>
                </a:cubicBezTo>
                <a:cubicBezTo>
                  <a:pt x="1519" y="881"/>
                  <a:pt x="1519" y="883"/>
                  <a:pt x="1519" y="885"/>
                </a:cubicBezTo>
                <a:cubicBezTo>
                  <a:pt x="1534" y="885"/>
                  <a:pt x="1550" y="885"/>
                  <a:pt x="1565" y="885"/>
                </a:cubicBezTo>
                <a:cubicBezTo>
                  <a:pt x="1565" y="886"/>
                  <a:pt x="1565" y="887"/>
                  <a:pt x="1565" y="889"/>
                </a:cubicBezTo>
                <a:cubicBezTo>
                  <a:pt x="1558" y="890"/>
                  <a:pt x="1551" y="891"/>
                  <a:pt x="1544" y="892"/>
                </a:cubicBezTo>
                <a:cubicBezTo>
                  <a:pt x="1544" y="893"/>
                  <a:pt x="1544" y="894"/>
                  <a:pt x="1544" y="895"/>
                </a:cubicBezTo>
                <a:cubicBezTo>
                  <a:pt x="1590" y="890"/>
                  <a:pt x="1636" y="885"/>
                  <a:pt x="1682" y="880"/>
                </a:cubicBezTo>
                <a:cubicBezTo>
                  <a:pt x="1682" y="879"/>
                  <a:pt x="1682" y="878"/>
                  <a:pt x="1682" y="877"/>
                </a:cubicBezTo>
                <a:cubicBezTo>
                  <a:pt x="1666" y="877"/>
                  <a:pt x="1651" y="877"/>
                  <a:pt x="1633" y="877"/>
                </a:cubicBezTo>
                <a:cubicBezTo>
                  <a:pt x="1637" y="874"/>
                  <a:pt x="1639" y="873"/>
                  <a:pt x="1642" y="871"/>
                </a:cubicBezTo>
                <a:close/>
                <a:moveTo>
                  <a:pt x="3146" y="164"/>
                </a:moveTo>
                <a:cubicBezTo>
                  <a:pt x="3146" y="166"/>
                  <a:pt x="3146" y="167"/>
                  <a:pt x="3146" y="168"/>
                </a:cubicBezTo>
                <a:cubicBezTo>
                  <a:pt x="3185" y="168"/>
                  <a:pt x="3224" y="168"/>
                  <a:pt x="3263" y="168"/>
                </a:cubicBezTo>
                <a:cubicBezTo>
                  <a:pt x="3237" y="156"/>
                  <a:pt x="3211" y="142"/>
                  <a:pt x="3180" y="155"/>
                </a:cubicBezTo>
                <a:cubicBezTo>
                  <a:pt x="3191" y="158"/>
                  <a:pt x="3202" y="160"/>
                  <a:pt x="3213" y="162"/>
                </a:cubicBezTo>
                <a:cubicBezTo>
                  <a:pt x="3213" y="163"/>
                  <a:pt x="3213" y="164"/>
                  <a:pt x="3212" y="164"/>
                </a:cubicBezTo>
                <a:cubicBezTo>
                  <a:pt x="3190" y="164"/>
                  <a:pt x="3168" y="164"/>
                  <a:pt x="3146" y="164"/>
                </a:cubicBezTo>
                <a:close/>
                <a:moveTo>
                  <a:pt x="2203" y="745"/>
                </a:moveTo>
                <a:cubicBezTo>
                  <a:pt x="2204" y="744"/>
                  <a:pt x="2204" y="742"/>
                  <a:pt x="2204" y="741"/>
                </a:cubicBezTo>
                <a:cubicBezTo>
                  <a:pt x="2221" y="743"/>
                  <a:pt x="2238" y="744"/>
                  <a:pt x="2256" y="746"/>
                </a:cubicBezTo>
                <a:cubicBezTo>
                  <a:pt x="2256" y="743"/>
                  <a:pt x="2256" y="741"/>
                  <a:pt x="2256" y="738"/>
                </a:cubicBezTo>
                <a:cubicBezTo>
                  <a:pt x="2212" y="738"/>
                  <a:pt x="2169" y="738"/>
                  <a:pt x="2125" y="738"/>
                </a:cubicBezTo>
                <a:cubicBezTo>
                  <a:pt x="2125" y="739"/>
                  <a:pt x="2125" y="740"/>
                  <a:pt x="2125" y="742"/>
                </a:cubicBezTo>
                <a:cubicBezTo>
                  <a:pt x="2157" y="744"/>
                  <a:pt x="2190" y="747"/>
                  <a:pt x="2222" y="750"/>
                </a:cubicBezTo>
                <a:cubicBezTo>
                  <a:pt x="2222" y="748"/>
                  <a:pt x="2223" y="747"/>
                  <a:pt x="2223" y="745"/>
                </a:cubicBezTo>
                <a:cubicBezTo>
                  <a:pt x="2216" y="745"/>
                  <a:pt x="2210" y="745"/>
                  <a:pt x="2203" y="745"/>
                </a:cubicBezTo>
                <a:close/>
                <a:moveTo>
                  <a:pt x="2500" y="797"/>
                </a:moveTo>
                <a:cubicBezTo>
                  <a:pt x="2500" y="796"/>
                  <a:pt x="2500" y="795"/>
                  <a:pt x="2500" y="794"/>
                </a:cubicBezTo>
                <a:cubicBezTo>
                  <a:pt x="2483" y="794"/>
                  <a:pt x="2466" y="794"/>
                  <a:pt x="2448" y="794"/>
                </a:cubicBezTo>
                <a:cubicBezTo>
                  <a:pt x="2431" y="794"/>
                  <a:pt x="2414" y="793"/>
                  <a:pt x="2397" y="793"/>
                </a:cubicBezTo>
                <a:cubicBezTo>
                  <a:pt x="2379" y="792"/>
                  <a:pt x="2362" y="791"/>
                  <a:pt x="2345" y="791"/>
                </a:cubicBezTo>
                <a:cubicBezTo>
                  <a:pt x="2329" y="791"/>
                  <a:pt x="2313" y="793"/>
                  <a:pt x="2296" y="794"/>
                </a:cubicBezTo>
                <a:cubicBezTo>
                  <a:pt x="2297" y="795"/>
                  <a:pt x="2297" y="796"/>
                  <a:pt x="2297" y="797"/>
                </a:cubicBezTo>
                <a:cubicBezTo>
                  <a:pt x="2364" y="797"/>
                  <a:pt x="2432" y="797"/>
                  <a:pt x="2500" y="797"/>
                </a:cubicBezTo>
                <a:close/>
                <a:moveTo>
                  <a:pt x="2362" y="737"/>
                </a:moveTo>
                <a:cubicBezTo>
                  <a:pt x="2363" y="736"/>
                  <a:pt x="2364" y="735"/>
                  <a:pt x="2364" y="733"/>
                </a:cubicBezTo>
                <a:cubicBezTo>
                  <a:pt x="2331" y="733"/>
                  <a:pt x="2299" y="733"/>
                  <a:pt x="2268" y="733"/>
                </a:cubicBezTo>
                <a:cubicBezTo>
                  <a:pt x="2287" y="757"/>
                  <a:pt x="2312" y="745"/>
                  <a:pt x="2335" y="744"/>
                </a:cubicBezTo>
                <a:cubicBezTo>
                  <a:pt x="2334" y="742"/>
                  <a:pt x="2332" y="741"/>
                  <a:pt x="2328" y="737"/>
                </a:cubicBezTo>
                <a:cubicBezTo>
                  <a:pt x="2341" y="737"/>
                  <a:pt x="2352" y="737"/>
                  <a:pt x="2362" y="737"/>
                </a:cubicBezTo>
                <a:close/>
                <a:moveTo>
                  <a:pt x="509" y="791"/>
                </a:moveTo>
                <a:cubicBezTo>
                  <a:pt x="482" y="772"/>
                  <a:pt x="449" y="774"/>
                  <a:pt x="433" y="791"/>
                </a:cubicBezTo>
                <a:cubicBezTo>
                  <a:pt x="456" y="791"/>
                  <a:pt x="480" y="791"/>
                  <a:pt x="509" y="791"/>
                </a:cubicBezTo>
                <a:close/>
                <a:moveTo>
                  <a:pt x="1394" y="774"/>
                </a:moveTo>
                <a:cubicBezTo>
                  <a:pt x="1394" y="773"/>
                  <a:pt x="1394" y="771"/>
                  <a:pt x="1394" y="769"/>
                </a:cubicBezTo>
                <a:cubicBezTo>
                  <a:pt x="1359" y="769"/>
                  <a:pt x="1324" y="769"/>
                  <a:pt x="1289" y="769"/>
                </a:cubicBezTo>
                <a:cubicBezTo>
                  <a:pt x="1289" y="771"/>
                  <a:pt x="1289" y="773"/>
                  <a:pt x="1289" y="774"/>
                </a:cubicBezTo>
                <a:cubicBezTo>
                  <a:pt x="1324" y="774"/>
                  <a:pt x="1359" y="774"/>
                  <a:pt x="1394" y="774"/>
                </a:cubicBezTo>
                <a:close/>
                <a:moveTo>
                  <a:pt x="2394" y="834"/>
                </a:moveTo>
                <a:cubicBezTo>
                  <a:pt x="2394" y="832"/>
                  <a:pt x="2394" y="829"/>
                  <a:pt x="2394" y="827"/>
                </a:cubicBezTo>
                <a:cubicBezTo>
                  <a:pt x="2364" y="825"/>
                  <a:pt x="2334" y="823"/>
                  <a:pt x="2304" y="820"/>
                </a:cubicBezTo>
                <a:cubicBezTo>
                  <a:pt x="2303" y="823"/>
                  <a:pt x="2303" y="826"/>
                  <a:pt x="2303" y="829"/>
                </a:cubicBezTo>
                <a:cubicBezTo>
                  <a:pt x="2333" y="831"/>
                  <a:pt x="2364" y="833"/>
                  <a:pt x="2394" y="834"/>
                </a:cubicBezTo>
                <a:close/>
                <a:moveTo>
                  <a:pt x="2941" y="921"/>
                </a:moveTo>
                <a:cubicBezTo>
                  <a:pt x="2941" y="922"/>
                  <a:pt x="2941" y="924"/>
                  <a:pt x="2941" y="925"/>
                </a:cubicBezTo>
                <a:cubicBezTo>
                  <a:pt x="2984" y="925"/>
                  <a:pt x="3027" y="925"/>
                  <a:pt x="3069" y="925"/>
                </a:cubicBezTo>
                <a:cubicBezTo>
                  <a:pt x="3069" y="924"/>
                  <a:pt x="3069" y="922"/>
                  <a:pt x="3069" y="921"/>
                </a:cubicBezTo>
                <a:cubicBezTo>
                  <a:pt x="3027" y="921"/>
                  <a:pt x="2984" y="921"/>
                  <a:pt x="2941" y="921"/>
                </a:cubicBezTo>
                <a:close/>
                <a:moveTo>
                  <a:pt x="1277" y="670"/>
                </a:moveTo>
                <a:cubicBezTo>
                  <a:pt x="1277" y="668"/>
                  <a:pt x="1277" y="667"/>
                  <a:pt x="1277" y="666"/>
                </a:cubicBezTo>
                <a:cubicBezTo>
                  <a:pt x="1242" y="666"/>
                  <a:pt x="1206" y="666"/>
                  <a:pt x="1171" y="666"/>
                </a:cubicBezTo>
                <a:cubicBezTo>
                  <a:pt x="1171" y="667"/>
                  <a:pt x="1171" y="668"/>
                  <a:pt x="1171" y="670"/>
                </a:cubicBezTo>
                <a:cubicBezTo>
                  <a:pt x="1206" y="670"/>
                  <a:pt x="1242" y="670"/>
                  <a:pt x="1277" y="670"/>
                </a:cubicBezTo>
                <a:close/>
                <a:moveTo>
                  <a:pt x="2225" y="905"/>
                </a:moveTo>
                <a:cubicBezTo>
                  <a:pt x="2225" y="907"/>
                  <a:pt x="2225" y="909"/>
                  <a:pt x="2225" y="910"/>
                </a:cubicBezTo>
                <a:cubicBezTo>
                  <a:pt x="2257" y="910"/>
                  <a:pt x="2289" y="910"/>
                  <a:pt x="2321" y="910"/>
                </a:cubicBezTo>
                <a:cubicBezTo>
                  <a:pt x="2321" y="909"/>
                  <a:pt x="2321" y="907"/>
                  <a:pt x="2321" y="905"/>
                </a:cubicBezTo>
                <a:cubicBezTo>
                  <a:pt x="2289" y="905"/>
                  <a:pt x="2257" y="905"/>
                  <a:pt x="2225" y="905"/>
                </a:cubicBezTo>
                <a:close/>
                <a:moveTo>
                  <a:pt x="2738" y="874"/>
                </a:moveTo>
                <a:cubicBezTo>
                  <a:pt x="2738" y="876"/>
                  <a:pt x="2737" y="879"/>
                  <a:pt x="2737" y="881"/>
                </a:cubicBezTo>
                <a:cubicBezTo>
                  <a:pt x="2769" y="886"/>
                  <a:pt x="2801" y="891"/>
                  <a:pt x="2834" y="896"/>
                </a:cubicBezTo>
                <a:cubicBezTo>
                  <a:pt x="2834" y="894"/>
                  <a:pt x="2834" y="893"/>
                  <a:pt x="2835" y="891"/>
                </a:cubicBezTo>
                <a:cubicBezTo>
                  <a:pt x="2821" y="890"/>
                  <a:pt x="2807" y="889"/>
                  <a:pt x="2793" y="886"/>
                </a:cubicBezTo>
                <a:cubicBezTo>
                  <a:pt x="2775" y="883"/>
                  <a:pt x="2756" y="878"/>
                  <a:pt x="2738" y="874"/>
                </a:cubicBezTo>
                <a:close/>
                <a:moveTo>
                  <a:pt x="1637" y="745"/>
                </a:moveTo>
                <a:cubicBezTo>
                  <a:pt x="1637" y="746"/>
                  <a:pt x="1637" y="748"/>
                  <a:pt x="1637" y="749"/>
                </a:cubicBezTo>
                <a:cubicBezTo>
                  <a:pt x="1672" y="749"/>
                  <a:pt x="1706" y="749"/>
                  <a:pt x="1741" y="749"/>
                </a:cubicBezTo>
                <a:cubicBezTo>
                  <a:pt x="1741" y="748"/>
                  <a:pt x="1741" y="746"/>
                  <a:pt x="1741" y="745"/>
                </a:cubicBezTo>
                <a:cubicBezTo>
                  <a:pt x="1706" y="745"/>
                  <a:pt x="1671" y="745"/>
                  <a:pt x="1637" y="745"/>
                </a:cubicBezTo>
                <a:close/>
                <a:moveTo>
                  <a:pt x="3074" y="946"/>
                </a:moveTo>
                <a:cubicBezTo>
                  <a:pt x="3054" y="925"/>
                  <a:pt x="3036" y="935"/>
                  <a:pt x="3019" y="935"/>
                </a:cubicBezTo>
                <a:cubicBezTo>
                  <a:pt x="3019" y="938"/>
                  <a:pt x="3019" y="940"/>
                  <a:pt x="3019" y="942"/>
                </a:cubicBezTo>
                <a:cubicBezTo>
                  <a:pt x="3036" y="944"/>
                  <a:pt x="3053" y="945"/>
                  <a:pt x="3074" y="946"/>
                </a:cubicBezTo>
                <a:close/>
                <a:moveTo>
                  <a:pt x="1219" y="846"/>
                </a:moveTo>
                <a:cubicBezTo>
                  <a:pt x="1219" y="847"/>
                  <a:pt x="1219" y="848"/>
                  <a:pt x="1219" y="848"/>
                </a:cubicBezTo>
                <a:cubicBezTo>
                  <a:pt x="1261" y="848"/>
                  <a:pt x="1302" y="848"/>
                  <a:pt x="1344" y="848"/>
                </a:cubicBezTo>
                <a:cubicBezTo>
                  <a:pt x="1344" y="848"/>
                  <a:pt x="1344" y="847"/>
                  <a:pt x="1344" y="846"/>
                </a:cubicBezTo>
                <a:cubicBezTo>
                  <a:pt x="1302" y="846"/>
                  <a:pt x="1261" y="846"/>
                  <a:pt x="1219" y="846"/>
                </a:cubicBezTo>
                <a:close/>
                <a:moveTo>
                  <a:pt x="3055" y="502"/>
                </a:moveTo>
                <a:cubicBezTo>
                  <a:pt x="3055" y="500"/>
                  <a:pt x="3055" y="498"/>
                  <a:pt x="3055" y="497"/>
                </a:cubicBezTo>
                <a:cubicBezTo>
                  <a:pt x="3038" y="497"/>
                  <a:pt x="3022" y="497"/>
                  <a:pt x="3005" y="497"/>
                </a:cubicBezTo>
                <a:cubicBezTo>
                  <a:pt x="3005" y="499"/>
                  <a:pt x="3006" y="502"/>
                  <a:pt x="3006" y="504"/>
                </a:cubicBezTo>
                <a:cubicBezTo>
                  <a:pt x="3022" y="504"/>
                  <a:pt x="3039" y="503"/>
                  <a:pt x="3055" y="502"/>
                </a:cubicBezTo>
                <a:close/>
                <a:moveTo>
                  <a:pt x="653" y="768"/>
                </a:moveTo>
                <a:cubicBezTo>
                  <a:pt x="653" y="771"/>
                  <a:pt x="654" y="774"/>
                  <a:pt x="654" y="776"/>
                </a:cubicBezTo>
                <a:cubicBezTo>
                  <a:pt x="686" y="775"/>
                  <a:pt x="718" y="773"/>
                  <a:pt x="750" y="771"/>
                </a:cubicBezTo>
                <a:cubicBezTo>
                  <a:pt x="750" y="770"/>
                  <a:pt x="750" y="769"/>
                  <a:pt x="750" y="768"/>
                </a:cubicBezTo>
                <a:cubicBezTo>
                  <a:pt x="717" y="768"/>
                  <a:pt x="685" y="768"/>
                  <a:pt x="653" y="768"/>
                </a:cubicBezTo>
                <a:close/>
                <a:moveTo>
                  <a:pt x="281" y="794"/>
                </a:moveTo>
                <a:cubicBezTo>
                  <a:pt x="282" y="797"/>
                  <a:pt x="283" y="800"/>
                  <a:pt x="283" y="802"/>
                </a:cubicBezTo>
                <a:cubicBezTo>
                  <a:pt x="302" y="798"/>
                  <a:pt x="320" y="794"/>
                  <a:pt x="338" y="790"/>
                </a:cubicBezTo>
                <a:cubicBezTo>
                  <a:pt x="338" y="788"/>
                  <a:pt x="338" y="786"/>
                  <a:pt x="337" y="784"/>
                </a:cubicBezTo>
                <a:cubicBezTo>
                  <a:pt x="318" y="787"/>
                  <a:pt x="300" y="791"/>
                  <a:pt x="281" y="794"/>
                </a:cubicBezTo>
                <a:close/>
                <a:moveTo>
                  <a:pt x="2788" y="721"/>
                </a:moveTo>
                <a:cubicBezTo>
                  <a:pt x="2762" y="704"/>
                  <a:pt x="2742" y="715"/>
                  <a:pt x="2722" y="721"/>
                </a:cubicBezTo>
                <a:cubicBezTo>
                  <a:pt x="2742" y="721"/>
                  <a:pt x="2762" y="721"/>
                  <a:pt x="2788" y="721"/>
                </a:cubicBezTo>
                <a:close/>
                <a:moveTo>
                  <a:pt x="3306" y="717"/>
                </a:moveTo>
                <a:cubicBezTo>
                  <a:pt x="3306" y="718"/>
                  <a:pt x="3305" y="720"/>
                  <a:pt x="3305" y="721"/>
                </a:cubicBezTo>
                <a:cubicBezTo>
                  <a:pt x="3332" y="724"/>
                  <a:pt x="3358" y="726"/>
                  <a:pt x="3384" y="728"/>
                </a:cubicBezTo>
                <a:cubicBezTo>
                  <a:pt x="3384" y="726"/>
                  <a:pt x="3384" y="724"/>
                  <a:pt x="3385" y="723"/>
                </a:cubicBezTo>
                <a:cubicBezTo>
                  <a:pt x="3358" y="721"/>
                  <a:pt x="3332" y="719"/>
                  <a:pt x="3306" y="717"/>
                </a:cubicBezTo>
                <a:close/>
                <a:moveTo>
                  <a:pt x="2322" y="606"/>
                </a:moveTo>
                <a:cubicBezTo>
                  <a:pt x="2322" y="604"/>
                  <a:pt x="2322" y="602"/>
                  <a:pt x="2322" y="601"/>
                </a:cubicBezTo>
                <a:cubicBezTo>
                  <a:pt x="2295" y="599"/>
                  <a:pt x="2268" y="598"/>
                  <a:pt x="2241" y="597"/>
                </a:cubicBezTo>
                <a:cubicBezTo>
                  <a:pt x="2241" y="598"/>
                  <a:pt x="2241" y="600"/>
                  <a:pt x="2241" y="601"/>
                </a:cubicBezTo>
                <a:cubicBezTo>
                  <a:pt x="2268" y="603"/>
                  <a:pt x="2295" y="604"/>
                  <a:pt x="2322" y="606"/>
                </a:cubicBezTo>
                <a:close/>
                <a:moveTo>
                  <a:pt x="2164" y="590"/>
                </a:moveTo>
                <a:cubicBezTo>
                  <a:pt x="2163" y="592"/>
                  <a:pt x="2163" y="593"/>
                  <a:pt x="2163" y="595"/>
                </a:cubicBezTo>
                <a:cubicBezTo>
                  <a:pt x="2173" y="597"/>
                  <a:pt x="2183" y="600"/>
                  <a:pt x="2193" y="600"/>
                </a:cubicBezTo>
                <a:cubicBezTo>
                  <a:pt x="2204" y="600"/>
                  <a:pt x="2214" y="598"/>
                  <a:pt x="2225" y="597"/>
                </a:cubicBezTo>
                <a:cubicBezTo>
                  <a:pt x="2225" y="596"/>
                  <a:pt x="2225" y="595"/>
                  <a:pt x="2225" y="595"/>
                </a:cubicBezTo>
                <a:cubicBezTo>
                  <a:pt x="2204" y="593"/>
                  <a:pt x="2184" y="592"/>
                  <a:pt x="2164" y="590"/>
                </a:cubicBezTo>
                <a:close/>
                <a:moveTo>
                  <a:pt x="2123" y="903"/>
                </a:moveTo>
                <a:cubicBezTo>
                  <a:pt x="2123" y="904"/>
                  <a:pt x="2123" y="905"/>
                  <a:pt x="2123" y="906"/>
                </a:cubicBezTo>
                <a:cubicBezTo>
                  <a:pt x="2152" y="906"/>
                  <a:pt x="2182" y="906"/>
                  <a:pt x="2211" y="906"/>
                </a:cubicBezTo>
                <a:cubicBezTo>
                  <a:pt x="2211" y="905"/>
                  <a:pt x="2211" y="904"/>
                  <a:pt x="2211" y="903"/>
                </a:cubicBezTo>
                <a:cubicBezTo>
                  <a:pt x="2182" y="903"/>
                  <a:pt x="2152" y="903"/>
                  <a:pt x="2123" y="903"/>
                </a:cubicBezTo>
                <a:close/>
                <a:moveTo>
                  <a:pt x="2261" y="828"/>
                </a:moveTo>
                <a:cubicBezTo>
                  <a:pt x="2261" y="827"/>
                  <a:pt x="2261" y="826"/>
                  <a:pt x="2261" y="825"/>
                </a:cubicBezTo>
                <a:cubicBezTo>
                  <a:pt x="2230" y="825"/>
                  <a:pt x="2199" y="825"/>
                  <a:pt x="2168" y="825"/>
                </a:cubicBezTo>
                <a:cubicBezTo>
                  <a:pt x="2168" y="826"/>
                  <a:pt x="2168" y="827"/>
                  <a:pt x="2168" y="828"/>
                </a:cubicBezTo>
                <a:cubicBezTo>
                  <a:pt x="2199" y="828"/>
                  <a:pt x="2230" y="828"/>
                  <a:pt x="2261" y="828"/>
                </a:cubicBezTo>
                <a:close/>
                <a:moveTo>
                  <a:pt x="955" y="661"/>
                </a:moveTo>
                <a:cubicBezTo>
                  <a:pt x="954" y="662"/>
                  <a:pt x="954" y="662"/>
                  <a:pt x="954" y="663"/>
                </a:cubicBezTo>
                <a:cubicBezTo>
                  <a:pt x="979" y="663"/>
                  <a:pt x="1004" y="663"/>
                  <a:pt x="1028" y="663"/>
                </a:cubicBezTo>
                <a:cubicBezTo>
                  <a:pt x="1028" y="661"/>
                  <a:pt x="1028" y="659"/>
                  <a:pt x="1028" y="657"/>
                </a:cubicBezTo>
                <a:cubicBezTo>
                  <a:pt x="1004" y="658"/>
                  <a:pt x="979" y="660"/>
                  <a:pt x="955" y="661"/>
                </a:cubicBezTo>
                <a:close/>
                <a:moveTo>
                  <a:pt x="1762" y="685"/>
                </a:moveTo>
                <a:cubicBezTo>
                  <a:pt x="1762" y="684"/>
                  <a:pt x="1762" y="683"/>
                  <a:pt x="1762" y="681"/>
                </a:cubicBezTo>
                <a:cubicBezTo>
                  <a:pt x="1742" y="681"/>
                  <a:pt x="1723" y="681"/>
                  <a:pt x="1703" y="681"/>
                </a:cubicBezTo>
                <a:cubicBezTo>
                  <a:pt x="1703" y="683"/>
                  <a:pt x="1703" y="684"/>
                  <a:pt x="1704" y="685"/>
                </a:cubicBezTo>
                <a:cubicBezTo>
                  <a:pt x="1723" y="685"/>
                  <a:pt x="1743" y="685"/>
                  <a:pt x="1762" y="685"/>
                </a:cubicBezTo>
                <a:close/>
                <a:moveTo>
                  <a:pt x="1364" y="872"/>
                </a:moveTo>
                <a:cubicBezTo>
                  <a:pt x="1365" y="875"/>
                  <a:pt x="1365" y="877"/>
                  <a:pt x="1365" y="880"/>
                </a:cubicBezTo>
                <a:cubicBezTo>
                  <a:pt x="1381" y="878"/>
                  <a:pt x="1398" y="877"/>
                  <a:pt x="1414" y="875"/>
                </a:cubicBezTo>
                <a:cubicBezTo>
                  <a:pt x="1414" y="874"/>
                  <a:pt x="1414" y="873"/>
                  <a:pt x="1414" y="872"/>
                </a:cubicBezTo>
                <a:cubicBezTo>
                  <a:pt x="1397" y="872"/>
                  <a:pt x="1381" y="872"/>
                  <a:pt x="1364" y="872"/>
                </a:cubicBezTo>
                <a:close/>
                <a:moveTo>
                  <a:pt x="2329" y="844"/>
                </a:moveTo>
                <a:cubicBezTo>
                  <a:pt x="2329" y="843"/>
                  <a:pt x="2329" y="841"/>
                  <a:pt x="2329" y="840"/>
                </a:cubicBezTo>
                <a:cubicBezTo>
                  <a:pt x="2312" y="840"/>
                  <a:pt x="2295" y="840"/>
                  <a:pt x="2278" y="840"/>
                </a:cubicBezTo>
                <a:cubicBezTo>
                  <a:pt x="2278" y="841"/>
                  <a:pt x="2278" y="843"/>
                  <a:pt x="2278" y="844"/>
                </a:cubicBezTo>
                <a:cubicBezTo>
                  <a:pt x="2295" y="844"/>
                  <a:pt x="2312" y="844"/>
                  <a:pt x="2329" y="844"/>
                </a:cubicBezTo>
                <a:close/>
                <a:moveTo>
                  <a:pt x="1447" y="801"/>
                </a:moveTo>
                <a:cubicBezTo>
                  <a:pt x="1447" y="802"/>
                  <a:pt x="1447" y="803"/>
                  <a:pt x="1447" y="804"/>
                </a:cubicBezTo>
                <a:cubicBezTo>
                  <a:pt x="1474" y="804"/>
                  <a:pt x="1501" y="804"/>
                  <a:pt x="1529" y="804"/>
                </a:cubicBezTo>
                <a:cubicBezTo>
                  <a:pt x="1529" y="803"/>
                  <a:pt x="1529" y="802"/>
                  <a:pt x="1529" y="801"/>
                </a:cubicBezTo>
                <a:cubicBezTo>
                  <a:pt x="1501" y="801"/>
                  <a:pt x="1474" y="801"/>
                  <a:pt x="1447" y="801"/>
                </a:cubicBezTo>
                <a:close/>
                <a:moveTo>
                  <a:pt x="2649" y="874"/>
                </a:moveTo>
                <a:cubicBezTo>
                  <a:pt x="2649" y="876"/>
                  <a:pt x="2650" y="879"/>
                  <a:pt x="2650" y="882"/>
                </a:cubicBezTo>
                <a:cubicBezTo>
                  <a:pt x="2664" y="880"/>
                  <a:pt x="2678" y="878"/>
                  <a:pt x="2691" y="876"/>
                </a:cubicBezTo>
                <a:cubicBezTo>
                  <a:pt x="2691" y="874"/>
                  <a:pt x="2691" y="873"/>
                  <a:pt x="2691" y="871"/>
                </a:cubicBezTo>
                <a:cubicBezTo>
                  <a:pt x="2677" y="872"/>
                  <a:pt x="2663" y="873"/>
                  <a:pt x="2649" y="874"/>
                </a:cubicBezTo>
                <a:close/>
                <a:moveTo>
                  <a:pt x="2434" y="678"/>
                </a:moveTo>
                <a:cubicBezTo>
                  <a:pt x="2434" y="677"/>
                  <a:pt x="2434" y="675"/>
                  <a:pt x="2434" y="674"/>
                </a:cubicBezTo>
                <a:cubicBezTo>
                  <a:pt x="2409" y="675"/>
                  <a:pt x="2384" y="677"/>
                  <a:pt x="2360" y="678"/>
                </a:cubicBezTo>
                <a:cubicBezTo>
                  <a:pt x="2360" y="680"/>
                  <a:pt x="2360" y="681"/>
                  <a:pt x="2360" y="682"/>
                </a:cubicBezTo>
                <a:cubicBezTo>
                  <a:pt x="2385" y="681"/>
                  <a:pt x="2410" y="679"/>
                  <a:pt x="2434" y="678"/>
                </a:cubicBezTo>
                <a:close/>
                <a:moveTo>
                  <a:pt x="2441" y="598"/>
                </a:moveTo>
                <a:cubicBezTo>
                  <a:pt x="2441" y="596"/>
                  <a:pt x="2441" y="594"/>
                  <a:pt x="2441" y="593"/>
                </a:cubicBezTo>
                <a:cubicBezTo>
                  <a:pt x="2423" y="593"/>
                  <a:pt x="2404" y="593"/>
                  <a:pt x="2386" y="593"/>
                </a:cubicBezTo>
                <a:cubicBezTo>
                  <a:pt x="2386" y="594"/>
                  <a:pt x="2386" y="596"/>
                  <a:pt x="2386" y="598"/>
                </a:cubicBezTo>
                <a:cubicBezTo>
                  <a:pt x="2405" y="598"/>
                  <a:pt x="2423" y="598"/>
                  <a:pt x="2441" y="598"/>
                </a:cubicBezTo>
                <a:close/>
              </a:path>
            </a:pathLst>
          </a:custGeom>
          <a:solidFill>
            <a:srgbClr val="CEE7FA"/>
          </a:solidFill>
          <a:ln>
            <a:noFill/>
          </a:ln>
        </p:spPr>
        <p:txBody>
          <a:bodyPr vert="horz" wrap="square" lIns="100600" tIns="36000" rIns="100600" bIns="5030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zh-CN" sz="27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Near-Optimal Algorithm for Single-Target PPR Estimation</a:t>
            </a:r>
            <a:endParaRPr lang="zh-CN" altLang="en-US" sz="27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6" name="Picture 2" descr="China scholarship honors John Hopcroft | Cornell Chronicle">
            <a:extLst>
              <a:ext uri="{FF2B5EF4-FFF2-40B4-BE49-F238E27FC236}">
                <a16:creationId xmlns:a16="http://schemas.microsoft.com/office/drawing/2014/main" id="{F6BA1960-A284-4E9F-DF0B-422D36C52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3" r="35475" b="33738"/>
          <a:stretch/>
        </p:blipFill>
        <p:spPr bwMode="auto">
          <a:xfrm>
            <a:off x="992969" y="2439509"/>
            <a:ext cx="1396795" cy="2057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7BA68C8C-7270-C674-A5CF-2DF28FAF0C29}"/>
              </a:ext>
            </a:extLst>
          </p:cNvPr>
          <p:cNvSpPr/>
          <p:nvPr/>
        </p:nvSpPr>
        <p:spPr>
          <a:xfrm>
            <a:off x="-96030" y="4592154"/>
            <a:ext cx="3585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solidFill>
                  <a:srgbClr val="005AA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Recipient of the Turing Award</a:t>
            </a:r>
          </a:p>
          <a:p>
            <a:pPr algn="ctr"/>
            <a:r>
              <a:rPr lang="en-US" altLang="zh-CN" sz="1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Prof. John Hopcroft</a:t>
            </a:r>
            <a:endParaRPr lang="en-US" sz="1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 descr="文本&#10;&#10;描述已自动生成">
            <a:extLst>
              <a:ext uri="{FF2B5EF4-FFF2-40B4-BE49-F238E27FC236}">
                <a16:creationId xmlns:a16="http://schemas.microsoft.com/office/drawing/2014/main" id="{574A5076-2B94-45AE-E06C-5442DE1F8E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5" y="5346716"/>
            <a:ext cx="4301865" cy="1957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D7C0B2B-AC18-3F0D-52BC-BEFB3F14A31F}"/>
              </a:ext>
            </a:extLst>
          </p:cNvPr>
          <p:cNvSpPr txBox="1"/>
          <p:nvPr/>
        </p:nvSpPr>
        <p:spPr bwMode="auto">
          <a:xfrm>
            <a:off x="2970048" y="3561460"/>
            <a:ext cx="2907053" cy="368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[Hopcroft et al., WAW 2007]</a:t>
            </a:r>
          </a:p>
        </p:txBody>
      </p:sp>
      <p:cxnSp>
        <p:nvCxnSpPr>
          <p:cNvPr id="14" name="直接连接符 5">
            <a:extLst>
              <a:ext uri="{FF2B5EF4-FFF2-40B4-BE49-F238E27FC236}">
                <a16:creationId xmlns:a16="http://schemas.microsoft.com/office/drawing/2014/main" id="{F4122990-C99E-CF8F-2DC1-CAF44C32ADEE}"/>
              </a:ext>
            </a:extLst>
          </p:cNvPr>
          <p:cNvCxnSpPr/>
          <p:nvPr/>
        </p:nvCxnSpPr>
        <p:spPr bwMode="auto">
          <a:xfrm>
            <a:off x="2974062" y="3407134"/>
            <a:ext cx="29958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EB1AD5A0-7416-3CB9-4DB0-1AE9D835DE91}"/>
                  </a:ext>
                </a:extLst>
              </p:cNvPr>
              <p:cNvSpPr/>
              <p:nvPr/>
            </p:nvSpPr>
            <p:spPr>
              <a:xfrm>
                <a:off x="6619007" y="2569068"/>
                <a:ext cx="2889317" cy="681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𝑂</m:t>
                    </m:r>
                    <m:d>
                      <m:dPr>
                        <m:ctrlPr>
                          <a:rPr kumimoji="1" lang="en-US" altLang="zh-CN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_GB2312" panose="02010609030101010101" pitchFamily="49" charset="-122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_GB2312" panose="02010609030101010101" pitchFamily="49" charset="-122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altLang="zh-CN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  <m:r>
                              <a:rPr lang="en-US" altLang="zh-CN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altLang="zh-CN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n-US" altLang="zh-CN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zh-CN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CN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∆</m:t>
                                    </m:r>
                                  </m:e>
                                  <m:sub>
                                    <m:r>
                                      <a:rPr lang="en-US" altLang="zh-CN" b="0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altLang="zh-CN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kumimoji="1"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endParaRPr kumimoji="1" lang="zh-CN" altLang="en-US" dirty="0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EB1AD5A0-7416-3CB9-4DB0-1AE9D835D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007" y="2569068"/>
                <a:ext cx="2889317" cy="6817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F5EC7931-6C3E-F237-1373-1884F8E90F0D}"/>
              </a:ext>
            </a:extLst>
          </p:cNvPr>
          <p:cNvSpPr txBox="1"/>
          <p:nvPr/>
        </p:nvSpPr>
        <p:spPr bwMode="auto">
          <a:xfrm>
            <a:off x="6615530" y="3561460"/>
            <a:ext cx="2907053" cy="368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[Ours, STOC 2024]</a:t>
            </a:r>
          </a:p>
        </p:txBody>
      </p:sp>
      <p:cxnSp>
        <p:nvCxnSpPr>
          <p:cNvPr id="23" name="直接连接符 5">
            <a:extLst>
              <a:ext uri="{FF2B5EF4-FFF2-40B4-BE49-F238E27FC236}">
                <a16:creationId xmlns:a16="http://schemas.microsoft.com/office/drawing/2014/main" id="{BC169726-E51E-A037-17DC-3DD76622AF07}"/>
              </a:ext>
            </a:extLst>
          </p:cNvPr>
          <p:cNvCxnSpPr/>
          <p:nvPr/>
        </p:nvCxnSpPr>
        <p:spPr bwMode="auto">
          <a:xfrm>
            <a:off x="6364051" y="3407134"/>
            <a:ext cx="34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7B7DF2F1-EECB-61EA-1368-FCE56FF63914}"/>
              </a:ext>
            </a:extLst>
          </p:cNvPr>
          <p:cNvSpPr txBox="1"/>
          <p:nvPr/>
        </p:nvSpPr>
        <p:spPr bwMode="auto">
          <a:xfrm>
            <a:off x="5018984" y="5558254"/>
            <a:ext cx="4858282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Negative answer to the open problem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7C17C18-AA44-2C00-331B-AAFE40040347}"/>
              </a:ext>
            </a:extLst>
          </p:cNvPr>
          <p:cNvSpPr/>
          <p:nvPr/>
        </p:nvSpPr>
        <p:spPr>
          <a:xfrm>
            <a:off x="8061373" y="4993905"/>
            <a:ext cx="208981" cy="2250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DD62A34-EBCC-D4CD-A355-CFB32EAB1BCB}"/>
              </a:ext>
            </a:extLst>
          </p:cNvPr>
          <p:cNvSpPr txBox="1"/>
          <p:nvPr/>
        </p:nvSpPr>
        <p:spPr bwMode="auto">
          <a:xfrm>
            <a:off x="6129244" y="4235676"/>
            <a:ext cx="428221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Optimal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under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graph access model</a:t>
            </a:r>
          </a:p>
        </p:txBody>
      </p:sp>
      <p:sp>
        <p:nvSpPr>
          <p:cNvPr id="28" name="弧 27">
            <a:extLst>
              <a:ext uri="{FF2B5EF4-FFF2-40B4-BE49-F238E27FC236}">
                <a16:creationId xmlns:a16="http://schemas.microsoft.com/office/drawing/2014/main" id="{883D8F55-AFCC-BC5A-68BE-81800A701181}"/>
              </a:ext>
            </a:extLst>
          </p:cNvPr>
          <p:cNvSpPr/>
          <p:nvPr/>
        </p:nvSpPr>
        <p:spPr>
          <a:xfrm rot="16471061">
            <a:off x="6159456" y="3626203"/>
            <a:ext cx="862165" cy="622515"/>
          </a:xfrm>
          <a:prstGeom prst="arc">
            <a:avLst>
              <a:gd name="adj1" fmla="val 12880764"/>
              <a:gd name="adj2" fmla="val 20328007"/>
            </a:avLst>
          </a:prstGeom>
          <a:ln w="12700">
            <a:solidFill>
              <a:srgbClr val="C00000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6C82CA8-27B1-E323-BF6F-B8E0B0845015}"/>
              </a:ext>
            </a:extLst>
          </p:cNvPr>
          <p:cNvSpPr txBox="1"/>
          <p:nvPr/>
        </p:nvSpPr>
        <p:spPr>
          <a:xfrm>
            <a:off x="-28202" y="7463251"/>
            <a:ext cx="10101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Hanzhi Wang, </a:t>
            </a:r>
            <a:r>
              <a:rPr kumimoji="1"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Zhewei Wei*, </a:t>
            </a:r>
            <a:r>
              <a:rPr kumimoji="1"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Ji-Rong Wen, Mingji Yang, </a:t>
            </a:r>
            <a:r>
              <a:rPr kumimoji="1"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Revisiting Local Computation of PageRank: Simple and Optimal. </a:t>
            </a:r>
            <a:r>
              <a:rPr kumimoji="1" lang="en-US" altLang="zh-CN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kumimoji="1" lang="en-US" altLang="zh-CN" sz="1400" b="1" dirty="0">
                <a:solidFill>
                  <a:srgbClr val="005A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 2024]</a:t>
            </a:r>
            <a:endParaRPr kumimoji="1" lang="zh-CN" altLang="en-US" sz="1400" b="1" dirty="0">
              <a:solidFill>
                <a:srgbClr val="005A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6947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Three More things: Beyond Graph Access Model</a:t>
            </a:r>
            <a:endParaRPr lang="en-US" altLang="zh-CN" sz="3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619BA4CC-9B12-52BD-D8EB-D38620162D0A}"/>
              </a:ext>
            </a:extLst>
          </p:cNvPr>
          <p:cNvSpPr/>
          <p:nvPr/>
        </p:nvSpPr>
        <p:spPr>
          <a:xfrm>
            <a:off x="5960952" y="6777526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0EA121CB-CEE9-6313-C83D-294FBAFA7814}"/>
              </a:ext>
            </a:extLst>
          </p:cNvPr>
          <p:cNvSpPr/>
          <p:nvPr/>
        </p:nvSpPr>
        <p:spPr>
          <a:xfrm>
            <a:off x="5960952" y="1954068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FDAFD8F5-08D2-9EE5-91BD-EAFE0C911AF0}"/>
              </a:ext>
            </a:extLst>
          </p:cNvPr>
          <p:cNvSpPr/>
          <p:nvPr/>
        </p:nvSpPr>
        <p:spPr>
          <a:xfrm>
            <a:off x="5960952" y="2505112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B978106-57FE-3B9C-8BE8-72B376689352}"/>
              </a:ext>
            </a:extLst>
          </p:cNvPr>
          <p:cNvSpPr/>
          <p:nvPr/>
        </p:nvSpPr>
        <p:spPr>
          <a:xfrm>
            <a:off x="5960952" y="3072152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445AA82-1A54-25DF-FEC4-E000D02E1B88}"/>
              </a:ext>
            </a:extLst>
          </p:cNvPr>
          <p:cNvSpPr/>
          <p:nvPr/>
        </p:nvSpPr>
        <p:spPr>
          <a:xfrm>
            <a:off x="7478266" y="2766533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25CD4AE7-103D-115C-B060-063681EAB58F}"/>
              </a:ext>
            </a:extLst>
          </p:cNvPr>
          <p:cNvCxnSpPr>
            <a:cxnSpLocks/>
            <a:stCxn id="4" idx="6"/>
            <a:endCxn id="23" idx="2"/>
          </p:cNvCxnSpPr>
          <p:nvPr/>
        </p:nvCxnSpPr>
        <p:spPr>
          <a:xfrm flipV="1">
            <a:off x="6320992" y="6617773"/>
            <a:ext cx="1157274" cy="340962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FE2BBE51-A66D-784C-7494-BCE7F45E682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6320992" y="2135277"/>
            <a:ext cx="1157274" cy="812465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79229A66-A097-3709-1E00-B9789222D4B4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6320992" y="2686321"/>
            <a:ext cx="1157274" cy="261421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59FB7A77-D6E5-B7BD-AC14-66A6299EFEAD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 flipV="1">
            <a:off x="6320992" y="2947742"/>
            <a:ext cx="1157274" cy="305619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椭圆 14">
            <a:extLst>
              <a:ext uri="{FF2B5EF4-FFF2-40B4-BE49-F238E27FC236}">
                <a16:creationId xmlns:a16="http://schemas.microsoft.com/office/drawing/2014/main" id="{B46A0983-FB0F-1DD6-A22F-5A99F322837A}"/>
              </a:ext>
            </a:extLst>
          </p:cNvPr>
          <p:cNvSpPr/>
          <p:nvPr/>
        </p:nvSpPr>
        <p:spPr>
          <a:xfrm>
            <a:off x="9062442" y="4434663"/>
            <a:ext cx="360040" cy="36241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B1284AB2-0FF7-70F1-0917-CECD943D6B37}"/>
              </a:ext>
            </a:extLst>
          </p:cNvPr>
          <p:cNvCxnSpPr>
            <a:cxnSpLocks/>
            <a:stCxn id="8" idx="6"/>
            <a:endCxn id="15" idx="1"/>
          </p:cNvCxnSpPr>
          <p:nvPr/>
        </p:nvCxnSpPr>
        <p:spPr>
          <a:xfrm>
            <a:off x="7838306" y="2947742"/>
            <a:ext cx="1276863" cy="1539996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EFD730C1-3D89-4295-A5F0-90827FCCB60F}"/>
              </a:ext>
            </a:extLst>
          </p:cNvPr>
          <p:cNvSpPr/>
          <p:nvPr/>
        </p:nvSpPr>
        <p:spPr>
          <a:xfrm>
            <a:off x="7478266" y="4699363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7F5465D4-7BD4-F12B-A1F9-B911656A4D0E}"/>
              </a:ext>
            </a:extLst>
          </p:cNvPr>
          <p:cNvSpPr/>
          <p:nvPr/>
        </p:nvSpPr>
        <p:spPr>
          <a:xfrm>
            <a:off x="7478266" y="6436564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FCB190F6-31A0-5866-37C2-280473915765}"/>
              </a:ext>
            </a:extLst>
          </p:cNvPr>
          <p:cNvCxnSpPr>
            <a:cxnSpLocks/>
            <a:stCxn id="22" idx="6"/>
            <a:endCxn id="15" idx="2"/>
          </p:cNvCxnSpPr>
          <p:nvPr/>
        </p:nvCxnSpPr>
        <p:spPr>
          <a:xfrm flipV="1">
            <a:off x="7838306" y="4615872"/>
            <a:ext cx="1224136" cy="264700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99DA46DE-59E2-A2E9-5F4A-6F107EE424F5}"/>
              </a:ext>
            </a:extLst>
          </p:cNvPr>
          <p:cNvCxnSpPr>
            <a:cxnSpLocks/>
            <a:stCxn id="23" idx="6"/>
            <a:endCxn id="15" idx="3"/>
          </p:cNvCxnSpPr>
          <p:nvPr/>
        </p:nvCxnSpPr>
        <p:spPr>
          <a:xfrm flipV="1">
            <a:off x="7838306" y="4744005"/>
            <a:ext cx="1276863" cy="1873768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C00C3C3B-E386-1DD1-AE81-B0A9A67E5086}"/>
              </a:ext>
            </a:extLst>
          </p:cNvPr>
          <p:cNvSpPr/>
          <p:nvPr/>
        </p:nvSpPr>
        <p:spPr>
          <a:xfrm>
            <a:off x="5960952" y="4204794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15AF49C6-72FD-195D-8F16-0FA1936D9E5A}"/>
              </a:ext>
            </a:extLst>
          </p:cNvPr>
          <p:cNvSpPr/>
          <p:nvPr/>
        </p:nvSpPr>
        <p:spPr>
          <a:xfrm>
            <a:off x="5960952" y="3653622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E3C1D8EF-9B5B-C507-5509-6EB57BDB352F}"/>
              </a:ext>
            </a:extLst>
          </p:cNvPr>
          <p:cNvCxnSpPr>
            <a:cxnSpLocks/>
            <a:stCxn id="28" idx="6"/>
            <a:endCxn id="22" idx="2"/>
          </p:cNvCxnSpPr>
          <p:nvPr/>
        </p:nvCxnSpPr>
        <p:spPr>
          <a:xfrm>
            <a:off x="6320992" y="3834831"/>
            <a:ext cx="1157274" cy="1045741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C51C2317-134F-8376-5D15-71E379949669}"/>
              </a:ext>
            </a:extLst>
          </p:cNvPr>
          <p:cNvCxnSpPr>
            <a:cxnSpLocks/>
            <a:stCxn id="26" idx="6"/>
            <a:endCxn id="22" idx="2"/>
          </p:cNvCxnSpPr>
          <p:nvPr/>
        </p:nvCxnSpPr>
        <p:spPr>
          <a:xfrm>
            <a:off x="6320992" y="4386003"/>
            <a:ext cx="1157274" cy="494569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椭圆 30">
            <a:extLst>
              <a:ext uri="{FF2B5EF4-FFF2-40B4-BE49-F238E27FC236}">
                <a16:creationId xmlns:a16="http://schemas.microsoft.com/office/drawing/2014/main" id="{D98D6014-2B20-995C-84B4-A0F92E5F5D5F}"/>
              </a:ext>
            </a:extLst>
          </p:cNvPr>
          <p:cNvSpPr/>
          <p:nvPr/>
        </p:nvSpPr>
        <p:spPr>
          <a:xfrm>
            <a:off x="5960952" y="4808127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890544D0-1125-0133-5996-C9CDBA55A900}"/>
              </a:ext>
            </a:extLst>
          </p:cNvPr>
          <p:cNvCxnSpPr>
            <a:cxnSpLocks/>
            <a:stCxn id="31" idx="6"/>
            <a:endCxn id="22" idx="2"/>
          </p:cNvCxnSpPr>
          <p:nvPr/>
        </p:nvCxnSpPr>
        <p:spPr>
          <a:xfrm flipV="1">
            <a:off x="6320992" y="4880572"/>
            <a:ext cx="1157274" cy="108764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椭圆 32">
            <a:extLst>
              <a:ext uri="{FF2B5EF4-FFF2-40B4-BE49-F238E27FC236}">
                <a16:creationId xmlns:a16="http://schemas.microsoft.com/office/drawing/2014/main" id="{6330F967-24DE-F3C7-31B4-F60CA38BF2B8}"/>
              </a:ext>
            </a:extLst>
          </p:cNvPr>
          <p:cNvSpPr/>
          <p:nvPr/>
        </p:nvSpPr>
        <p:spPr>
          <a:xfrm>
            <a:off x="5960952" y="5436713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1E609032-5D66-9D0D-13FC-7E8A3C64B678}"/>
              </a:ext>
            </a:extLst>
          </p:cNvPr>
          <p:cNvSpPr/>
          <p:nvPr/>
        </p:nvSpPr>
        <p:spPr>
          <a:xfrm>
            <a:off x="5966098" y="6033596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51F27662-9633-1E50-0D21-B0175A82B64B}"/>
              </a:ext>
            </a:extLst>
          </p:cNvPr>
          <p:cNvCxnSpPr>
            <a:cxnSpLocks/>
            <a:stCxn id="34" idx="6"/>
            <a:endCxn id="8" idx="2"/>
          </p:cNvCxnSpPr>
          <p:nvPr/>
        </p:nvCxnSpPr>
        <p:spPr>
          <a:xfrm flipV="1">
            <a:off x="6326138" y="2947742"/>
            <a:ext cx="1152128" cy="3267063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1B284E6B-5CB4-21DF-1A7D-CE1067C931F5}"/>
              </a:ext>
            </a:extLst>
          </p:cNvPr>
          <p:cNvCxnSpPr>
            <a:cxnSpLocks/>
            <a:stCxn id="34" idx="6"/>
            <a:endCxn id="23" idx="2"/>
          </p:cNvCxnSpPr>
          <p:nvPr/>
        </p:nvCxnSpPr>
        <p:spPr>
          <a:xfrm>
            <a:off x="6326138" y="6214805"/>
            <a:ext cx="1152128" cy="402968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线箭头连接符 40">
            <a:extLst>
              <a:ext uri="{FF2B5EF4-FFF2-40B4-BE49-F238E27FC236}">
                <a16:creationId xmlns:a16="http://schemas.microsoft.com/office/drawing/2014/main" id="{1611CEDE-091E-9E88-8458-85FD95CEB1F5}"/>
              </a:ext>
            </a:extLst>
          </p:cNvPr>
          <p:cNvCxnSpPr>
            <a:cxnSpLocks/>
            <a:stCxn id="28" idx="6"/>
            <a:endCxn id="8" idx="2"/>
          </p:cNvCxnSpPr>
          <p:nvPr/>
        </p:nvCxnSpPr>
        <p:spPr>
          <a:xfrm flipV="1">
            <a:off x="6320992" y="2947742"/>
            <a:ext cx="1157274" cy="887089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136134B9-68D2-981B-683F-5BDDBF3FD5E7}"/>
              </a:ext>
            </a:extLst>
          </p:cNvPr>
          <p:cNvCxnSpPr>
            <a:cxnSpLocks/>
            <a:stCxn id="31" idx="6"/>
            <a:endCxn id="8" idx="2"/>
          </p:cNvCxnSpPr>
          <p:nvPr/>
        </p:nvCxnSpPr>
        <p:spPr>
          <a:xfrm flipV="1">
            <a:off x="6320992" y="2947742"/>
            <a:ext cx="1157274" cy="2041594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线箭头连接符 42">
            <a:extLst>
              <a:ext uri="{FF2B5EF4-FFF2-40B4-BE49-F238E27FC236}">
                <a16:creationId xmlns:a16="http://schemas.microsoft.com/office/drawing/2014/main" id="{E53C784C-288F-DF0F-2890-4B0B8855E01C}"/>
              </a:ext>
            </a:extLst>
          </p:cNvPr>
          <p:cNvCxnSpPr>
            <a:cxnSpLocks/>
            <a:stCxn id="31" idx="6"/>
            <a:endCxn id="23" idx="2"/>
          </p:cNvCxnSpPr>
          <p:nvPr/>
        </p:nvCxnSpPr>
        <p:spPr>
          <a:xfrm>
            <a:off x="6320992" y="4989336"/>
            <a:ext cx="1157274" cy="1628437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9D27B5D9-D2E4-A013-30DE-48151965B63E}"/>
              </a:ext>
            </a:extLst>
          </p:cNvPr>
          <p:cNvCxnSpPr>
            <a:cxnSpLocks/>
            <a:stCxn id="33" idx="6"/>
            <a:endCxn id="8" idx="2"/>
          </p:cNvCxnSpPr>
          <p:nvPr/>
        </p:nvCxnSpPr>
        <p:spPr>
          <a:xfrm flipV="1">
            <a:off x="6320992" y="2947742"/>
            <a:ext cx="1157274" cy="2670180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224DE3F0-9B3A-9018-CD1B-656FCA31B4AA}"/>
              </a:ext>
            </a:extLst>
          </p:cNvPr>
          <p:cNvCxnSpPr>
            <a:cxnSpLocks/>
            <a:stCxn id="26" idx="6"/>
            <a:endCxn id="8" idx="2"/>
          </p:cNvCxnSpPr>
          <p:nvPr/>
        </p:nvCxnSpPr>
        <p:spPr>
          <a:xfrm flipV="1">
            <a:off x="6320992" y="2947742"/>
            <a:ext cx="1157274" cy="1438261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53339188-E8D8-7FC6-DD7F-47C58378171A}"/>
                  </a:ext>
                </a:extLst>
              </p:cNvPr>
              <p:cNvSpPr txBox="1"/>
              <p:nvPr/>
            </p:nvSpPr>
            <p:spPr bwMode="auto">
              <a:xfrm>
                <a:off x="9013882" y="4464423"/>
                <a:ext cx="457994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53339188-E8D8-7FC6-DD7F-47C583781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13882" y="4464423"/>
                <a:ext cx="457994" cy="307777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直线箭头连接符 74">
            <a:extLst>
              <a:ext uri="{FF2B5EF4-FFF2-40B4-BE49-F238E27FC236}">
                <a16:creationId xmlns:a16="http://schemas.microsoft.com/office/drawing/2014/main" id="{2398DE64-86D6-A455-4564-1945FBA42E65}"/>
              </a:ext>
            </a:extLst>
          </p:cNvPr>
          <p:cNvCxnSpPr>
            <a:cxnSpLocks/>
            <a:stCxn id="5" idx="6"/>
            <a:endCxn id="22" idx="2"/>
          </p:cNvCxnSpPr>
          <p:nvPr/>
        </p:nvCxnSpPr>
        <p:spPr>
          <a:xfrm>
            <a:off x="6320992" y="2135277"/>
            <a:ext cx="1157274" cy="2745295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线箭头连接符 77">
            <a:extLst>
              <a:ext uri="{FF2B5EF4-FFF2-40B4-BE49-F238E27FC236}">
                <a16:creationId xmlns:a16="http://schemas.microsoft.com/office/drawing/2014/main" id="{F534D32A-A876-6911-8EF1-62974BFF362A}"/>
              </a:ext>
            </a:extLst>
          </p:cNvPr>
          <p:cNvCxnSpPr>
            <a:cxnSpLocks/>
            <a:stCxn id="6" idx="6"/>
            <a:endCxn id="22" idx="2"/>
          </p:cNvCxnSpPr>
          <p:nvPr/>
        </p:nvCxnSpPr>
        <p:spPr>
          <a:xfrm>
            <a:off x="6320992" y="2686321"/>
            <a:ext cx="1157274" cy="2194251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线箭头连接符 80">
            <a:extLst>
              <a:ext uri="{FF2B5EF4-FFF2-40B4-BE49-F238E27FC236}">
                <a16:creationId xmlns:a16="http://schemas.microsoft.com/office/drawing/2014/main" id="{A9178206-BB73-6AE8-1715-058EE4562A42}"/>
              </a:ext>
            </a:extLst>
          </p:cNvPr>
          <p:cNvCxnSpPr>
            <a:cxnSpLocks/>
            <a:stCxn id="7" idx="6"/>
            <a:endCxn id="22" idx="2"/>
          </p:cNvCxnSpPr>
          <p:nvPr/>
        </p:nvCxnSpPr>
        <p:spPr>
          <a:xfrm>
            <a:off x="6320992" y="3253361"/>
            <a:ext cx="1157274" cy="1627211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线箭头连接符 83">
            <a:extLst>
              <a:ext uri="{FF2B5EF4-FFF2-40B4-BE49-F238E27FC236}">
                <a16:creationId xmlns:a16="http://schemas.microsoft.com/office/drawing/2014/main" id="{B09CA51B-A90D-DFAF-9B7F-18AE60F9C6FE}"/>
              </a:ext>
            </a:extLst>
          </p:cNvPr>
          <p:cNvCxnSpPr>
            <a:cxnSpLocks/>
            <a:stCxn id="33" idx="6"/>
            <a:endCxn id="22" idx="2"/>
          </p:cNvCxnSpPr>
          <p:nvPr/>
        </p:nvCxnSpPr>
        <p:spPr>
          <a:xfrm flipV="1">
            <a:off x="6320992" y="4880572"/>
            <a:ext cx="1157274" cy="737350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线箭头连接符 87">
            <a:extLst>
              <a:ext uri="{FF2B5EF4-FFF2-40B4-BE49-F238E27FC236}">
                <a16:creationId xmlns:a16="http://schemas.microsoft.com/office/drawing/2014/main" id="{4B2C3E77-F076-D208-764E-3AEF3AA3D7F4}"/>
              </a:ext>
            </a:extLst>
          </p:cNvPr>
          <p:cNvCxnSpPr>
            <a:cxnSpLocks/>
            <a:stCxn id="34" idx="6"/>
            <a:endCxn id="22" idx="2"/>
          </p:cNvCxnSpPr>
          <p:nvPr/>
        </p:nvCxnSpPr>
        <p:spPr>
          <a:xfrm flipV="1">
            <a:off x="6326138" y="4880572"/>
            <a:ext cx="1152128" cy="1334233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线箭头连接符 90">
            <a:extLst>
              <a:ext uri="{FF2B5EF4-FFF2-40B4-BE49-F238E27FC236}">
                <a16:creationId xmlns:a16="http://schemas.microsoft.com/office/drawing/2014/main" id="{5B1451F9-E96E-74A4-96CC-976E4C6A42FC}"/>
              </a:ext>
            </a:extLst>
          </p:cNvPr>
          <p:cNvCxnSpPr>
            <a:cxnSpLocks/>
            <a:stCxn id="33" idx="6"/>
            <a:endCxn id="23" idx="2"/>
          </p:cNvCxnSpPr>
          <p:nvPr/>
        </p:nvCxnSpPr>
        <p:spPr>
          <a:xfrm>
            <a:off x="6320992" y="5617922"/>
            <a:ext cx="1157274" cy="999851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直线箭头连接符 93">
            <a:extLst>
              <a:ext uri="{FF2B5EF4-FFF2-40B4-BE49-F238E27FC236}">
                <a16:creationId xmlns:a16="http://schemas.microsoft.com/office/drawing/2014/main" id="{41D8F44D-7A96-04D7-F1E9-B67413DE6702}"/>
              </a:ext>
            </a:extLst>
          </p:cNvPr>
          <p:cNvCxnSpPr>
            <a:cxnSpLocks/>
            <a:stCxn id="26" idx="6"/>
            <a:endCxn id="23" idx="2"/>
          </p:cNvCxnSpPr>
          <p:nvPr/>
        </p:nvCxnSpPr>
        <p:spPr>
          <a:xfrm>
            <a:off x="6320992" y="4386003"/>
            <a:ext cx="1157274" cy="2231770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直线箭头连接符 96">
            <a:extLst>
              <a:ext uri="{FF2B5EF4-FFF2-40B4-BE49-F238E27FC236}">
                <a16:creationId xmlns:a16="http://schemas.microsoft.com/office/drawing/2014/main" id="{3D4B1EEA-ADF0-90D1-CD7F-DACB215D16A3}"/>
              </a:ext>
            </a:extLst>
          </p:cNvPr>
          <p:cNvCxnSpPr>
            <a:cxnSpLocks/>
            <a:stCxn id="28" idx="6"/>
            <a:endCxn id="23" idx="2"/>
          </p:cNvCxnSpPr>
          <p:nvPr/>
        </p:nvCxnSpPr>
        <p:spPr>
          <a:xfrm>
            <a:off x="6320992" y="3834831"/>
            <a:ext cx="1157274" cy="2782942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线箭头连接符 99">
            <a:extLst>
              <a:ext uri="{FF2B5EF4-FFF2-40B4-BE49-F238E27FC236}">
                <a16:creationId xmlns:a16="http://schemas.microsoft.com/office/drawing/2014/main" id="{624ED225-9A63-8081-DDA6-C69DF8843DFF}"/>
              </a:ext>
            </a:extLst>
          </p:cNvPr>
          <p:cNvCxnSpPr>
            <a:cxnSpLocks/>
            <a:stCxn id="7" idx="6"/>
            <a:endCxn id="23" idx="2"/>
          </p:cNvCxnSpPr>
          <p:nvPr/>
        </p:nvCxnSpPr>
        <p:spPr>
          <a:xfrm>
            <a:off x="6320992" y="3253361"/>
            <a:ext cx="1157274" cy="3364412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直线箭头连接符 102">
            <a:extLst>
              <a:ext uri="{FF2B5EF4-FFF2-40B4-BE49-F238E27FC236}">
                <a16:creationId xmlns:a16="http://schemas.microsoft.com/office/drawing/2014/main" id="{1247FF3B-CCDF-288D-B60F-64E6E2955C47}"/>
              </a:ext>
            </a:extLst>
          </p:cNvPr>
          <p:cNvCxnSpPr>
            <a:cxnSpLocks/>
            <a:stCxn id="6" idx="6"/>
            <a:endCxn id="23" idx="2"/>
          </p:cNvCxnSpPr>
          <p:nvPr/>
        </p:nvCxnSpPr>
        <p:spPr>
          <a:xfrm>
            <a:off x="6320992" y="2686321"/>
            <a:ext cx="1157274" cy="3931452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直线箭头连接符 105">
            <a:extLst>
              <a:ext uri="{FF2B5EF4-FFF2-40B4-BE49-F238E27FC236}">
                <a16:creationId xmlns:a16="http://schemas.microsoft.com/office/drawing/2014/main" id="{BB364749-4DE9-08CA-69BD-45C752D20D04}"/>
              </a:ext>
            </a:extLst>
          </p:cNvPr>
          <p:cNvCxnSpPr>
            <a:cxnSpLocks/>
            <a:stCxn id="5" idx="6"/>
            <a:endCxn id="23" idx="2"/>
          </p:cNvCxnSpPr>
          <p:nvPr/>
        </p:nvCxnSpPr>
        <p:spPr>
          <a:xfrm>
            <a:off x="6320992" y="2135277"/>
            <a:ext cx="1157274" cy="4482496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线箭头连接符 115">
            <a:extLst>
              <a:ext uri="{FF2B5EF4-FFF2-40B4-BE49-F238E27FC236}">
                <a16:creationId xmlns:a16="http://schemas.microsoft.com/office/drawing/2014/main" id="{E34643A6-EE99-CAD8-067F-202B2F71B5E0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5580529" y="2135277"/>
            <a:ext cx="380423" cy="213747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直线箭头连接符 118">
            <a:extLst>
              <a:ext uri="{FF2B5EF4-FFF2-40B4-BE49-F238E27FC236}">
                <a16:creationId xmlns:a16="http://schemas.microsoft.com/office/drawing/2014/main" id="{7628FEC6-1137-8209-7EF8-A7FBF6B04B4F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5580529" y="2135277"/>
            <a:ext cx="380423" cy="32539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直线箭头连接符 121">
            <a:extLst>
              <a:ext uri="{FF2B5EF4-FFF2-40B4-BE49-F238E27FC236}">
                <a16:creationId xmlns:a16="http://schemas.microsoft.com/office/drawing/2014/main" id="{E4EC3196-513F-8C18-9C26-D6F0234C64DB}"/>
              </a:ext>
            </a:extLst>
          </p:cNvPr>
          <p:cNvCxnSpPr>
            <a:cxnSpLocks/>
            <a:stCxn id="5" idx="2"/>
          </p:cNvCxnSpPr>
          <p:nvPr/>
        </p:nvCxnSpPr>
        <p:spPr>
          <a:xfrm flipH="1" flipV="1">
            <a:off x="5580529" y="1986607"/>
            <a:ext cx="380423" cy="148670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直线箭头连接符 124">
            <a:extLst>
              <a:ext uri="{FF2B5EF4-FFF2-40B4-BE49-F238E27FC236}">
                <a16:creationId xmlns:a16="http://schemas.microsoft.com/office/drawing/2014/main" id="{BBE29FA0-53A7-64C6-4738-57473E6C61D2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5570338" y="2686321"/>
            <a:ext cx="390614" cy="205475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直线箭头连接符 125">
            <a:extLst>
              <a:ext uri="{FF2B5EF4-FFF2-40B4-BE49-F238E27FC236}">
                <a16:creationId xmlns:a16="http://schemas.microsoft.com/office/drawing/2014/main" id="{9CF5FDDB-30F1-5B28-6B0D-CB555AB662EB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5570338" y="2686321"/>
            <a:ext cx="390614" cy="24267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直线箭头连接符 126">
            <a:extLst>
              <a:ext uri="{FF2B5EF4-FFF2-40B4-BE49-F238E27FC236}">
                <a16:creationId xmlns:a16="http://schemas.microsoft.com/office/drawing/2014/main" id="{6D366E4D-D637-1A7D-6FAE-C0356C20CE7F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5570338" y="2529379"/>
            <a:ext cx="390614" cy="156942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直线箭头连接符 130">
            <a:extLst>
              <a:ext uri="{FF2B5EF4-FFF2-40B4-BE49-F238E27FC236}">
                <a16:creationId xmlns:a16="http://schemas.microsoft.com/office/drawing/2014/main" id="{BE3511D8-A3BF-9EF3-7DAB-A5229C30E5A6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567838" y="3253361"/>
            <a:ext cx="393114" cy="213968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直线箭头连接符 131">
            <a:extLst>
              <a:ext uri="{FF2B5EF4-FFF2-40B4-BE49-F238E27FC236}">
                <a16:creationId xmlns:a16="http://schemas.microsoft.com/office/drawing/2014/main" id="{96349FA4-1FF0-1747-05ED-F8DDC40E13D6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567838" y="3253361"/>
            <a:ext cx="393114" cy="32760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直线箭头连接符 132">
            <a:extLst>
              <a:ext uri="{FF2B5EF4-FFF2-40B4-BE49-F238E27FC236}">
                <a16:creationId xmlns:a16="http://schemas.microsoft.com/office/drawing/2014/main" id="{F74704EA-3F59-CD46-0733-8D1C84DE3457}"/>
              </a:ext>
            </a:extLst>
          </p:cNvPr>
          <p:cNvCxnSpPr>
            <a:cxnSpLocks/>
            <a:stCxn id="7" idx="2"/>
          </p:cNvCxnSpPr>
          <p:nvPr/>
        </p:nvCxnSpPr>
        <p:spPr>
          <a:xfrm flipH="1" flipV="1">
            <a:off x="5567838" y="3104912"/>
            <a:ext cx="393114" cy="148449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直线箭头连接符 133">
            <a:extLst>
              <a:ext uri="{FF2B5EF4-FFF2-40B4-BE49-F238E27FC236}">
                <a16:creationId xmlns:a16="http://schemas.microsoft.com/office/drawing/2014/main" id="{FE9E5EBD-23FC-B7AA-FF71-397968EFEBC5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5557647" y="3834831"/>
            <a:ext cx="403305" cy="175270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直线箭头连接符 134">
            <a:extLst>
              <a:ext uri="{FF2B5EF4-FFF2-40B4-BE49-F238E27FC236}">
                <a16:creationId xmlns:a16="http://schemas.microsoft.com/office/drawing/2014/main" id="{64CAA19C-A5F8-3104-0FA2-97CE7AEF4B63}"/>
              </a:ext>
            </a:extLst>
          </p:cNvPr>
          <p:cNvCxnSpPr>
            <a:cxnSpLocks/>
            <a:stCxn id="28" idx="2"/>
          </p:cNvCxnSpPr>
          <p:nvPr/>
        </p:nvCxnSpPr>
        <p:spPr>
          <a:xfrm flipH="1" flipV="1">
            <a:off x="5557647" y="3828893"/>
            <a:ext cx="403305" cy="5938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直线箭头连接符 135">
            <a:extLst>
              <a:ext uri="{FF2B5EF4-FFF2-40B4-BE49-F238E27FC236}">
                <a16:creationId xmlns:a16="http://schemas.microsoft.com/office/drawing/2014/main" id="{F4698041-F9F7-ABB9-B37F-45629996FCC7}"/>
              </a:ext>
            </a:extLst>
          </p:cNvPr>
          <p:cNvCxnSpPr>
            <a:cxnSpLocks/>
            <a:stCxn id="28" idx="2"/>
          </p:cNvCxnSpPr>
          <p:nvPr/>
        </p:nvCxnSpPr>
        <p:spPr>
          <a:xfrm flipH="1" flipV="1">
            <a:off x="5557647" y="3647684"/>
            <a:ext cx="403305" cy="187147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直线箭头连接符 142">
            <a:extLst>
              <a:ext uri="{FF2B5EF4-FFF2-40B4-BE49-F238E27FC236}">
                <a16:creationId xmlns:a16="http://schemas.microsoft.com/office/drawing/2014/main" id="{297C77E5-643C-BAF7-10B0-DA4A056D3722}"/>
              </a:ext>
            </a:extLst>
          </p:cNvPr>
          <p:cNvCxnSpPr>
            <a:cxnSpLocks/>
          </p:cNvCxnSpPr>
          <p:nvPr/>
        </p:nvCxnSpPr>
        <p:spPr>
          <a:xfrm flipH="1">
            <a:off x="5570338" y="4411046"/>
            <a:ext cx="380423" cy="213747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直线箭头连接符 143">
            <a:extLst>
              <a:ext uri="{FF2B5EF4-FFF2-40B4-BE49-F238E27FC236}">
                <a16:creationId xmlns:a16="http://schemas.microsoft.com/office/drawing/2014/main" id="{C296C493-4818-5E71-D626-0F835DFD0299}"/>
              </a:ext>
            </a:extLst>
          </p:cNvPr>
          <p:cNvCxnSpPr>
            <a:cxnSpLocks/>
          </p:cNvCxnSpPr>
          <p:nvPr/>
        </p:nvCxnSpPr>
        <p:spPr>
          <a:xfrm flipH="1">
            <a:off x="5570338" y="4411046"/>
            <a:ext cx="380423" cy="32539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直线箭头连接符 144">
            <a:extLst>
              <a:ext uri="{FF2B5EF4-FFF2-40B4-BE49-F238E27FC236}">
                <a16:creationId xmlns:a16="http://schemas.microsoft.com/office/drawing/2014/main" id="{D99E46E1-8DE2-110E-2C42-812181E354CA}"/>
              </a:ext>
            </a:extLst>
          </p:cNvPr>
          <p:cNvCxnSpPr>
            <a:cxnSpLocks/>
          </p:cNvCxnSpPr>
          <p:nvPr/>
        </p:nvCxnSpPr>
        <p:spPr>
          <a:xfrm flipH="1" flipV="1">
            <a:off x="5570338" y="4262376"/>
            <a:ext cx="380423" cy="148670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直线箭头连接符 145">
            <a:extLst>
              <a:ext uri="{FF2B5EF4-FFF2-40B4-BE49-F238E27FC236}">
                <a16:creationId xmlns:a16="http://schemas.microsoft.com/office/drawing/2014/main" id="{373D8503-2E65-DBAE-58A9-D808145F583C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5560147" y="4989336"/>
            <a:ext cx="400805" cy="178229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直线箭头连接符 146">
            <a:extLst>
              <a:ext uri="{FF2B5EF4-FFF2-40B4-BE49-F238E27FC236}">
                <a16:creationId xmlns:a16="http://schemas.microsoft.com/office/drawing/2014/main" id="{58706A23-510D-AC9A-D7DE-E0E3894DA561}"/>
              </a:ext>
            </a:extLst>
          </p:cNvPr>
          <p:cNvCxnSpPr>
            <a:cxnSpLocks/>
            <a:stCxn id="31" idx="2"/>
          </p:cNvCxnSpPr>
          <p:nvPr/>
        </p:nvCxnSpPr>
        <p:spPr>
          <a:xfrm flipH="1" flipV="1">
            <a:off x="5560147" y="4986357"/>
            <a:ext cx="400805" cy="2979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直线箭头连接符 147">
            <a:extLst>
              <a:ext uri="{FF2B5EF4-FFF2-40B4-BE49-F238E27FC236}">
                <a16:creationId xmlns:a16="http://schemas.microsoft.com/office/drawing/2014/main" id="{0726D9C7-988A-1DF8-287A-03D1CA3CC082}"/>
              </a:ext>
            </a:extLst>
          </p:cNvPr>
          <p:cNvCxnSpPr>
            <a:cxnSpLocks/>
            <a:stCxn id="31" idx="2"/>
          </p:cNvCxnSpPr>
          <p:nvPr/>
        </p:nvCxnSpPr>
        <p:spPr>
          <a:xfrm flipH="1" flipV="1">
            <a:off x="5560147" y="4805148"/>
            <a:ext cx="400805" cy="184188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直线箭头连接符 148">
            <a:extLst>
              <a:ext uri="{FF2B5EF4-FFF2-40B4-BE49-F238E27FC236}">
                <a16:creationId xmlns:a16="http://schemas.microsoft.com/office/drawing/2014/main" id="{458AAADC-A644-CCAE-1F9C-373E713B5D29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5557647" y="5617922"/>
            <a:ext cx="403305" cy="230764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直线箭头连接符 149">
            <a:extLst>
              <a:ext uri="{FF2B5EF4-FFF2-40B4-BE49-F238E27FC236}">
                <a16:creationId xmlns:a16="http://schemas.microsoft.com/office/drawing/2014/main" id="{582F4B6A-B760-2CA8-5C4A-1CDD69AE0000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5557647" y="5617922"/>
            <a:ext cx="403305" cy="49556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直线箭头连接符 150">
            <a:extLst>
              <a:ext uri="{FF2B5EF4-FFF2-40B4-BE49-F238E27FC236}">
                <a16:creationId xmlns:a16="http://schemas.microsoft.com/office/drawing/2014/main" id="{63462F3C-9426-C247-3B51-EE0222C60262}"/>
              </a:ext>
            </a:extLst>
          </p:cNvPr>
          <p:cNvCxnSpPr>
            <a:cxnSpLocks/>
            <a:stCxn id="33" idx="2"/>
          </p:cNvCxnSpPr>
          <p:nvPr/>
        </p:nvCxnSpPr>
        <p:spPr>
          <a:xfrm flipH="1" flipV="1">
            <a:off x="5557647" y="5486269"/>
            <a:ext cx="403305" cy="131653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直线箭头连接符 151">
            <a:extLst>
              <a:ext uri="{FF2B5EF4-FFF2-40B4-BE49-F238E27FC236}">
                <a16:creationId xmlns:a16="http://schemas.microsoft.com/office/drawing/2014/main" id="{9A092AA4-E092-10D1-0025-2EF5FA88830E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5547456" y="6214805"/>
            <a:ext cx="418642" cy="176653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直线箭头连接符 152">
            <a:extLst>
              <a:ext uri="{FF2B5EF4-FFF2-40B4-BE49-F238E27FC236}">
                <a16:creationId xmlns:a16="http://schemas.microsoft.com/office/drawing/2014/main" id="{31D2DC4C-3849-CD3E-27B2-C40BC8D07591}"/>
              </a:ext>
            </a:extLst>
          </p:cNvPr>
          <p:cNvCxnSpPr>
            <a:cxnSpLocks/>
            <a:stCxn id="34" idx="2"/>
          </p:cNvCxnSpPr>
          <p:nvPr/>
        </p:nvCxnSpPr>
        <p:spPr>
          <a:xfrm flipH="1" flipV="1">
            <a:off x="5547456" y="6210250"/>
            <a:ext cx="418642" cy="4555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直线箭头连接符 153">
            <a:extLst>
              <a:ext uri="{FF2B5EF4-FFF2-40B4-BE49-F238E27FC236}">
                <a16:creationId xmlns:a16="http://schemas.microsoft.com/office/drawing/2014/main" id="{A7EFDAF5-2279-D062-89C4-9599ACABE83F}"/>
              </a:ext>
            </a:extLst>
          </p:cNvPr>
          <p:cNvCxnSpPr>
            <a:cxnSpLocks/>
            <a:stCxn id="34" idx="2"/>
          </p:cNvCxnSpPr>
          <p:nvPr/>
        </p:nvCxnSpPr>
        <p:spPr>
          <a:xfrm flipH="1" flipV="1">
            <a:off x="5547456" y="6029041"/>
            <a:ext cx="418642" cy="185764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9E3750EC-729E-51A8-8F2B-0EB14B14504E}"/>
                  </a:ext>
                </a:extLst>
              </p:cNvPr>
              <p:cNvSpPr txBox="1"/>
              <p:nvPr/>
            </p:nvSpPr>
            <p:spPr bwMode="auto">
              <a:xfrm>
                <a:off x="5169345" y="1376140"/>
                <a:ext cx="2404560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altLang="zh-CN" sz="2200" dirty="0">
                    <a:solidFill>
                      <a:srgbClr val="005AAA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out-degree = </a:t>
                </a:r>
                <a14:m>
                  <m:oMath xmlns:m="http://schemas.openxmlformats.org/officeDocument/2006/math">
                    <m:r>
                      <a:rPr lang="en-US" altLang="zh-CN" sz="2200" b="0" i="1" dirty="0">
                        <a:solidFill>
                          <a:srgbClr val="005AAA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altLang="zh-CN" sz="2200" dirty="0">
                  <a:solidFill>
                    <a:srgbClr val="005AAA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9E3750EC-729E-51A8-8F2B-0EB14B145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9345" y="1376140"/>
                <a:ext cx="2404560" cy="430352"/>
              </a:xfrm>
              <a:prstGeom prst="rect">
                <a:avLst/>
              </a:prstGeom>
              <a:blipFill>
                <a:blip r:embed="rId4"/>
                <a:stretch>
                  <a:fillRect l="-3684" t="-8571" b="-25714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组合 49">
            <a:extLst>
              <a:ext uri="{FF2B5EF4-FFF2-40B4-BE49-F238E27FC236}">
                <a16:creationId xmlns:a16="http://schemas.microsoft.com/office/drawing/2014/main" id="{86BF4128-CFB9-FBA8-FF18-DDB631F01C1D}"/>
              </a:ext>
            </a:extLst>
          </p:cNvPr>
          <p:cNvGrpSpPr/>
          <p:nvPr/>
        </p:nvGrpSpPr>
        <p:grpSpPr>
          <a:xfrm>
            <a:off x="4684201" y="2077645"/>
            <a:ext cx="378487" cy="4137979"/>
            <a:chOff x="4361473" y="3537571"/>
            <a:chExt cx="378487" cy="2866335"/>
          </a:xfrm>
        </p:grpSpPr>
        <p:cxnSp>
          <p:nvCxnSpPr>
            <p:cNvPr id="40" name="直线连接符 39">
              <a:extLst>
                <a:ext uri="{FF2B5EF4-FFF2-40B4-BE49-F238E27FC236}">
                  <a16:creationId xmlns:a16="http://schemas.microsoft.com/office/drawing/2014/main" id="{5D9A0E20-78A9-7F0A-8DDB-BAD26F47F6F8}"/>
                </a:ext>
              </a:extLst>
            </p:cNvPr>
            <p:cNvCxnSpPr/>
            <p:nvPr/>
          </p:nvCxnSpPr>
          <p:spPr>
            <a:xfrm>
              <a:off x="4361473" y="3537571"/>
              <a:ext cx="378487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线连接符 44">
              <a:extLst>
                <a:ext uri="{FF2B5EF4-FFF2-40B4-BE49-F238E27FC236}">
                  <a16:creationId xmlns:a16="http://schemas.microsoft.com/office/drawing/2014/main" id="{51B08E4D-107B-0032-0B13-79E334867A80}"/>
                </a:ext>
              </a:extLst>
            </p:cNvPr>
            <p:cNvCxnSpPr/>
            <p:nvPr/>
          </p:nvCxnSpPr>
          <p:spPr>
            <a:xfrm>
              <a:off x="4361473" y="6403906"/>
              <a:ext cx="378487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线箭头连接符 45">
              <a:extLst>
                <a:ext uri="{FF2B5EF4-FFF2-40B4-BE49-F238E27FC236}">
                  <a16:creationId xmlns:a16="http://schemas.microsoft.com/office/drawing/2014/main" id="{A9D62770-AB06-104D-A2A1-ED52046534E4}"/>
                </a:ext>
              </a:extLst>
            </p:cNvPr>
            <p:cNvCxnSpPr/>
            <p:nvPr/>
          </p:nvCxnSpPr>
          <p:spPr>
            <a:xfrm>
              <a:off x="4550716" y="5346553"/>
              <a:ext cx="0" cy="1051057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线箭头连接符 46">
              <a:extLst>
                <a:ext uri="{FF2B5EF4-FFF2-40B4-BE49-F238E27FC236}">
                  <a16:creationId xmlns:a16="http://schemas.microsoft.com/office/drawing/2014/main" id="{6564A780-A112-C97A-C21A-3237BF4757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0716" y="3550826"/>
              <a:ext cx="0" cy="1051057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A50B6EF5-9C51-E2CE-7F31-D7D9C6E47450}"/>
                  </a:ext>
                </a:extLst>
              </p:cNvPr>
              <p:cNvSpPr txBox="1"/>
              <p:nvPr/>
            </p:nvSpPr>
            <p:spPr bwMode="auto">
              <a:xfrm>
                <a:off x="4345258" y="3907078"/>
                <a:ext cx="1055649" cy="39957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nodes</a:t>
                </a: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A50B6EF5-9C51-E2CE-7F31-D7D9C6E47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5258" y="3907078"/>
                <a:ext cx="1055649" cy="399574"/>
              </a:xfrm>
              <a:prstGeom prst="rect">
                <a:avLst/>
              </a:prstGeom>
              <a:blipFill>
                <a:blip r:embed="rId5"/>
                <a:stretch>
                  <a:fillRect t="-6250" r="-2381" b="-2812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966217F5-6E41-3692-8D72-7269E5D1A831}"/>
                  </a:ext>
                </a:extLst>
              </p:cNvPr>
              <p:cNvSpPr txBox="1"/>
              <p:nvPr/>
            </p:nvSpPr>
            <p:spPr bwMode="auto">
              <a:xfrm>
                <a:off x="5169345" y="7226712"/>
                <a:ext cx="2404560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altLang="zh-CN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out-degree = </a:t>
                </a:r>
                <a14:m>
                  <m:oMath xmlns:m="http://schemas.openxmlformats.org/officeDocument/2006/math">
                    <m:r>
                      <a:rPr lang="en-US" altLang="zh-CN" sz="22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altLang="zh-CN" sz="2200" dirty="0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966217F5-6E41-3692-8D72-7269E5D1A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9345" y="7226712"/>
                <a:ext cx="2404560" cy="430352"/>
              </a:xfrm>
              <a:prstGeom prst="rect">
                <a:avLst/>
              </a:prstGeom>
              <a:blipFill>
                <a:blip r:embed="rId6"/>
                <a:stretch>
                  <a:fillRect l="-3684" t="-8571" b="-25714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椭圆 67">
            <a:extLst>
              <a:ext uri="{FF2B5EF4-FFF2-40B4-BE49-F238E27FC236}">
                <a16:creationId xmlns:a16="http://schemas.microsoft.com/office/drawing/2014/main" id="{5E39348B-89FE-52BB-9848-511A1A303077}"/>
              </a:ext>
            </a:extLst>
          </p:cNvPr>
          <p:cNvSpPr/>
          <p:nvPr/>
        </p:nvSpPr>
        <p:spPr>
          <a:xfrm>
            <a:off x="5971244" y="6782044"/>
            <a:ext cx="360040" cy="36241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59C7EFAA-CE91-6F05-CC63-F789C6B542B7}"/>
              </a:ext>
            </a:extLst>
          </p:cNvPr>
          <p:cNvSpPr/>
          <p:nvPr/>
        </p:nvSpPr>
        <p:spPr>
          <a:xfrm>
            <a:off x="7484580" y="2773743"/>
            <a:ext cx="360040" cy="36241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248A77FC-349C-9D5B-0F76-2271BA3342BB}"/>
              </a:ext>
            </a:extLst>
          </p:cNvPr>
          <p:cNvSpPr/>
          <p:nvPr/>
        </p:nvSpPr>
        <p:spPr>
          <a:xfrm>
            <a:off x="9068756" y="4441873"/>
            <a:ext cx="360040" cy="36241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EADF2B77-24EA-CFC4-DCE5-F981639C36E0}"/>
              </a:ext>
            </a:extLst>
          </p:cNvPr>
          <p:cNvSpPr/>
          <p:nvPr/>
        </p:nvSpPr>
        <p:spPr>
          <a:xfrm>
            <a:off x="7484580" y="4706573"/>
            <a:ext cx="360040" cy="36241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F23D4BA5-799A-392C-7DCE-4349E4E8432C}"/>
              </a:ext>
            </a:extLst>
          </p:cNvPr>
          <p:cNvSpPr/>
          <p:nvPr/>
        </p:nvSpPr>
        <p:spPr>
          <a:xfrm>
            <a:off x="7484580" y="6443774"/>
            <a:ext cx="360040" cy="36241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73" name="直线箭头连接符 72">
            <a:extLst>
              <a:ext uri="{FF2B5EF4-FFF2-40B4-BE49-F238E27FC236}">
                <a16:creationId xmlns:a16="http://schemas.microsoft.com/office/drawing/2014/main" id="{A09E3959-039C-2AA0-AA53-BE41E2EBF175}"/>
              </a:ext>
            </a:extLst>
          </p:cNvPr>
          <p:cNvCxnSpPr>
            <a:cxnSpLocks/>
          </p:cNvCxnSpPr>
          <p:nvPr/>
        </p:nvCxnSpPr>
        <p:spPr>
          <a:xfrm>
            <a:off x="7859846" y="2971302"/>
            <a:ext cx="1276863" cy="1539996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线箭头连接符 73">
            <a:extLst>
              <a:ext uri="{FF2B5EF4-FFF2-40B4-BE49-F238E27FC236}">
                <a16:creationId xmlns:a16="http://schemas.microsoft.com/office/drawing/2014/main" id="{2C2467AA-4B86-8332-630D-C3961511274A}"/>
              </a:ext>
            </a:extLst>
          </p:cNvPr>
          <p:cNvCxnSpPr>
            <a:cxnSpLocks/>
            <a:stCxn id="71" idx="6"/>
            <a:endCxn id="70" idx="2"/>
          </p:cNvCxnSpPr>
          <p:nvPr/>
        </p:nvCxnSpPr>
        <p:spPr>
          <a:xfrm flipV="1">
            <a:off x="7844620" y="4623082"/>
            <a:ext cx="1224136" cy="264700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线箭头连接符 75">
            <a:extLst>
              <a:ext uri="{FF2B5EF4-FFF2-40B4-BE49-F238E27FC236}">
                <a16:creationId xmlns:a16="http://schemas.microsoft.com/office/drawing/2014/main" id="{FDEC9698-5E07-448F-FEA3-C9F9B29D7611}"/>
              </a:ext>
            </a:extLst>
          </p:cNvPr>
          <p:cNvCxnSpPr>
            <a:cxnSpLocks/>
            <a:stCxn id="72" idx="6"/>
          </p:cNvCxnSpPr>
          <p:nvPr/>
        </p:nvCxnSpPr>
        <p:spPr>
          <a:xfrm flipV="1">
            <a:off x="7844620" y="4767565"/>
            <a:ext cx="1239362" cy="1857418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直线箭头连接符 120">
            <a:extLst>
              <a:ext uri="{FF2B5EF4-FFF2-40B4-BE49-F238E27FC236}">
                <a16:creationId xmlns:a16="http://schemas.microsoft.com/office/drawing/2014/main" id="{5119AB50-0850-3118-B0E1-78F334293C61}"/>
              </a:ext>
            </a:extLst>
          </p:cNvPr>
          <p:cNvCxnSpPr>
            <a:cxnSpLocks/>
          </p:cNvCxnSpPr>
          <p:nvPr/>
        </p:nvCxnSpPr>
        <p:spPr>
          <a:xfrm flipV="1">
            <a:off x="6317226" y="6630312"/>
            <a:ext cx="1157274" cy="340962"/>
          </a:xfrm>
          <a:prstGeom prst="straightConnector1">
            <a:avLst/>
          </a:prstGeom>
          <a:ln w="5715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257B29FC-5C8F-77A5-7B38-0864CC827166}"/>
                  </a:ext>
                </a:extLst>
              </p:cNvPr>
              <p:cNvSpPr txBox="1"/>
              <p:nvPr/>
            </p:nvSpPr>
            <p:spPr bwMode="auto">
              <a:xfrm>
                <a:off x="5927134" y="6785653"/>
                <a:ext cx="457994" cy="3096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257B29FC-5C8F-77A5-7B38-0864CC827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7134" y="6785653"/>
                <a:ext cx="457994" cy="3096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椭圆 138">
            <a:extLst>
              <a:ext uri="{FF2B5EF4-FFF2-40B4-BE49-F238E27FC236}">
                <a16:creationId xmlns:a16="http://schemas.microsoft.com/office/drawing/2014/main" id="{A135ACCE-4CB1-6ED1-2C90-0792BF48D00E}"/>
              </a:ext>
            </a:extLst>
          </p:cNvPr>
          <p:cNvSpPr/>
          <p:nvPr/>
        </p:nvSpPr>
        <p:spPr>
          <a:xfrm>
            <a:off x="4684201" y="6467247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sp>
        <p:nvSpPr>
          <p:cNvPr id="141" name="椭圆 140">
            <a:extLst>
              <a:ext uri="{FF2B5EF4-FFF2-40B4-BE49-F238E27FC236}">
                <a16:creationId xmlns:a16="http://schemas.microsoft.com/office/drawing/2014/main" id="{E65752A8-02D6-7292-82B8-8DACAC5C6DB1}"/>
              </a:ext>
            </a:extLst>
          </p:cNvPr>
          <p:cNvSpPr/>
          <p:nvPr/>
        </p:nvSpPr>
        <p:spPr>
          <a:xfrm>
            <a:off x="4684201" y="7055341"/>
            <a:ext cx="360040" cy="36241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100" b="1" dirty="0">
              <a:solidFill>
                <a:srgbClr val="C00000"/>
              </a:solidFill>
            </a:endParaRPr>
          </a:p>
        </p:txBody>
      </p:sp>
      <p:cxnSp>
        <p:nvCxnSpPr>
          <p:cNvPr id="155" name="直线箭头连接符 154">
            <a:extLst>
              <a:ext uri="{FF2B5EF4-FFF2-40B4-BE49-F238E27FC236}">
                <a16:creationId xmlns:a16="http://schemas.microsoft.com/office/drawing/2014/main" id="{8339830E-C8B2-919C-052B-0B2431E38C4B}"/>
              </a:ext>
            </a:extLst>
          </p:cNvPr>
          <p:cNvCxnSpPr>
            <a:cxnSpLocks/>
            <a:stCxn id="139" idx="6"/>
            <a:endCxn id="68" idx="2"/>
          </p:cNvCxnSpPr>
          <p:nvPr/>
        </p:nvCxnSpPr>
        <p:spPr>
          <a:xfrm>
            <a:off x="5044241" y="6648456"/>
            <a:ext cx="927003" cy="314797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直线箭头连接符 158">
            <a:extLst>
              <a:ext uri="{FF2B5EF4-FFF2-40B4-BE49-F238E27FC236}">
                <a16:creationId xmlns:a16="http://schemas.microsoft.com/office/drawing/2014/main" id="{21233193-1E66-1C2B-286A-0A5BB11B20D9}"/>
              </a:ext>
            </a:extLst>
          </p:cNvPr>
          <p:cNvCxnSpPr>
            <a:cxnSpLocks/>
            <a:stCxn id="141" idx="6"/>
            <a:endCxn id="68" idx="2"/>
          </p:cNvCxnSpPr>
          <p:nvPr/>
        </p:nvCxnSpPr>
        <p:spPr>
          <a:xfrm flipV="1">
            <a:off x="5044241" y="6963253"/>
            <a:ext cx="927003" cy="273297"/>
          </a:xfrm>
          <a:prstGeom prst="straightConnector1">
            <a:avLst/>
          </a:prstGeom>
          <a:ln w="12700">
            <a:solidFill>
              <a:srgbClr val="0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文本框 165">
                <a:extLst>
                  <a:ext uri="{FF2B5EF4-FFF2-40B4-BE49-F238E27FC236}">
                    <a16:creationId xmlns:a16="http://schemas.microsoft.com/office/drawing/2014/main" id="{A615BAF4-0DD4-1FF6-D38E-6AEAC681C765}"/>
                  </a:ext>
                </a:extLst>
              </p:cNvPr>
              <p:cNvSpPr txBox="1"/>
              <p:nvPr/>
            </p:nvSpPr>
            <p:spPr bwMode="auto">
              <a:xfrm>
                <a:off x="490918" y="2719028"/>
                <a:ext cx="3851183" cy="120032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kumimoji="1"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kumimoji="1" lang="en-US" altLang="zh-CN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can be easily</a:t>
                </a:r>
                <a:r>
                  <a:rPr kumimoji="1" lang="en-US" altLang="zh-CN" sz="2400" b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touched </a:t>
                </a:r>
                <a:r>
                  <a:rPr kumimoji="1"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’s in-neighbor list is sorted according to out-degrees!</a:t>
                </a:r>
              </a:p>
            </p:txBody>
          </p:sp>
        </mc:Choice>
        <mc:Fallback xmlns="">
          <p:sp>
            <p:nvSpPr>
              <p:cNvPr id="166" name="文本框 165">
                <a:extLst>
                  <a:ext uri="{FF2B5EF4-FFF2-40B4-BE49-F238E27FC236}">
                    <a16:creationId xmlns:a16="http://schemas.microsoft.com/office/drawing/2014/main" id="{A615BAF4-0DD4-1FF6-D38E-6AEAC681C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0918" y="2719028"/>
                <a:ext cx="3851183" cy="1200329"/>
              </a:xfrm>
              <a:prstGeom prst="rect">
                <a:avLst/>
              </a:prstGeom>
              <a:blipFill>
                <a:blip r:embed="rId8"/>
                <a:stretch>
                  <a:fillRect l="-2303" t="-4211" r="-1974" b="-11579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F896BFC-BC58-5F7B-0628-2DC5F40D6CCC}"/>
                  </a:ext>
                </a:extLst>
              </p:cNvPr>
              <p:cNvSpPr txBox="1"/>
              <p:nvPr/>
            </p:nvSpPr>
            <p:spPr bwMode="auto">
              <a:xfrm>
                <a:off x="7454356" y="6438011"/>
                <a:ext cx="457994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F896BFC-BC58-5F7B-0628-2DC5F40D6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4356" y="6438011"/>
                <a:ext cx="457994" cy="307777"/>
              </a:xfrm>
              <a:prstGeom prst="rect">
                <a:avLst/>
              </a:prstGeom>
              <a:blipFill>
                <a:blip r:embed="rId9"/>
                <a:stretch>
                  <a:fillRect t="-15385" b="-1538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9285DA5-DE13-A584-EB67-DB47E3A43FAA}"/>
                  </a:ext>
                </a:extLst>
              </p:cNvPr>
              <p:cNvSpPr txBox="1"/>
              <p:nvPr/>
            </p:nvSpPr>
            <p:spPr bwMode="auto">
              <a:xfrm>
                <a:off x="7440501" y="4691809"/>
                <a:ext cx="457994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9285DA5-DE13-A584-EB67-DB47E3A43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0501" y="4691809"/>
                <a:ext cx="457994" cy="307777"/>
              </a:xfrm>
              <a:prstGeom prst="rect">
                <a:avLst/>
              </a:prstGeom>
              <a:blipFill>
                <a:blip r:embed="rId10"/>
                <a:stretch>
                  <a:fillRect t="-16000" b="-200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6D81AB5-A288-0CA5-E097-3C734C965E2D}"/>
                  </a:ext>
                </a:extLst>
              </p:cNvPr>
              <p:cNvSpPr txBox="1"/>
              <p:nvPr/>
            </p:nvSpPr>
            <p:spPr bwMode="auto">
              <a:xfrm>
                <a:off x="7440501" y="2761766"/>
                <a:ext cx="457994" cy="31444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6D81AB5-A288-0CA5-E097-3C734C965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0501" y="2761766"/>
                <a:ext cx="457994" cy="314445"/>
              </a:xfrm>
              <a:prstGeom prst="rect">
                <a:avLst/>
              </a:prstGeom>
              <a:blipFill>
                <a:blip r:embed="rId11"/>
                <a:stretch>
                  <a:fillRect t="-15385" b="-1538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65C465B-BA44-4BF3-DA94-6C0C82FD7789}"/>
                  </a:ext>
                </a:extLst>
              </p:cNvPr>
              <p:cNvSpPr txBox="1"/>
              <p:nvPr/>
            </p:nvSpPr>
            <p:spPr bwMode="auto">
              <a:xfrm>
                <a:off x="6928223" y="1992219"/>
                <a:ext cx="1682353" cy="578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65C465B-BA44-4BF3-DA94-6C0C82FD7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8223" y="1992219"/>
                <a:ext cx="1682353" cy="578235"/>
              </a:xfrm>
              <a:prstGeom prst="rect">
                <a:avLst/>
              </a:prstGeom>
              <a:blipFill>
                <a:blip r:embed="rId12"/>
                <a:stretch>
                  <a:fillRect b="-10638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38C037F-D59B-E442-A87F-BE07E943A8F5}"/>
                  </a:ext>
                </a:extLst>
              </p:cNvPr>
              <p:cNvSpPr txBox="1"/>
              <p:nvPr/>
            </p:nvSpPr>
            <p:spPr bwMode="auto">
              <a:xfrm>
                <a:off x="7027103" y="3918015"/>
                <a:ext cx="1682353" cy="578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38C037F-D59B-E442-A87F-BE07E943A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27103" y="3918015"/>
                <a:ext cx="1682353" cy="578235"/>
              </a:xfrm>
              <a:prstGeom prst="rect">
                <a:avLst/>
              </a:prstGeom>
              <a:blipFill>
                <a:blip r:embed="rId13"/>
                <a:stretch>
                  <a:fillRect b="-10638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9635D5E-1F38-9D59-D8C2-12EA11798CB5}"/>
                  </a:ext>
                </a:extLst>
              </p:cNvPr>
              <p:cNvSpPr txBox="1"/>
              <p:nvPr/>
            </p:nvSpPr>
            <p:spPr bwMode="auto">
              <a:xfrm>
                <a:off x="7057318" y="6839829"/>
                <a:ext cx="1682353" cy="578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9635D5E-1F38-9D59-D8C2-12EA11798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7318" y="6839829"/>
                <a:ext cx="1682353" cy="578235"/>
              </a:xfrm>
              <a:prstGeom prst="rect">
                <a:avLst/>
              </a:prstGeom>
              <a:blipFill>
                <a:blip r:embed="rId14"/>
                <a:stretch>
                  <a:fillRect b="-10638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09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16">
            <a:extLst>
              <a:ext uri="{FF2B5EF4-FFF2-40B4-BE49-F238E27FC236}">
                <a16:creationId xmlns:a16="http://schemas.microsoft.com/office/drawing/2014/main" id="{C5B383B3-4DD5-4708-A811-718D06811BDA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AutoShape 10">
                <a:extLst>
                  <a:ext uri="{FF2B5EF4-FFF2-40B4-BE49-F238E27FC236}">
                    <a16:creationId xmlns:a16="http://schemas.microsoft.com/office/drawing/2014/main" id="{32848084-98EB-D29A-1897-6500CCD4B00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589834" y="2931653"/>
                <a:ext cx="6448796" cy="1603413"/>
              </a:xfrm>
              <a:prstGeom prst="roundRect">
                <a:avLst>
                  <a:gd name="adj" fmla="val 0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anchor="t">
                <a:flatTx/>
              </a:bodyPr>
              <a:lstStyle/>
              <a:p>
                <a:pPr marL="360000" lvl="1" indent="-342900" eaLnBrk="0" hangingPunct="0">
                  <a:lnSpc>
                    <a:spcPct val="140000"/>
                  </a:lnSpc>
                  <a:spcBef>
                    <a:spcPts val="300"/>
                  </a:spcBef>
                  <a:buClr>
                    <a:schemeClr val="tx1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PageRank: </a:t>
                </a:r>
                <a:r>
                  <a:rPr lang="en-US" altLang="zh-CN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Top 10 Data Mining Algorithms</a:t>
                </a:r>
              </a:p>
              <a:p>
                <a:pPr marL="360000" lvl="1" indent="-342900" eaLnBrk="0" hangingPunct="0">
                  <a:lnSpc>
                    <a:spcPct val="140000"/>
                  </a:lnSpc>
                  <a:spcBef>
                    <a:spcPts val="300"/>
                  </a:spcBef>
                  <a:buSzPct val="80000"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Proposed by Google for ranking web pages </a:t>
                </a:r>
              </a:p>
              <a:p>
                <a:pPr marL="360000" lvl="1" indent="-342900" eaLnBrk="0" hangingPunct="0">
                  <a:lnSpc>
                    <a:spcPct val="140000"/>
                  </a:lnSpc>
                  <a:spcBef>
                    <a:spcPts val="300"/>
                  </a:spcBef>
                  <a:buSzPct val="80000"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Time Complexity: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altLang="zh-CN" b="1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b="1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b="1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 </a:t>
                </a:r>
                <a14:m>
                  <m:oMath xmlns:m="http://schemas.openxmlformats.org/officeDocument/2006/math">
                    <m:r>
                      <a:rPr lang="en-US" altLang="zh-CN" b="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: # of web pages</a:t>
                </a:r>
                <a:endParaRPr lang="zh-CN" altLang="en-US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AutoShape 10">
                <a:extLst>
                  <a:ext uri="{FF2B5EF4-FFF2-40B4-BE49-F238E27FC236}">
                    <a16:creationId xmlns:a16="http://schemas.microsoft.com/office/drawing/2014/main" id="{32848084-98EB-D29A-1897-6500CCD4B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589834" y="2931653"/>
                <a:ext cx="6448796" cy="1603413"/>
              </a:xfrm>
              <a:prstGeom prst="roundRect">
                <a:avLst>
                  <a:gd name="adj" fmla="val 0"/>
                </a:avLst>
              </a:prstGeom>
              <a:blipFill>
                <a:blip r:embed="rId4"/>
                <a:stretch>
                  <a:fillRect l="-196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23C561E9-65E4-9B99-3792-05EFBFCD2FC0}"/>
                  </a:ext>
                </a:extLst>
              </p:cNvPr>
              <p:cNvSpPr txBox="1"/>
              <p:nvPr/>
            </p:nvSpPr>
            <p:spPr bwMode="auto">
              <a:xfrm>
                <a:off x="709514" y="5599557"/>
                <a:ext cx="3510966" cy="10011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>
                    <a:latin typeface="Times New Roman" panose="02020603050405020304" pitchFamily="18" charset="0"/>
                    <a:ea typeface="楷体" panose="02010609060101010101" pitchFamily="49" charset="-122"/>
                  </a:rPr>
                  <a:t>e.g.</a:t>
                </a:r>
                <a:r>
                  <a:rPr lang="zh-CN" altLang="en-US"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  <a:r>
                  <a:rPr lang="en-US" altLang="zh-CN">
                    <a:latin typeface="Times New Roman" panose="02020603050405020304" pitchFamily="18" charset="0"/>
                    <a:ea typeface="楷体" panose="02010609060101010101" pitchFamily="49" charset="-122"/>
                  </a:rPr>
                  <a:t>#</a:t>
                </a:r>
                <a:r>
                  <a:rPr lang="zh-CN" altLang="en-US"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  <a:r>
                  <a:rPr lang="en-US" altLang="zh-CN">
                    <a:latin typeface="Times New Roman" panose="02020603050405020304" pitchFamily="18" charset="0"/>
                    <a:ea typeface="楷体" panose="02010609060101010101" pitchFamily="49" charset="-122"/>
                  </a:rPr>
                  <a:t>of web pages</a:t>
                </a:r>
                <a:r>
                  <a:rPr lang="zh-CN" altLang="en-US"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 marL="342900" indent="-342900">
                  <a:lnSpc>
                    <a:spcPct val="12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𝑂</m:t>
                    </m:r>
                    <m:r>
                      <a:rPr lang="en-US" altLang="zh-CN" b="0" i="1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𝑛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2</m:t>
                        </m:r>
                      </m:sup>
                    </m:sSup>
                    <m:r>
                      <a:rPr lang="en-US" altLang="zh-CN" b="0" i="1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)</m:t>
                    </m:r>
                  </m:oMath>
                </a14:m>
                <a:r>
                  <a:rPr lang="en-US" altLang="zh-CN">
                    <a:latin typeface="Times New Roman" panose="02020603050405020304" pitchFamily="18" charset="0"/>
                    <a:ea typeface="楷体" panose="02010609060101010101" pitchFamily="49" charset="-122"/>
                  </a:rPr>
                  <a:t>:</a:t>
                </a: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23C561E9-65E4-9B99-3792-05EFBFCD2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514" y="5599557"/>
                <a:ext cx="3510966" cy="1001108"/>
              </a:xfrm>
              <a:prstGeom prst="rect">
                <a:avLst/>
              </a:prstGeom>
              <a:blipFill>
                <a:blip r:embed="rId5"/>
                <a:stretch>
                  <a:fillRect l="-1439" b="-1012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2" name="标题 24">
            <a:extLst>
              <a:ext uri="{FF2B5EF4-FFF2-40B4-BE49-F238E27FC236}">
                <a16:creationId xmlns:a16="http://schemas.microsoft.com/office/drawing/2014/main" id="{DE392036-4198-3EC3-E4F8-E910381ACAF8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Background</a:t>
            </a:r>
            <a:endParaRPr lang="zh-CN" altLang="en-US" sz="3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67" name="文本框 1066">
            <a:extLst>
              <a:ext uri="{FF2B5EF4-FFF2-40B4-BE49-F238E27FC236}">
                <a16:creationId xmlns:a16="http://schemas.microsoft.com/office/drawing/2014/main" id="{6258F045-E412-8275-1D38-25429775DB16}"/>
              </a:ext>
            </a:extLst>
          </p:cNvPr>
          <p:cNvSpPr txBox="1"/>
          <p:nvPr/>
        </p:nvSpPr>
        <p:spPr bwMode="auto">
          <a:xfrm>
            <a:off x="493490" y="4896561"/>
            <a:ext cx="3745470" cy="452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In the Early Stage</a:t>
            </a:r>
          </a:p>
        </p:txBody>
      </p:sp>
      <p:cxnSp>
        <p:nvCxnSpPr>
          <p:cNvPr id="1068" name="直接连接符 5">
            <a:extLst>
              <a:ext uri="{FF2B5EF4-FFF2-40B4-BE49-F238E27FC236}">
                <a16:creationId xmlns:a16="http://schemas.microsoft.com/office/drawing/2014/main" id="{E488DE6B-D62B-74B9-AC56-0A4C1AAFDCD6}"/>
              </a:ext>
            </a:extLst>
          </p:cNvPr>
          <p:cNvCxnSpPr/>
          <p:nvPr/>
        </p:nvCxnSpPr>
        <p:spPr bwMode="auto">
          <a:xfrm flipH="1">
            <a:off x="745898" y="5411553"/>
            <a:ext cx="342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5AAB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2" name="文本框 1071">
            <a:extLst>
              <a:ext uri="{FF2B5EF4-FFF2-40B4-BE49-F238E27FC236}">
                <a16:creationId xmlns:a16="http://schemas.microsoft.com/office/drawing/2014/main" id="{856323A5-A595-8075-DF6F-43D7BAA81531}"/>
              </a:ext>
            </a:extLst>
          </p:cNvPr>
          <p:cNvSpPr txBox="1"/>
          <p:nvPr/>
        </p:nvSpPr>
        <p:spPr bwMode="auto">
          <a:xfrm>
            <a:off x="5247072" y="4896561"/>
            <a:ext cx="3745470" cy="452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Contemporary Internet</a:t>
            </a:r>
          </a:p>
        </p:txBody>
      </p:sp>
      <p:cxnSp>
        <p:nvCxnSpPr>
          <p:cNvPr id="1073" name="直接连接符 5">
            <a:extLst>
              <a:ext uri="{FF2B5EF4-FFF2-40B4-BE49-F238E27FC236}">
                <a16:creationId xmlns:a16="http://schemas.microsoft.com/office/drawing/2014/main" id="{B88DE893-3AEA-00B9-A21A-0C087D230F86}"/>
              </a:ext>
            </a:extLst>
          </p:cNvPr>
          <p:cNvCxnSpPr/>
          <p:nvPr/>
        </p:nvCxnSpPr>
        <p:spPr bwMode="auto">
          <a:xfrm flipH="1">
            <a:off x="5429296" y="5411553"/>
            <a:ext cx="360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5AAB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4" name="文本框 1073">
                <a:extLst>
                  <a:ext uri="{FF2B5EF4-FFF2-40B4-BE49-F238E27FC236}">
                    <a16:creationId xmlns:a16="http://schemas.microsoft.com/office/drawing/2014/main" id="{1196442E-44D5-4D04-CFA3-2AE819B01299}"/>
                  </a:ext>
                </a:extLst>
              </p:cNvPr>
              <p:cNvSpPr txBox="1"/>
              <p:nvPr/>
            </p:nvSpPr>
            <p:spPr bwMode="auto">
              <a:xfrm>
                <a:off x="5403696" y="5599557"/>
                <a:ext cx="3868083" cy="9968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>
                    <a:latin typeface="Times New Roman" panose="02020603050405020304" pitchFamily="18" charset="0"/>
                    <a:ea typeface="楷体" panose="02010609060101010101" pitchFamily="49" charset="-122"/>
                  </a:rPr>
                  <a:t>e.g. #</a:t>
                </a:r>
                <a:r>
                  <a:rPr lang="zh-CN" altLang="en-US"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  <a:r>
                  <a:rPr lang="en-US" altLang="zh-CN">
                    <a:latin typeface="Times New Roman" panose="02020603050405020304" pitchFamily="18" charset="0"/>
                    <a:ea typeface="楷体" panose="02010609060101010101" pitchFamily="49" charset="-122"/>
                  </a:rPr>
                  <a:t>of web pages</a:t>
                </a:r>
                <a:r>
                  <a:rPr lang="zh-CN" altLang="en-US"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 marL="342900" indent="-342900">
                  <a:lnSpc>
                    <a:spcPct val="12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𝑂</m:t>
                    </m:r>
                    <m:r>
                      <a:rPr lang="en-US" altLang="zh-CN" b="0" i="1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𝑛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2</m:t>
                        </m:r>
                      </m:sup>
                    </m:sSup>
                    <m:r>
                      <a:rPr lang="en-US" altLang="zh-CN" b="0" i="1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)</m:t>
                    </m:r>
                  </m:oMath>
                </a14:m>
                <a:r>
                  <a:rPr lang="en-US" altLang="zh-CN">
                    <a:latin typeface="Times New Roman" panose="02020603050405020304" pitchFamily="18" charset="0"/>
                    <a:ea typeface="楷体" panose="02010609060101010101" pitchFamily="49" charset="-122"/>
                  </a:rPr>
                  <a:t>:</a:t>
                </a:r>
              </a:p>
            </p:txBody>
          </p:sp>
        </mc:Choice>
        <mc:Fallback xmlns="">
          <p:sp>
            <p:nvSpPr>
              <p:cNvPr id="1074" name="文本框 1073">
                <a:extLst>
                  <a:ext uri="{FF2B5EF4-FFF2-40B4-BE49-F238E27FC236}">
                    <a16:creationId xmlns:a16="http://schemas.microsoft.com/office/drawing/2014/main" id="{1196442E-44D5-4D04-CFA3-2AE819B01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3696" y="5599557"/>
                <a:ext cx="3868083" cy="996876"/>
              </a:xfrm>
              <a:prstGeom prst="rect">
                <a:avLst/>
              </a:prstGeom>
              <a:blipFill>
                <a:blip r:embed="rId6"/>
                <a:stretch>
                  <a:fillRect l="-1307" b="-886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34">
            <a:extLst>
              <a:ext uri="{FF2B5EF4-FFF2-40B4-BE49-F238E27FC236}">
                <a16:creationId xmlns:a16="http://schemas.microsoft.com/office/drawing/2014/main" id="{43C91774-14DE-9219-1EE5-027832A28D04}"/>
              </a:ext>
            </a:extLst>
          </p:cNvPr>
          <p:cNvSpPr>
            <a:spLocks noEditPoints="1"/>
          </p:cNvSpPr>
          <p:nvPr/>
        </p:nvSpPr>
        <p:spPr bwMode="auto">
          <a:xfrm>
            <a:off x="713500" y="1510730"/>
            <a:ext cx="8997950" cy="1106082"/>
          </a:xfrm>
          <a:custGeom>
            <a:avLst/>
            <a:gdLst>
              <a:gd name="T0" fmla="*/ 26 w 3711"/>
              <a:gd name="T1" fmla="*/ 284 h 969"/>
              <a:gd name="T2" fmla="*/ 283 w 3711"/>
              <a:gd name="T3" fmla="*/ 144 h 969"/>
              <a:gd name="T4" fmla="*/ 394 w 3711"/>
              <a:gd name="T5" fmla="*/ 65 h 969"/>
              <a:gd name="T6" fmla="*/ 1140 w 3711"/>
              <a:gd name="T7" fmla="*/ 13 h 969"/>
              <a:gd name="T8" fmla="*/ 2918 w 3711"/>
              <a:gd name="T9" fmla="*/ 66 h 969"/>
              <a:gd name="T10" fmla="*/ 3387 w 3711"/>
              <a:gd name="T11" fmla="*/ 146 h 969"/>
              <a:gd name="T12" fmla="*/ 3587 w 3711"/>
              <a:gd name="T13" fmla="*/ 188 h 969"/>
              <a:gd name="T14" fmla="*/ 3562 w 3711"/>
              <a:gd name="T15" fmla="*/ 303 h 969"/>
              <a:gd name="T16" fmla="*/ 3630 w 3711"/>
              <a:gd name="T17" fmla="*/ 389 h 969"/>
              <a:gd name="T18" fmla="*/ 3463 w 3711"/>
              <a:gd name="T19" fmla="*/ 519 h 969"/>
              <a:gd name="T20" fmla="*/ 3667 w 3711"/>
              <a:gd name="T21" fmla="*/ 614 h 969"/>
              <a:gd name="T22" fmla="*/ 3484 w 3711"/>
              <a:gd name="T23" fmla="*/ 637 h 969"/>
              <a:gd name="T24" fmla="*/ 3566 w 3711"/>
              <a:gd name="T25" fmla="*/ 718 h 969"/>
              <a:gd name="T26" fmla="*/ 3512 w 3711"/>
              <a:gd name="T27" fmla="*/ 815 h 969"/>
              <a:gd name="T28" fmla="*/ 3417 w 3711"/>
              <a:gd name="T29" fmla="*/ 880 h 969"/>
              <a:gd name="T30" fmla="*/ 3543 w 3711"/>
              <a:gd name="T31" fmla="*/ 941 h 969"/>
              <a:gd name="T32" fmla="*/ 3315 w 3711"/>
              <a:gd name="T33" fmla="*/ 958 h 969"/>
              <a:gd name="T34" fmla="*/ 2731 w 3711"/>
              <a:gd name="T35" fmla="*/ 934 h 969"/>
              <a:gd name="T36" fmla="*/ 2742 w 3711"/>
              <a:gd name="T37" fmla="*/ 924 h 969"/>
              <a:gd name="T38" fmla="*/ 2035 w 3711"/>
              <a:gd name="T39" fmla="*/ 918 h 969"/>
              <a:gd name="T40" fmla="*/ 1396 w 3711"/>
              <a:gd name="T41" fmla="*/ 894 h 969"/>
              <a:gd name="T42" fmla="*/ 1581 w 3711"/>
              <a:gd name="T43" fmla="*/ 860 h 969"/>
              <a:gd name="T44" fmla="*/ 1284 w 3711"/>
              <a:gd name="T45" fmla="*/ 903 h 969"/>
              <a:gd name="T46" fmla="*/ 1054 w 3711"/>
              <a:gd name="T47" fmla="*/ 913 h 969"/>
              <a:gd name="T48" fmla="*/ 612 w 3711"/>
              <a:gd name="T49" fmla="*/ 927 h 969"/>
              <a:gd name="T50" fmla="*/ 365 w 3711"/>
              <a:gd name="T51" fmla="*/ 933 h 969"/>
              <a:gd name="T52" fmla="*/ 292 w 3711"/>
              <a:gd name="T53" fmla="*/ 856 h 969"/>
              <a:gd name="T54" fmla="*/ 155 w 3711"/>
              <a:gd name="T55" fmla="*/ 801 h 969"/>
              <a:gd name="T56" fmla="*/ 238 w 3711"/>
              <a:gd name="T57" fmla="*/ 701 h 969"/>
              <a:gd name="T58" fmla="*/ 182 w 3711"/>
              <a:gd name="T59" fmla="*/ 606 h 969"/>
              <a:gd name="T60" fmla="*/ 16 w 3711"/>
              <a:gd name="T61" fmla="*/ 476 h 969"/>
              <a:gd name="T62" fmla="*/ 3086 w 3711"/>
              <a:gd name="T63" fmla="*/ 869 h 969"/>
              <a:gd name="T64" fmla="*/ 2478 w 3711"/>
              <a:gd name="T65" fmla="*/ 854 h 969"/>
              <a:gd name="T66" fmla="*/ 1072 w 3711"/>
              <a:gd name="T67" fmla="*/ 822 h 969"/>
              <a:gd name="T68" fmla="*/ 3102 w 3711"/>
              <a:gd name="T69" fmla="*/ 871 h 969"/>
              <a:gd name="T70" fmla="*/ 1235 w 3711"/>
              <a:gd name="T71" fmla="*/ 772 h 969"/>
              <a:gd name="T72" fmla="*/ 1026 w 3711"/>
              <a:gd name="T73" fmla="*/ 782 h 969"/>
              <a:gd name="T74" fmla="*/ 2006 w 3711"/>
              <a:gd name="T75" fmla="*/ 589 h 969"/>
              <a:gd name="T76" fmla="*/ 2732 w 3711"/>
              <a:gd name="T77" fmla="*/ 497 h 969"/>
              <a:gd name="T78" fmla="*/ 1607 w 3711"/>
              <a:gd name="T79" fmla="*/ 874 h 969"/>
              <a:gd name="T80" fmla="*/ 1682 w 3711"/>
              <a:gd name="T81" fmla="*/ 880 h 969"/>
              <a:gd name="T82" fmla="*/ 3213 w 3711"/>
              <a:gd name="T83" fmla="*/ 162 h 969"/>
              <a:gd name="T84" fmla="*/ 2125 w 3711"/>
              <a:gd name="T85" fmla="*/ 742 h 969"/>
              <a:gd name="T86" fmla="*/ 2345 w 3711"/>
              <a:gd name="T87" fmla="*/ 791 h 969"/>
              <a:gd name="T88" fmla="*/ 2328 w 3711"/>
              <a:gd name="T89" fmla="*/ 737 h 969"/>
              <a:gd name="T90" fmla="*/ 1289 w 3711"/>
              <a:gd name="T91" fmla="*/ 774 h 969"/>
              <a:gd name="T92" fmla="*/ 2941 w 3711"/>
              <a:gd name="T93" fmla="*/ 925 h 969"/>
              <a:gd name="T94" fmla="*/ 1277 w 3711"/>
              <a:gd name="T95" fmla="*/ 670 h 969"/>
              <a:gd name="T96" fmla="*/ 2834 w 3711"/>
              <a:gd name="T97" fmla="*/ 896 h 969"/>
              <a:gd name="T98" fmla="*/ 1637 w 3711"/>
              <a:gd name="T99" fmla="*/ 745 h 969"/>
              <a:gd name="T100" fmla="*/ 1344 w 3711"/>
              <a:gd name="T101" fmla="*/ 846 h 969"/>
              <a:gd name="T102" fmla="*/ 654 w 3711"/>
              <a:gd name="T103" fmla="*/ 776 h 969"/>
              <a:gd name="T104" fmla="*/ 281 w 3711"/>
              <a:gd name="T105" fmla="*/ 794 h 969"/>
              <a:gd name="T106" fmla="*/ 3306 w 3711"/>
              <a:gd name="T107" fmla="*/ 717 h 969"/>
              <a:gd name="T108" fmla="*/ 2193 w 3711"/>
              <a:gd name="T109" fmla="*/ 600 h 969"/>
              <a:gd name="T110" fmla="*/ 2123 w 3711"/>
              <a:gd name="T111" fmla="*/ 903 h 969"/>
              <a:gd name="T112" fmla="*/ 1028 w 3711"/>
              <a:gd name="T113" fmla="*/ 663 h 969"/>
              <a:gd name="T114" fmla="*/ 1364 w 3711"/>
              <a:gd name="T115" fmla="*/ 872 h 969"/>
              <a:gd name="T116" fmla="*/ 2278 w 3711"/>
              <a:gd name="T117" fmla="*/ 844 h 969"/>
              <a:gd name="T118" fmla="*/ 2650 w 3711"/>
              <a:gd name="T119" fmla="*/ 882 h 969"/>
              <a:gd name="T120" fmla="*/ 2434 w 3711"/>
              <a:gd name="T121" fmla="*/ 678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11" h="969">
                <a:moveTo>
                  <a:pt x="44" y="398"/>
                </a:moveTo>
                <a:cubicBezTo>
                  <a:pt x="37" y="398"/>
                  <a:pt x="30" y="398"/>
                  <a:pt x="23" y="398"/>
                </a:cubicBezTo>
                <a:cubicBezTo>
                  <a:pt x="16" y="399"/>
                  <a:pt x="10" y="399"/>
                  <a:pt x="3" y="400"/>
                </a:cubicBezTo>
                <a:cubicBezTo>
                  <a:pt x="2" y="397"/>
                  <a:pt x="1" y="394"/>
                  <a:pt x="0" y="392"/>
                </a:cubicBezTo>
                <a:cubicBezTo>
                  <a:pt x="12" y="383"/>
                  <a:pt x="24" y="374"/>
                  <a:pt x="36" y="365"/>
                </a:cubicBezTo>
                <a:cubicBezTo>
                  <a:pt x="35" y="365"/>
                  <a:pt x="32" y="364"/>
                  <a:pt x="28" y="362"/>
                </a:cubicBezTo>
                <a:cubicBezTo>
                  <a:pt x="53" y="350"/>
                  <a:pt x="77" y="338"/>
                  <a:pt x="104" y="326"/>
                </a:cubicBezTo>
                <a:cubicBezTo>
                  <a:pt x="77" y="311"/>
                  <a:pt x="53" y="298"/>
                  <a:pt x="26" y="284"/>
                </a:cubicBezTo>
                <a:cubicBezTo>
                  <a:pt x="34" y="276"/>
                  <a:pt x="41" y="269"/>
                  <a:pt x="47" y="262"/>
                </a:cubicBezTo>
                <a:cubicBezTo>
                  <a:pt x="50" y="257"/>
                  <a:pt x="52" y="250"/>
                  <a:pt x="52" y="244"/>
                </a:cubicBezTo>
                <a:cubicBezTo>
                  <a:pt x="53" y="231"/>
                  <a:pt x="59" y="224"/>
                  <a:pt x="72" y="220"/>
                </a:cubicBezTo>
                <a:cubicBezTo>
                  <a:pt x="89" y="216"/>
                  <a:pt x="107" y="213"/>
                  <a:pt x="123" y="206"/>
                </a:cubicBezTo>
                <a:cubicBezTo>
                  <a:pt x="133" y="202"/>
                  <a:pt x="139" y="193"/>
                  <a:pt x="149" y="184"/>
                </a:cubicBezTo>
                <a:cubicBezTo>
                  <a:pt x="161" y="179"/>
                  <a:pt x="177" y="171"/>
                  <a:pt x="194" y="165"/>
                </a:cubicBezTo>
                <a:cubicBezTo>
                  <a:pt x="212" y="158"/>
                  <a:pt x="231" y="149"/>
                  <a:pt x="250" y="148"/>
                </a:cubicBezTo>
                <a:cubicBezTo>
                  <a:pt x="261" y="148"/>
                  <a:pt x="271" y="148"/>
                  <a:pt x="283" y="144"/>
                </a:cubicBezTo>
                <a:cubicBezTo>
                  <a:pt x="279" y="141"/>
                  <a:pt x="277" y="139"/>
                  <a:pt x="270" y="133"/>
                </a:cubicBezTo>
                <a:cubicBezTo>
                  <a:pt x="287" y="135"/>
                  <a:pt x="298" y="136"/>
                  <a:pt x="309" y="138"/>
                </a:cubicBezTo>
                <a:cubicBezTo>
                  <a:pt x="282" y="124"/>
                  <a:pt x="254" y="130"/>
                  <a:pt x="225" y="131"/>
                </a:cubicBezTo>
                <a:cubicBezTo>
                  <a:pt x="228" y="129"/>
                  <a:pt x="232" y="127"/>
                  <a:pt x="238" y="123"/>
                </a:cubicBezTo>
                <a:cubicBezTo>
                  <a:pt x="229" y="120"/>
                  <a:pt x="224" y="119"/>
                  <a:pt x="217" y="117"/>
                </a:cubicBezTo>
                <a:cubicBezTo>
                  <a:pt x="241" y="104"/>
                  <a:pt x="269" y="127"/>
                  <a:pt x="297" y="107"/>
                </a:cubicBezTo>
                <a:cubicBezTo>
                  <a:pt x="274" y="101"/>
                  <a:pt x="252" y="102"/>
                  <a:pt x="254" y="72"/>
                </a:cubicBezTo>
                <a:cubicBezTo>
                  <a:pt x="300" y="70"/>
                  <a:pt x="347" y="67"/>
                  <a:pt x="394" y="65"/>
                </a:cubicBezTo>
                <a:cubicBezTo>
                  <a:pt x="440" y="63"/>
                  <a:pt x="486" y="62"/>
                  <a:pt x="532" y="59"/>
                </a:cubicBezTo>
                <a:cubicBezTo>
                  <a:pt x="541" y="59"/>
                  <a:pt x="550" y="55"/>
                  <a:pt x="559" y="52"/>
                </a:cubicBezTo>
                <a:cubicBezTo>
                  <a:pt x="559" y="50"/>
                  <a:pt x="559" y="49"/>
                  <a:pt x="558" y="47"/>
                </a:cubicBezTo>
                <a:cubicBezTo>
                  <a:pt x="535" y="48"/>
                  <a:pt x="512" y="50"/>
                  <a:pt x="489" y="51"/>
                </a:cubicBezTo>
                <a:cubicBezTo>
                  <a:pt x="489" y="51"/>
                  <a:pt x="489" y="50"/>
                  <a:pt x="489" y="50"/>
                </a:cubicBezTo>
                <a:cubicBezTo>
                  <a:pt x="495" y="48"/>
                  <a:pt x="500" y="45"/>
                  <a:pt x="506" y="45"/>
                </a:cubicBezTo>
                <a:cubicBezTo>
                  <a:pt x="577" y="39"/>
                  <a:pt x="647" y="32"/>
                  <a:pt x="718" y="28"/>
                </a:cubicBezTo>
                <a:cubicBezTo>
                  <a:pt x="859" y="22"/>
                  <a:pt x="1000" y="18"/>
                  <a:pt x="1140" y="13"/>
                </a:cubicBezTo>
                <a:cubicBezTo>
                  <a:pt x="1214" y="11"/>
                  <a:pt x="1289" y="9"/>
                  <a:pt x="1363" y="8"/>
                </a:cubicBezTo>
                <a:cubicBezTo>
                  <a:pt x="1525" y="5"/>
                  <a:pt x="1688" y="1"/>
                  <a:pt x="1851" y="1"/>
                </a:cubicBezTo>
                <a:cubicBezTo>
                  <a:pt x="1982" y="0"/>
                  <a:pt x="2114" y="0"/>
                  <a:pt x="2245" y="4"/>
                </a:cubicBezTo>
                <a:cubicBezTo>
                  <a:pt x="2376" y="8"/>
                  <a:pt x="2506" y="16"/>
                  <a:pt x="2636" y="24"/>
                </a:cubicBezTo>
                <a:cubicBezTo>
                  <a:pt x="2706" y="29"/>
                  <a:pt x="2775" y="36"/>
                  <a:pt x="2844" y="46"/>
                </a:cubicBezTo>
                <a:cubicBezTo>
                  <a:pt x="2833" y="48"/>
                  <a:pt x="2822" y="50"/>
                  <a:pt x="2811" y="52"/>
                </a:cubicBezTo>
                <a:cubicBezTo>
                  <a:pt x="2811" y="53"/>
                  <a:pt x="2811" y="55"/>
                  <a:pt x="2811" y="56"/>
                </a:cubicBezTo>
                <a:cubicBezTo>
                  <a:pt x="2845" y="59"/>
                  <a:pt x="2879" y="62"/>
                  <a:pt x="2918" y="66"/>
                </a:cubicBezTo>
                <a:cubicBezTo>
                  <a:pt x="2905" y="88"/>
                  <a:pt x="2884" y="66"/>
                  <a:pt x="2873" y="78"/>
                </a:cubicBezTo>
                <a:cubicBezTo>
                  <a:pt x="2875" y="79"/>
                  <a:pt x="2879" y="81"/>
                  <a:pt x="2883" y="82"/>
                </a:cubicBezTo>
                <a:cubicBezTo>
                  <a:pt x="2878" y="85"/>
                  <a:pt x="2875" y="87"/>
                  <a:pt x="2867" y="90"/>
                </a:cubicBezTo>
                <a:cubicBezTo>
                  <a:pt x="2919" y="96"/>
                  <a:pt x="2968" y="102"/>
                  <a:pt x="3016" y="107"/>
                </a:cubicBezTo>
                <a:cubicBezTo>
                  <a:pt x="3068" y="113"/>
                  <a:pt x="3120" y="120"/>
                  <a:pt x="3172" y="125"/>
                </a:cubicBezTo>
                <a:cubicBezTo>
                  <a:pt x="3219" y="130"/>
                  <a:pt x="3265" y="133"/>
                  <a:pt x="3312" y="136"/>
                </a:cubicBezTo>
                <a:cubicBezTo>
                  <a:pt x="3332" y="138"/>
                  <a:pt x="3353" y="137"/>
                  <a:pt x="3374" y="138"/>
                </a:cubicBezTo>
                <a:cubicBezTo>
                  <a:pt x="3378" y="139"/>
                  <a:pt x="3382" y="144"/>
                  <a:pt x="3387" y="146"/>
                </a:cubicBezTo>
                <a:cubicBezTo>
                  <a:pt x="3386" y="148"/>
                  <a:pt x="3385" y="150"/>
                  <a:pt x="3384" y="152"/>
                </a:cubicBezTo>
                <a:cubicBezTo>
                  <a:pt x="3366" y="151"/>
                  <a:pt x="3348" y="150"/>
                  <a:pt x="3330" y="149"/>
                </a:cubicBezTo>
                <a:cubicBezTo>
                  <a:pt x="3351" y="163"/>
                  <a:pt x="3373" y="159"/>
                  <a:pt x="3395" y="158"/>
                </a:cubicBezTo>
                <a:cubicBezTo>
                  <a:pt x="3418" y="158"/>
                  <a:pt x="3442" y="159"/>
                  <a:pt x="3465" y="160"/>
                </a:cubicBezTo>
                <a:cubicBezTo>
                  <a:pt x="3486" y="161"/>
                  <a:pt x="3507" y="162"/>
                  <a:pt x="3527" y="164"/>
                </a:cubicBezTo>
                <a:cubicBezTo>
                  <a:pt x="3532" y="165"/>
                  <a:pt x="3537" y="169"/>
                  <a:pt x="3542" y="169"/>
                </a:cubicBezTo>
                <a:cubicBezTo>
                  <a:pt x="3553" y="169"/>
                  <a:pt x="3564" y="168"/>
                  <a:pt x="3578" y="167"/>
                </a:cubicBezTo>
                <a:cubicBezTo>
                  <a:pt x="3580" y="171"/>
                  <a:pt x="3583" y="179"/>
                  <a:pt x="3587" y="188"/>
                </a:cubicBezTo>
                <a:cubicBezTo>
                  <a:pt x="3593" y="188"/>
                  <a:pt x="3600" y="188"/>
                  <a:pt x="3607" y="189"/>
                </a:cubicBezTo>
                <a:cubicBezTo>
                  <a:pt x="3607" y="189"/>
                  <a:pt x="3609" y="190"/>
                  <a:pt x="3609" y="191"/>
                </a:cubicBezTo>
                <a:cubicBezTo>
                  <a:pt x="3622" y="211"/>
                  <a:pt x="3628" y="229"/>
                  <a:pt x="3596" y="236"/>
                </a:cubicBezTo>
                <a:cubicBezTo>
                  <a:pt x="3595" y="236"/>
                  <a:pt x="3593" y="243"/>
                  <a:pt x="3594" y="244"/>
                </a:cubicBezTo>
                <a:cubicBezTo>
                  <a:pt x="3598" y="248"/>
                  <a:pt x="3603" y="251"/>
                  <a:pt x="3608" y="253"/>
                </a:cubicBezTo>
                <a:cubicBezTo>
                  <a:pt x="3628" y="259"/>
                  <a:pt x="3648" y="266"/>
                  <a:pt x="3670" y="273"/>
                </a:cubicBezTo>
                <a:cubicBezTo>
                  <a:pt x="3632" y="281"/>
                  <a:pt x="3596" y="289"/>
                  <a:pt x="3561" y="297"/>
                </a:cubicBezTo>
                <a:cubicBezTo>
                  <a:pt x="3561" y="299"/>
                  <a:pt x="3562" y="301"/>
                  <a:pt x="3562" y="303"/>
                </a:cubicBezTo>
                <a:cubicBezTo>
                  <a:pt x="3572" y="304"/>
                  <a:pt x="3582" y="305"/>
                  <a:pt x="3594" y="307"/>
                </a:cubicBezTo>
                <a:cubicBezTo>
                  <a:pt x="3591" y="311"/>
                  <a:pt x="3589" y="312"/>
                  <a:pt x="3589" y="313"/>
                </a:cubicBezTo>
                <a:cubicBezTo>
                  <a:pt x="3616" y="320"/>
                  <a:pt x="3644" y="326"/>
                  <a:pt x="3672" y="333"/>
                </a:cubicBezTo>
                <a:cubicBezTo>
                  <a:pt x="3676" y="349"/>
                  <a:pt x="3676" y="349"/>
                  <a:pt x="3701" y="349"/>
                </a:cubicBezTo>
                <a:cubicBezTo>
                  <a:pt x="3711" y="363"/>
                  <a:pt x="3710" y="371"/>
                  <a:pt x="3690" y="372"/>
                </a:cubicBezTo>
                <a:cubicBezTo>
                  <a:pt x="3666" y="372"/>
                  <a:pt x="3642" y="374"/>
                  <a:pt x="3618" y="375"/>
                </a:cubicBezTo>
                <a:cubicBezTo>
                  <a:pt x="3613" y="375"/>
                  <a:pt x="3609" y="377"/>
                  <a:pt x="3603" y="382"/>
                </a:cubicBezTo>
                <a:cubicBezTo>
                  <a:pt x="3612" y="384"/>
                  <a:pt x="3622" y="385"/>
                  <a:pt x="3630" y="389"/>
                </a:cubicBezTo>
                <a:cubicBezTo>
                  <a:pt x="3650" y="399"/>
                  <a:pt x="3670" y="410"/>
                  <a:pt x="3689" y="422"/>
                </a:cubicBezTo>
                <a:cubicBezTo>
                  <a:pt x="3694" y="426"/>
                  <a:pt x="3699" y="439"/>
                  <a:pt x="3697" y="441"/>
                </a:cubicBezTo>
                <a:cubicBezTo>
                  <a:pt x="3690" y="449"/>
                  <a:pt x="3680" y="454"/>
                  <a:pt x="3671" y="458"/>
                </a:cubicBezTo>
                <a:cubicBezTo>
                  <a:pt x="3659" y="463"/>
                  <a:pt x="3647" y="466"/>
                  <a:pt x="3635" y="469"/>
                </a:cubicBezTo>
                <a:cubicBezTo>
                  <a:pt x="3626" y="471"/>
                  <a:pt x="3616" y="471"/>
                  <a:pt x="3607" y="473"/>
                </a:cubicBezTo>
                <a:cubicBezTo>
                  <a:pt x="3599" y="474"/>
                  <a:pt x="3586" y="469"/>
                  <a:pt x="3587" y="487"/>
                </a:cubicBezTo>
                <a:cubicBezTo>
                  <a:pt x="3561" y="472"/>
                  <a:pt x="3533" y="482"/>
                  <a:pt x="3515" y="495"/>
                </a:cubicBezTo>
                <a:cubicBezTo>
                  <a:pt x="3498" y="506"/>
                  <a:pt x="3474" y="498"/>
                  <a:pt x="3463" y="519"/>
                </a:cubicBezTo>
                <a:cubicBezTo>
                  <a:pt x="3493" y="517"/>
                  <a:pt x="3522" y="515"/>
                  <a:pt x="3551" y="513"/>
                </a:cubicBezTo>
                <a:cubicBezTo>
                  <a:pt x="3507" y="541"/>
                  <a:pt x="3457" y="544"/>
                  <a:pt x="3408" y="551"/>
                </a:cubicBezTo>
                <a:cubicBezTo>
                  <a:pt x="3484" y="565"/>
                  <a:pt x="3559" y="578"/>
                  <a:pt x="3634" y="591"/>
                </a:cubicBezTo>
                <a:cubicBezTo>
                  <a:pt x="3634" y="593"/>
                  <a:pt x="3634" y="595"/>
                  <a:pt x="3634" y="597"/>
                </a:cubicBezTo>
                <a:cubicBezTo>
                  <a:pt x="3615" y="598"/>
                  <a:pt x="3597" y="600"/>
                  <a:pt x="3578" y="601"/>
                </a:cubicBezTo>
                <a:cubicBezTo>
                  <a:pt x="3578" y="603"/>
                  <a:pt x="3578" y="604"/>
                  <a:pt x="3578" y="606"/>
                </a:cubicBezTo>
                <a:cubicBezTo>
                  <a:pt x="3592" y="606"/>
                  <a:pt x="3606" y="607"/>
                  <a:pt x="3620" y="608"/>
                </a:cubicBezTo>
                <a:cubicBezTo>
                  <a:pt x="3636" y="609"/>
                  <a:pt x="3652" y="611"/>
                  <a:pt x="3667" y="614"/>
                </a:cubicBezTo>
                <a:cubicBezTo>
                  <a:pt x="3670" y="614"/>
                  <a:pt x="3674" y="619"/>
                  <a:pt x="3674" y="621"/>
                </a:cubicBezTo>
                <a:cubicBezTo>
                  <a:pt x="3674" y="624"/>
                  <a:pt x="3670" y="628"/>
                  <a:pt x="3667" y="629"/>
                </a:cubicBezTo>
                <a:cubicBezTo>
                  <a:pt x="3658" y="630"/>
                  <a:pt x="3649" y="632"/>
                  <a:pt x="3639" y="632"/>
                </a:cubicBezTo>
                <a:cubicBezTo>
                  <a:pt x="3593" y="629"/>
                  <a:pt x="3547" y="626"/>
                  <a:pt x="3502" y="623"/>
                </a:cubicBezTo>
                <a:cubicBezTo>
                  <a:pt x="3501" y="625"/>
                  <a:pt x="3501" y="628"/>
                  <a:pt x="3501" y="630"/>
                </a:cubicBezTo>
                <a:cubicBezTo>
                  <a:pt x="3510" y="631"/>
                  <a:pt x="3519" y="633"/>
                  <a:pt x="3528" y="634"/>
                </a:cubicBezTo>
                <a:cubicBezTo>
                  <a:pt x="3528" y="635"/>
                  <a:pt x="3528" y="636"/>
                  <a:pt x="3528" y="637"/>
                </a:cubicBezTo>
                <a:cubicBezTo>
                  <a:pt x="3513" y="637"/>
                  <a:pt x="3498" y="637"/>
                  <a:pt x="3484" y="637"/>
                </a:cubicBezTo>
                <a:cubicBezTo>
                  <a:pt x="3508" y="647"/>
                  <a:pt x="3531" y="659"/>
                  <a:pt x="3556" y="667"/>
                </a:cubicBezTo>
                <a:cubicBezTo>
                  <a:pt x="3571" y="671"/>
                  <a:pt x="3588" y="670"/>
                  <a:pt x="3605" y="672"/>
                </a:cubicBezTo>
                <a:cubicBezTo>
                  <a:pt x="3603" y="675"/>
                  <a:pt x="3599" y="681"/>
                  <a:pt x="3595" y="688"/>
                </a:cubicBezTo>
                <a:cubicBezTo>
                  <a:pt x="3612" y="690"/>
                  <a:pt x="3628" y="691"/>
                  <a:pt x="3646" y="692"/>
                </a:cubicBezTo>
                <a:cubicBezTo>
                  <a:pt x="3645" y="702"/>
                  <a:pt x="3652" y="713"/>
                  <a:pt x="3637" y="719"/>
                </a:cubicBezTo>
                <a:cubicBezTo>
                  <a:pt x="3635" y="721"/>
                  <a:pt x="3636" y="732"/>
                  <a:pt x="3636" y="742"/>
                </a:cubicBezTo>
                <a:cubicBezTo>
                  <a:pt x="3625" y="738"/>
                  <a:pt x="3616" y="734"/>
                  <a:pt x="3605" y="731"/>
                </a:cubicBezTo>
                <a:cubicBezTo>
                  <a:pt x="3592" y="726"/>
                  <a:pt x="3579" y="722"/>
                  <a:pt x="3566" y="718"/>
                </a:cubicBezTo>
                <a:cubicBezTo>
                  <a:pt x="3555" y="715"/>
                  <a:pt x="3547" y="718"/>
                  <a:pt x="3548" y="732"/>
                </a:cubicBezTo>
                <a:cubicBezTo>
                  <a:pt x="3540" y="731"/>
                  <a:pt x="3532" y="731"/>
                  <a:pt x="3524" y="730"/>
                </a:cubicBezTo>
                <a:cubicBezTo>
                  <a:pt x="3526" y="745"/>
                  <a:pt x="3532" y="749"/>
                  <a:pt x="3546" y="747"/>
                </a:cubicBezTo>
                <a:cubicBezTo>
                  <a:pt x="3564" y="745"/>
                  <a:pt x="3582" y="746"/>
                  <a:pt x="3600" y="746"/>
                </a:cubicBezTo>
                <a:cubicBezTo>
                  <a:pt x="3600" y="748"/>
                  <a:pt x="3600" y="750"/>
                  <a:pt x="3600" y="752"/>
                </a:cubicBezTo>
                <a:cubicBezTo>
                  <a:pt x="3574" y="754"/>
                  <a:pt x="3547" y="757"/>
                  <a:pt x="3521" y="759"/>
                </a:cubicBezTo>
                <a:cubicBezTo>
                  <a:pt x="3527" y="780"/>
                  <a:pt x="3527" y="780"/>
                  <a:pt x="3549" y="794"/>
                </a:cubicBezTo>
                <a:cubicBezTo>
                  <a:pt x="3543" y="811"/>
                  <a:pt x="3543" y="811"/>
                  <a:pt x="3512" y="815"/>
                </a:cubicBezTo>
                <a:cubicBezTo>
                  <a:pt x="3520" y="818"/>
                  <a:pt x="3527" y="820"/>
                  <a:pt x="3539" y="825"/>
                </a:cubicBezTo>
                <a:cubicBezTo>
                  <a:pt x="3531" y="827"/>
                  <a:pt x="3527" y="828"/>
                  <a:pt x="3522" y="830"/>
                </a:cubicBezTo>
                <a:cubicBezTo>
                  <a:pt x="3526" y="833"/>
                  <a:pt x="3529" y="835"/>
                  <a:pt x="3537" y="840"/>
                </a:cubicBezTo>
                <a:cubicBezTo>
                  <a:pt x="3521" y="841"/>
                  <a:pt x="3511" y="842"/>
                  <a:pt x="3498" y="844"/>
                </a:cubicBezTo>
                <a:cubicBezTo>
                  <a:pt x="3508" y="857"/>
                  <a:pt x="3522" y="851"/>
                  <a:pt x="3535" y="856"/>
                </a:cubicBezTo>
                <a:cubicBezTo>
                  <a:pt x="3489" y="862"/>
                  <a:pt x="3442" y="842"/>
                  <a:pt x="3400" y="873"/>
                </a:cubicBezTo>
                <a:cubicBezTo>
                  <a:pt x="3409" y="874"/>
                  <a:pt x="3417" y="874"/>
                  <a:pt x="3429" y="875"/>
                </a:cubicBezTo>
                <a:cubicBezTo>
                  <a:pt x="3425" y="877"/>
                  <a:pt x="3423" y="878"/>
                  <a:pt x="3417" y="880"/>
                </a:cubicBezTo>
                <a:cubicBezTo>
                  <a:pt x="3467" y="890"/>
                  <a:pt x="3513" y="900"/>
                  <a:pt x="3560" y="909"/>
                </a:cubicBezTo>
                <a:cubicBezTo>
                  <a:pt x="3560" y="911"/>
                  <a:pt x="3559" y="913"/>
                  <a:pt x="3559" y="915"/>
                </a:cubicBezTo>
                <a:cubicBezTo>
                  <a:pt x="3555" y="915"/>
                  <a:pt x="3551" y="915"/>
                  <a:pt x="3548" y="914"/>
                </a:cubicBezTo>
                <a:cubicBezTo>
                  <a:pt x="3547" y="915"/>
                  <a:pt x="3547" y="916"/>
                  <a:pt x="3547" y="917"/>
                </a:cubicBezTo>
                <a:cubicBezTo>
                  <a:pt x="3553" y="920"/>
                  <a:pt x="3560" y="923"/>
                  <a:pt x="3566" y="926"/>
                </a:cubicBezTo>
                <a:cubicBezTo>
                  <a:pt x="3541" y="923"/>
                  <a:pt x="3516" y="921"/>
                  <a:pt x="3490" y="919"/>
                </a:cubicBezTo>
                <a:cubicBezTo>
                  <a:pt x="3490" y="921"/>
                  <a:pt x="3490" y="924"/>
                  <a:pt x="3489" y="926"/>
                </a:cubicBezTo>
                <a:cubicBezTo>
                  <a:pt x="3505" y="931"/>
                  <a:pt x="3521" y="935"/>
                  <a:pt x="3543" y="941"/>
                </a:cubicBezTo>
                <a:cubicBezTo>
                  <a:pt x="3510" y="941"/>
                  <a:pt x="3483" y="941"/>
                  <a:pt x="3456" y="941"/>
                </a:cubicBezTo>
                <a:cubicBezTo>
                  <a:pt x="3455" y="942"/>
                  <a:pt x="3455" y="943"/>
                  <a:pt x="3455" y="945"/>
                </a:cubicBezTo>
                <a:cubicBezTo>
                  <a:pt x="3466" y="947"/>
                  <a:pt x="3476" y="949"/>
                  <a:pt x="3491" y="952"/>
                </a:cubicBezTo>
                <a:cubicBezTo>
                  <a:pt x="3459" y="954"/>
                  <a:pt x="3432" y="957"/>
                  <a:pt x="3404" y="959"/>
                </a:cubicBezTo>
                <a:cubicBezTo>
                  <a:pt x="3404" y="960"/>
                  <a:pt x="3403" y="962"/>
                  <a:pt x="3402" y="964"/>
                </a:cubicBezTo>
                <a:cubicBezTo>
                  <a:pt x="3405" y="965"/>
                  <a:pt x="3407" y="966"/>
                  <a:pt x="3414" y="969"/>
                </a:cubicBezTo>
                <a:cubicBezTo>
                  <a:pt x="3378" y="966"/>
                  <a:pt x="3346" y="963"/>
                  <a:pt x="3315" y="960"/>
                </a:cubicBezTo>
                <a:cubicBezTo>
                  <a:pt x="3315" y="959"/>
                  <a:pt x="3315" y="959"/>
                  <a:pt x="3315" y="958"/>
                </a:cubicBezTo>
                <a:cubicBezTo>
                  <a:pt x="3327" y="958"/>
                  <a:pt x="3340" y="957"/>
                  <a:pt x="3352" y="957"/>
                </a:cubicBezTo>
                <a:cubicBezTo>
                  <a:pt x="3352" y="956"/>
                  <a:pt x="3352" y="955"/>
                  <a:pt x="3352" y="954"/>
                </a:cubicBezTo>
                <a:cubicBezTo>
                  <a:pt x="3318" y="954"/>
                  <a:pt x="3284" y="954"/>
                  <a:pt x="3246" y="954"/>
                </a:cubicBezTo>
                <a:cubicBezTo>
                  <a:pt x="3254" y="958"/>
                  <a:pt x="3258" y="961"/>
                  <a:pt x="3265" y="964"/>
                </a:cubicBezTo>
                <a:cubicBezTo>
                  <a:pt x="3233" y="964"/>
                  <a:pt x="3202" y="964"/>
                  <a:pt x="3172" y="964"/>
                </a:cubicBezTo>
                <a:cubicBezTo>
                  <a:pt x="3172" y="964"/>
                  <a:pt x="3172" y="963"/>
                  <a:pt x="3172" y="962"/>
                </a:cubicBezTo>
                <a:cubicBezTo>
                  <a:pt x="3184" y="960"/>
                  <a:pt x="3197" y="958"/>
                  <a:pt x="3210" y="956"/>
                </a:cubicBezTo>
                <a:cubicBezTo>
                  <a:pt x="3050" y="953"/>
                  <a:pt x="2890" y="959"/>
                  <a:pt x="2731" y="934"/>
                </a:cubicBezTo>
                <a:cubicBezTo>
                  <a:pt x="2802" y="934"/>
                  <a:pt x="2874" y="934"/>
                  <a:pt x="2943" y="934"/>
                </a:cubicBezTo>
                <a:cubicBezTo>
                  <a:pt x="2924" y="913"/>
                  <a:pt x="2896" y="920"/>
                  <a:pt x="2869" y="919"/>
                </a:cubicBezTo>
                <a:cubicBezTo>
                  <a:pt x="2826" y="916"/>
                  <a:pt x="2782" y="911"/>
                  <a:pt x="2738" y="913"/>
                </a:cubicBezTo>
                <a:cubicBezTo>
                  <a:pt x="2703" y="915"/>
                  <a:pt x="2671" y="901"/>
                  <a:pt x="2634" y="902"/>
                </a:cubicBezTo>
                <a:cubicBezTo>
                  <a:pt x="2638" y="905"/>
                  <a:pt x="2640" y="906"/>
                  <a:pt x="2644" y="909"/>
                </a:cubicBezTo>
                <a:cubicBezTo>
                  <a:pt x="2612" y="909"/>
                  <a:pt x="2582" y="909"/>
                  <a:pt x="2553" y="909"/>
                </a:cubicBezTo>
                <a:cubicBezTo>
                  <a:pt x="2552" y="911"/>
                  <a:pt x="2552" y="912"/>
                  <a:pt x="2552" y="914"/>
                </a:cubicBezTo>
                <a:cubicBezTo>
                  <a:pt x="2616" y="917"/>
                  <a:pt x="2679" y="921"/>
                  <a:pt x="2742" y="924"/>
                </a:cubicBezTo>
                <a:cubicBezTo>
                  <a:pt x="2742" y="925"/>
                  <a:pt x="2742" y="926"/>
                  <a:pt x="2742" y="926"/>
                </a:cubicBezTo>
                <a:cubicBezTo>
                  <a:pt x="2712" y="926"/>
                  <a:pt x="2682" y="926"/>
                  <a:pt x="2652" y="926"/>
                </a:cubicBezTo>
                <a:cubicBezTo>
                  <a:pt x="2645" y="926"/>
                  <a:pt x="2638" y="926"/>
                  <a:pt x="2630" y="926"/>
                </a:cubicBezTo>
                <a:cubicBezTo>
                  <a:pt x="2607" y="926"/>
                  <a:pt x="2582" y="940"/>
                  <a:pt x="2560" y="920"/>
                </a:cubicBezTo>
                <a:cubicBezTo>
                  <a:pt x="2562" y="922"/>
                  <a:pt x="2563" y="924"/>
                  <a:pt x="2566" y="929"/>
                </a:cubicBezTo>
                <a:cubicBezTo>
                  <a:pt x="2535" y="929"/>
                  <a:pt x="2506" y="929"/>
                  <a:pt x="2476" y="929"/>
                </a:cubicBezTo>
                <a:cubicBezTo>
                  <a:pt x="2402" y="928"/>
                  <a:pt x="2328" y="927"/>
                  <a:pt x="2254" y="926"/>
                </a:cubicBezTo>
                <a:cubicBezTo>
                  <a:pt x="2181" y="924"/>
                  <a:pt x="2108" y="921"/>
                  <a:pt x="2035" y="918"/>
                </a:cubicBezTo>
                <a:cubicBezTo>
                  <a:pt x="1997" y="916"/>
                  <a:pt x="1960" y="910"/>
                  <a:pt x="1922" y="908"/>
                </a:cubicBezTo>
                <a:cubicBezTo>
                  <a:pt x="1893" y="906"/>
                  <a:pt x="1865" y="910"/>
                  <a:pt x="1836" y="910"/>
                </a:cubicBezTo>
                <a:cubicBezTo>
                  <a:pt x="1817" y="910"/>
                  <a:pt x="1798" y="905"/>
                  <a:pt x="1779" y="904"/>
                </a:cubicBezTo>
                <a:cubicBezTo>
                  <a:pt x="1700" y="903"/>
                  <a:pt x="1620" y="902"/>
                  <a:pt x="1540" y="901"/>
                </a:cubicBezTo>
                <a:cubicBezTo>
                  <a:pt x="1524" y="901"/>
                  <a:pt x="1507" y="901"/>
                  <a:pt x="1490" y="901"/>
                </a:cubicBezTo>
                <a:cubicBezTo>
                  <a:pt x="1490" y="899"/>
                  <a:pt x="1489" y="896"/>
                  <a:pt x="1489" y="894"/>
                </a:cubicBezTo>
                <a:cubicBezTo>
                  <a:pt x="1495" y="892"/>
                  <a:pt x="1501" y="891"/>
                  <a:pt x="1507" y="890"/>
                </a:cubicBezTo>
                <a:cubicBezTo>
                  <a:pt x="1484" y="880"/>
                  <a:pt x="1422" y="882"/>
                  <a:pt x="1396" y="894"/>
                </a:cubicBezTo>
                <a:cubicBezTo>
                  <a:pt x="1416" y="893"/>
                  <a:pt x="1432" y="891"/>
                  <a:pt x="1449" y="890"/>
                </a:cubicBezTo>
                <a:cubicBezTo>
                  <a:pt x="1438" y="902"/>
                  <a:pt x="1438" y="903"/>
                  <a:pt x="1404" y="900"/>
                </a:cubicBezTo>
                <a:cubicBezTo>
                  <a:pt x="1388" y="899"/>
                  <a:pt x="1372" y="894"/>
                  <a:pt x="1354" y="890"/>
                </a:cubicBezTo>
                <a:cubicBezTo>
                  <a:pt x="1355" y="896"/>
                  <a:pt x="1355" y="900"/>
                  <a:pt x="1356" y="904"/>
                </a:cubicBezTo>
                <a:cubicBezTo>
                  <a:pt x="1325" y="898"/>
                  <a:pt x="1295" y="892"/>
                  <a:pt x="1265" y="886"/>
                </a:cubicBezTo>
                <a:cubicBezTo>
                  <a:pt x="1269" y="885"/>
                  <a:pt x="1274" y="883"/>
                  <a:pt x="1282" y="880"/>
                </a:cubicBezTo>
                <a:cubicBezTo>
                  <a:pt x="1267" y="877"/>
                  <a:pt x="1255" y="874"/>
                  <a:pt x="1239" y="870"/>
                </a:cubicBezTo>
                <a:cubicBezTo>
                  <a:pt x="1355" y="867"/>
                  <a:pt x="1468" y="863"/>
                  <a:pt x="1581" y="860"/>
                </a:cubicBezTo>
                <a:cubicBezTo>
                  <a:pt x="1581" y="858"/>
                  <a:pt x="1581" y="857"/>
                  <a:pt x="1580" y="855"/>
                </a:cubicBezTo>
                <a:cubicBezTo>
                  <a:pt x="1405" y="854"/>
                  <a:pt x="1230" y="865"/>
                  <a:pt x="1055" y="865"/>
                </a:cubicBezTo>
                <a:cubicBezTo>
                  <a:pt x="1065" y="873"/>
                  <a:pt x="1075" y="881"/>
                  <a:pt x="1084" y="888"/>
                </a:cubicBezTo>
                <a:cubicBezTo>
                  <a:pt x="1083" y="891"/>
                  <a:pt x="1083" y="893"/>
                  <a:pt x="1082" y="896"/>
                </a:cubicBezTo>
                <a:cubicBezTo>
                  <a:pt x="1104" y="892"/>
                  <a:pt x="1126" y="887"/>
                  <a:pt x="1148" y="887"/>
                </a:cubicBezTo>
                <a:cubicBezTo>
                  <a:pt x="1165" y="886"/>
                  <a:pt x="1181" y="893"/>
                  <a:pt x="1198" y="894"/>
                </a:cubicBezTo>
                <a:cubicBezTo>
                  <a:pt x="1225" y="896"/>
                  <a:pt x="1253" y="895"/>
                  <a:pt x="1280" y="896"/>
                </a:cubicBezTo>
                <a:cubicBezTo>
                  <a:pt x="1282" y="896"/>
                  <a:pt x="1283" y="897"/>
                  <a:pt x="1284" y="903"/>
                </a:cubicBezTo>
                <a:cubicBezTo>
                  <a:pt x="1242" y="903"/>
                  <a:pt x="1199" y="903"/>
                  <a:pt x="1151" y="903"/>
                </a:cubicBezTo>
                <a:cubicBezTo>
                  <a:pt x="1157" y="909"/>
                  <a:pt x="1158" y="911"/>
                  <a:pt x="1163" y="916"/>
                </a:cubicBezTo>
                <a:cubicBezTo>
                  <a:pt x="1137" y="918"/>
                  <a:pt x="1114" y="920"/>
                  <a:pt x="1091" y="923"/>
                </a:cubicBezTo>
                <a:cubicBezTo>
                  <a:pt x="1091" y="921"/>
                  <a:pt x="1091" y="920"/>
                  <a:pt x="1091" y="919"/>
                </a:cubicBezTo>
                <a:cubicBezTo>
                  <a:pt x="1104" y="916"/>
                  <a:pt x="1117" y="914"/>
                  <a:pt x="1130" y="912"/>
                </a:cubicBezTo>
                <a:cubicBezTo>
                  <a:pt x="1130" y="911"/>
                  <a:pt x="1130" y="911"/>
                  <a:pt x="1130" y="910"/>
                </a:cubicBezTo>
                <a:cubicBezTo>
                  <a:pt x="1106" y="909"/>
                  <a:pt x="1082" y="907"/>
                  <a:pt x="1059" y="907"/>
                </a:cubicBezTo>
                <a:cubicBezTo>
                  <a:pt x="1057" y="906"/>
                  <a:pt x="1053" y="911"/>
                  <a:pt x="1054" y="913"/>
                </a:cubicBezTo>
                <a:cubicBezTo>
                  <a:pt x="1054" y="915"/>
                  <a:pt x="1058" y="917"/>
                  <a:pt x="1060" y="920"/>
                </a:cubicBezTo>
                <a:cubicBezTo>
                  <a:pt x="1023" y="920"/>
                  <a:pt x="985" y="919"/>
                  <a:pt x="947" y="921"/>
                </a:cubicBezTo>
                <a:cubicBezTo>
                  <a:pt x="928" y="921"/>
                  <a:pt x="909" y="926"/>
                  <a:pt x="889" y="927"/>
                </a:cubicBezTo>
                <a:cubicBezTo>
                  <a:pt x="876" y="929"/>
                  <a:pt x="861" y="931"/>
                  <a:pt x="849" y="928"/>
                </a:cubicBezTo>
                <a:cubicBezTo>
                  <a:pt x="808" y="916"/>
                  <a:pt x="767" y="925"/>
                  <a:pt x="726" y="927"/>
                </a:cubicBezTo>
                <a:cubicBezTo>
                  <a:pt x="715" y="927"/>
                  <a:pt x="705" y="926"/>
                  <a:pt x="693" y="923"/>
                </a:cubicBezTo>
                <a:cubicBezTo>
                  <a:pt x="667" y="916"/>
                  <a:pt x="638" y="921"/>
                  <a:pt x="608" y="921"/>
                </a:cubicBezTo>
                <a:cubicBezTo>
                  <a:pt x="610" y="925"/>
                  <a:pt x="611" y="927"/>
                  <a:pt x="612" y="927"/>
                </a:cubicBezTo>
                <a:cubicBezTo>
                  <a:pt x="636" y="931"/>
                  <a:pt x="661" y="934"/>
                  <a:pt x="686" y="937"/>
                </a:cubicBezTo>
                <a:cubicBezTo>
                  <a:pt x="686" y="940"/>
                  <a:pt x="686" y="942"/>
                  <a:pt x="686" y="944"/>
                </a:cubicBezTo>
                <a:cubicBezTo>
                  <a:pt x="664" y="944"/>
                  <a:pt x="643" y="944"/>
                  <a:pt x="622" y="944"/>
                </a:cubicBezTo>
                <a:cubicBezTo>
                  <a:pt x="589" y="944"/>
                  <a:pt x="557" y="945"/>
                  <a:pt x="524" y="943"/>
                </a:cubicBezTo>
                <a:cubicBezTo>
                  <a:pt x="504" y="942"/>
                  <a:pt x="483" y="937"/>
                  <a:pt x="464" y="948"/>
                </a:cubicBezTo>
                <a:cubicBezTo>
                  <a:pt x="462" y="949"/>
                  <a:pt x="456" y="943"/>
                  <a:pt x="446" y="936"/>
                </a:cubicBezTo>
                <a:cubicBezTo>
                  <a:pt x="424" y="936"/>
                  <a:pt x="395" y="936"/>
                  <a:pt x="365" y="936"/>
                </a:cubicBezTo>
                <a:cubicBezTo>
                  <a:pt x="365" y="935"/>
                  <a:pt x="365" y="934"/>
                  <a:pt x="365" y="933"/>
                </a:cubicBezTo>
                <a:cubicBezTo>
                  <a:pt x="375" y="927"/>
                  <a:pt x="384" y="922"/>
                  <a:pt x="393" y="917"/>
                </a:cubicBezTo>
                <a:cubicBezTo>
                  <a:pt x="368" y="908"/>
                  <a:pt x="342" y="899"/>
                  <a:pt x="316" y="890"/>
                </a:cubicBezTo>
                <a:cubicBezTo>
                  <a:pt x="351" y="893"/>
                  <a:pt x="382" y="912"/>
                  <a:pt x="421" y="898"/>
                </a:cubicBezTo>
                <a:cubicBezTo>
                  <a:pt x="404" y="896"/>
                  <a:pt x="389" y="897"/>
                  <a:pt x="376" y="892"/>
                </a:cubicBezTo>
                <a:cubicBezTo>
                  <a:pt x="364" y="889"/>
                  <a:pt x="343" y="894"/>
                  <a:pt x="347" y="869"/>
                </a:cubicBezTo>
                <a:cubicBezTo>
                  <a:pt x="339" y="869"/>
                  <a:pt x="332" y="868"/>
                  <a:pt x="320" y="867"/>
                </a:cubicBezTo>
                <a:cubicBezTo>
                  <a:pt x="325" y="863"/>
                  <a:pt x="328" y="861"/>
                  <a:pt x="332" y="858"/>
                </a:cubicBezTo>
                <a:cubicBezTo>
                  <a:pt x="320" y="858"/>
                  <a:pt x="309" y="857"/>
                  <a:pt x="292" y="856"/>
                </a:cubicBezTo>
                <a:cubicBezTo>
                  <a:pt x="300" y="850"/>
                  <a:pt x="305" y="847"/>
                  <a:pt x="310" y="843"/>
                </a:cubicBezTo>
                <a:cubicBezTo>
                  <a:pt x="308" y="840"/>
                  <a:pt x="306" y="836"/>
                  <a:pt x="303" y="831"/>
                </a:cubicBezTo>
                <a:cubicBezTo>
                  <a:pt x="284" y="839"/>
                  <a:pt x="280" y="838"/>
                  <a:pt x="280" y="820"/>
                </a:cubicBezTo>
                <a:cubicBezTo>
                  <a:pt x="262" y="822"/>
                  <a:pt x="244" y="826"/>
                  <a:pt x="226" y="826"/>
                </a:cubicBezTo>
                <a:cubicBezTo>
                  <a:pt x="213" y="826"/>
                  <a:pt x="200" y="821"/>
                  <a:pt x="187" y="819"/>
                </a:cubicBezTo>
                <a:cubicBezTo>
                  <a:pt x="181" y="819"/>
                  <a:pt x="174" y="822"/>
                  <a:pt x="168" y="823"/>
                </a:cubicBezTo>
                <a:cubicBezTo>
                  <a:pt x="161" y="823"/>
                  <a:pt x="154" y="821"/>
                  <a:pt x="148" y="821"/>
                </a:cubicBezTo>
                <a:cubicBezTo>
                  <a:pt x="150" y="815"/>
                  <a:pt x="152" y="810"/>
                  <a:pt x="155" y="801"/>
                </a:cubicBezTo>
                <a:cubicBezTo>
                  <a:pt x="146" y="799"/>
                  <a:pt x="136" y="797"/>
                  <a:pt x="126" y="795"/>
                </a:cubicBezTo>
                <a:cubicBezTo>
                  <a:pt x="126" y="793"/>
                  <a:pt x="126" y="792"/>
                  <a:pt x="126" y="790"/>
                </a:cubicBezTo>
                <a:cubicBezTo>
                  <a:pt x="182" y="776"/>
                  <a:pt x="238" y="762"/>
                  <a:pt x="294" y="747"/>
                </a:cubicBezTo>
                <a:cubicBezTo>
                  <a:pt x="294" y="746"/>
                  <a:pt x="294" y="745"/>
                  <a:pt x="293" y="743"/>
                </a:cubicBezTo>
                <a:cubicBezTo>
                  <a:pt x="273" y="735"/>
                  <a:pt x="252" y="728"/>
                  <a:pt x="232" y="720"/>
                </a:cubicBezTo>
                <a:cubicBezTo>
                  <a:pt x="232" y="718"/>
                  <a:pt x="233" y="716"/>
                  <a:pt x="233" y="714"/>
                </a:cubicBezTo>
                <a:cubicBezTo>
                  <a:pt x="239" y="715"/>
                  <a:pt x="244" y="716"/>
                  <a:pt x="252" y="717"/>
                </a:cubicBezTo>
                <a:cubicBezTo>
                  <a:pt x="247" y="712"/>
                  <a:pt x="244" y="708"/>
                  <a:pt x="238" y="701"/>
                </a:cubicBezTo>
                <a:cubicBezTo>
                  <a:pt x="253" y="705"/>
                  <a:pt x="265" y="708"/>
                  <a:pt x="278" y="712"/>
                </a:cubicBezTo>
                <a:cubicBezTo>
                  <a:pt x="273" y="704"/>
                  <a:pt x="269" y="699"/>
                  <a:pt x="266" y="695"/>
                </a:cubicBezTo>
                <a:cubicBezTo>
                  <a:pt x="272" y="691"/>
                  <a:pt x="279" y="689"/>
                  <a:pt x="285" y="686"/>
                </a:cubicBezTo>
                <a:cubicBezTo>
                  <a:pt x="274" y="677"/>
                  <a:pt x="265" y="669"/>
                  <a:pt x="256" y="662"/>
                </a:cubicBezTo>
                <a:cubicBezTo>
                  <a:pt x="262" y="658"/>
                  <a:pt x="268" y="655"/>
                  <a:pt x="278" y="648"/>
                </a:cubicBezTo>
                <a:cubicBezTo>
                  <a:pt x="260" y="645"/>
                  <a:pt x="245" y="641"/>
                  <a:pt x="230" y="641"/>
                </a:cubicBezTo>
                <a:cubicBezTo>
                  <a:pt x="217" y="641"/>
                  <a:pt x="210" y="639"/>
                  <a:pt x="204" y="626"/>
                </a:cubicBezTo>
                <a:cubicBezTo>
                  <a:pt x="201" y="617"/>
                  <a:pt x="190" y="611"/>
                  <a:pt x="182" y="606"/>
                </a:cubicBezTo>
                <a:cubicBezTo>
                  <a:pt x="164" y="595"/>
                  <a:pt x="164" y="596"/>
                  <a:pt x="179" y="578"/>
                </a:cubicBezTo>
                <a:cubicBezTo>
                  <a:pt x="173" y="576"/>
                  <a:pt x="168" y="575"/>
                  <a:pt x="164" y="573"/>
                </a:cubicBezTo>
                <a:cubicBezTo>
                  <a:pt x="185" y="546"/>
                  <a:pt x="205" y="519"/>
                  <a:pt x="243" y="512"/>
                </a:cubicBezTo>
                <a:cubicBezTo>
                  <a:pt x="242" y="510"/>
                  <a:pt x="241" y="508"/>
                  <a:pt x="240" y="506"/>
                </a:cubicBezTo>
                <a:cubicBezTo>
                  <a:pt x="210" y="509"/>
                  <a:pt x="180" y="515"/>
                  <a:pt x="150" y="513"/>
                </a:cubicBezTo>
                <a:cubicBezTo>
                  <a:pt x="123" y="511"/>
                  <a:pt x="91" y="522"/>
                  <a:pt x="69" y="493"/>
                </a:cubicBezTo>
                <a:cubicBezTo>
                  <a:pt x="53" y="514"/>
                  <a:pt x="37" y="498"/>
                  <a:pt x="23" y="495"/>
                </a:cubicBezTo>
                <a:cubicBezTo>
                  <a:pt x="20" y="488"/>
                  <a:pt x="17" y="482"/>
                  <a:pt x="16" y="476"/>
                </a:cubicBezTo>
                <a:cubicBezTo>
                  <a:pt x="13" y="465"/>
                  <a:pt x="12" y="452"/>
                  <a:pt x="25" y="448"/>
                </a:cubicBezTo>
                <a:cubicBezTo>
                  <a:pt x="37" y="445"/>
                  <a:pt x="35" y="437"/>
                  <a:pt x="32" y="432"/>
                </a:cubicBezTo>
                <a:cubicBezTo>
                  <a:pt x="20" y="414"/>
                  <a:pt x="34" y="407"/>
                  <a:pt x="44" y="398"/>
                </a:cubicBezTo>
                <a:cubicBezTo>
                  <a:pt x="52" y="404"/>
                  <a:pt x="61" y="410"/>
                  <a:pt x="69" y="416"/>
                </a:cubicBezTo>
                <a:cubicBezTo>
                  <a:pt x="71" y="415"/>
                  <a:pt x="72" y="414"/>
                  <a:pt x="74" y="413"/>
                </a:cubicBezTo>
                <a:cubicBezTo>
                  <a:pt x="72" y="407"/>
                  <a:pt x="71" y="397"/>
                  <a:pt x="68" y="396"/>
                </a:cubicBezTo>
                <a:cubicBezTo>
                  <a:pt x="61" y="395"/>
                  <a:pt x="52" y="398"/>
                  <a:pt x="44" y="398"/>
                </a:cubicBezTo>
                <a:close/>
                <a:moveTo>
                  <a:pt x="3086" y="869"/>
                </a:moveTo>
                <a:cubicBezTo>
                  <a:pt x="3086" y="868"/>
                  <a:pt x="3085" y="868"/>
                  <a:pt x="3085" y="867"/>
                </a:cubicBezTo>
                <a:cubicBezTo>
                  <a:pt x="3069" y="865"/>
                  <a:pt x="3054" y="863"/>
                  <a:pt x="3038" y="862"/>
                </a:cubicBezTo>
                <a:cubicBezTo>
                  <a:pt x="2981" y="857"/>
                  <a:pt x="2923" y="866"/>
                  <a:pt x="2866" y="860"/>
                </a:cubicBezTo>
                <a:cubicBezTo>
                  <a:pt x="2847" y="858"/>
                  <a:pt x="2828" y="863"/>
                  <a:pt x="2810" y="862"/>
                </a:cubicBezTo>
                <a:cubicBezTo>
                  <a:pt x="2774" y="860"/>
                  <a:pt x="2739" y="855"/>
                  <a:pt x="2703" y="854"/>
                </a:cubicBezTo>
                <a:cubicBezTo>
                  <a:pt x="2630" y="851"/>
                  <a:pt x="2558" y="850"/>
                  <a:pt x="2485" y="849"/>
                </a:cubicBezTo>
                <a:cubicBezTo>
                  <a:pt x="2474" y="848"/>
                  <a:pt x="2462" y="847"/>
                  <a:pt x="2451" y="846"/>
                </a:cubicBezTo>
                <a:cubicBezTo>
                  <a:pt x="2459" y="852"/>
                  <a:pt x="2469" y="854"/>
                  <a:pt x="2478" y="854"/>
                </a:cubicBezTo>
                <a:cubicBezTo>
                  <a:pt x="2521" y="856"/>
                  <a:pt x="2564" y="858"/>
                  <a:pt x="2607" y="860"/>
                </a:cubicBezTo>
                <a:cubicBezTo>
                  <a:pt x="2647" y="863"/>
                  <a:pt x="2688" y="867"/>
                  <a:pt x="2728" y="869"/>
                </a:cubicBezTo>
                <a:cubicBezTo>
                  <a:pt x="2799" y="871"/>
                  <a:pt x="2870" y="873"/>
                  <a:pt x="2942" y="875"/>
                </a:cubicBezTo>
                <a:cubicBezTo>
                  <a:pt x="2976" y="876"/>
                  <a:pt x="3011" y="877"/>
                  <a:pt x="3045" y="876"/>
                </a:cubicBezTo>
                <a:cubicBezTo>
                  <a:pt x="3059" y="876"/>
                  <a:pt x="3073" y="872"/>
                  <a:pt x="3086" y="869"/>
                </a:cubicBezTo>
                <a:close/>
                <a:moveTo>
                  <a:pt x="1567" y="812"/>
                </a:moveTo>
                <a:cubicBezTo>
                  <a:pt x="1567" y="812"/>
                  <a:pt x="1567" y="811"/>
                  <a:pt x="1566" y="810"/>
                </a:cubicBezTo>
                <a:cubicBezTo>
                  <a:pt x="1402" y="814"/>
                  <a:pt x="1237" y="818"/>
                  <a:pt x="1072" y="822"/>
                </a:cubicBezTo>
                <a:cubicBezTo>
                  <a:pt x="1098" y="827"/>
                  <a:pt x="1123" y="831"/>
                  <a:pt x="1148" y="832"/>
                </a:cubicBezTo>
                <a:cubicBezTo>
                  <a:pt x="1199" y="832"/>
                  <a:pt x="1249" y="829"/>
                  <a:pt x="1299" y="829"/>
                </a:cubicBezTo>
                <a:cubicBezTo>
                  <a:pt x="1358" y="828"/>
                  <a:pt x="1417" y="831"/>
                  <a:pt x="1476" y="828"/>
                </a:cubicBezTo>
                <a:cubicBezTo>
                  <a:pt x="1506" y="827"/>
                  <a:pt x="1536" y="818"/>
                  <a:pt x="1567" y="812"/>
                </a:cubicBezTo>
                <a:close/>
                <a:moveTo>
                  <a:pt x="3131" y="849"/>
                </a:moveTo>
                <a:cubicBezTo>
                  <a:pt x="3162" y="858"/>
                  <a:pt x="3196" y="839"/>
                  <a:pt x="3228" y="860"/>
                </a:cubicBezTo>
                <a:cubicBezTo>
                  <a:pt x="3183" y="862"/>
                  <a:pt x="3142" y="864"/>
                  <a:pt x="3102" y="866"/>
                </a:cubicBezTo>
                <a:cubicBezTo>
                  <a:pt x="3102" y="868"/>
                  <a:pt x="3102" y="869"/>
                  <a:pt x="3102" y="871"/>
                </a:cubicBezTo>
                <a:cubicBezTo>
                  <a:pt x="3198" y="871"/>
                  <a:pt x="3294" y="871"/>
                  <a:pt x="3390" y="871"/>
                </a:cubicBezTo>
                <a:cubicBezTo>
                  <a:pt x="3390" y="868"/>
                  <a:pt x="3390" y="865"/>
                  <a:pt x="3390" y="861"/>
                </a:cubicBezTo>
                <a:cubicBezTo>
                  <a:pt x="3348" y="861"/>
                  <a:pt x="3305" y="861"/>
                  <a:pt x="3263" y="861"/>
                </a:cubicBezTo>
                <a:cubicBezTo>
                  <a:pt x="3263" y="858"/>
                  <a:pt x="3263" y="855"/>
                  <a:pt x="3263" y="852"/>
                </a:cubicBezTo>
                <a:cubicBezTo>
                  <a:pt x="3294" y="852"/>
                  <a:pt x="3325" y="852"/>
                  <a:pt x="3357" y="852"/>
                </a:cubicBezTo>
                <a:cubicBezTo>
                  <a:pt x="3282" y="846"/>
                  <a:pt x="3207" y="825"/>
                  <a:pt x="3131" y="849"/>
                </a:cubicBezTo>
                <a:close/>
                <a:moveTo>
                  <a:pt x="1026" y="782"/>
                </a:moveTo>
                <a:cubicBezTo>
                  <a:pt x="1093" y="779"/>
                  <a:pt x="1164" y="775"/>
                  <a:pt x="1235" y="772"/>
                </a:cubicBezTo>
                <a:cubicBezTo>
                  <a:pt x="1228" y="768"/>
                  <a:pt x="1220" y="765"/>
                  <a:pt x="1212" y="765"/>
                </a:cubicBezTo>
                <a:cubicBezTo>
                  <a:pt x="1198" y="765"/>
                  <a:pt x="1184" y="768"/>
                  <a:pt x="1171" y="767"/>
                </a:cubicBezTo>
                <a:cubicBezTo>
                  <a:pt x="1125" y="766"/>
                  <a:pt x="1080" y="764"/>
                  <a:pt x="1034" y="764"/>
                </a:cubicBezTo>
                <a:cubicBezTo>
                  <a:pt x="1015" y="763"/>
                  <a:pt x="995" y="765"/>
                  <a:pt x="975" y="766"/>
                </a:cubicBezTo>
                <a:cubicBezTo>
                  <a:pt x="975" y="768"/>
                  <a:pt x="975" y="770"/>
                  <a:pt x="976" y="772"/>
                </a:cubicBezTo>
                <a:cubicBezTo>
                  <a:pt x="994" y="773"/>
                  <a:pt x="1013" y="775"/>
                  <a:pt x="1031" y="776"/>
                </a:cubicBezTo>
                <a:cubicBezTo>
                  <a:pt x="1031" y="778"/>
                  <a:pt x="1031" y="780"/>
                  <a:pt x="1031" y="781"/>
                </a:cubicBezTo>
                <a:cubicBezTo>
                  <a:pt x="1028" y="782"/>
                  <a:pt x="1025" y="782"/>
                  <a:pt x="1026" y="782"/>
                </a:cubicBezTo>
                <a:close/>
                <a:moveTo>
                  <a:pt x="1715" y="582"/>
                </a:moveTo>
                <a:cubicBezTo>
                  <a:pt x="1715" y="585"/>
                  <a:pt x="1715" y="587"/>
                  <a:pt x="1715" y="590"/>
                </a:cubicBezTo>
                <a:cubicBezTo>
                  <a:pt x="1775" y="590"/>
                  <a:pt x="1834" y="589"/>
                  <a:pt x="1893" y="590"/>
                </a:cubicBezTo>
                <a:cubicBezTo>
                  <a:pt x="1930" y="591"/>
                  <a:pt x="1968" y="583"/>
                  <a:pt x="2004" y="598"/>
                </a:cubicBezTo>
                <a:cubicBezTo>
                  <a:pt x="2013" y="601"/>
                  <a:pt x="2023" y="599"/>
                  <a:pt x="2033" y="600"/>
                </a:cubicBezTo>
                <a:cubicBezTo>
                  <a:pt x="2033" y="599"/>
                  <a:pt x="2033" y="598"/>
                  <a:pt x="2033" y="597"/>
                </a:cubicBezTo>
                <a:cubicBezTo>
                  <a:pt x="2024" y="596"/>
                  <a:pt x="2015" y="594"/>
                  <a:pt x="2006" y="593"/>
                </a:cubicBezTo>
                <a:cubicBezTo>
                  <a:pt x="2006" y="592"/>
                  <a:pt x="2006" y="590"/>
                  <a:pt x="2006" y="589"/>
                </a:cubicBezTo>
                <a:cubicBezTo>
                  <a:pt x="2032" y="588"/>
                  <a:pt x="2058" y="586"/>
                  <a:pt x="2084" y="585"/>
                </a:cubicBezTo>
                <a:cubicBezTo>
                  <a:pt x="2084" y="584"/>
                  <a:pt x="2084" y="583"/>
                  <a:pt x="2084" y="582"/>
                </a:cubicBezTo>
                <a:cubicBezTo>
                  <a:pt x="1961" y="582"/>
                  <a:pt x="1838" y="582"/>
                  <a:pt x="1715" y="582"/>
                </a:cubicBezTo>
                <a:close/>
                <a:moveTo>
                  <a:pt x="1860" y="846"/>
                </a:moveTo>
                <a:cubicBezTo>
                  <a:pt x="1973" y="858"/>
                  <a:pt x="2082" y="850"/>
                  <a:pt x="2190" y="852"/>
                </a:cubicBezTo>
                <a:cubicBezTo>
                  <a:pt x="2190" y="850"/>
                  <a:pt x="2190" y="848"/>
                  <a:pt x="2190" y="846"/>
                </a:cubicBezTo>
                <a:cubicBezTo>
                  <a:pt x="2082" y="846"/>
                  <a:pt x="1974" y="846"/>
                  <a:pt x="1860" y="846"/>
                </a:cubicBezTo>
                <a:close/>
                <a:moveTo>
                  <a:pt x="2732" y="497"/>
                </a:moveTo>
                <a:cubicBezTo>
                  <a:pt x="2732" y="499"/>
                  <a:pt x="2733" y="501"/>
                  <a:pt x="2733" y="503"/>
                </a:cubicBezTo>
                <a:cubicBezTo>
                  <a:pt x="2815" y="505"/>
                  <a:pt x="2897" y="507"/>
                  <a:pt x="2979" y="503"/>
                </a:cubicBezTo>
                <a:cubicBezTo>
                  <a:pt x="2979" y="501"/>
                  <a:pt x="2979" y="499"/>
                  <a:pt x="2979" y="497"/>
                </a:cubicBezTo>
                <a:cubicBezTo>
                  <a:pt x="2897" y="497"/>
                  <a:pt x="2815" y="497"/>
                  <a:pt x="2732" y="497"/>
                </a:cubicBezTo>
                <a:close/>
                <a:moveTo>
                  <a:pt x="1642" y="871"/>
                </a:moveTo>
                <a:cubicBezTo>
                  <a:pt x="1622" y="871"/>
                  <a:pt x="1604" y="871"/>
                  <a:pt x="1586" y="871"/>
                </a:cubicBezTo>
                <a:cubicBezTo>
                  <a:pt x="1586" y="871"/>
                  <a:pt x="1586" y="872"/>
                  <a:pt x="1586" y="873"/>
                </a:cubicBezTo>
                <a:cubicBezTo>
                  <a:pt x="1593" y="874"/>
                  <a:pt x="1600" y="874"/>
                  <a:pt x="1607" y="874"/>
                </a:cubicBezTo>
                <a:cubicBezTo>
                  <a:pt x="1607" y="876"/>
                  <a:pt x="1607" y="878"/>
                  <a:pt x="1607" y="879"/>
                </a:cubicBezTo>
                <a:cubicBezTo>
                  <a:pt x="1578" y="879"/>
                  <a:pt x="1548" y="879"/>
                  <a:pt x="1519" y="879"/>
                </a:cubicBezTo>
                <a:cubicBezTo>
                  <a:pt x="1519" y="881"/>
                  <a:pt x="1519" y="883"/>
                  <a:pt x="1519" y="885"/>
                </a:cubicBezTo>
                <a:cubicBezTo>
                  <a:pt x="1534" y="885"/>
                  <a:pt x="1550" y="885"/>
                  <a:pt x="1565" y="885"/>
                </a:cubicBezTo>
                <a:cubicBezTo>
                  <a:pt x="1565" y="886"/>
                  <a:pt x="1565" y="887"/>
                  <a:pt x="1565" y="889"/>
                </a:cubicBezTo>
                <a:cubicBezTo>
                  <a:pt x="1558" y="890"/>
                  <a:pt x="1551" y="891"/>
                  <a:pt x="1544" y="892"/>
                </a:cubicBezTo>
                <a:cubicBezTo>
                  <a:pt x="1544" y="893"/>
                  <a:pt x="1544" y="894"/>
                  <a:pt x="1544" y="895"/>
                </a:cubicBezTo>
                <a:cubicBezTo>
                  <a:pt x="1590" y="890"/>
                  <a:pt x="1636" y="885"/>
                  <a:pt x="1682" y="880"/>
                </a:cubicBezTo>
                <a:cubicBezTo>
                  <a:pt x="1682" y="879"/>
                  <a:pt x="1682" y="878"/>
                  <a:pt x="1682" y="877"/>
                </a:cubicBezTo>
                <a:cubicBezTo>
                  <a:pt x="1666" y="877"/>
                  <a:pt x="1651" y="877"/>
                  <a:pt x="1633" y="877"/>
                </a:cubicBezTo>
                <a:cubicBezTo>
                  <a:pt x="1637" y="874"/>
                  <a:pt x="1639" y="873"/>
                  <a:pt x="1642" y="871"/>
                </a:cubicBezTo>
                <a:close/>
                <a:moveTo>
                  <a:pt x="3146" y="164"/>
                </a:moveTo>
                <a:cubicBezTo>
                  <a:pt x="3146" y="166"/>
                  <a:pt x="3146" y="167"/>
                  <a:pt x="3146" y="168"/>
                </a:cubicBezTo>
                <a:cubicBezTo>
                  <a:pt x="3185" y="168"/>
                  <a:pt x="3224" y="168"/>
                  <a:pt x="3263" y="168"/>
                </a:cubicBezTo>
                <a:cubicBezTo>
                  <a:pt x="3237" y="156"/>
                  <a:pt x="3211" y="142"/>
                  <a:pt x="3180" y="155"/>
                </a:cubicBezTo>
                <a:cubicBezTo>
                  <a:pt x="3191" y="158"/>
                  <a:pt x="3202" y="160"/>
                  <a:pt x="3213" y="162"/>
                </a:cubicBezTo>
                <a:cubicBezTo>
                  <a:pt x="3213" y="163"/>
                  <a:pt x="3213" y="164"/>
                  <a:pt x="3212" y="164"/>
                </a:cubicBezTo>
                <a:cubicBezTo>
                  <a:pt x="3190" y="164"/>
                  <a:pt x="3168" y="164"/>
                  <a:pt x="3146" y="164"/>
                </a:cubicBezTo>
                <a:close/>
                <a:moveTo>
                  <a:pt x="2203" y="745"/>
                </a:moveTo>
                <a:cubicBezTo>
                  <a:pt x="2204" y="744"/>
                  <a:pt x="2204" y="742"/>
                  <a:pt x="2204" y="741"/>
                </a:cubicBezTo>
                <a:cubicBezTo>
                  <a:pt x="2221" y="743"/>
                  <a:pt x="2238" y="744"/>
                  <a:pt x="2256" y="746"/>
                </a:cubicBezTo>
                <a:cubicBezTo>
                  <a:pt x="2256" y="743"/>
                  <a:pt x="2256" y="741"/>
                  <a:pt x="2256" y="738"/>
                </a:cubicBezTo>
                <a:cubicBezTo>
                  <a:pt x="2212" y="738"/>
                  <a:pt x="2169" y="738"/>
                  <a:pt x="2125" y="738"/>
                </a:cubicBezTo>
                <a:cubicBezTo>
                  <a:pt x="2125" y="739"/>
                  <a:pt x="2125" y="740"/>
                  <a:pt x="2125" y="742"/>
                </a:cubicBezTo>
                <a:cubicBezTo>
                  <a:pt x="2157" y="744"/>
                  <a:pt x="2190" y="747"/>
                  <a:pt x="2222" y="750"/>
                </a:cubicBezTo>
                <a:cubicBezTo>
                  <a:pt x="2222" y="748"/>
                  <a:pt x="2223" y="747"/>
                  <a:pt x="2223" y="745"/>
                </a:cubicBezTo>
                <a:cubicBezTo>
                  <a:pt x="2216" y="745"/>
                  <a:pt x="2210" y="745"/>
                  <a:pt x="2203" y="745"/>
                </a:cubicBezTo>
                <a:close/>
                <a:moveTo>
                  <a:pt x="2500" y="797"/>
                </a:moveTo>
                <a:cubicBezTo>
                  <a:pt x="2500" y="796"/>
                  <a:pt x="2500" y="795"/>
                  <a:pt x="2500" y="794"/>
                </a:cubicBezTo>
                <a:cubicBezTo>
                  <a:pt x="2483" y="794"/>
                  <a:pt x="2466" y="794"/>
                  <a:pt x="2448" y="794"/>
                </a:cubicBezTo>
                <a:cubicBezTo>
                  <a:pt x="2431" y="794"/>
                  <a:pt x="2414" y="793"/>
                  <a:pt x="2397" y="793"/>
                </a:cubicBezTo>
                <a:cubicBezTo>
                  <a:pt x="2379" y="792"/>
                  <a:pt x="2362" y="791"/>
                  <a:pt x="2345" y="791"/>
                </a:cubicBezTo>
                <a:cubicBezTo>
                  <a:pt x="2329" y="791"/>
                  <a:pt x="2313" y="793"/>
                  <a:pt x="2296" y="794"/>
                </a:cubicBezTo>
                <a:cubicBezTo>
                  <a:pt x="2297" y="795"/>
                  <a:pt x="2297" y="796"/>
                  <a:pt x="2297" y="797"/>
                </a:cubicBezTo>
                <a:cubicBezTo>
                  <a:pt x="2364" y="797"/>
                  <a:pt x="2432" y="797"/>
                  <a:pt x="2500" y="797"/>
                </a:cubicBezTo>
                <a:close/>
                <a:moveTo>
                  <a:pt x="2362" y="737"/>
                </a:moveTo>
                <a:cubicBezTo>
                  <a:pt x="2363" y="736"/>
                  <a:pt x="2364" y="735"/>
                  <a:pt x="2364" y="733"/>
                </a:cubicBezTo>
                <a:cubicBezTo>
                  <a:pt x="2331" y="733"/>
                  <a:pt x="2299" y="733"/>
                  <a:pt x="2268" y="733"/>
                </a:cubicBezTo>
                <a:cubicBezTo>
                  <a:pt x="2287" y="757"/>
                  <a:pt x="2312" y="745"/>
                  <a:pt x="2335" y="744"/>
                </a:cubicBezTo>
                <a:cubicBezTo>
                  <a:pt x="2334" y="742"/>
                  <a:pt x="2332" y="741"/>
                  <a:pt x="2328" y="737"/>
                </a:cubicBezTo>
                <a:cubicBezTo>
                  <a:pt x="2341" y="737"/>
                  <a:pt x="2352" y="737"/>
                  <a:pt x="2362" y="737"/>
                </a:cubicBezTo>
                <a:close/>
                <a:moveTo>
                  <a:pt x="509" y="791"/>
                </a:moveTo>
                <a:cubicBezTo>
                  <a:pt x="482" y="772"/>
                  <a:pt x="449" y="774"/>
                  <a:pt x="433" y="791"/>
                </a:cubicBezTo>
                <a:cubicBezTo>
                  <a:pt x="456" y="791"/>
                  <a:pt x="480" y="791"/>
                  <a:pt x="509" y="791"/>
                </a:cubicBezTo>
                <a:close/>
                <a:moveTo>
                  <a:pt x="1394" y="774"/>
                </a:moveTo>
                <a:cubicBezTo>
                  <a:pt x="1394" y="773"/>
                  <a:pt x="1394" y="771"/>
                  <a:pt x="1394" y="769"/>
                </a:cubicBezTo>
                <a:cubicBezTo>
                  <a:pt x="1359" y="769"/>
                  <a:pt x="1324" y="769"/>
                  <a:pt x="1289" y="769"/>
                </a:cubicBezTo>
                <a:cubicBezTo>
                  <a:pt x="1289" y="771"/>
                  <a:pt x="1289" y="773"/>
                  <a:pt x="1289" y="774"/>
                </a:cubicBezTo>
                <a:cubicBezTo>
                  <a:pt x="1324" y="774"/>
                  <a:pt x="1359" y="774"/>
                  <a:pt x="1394" y="774"/>
                </a:cubicBezTo>
                <a:close/>
                <a:moveTo>
                  <a:pt x="2394" y="834"/>
                </a:moveTo>
                <a:cubicBezTo>
                  <a:pt x="2394" y="832"/>
                  <a:pt x="2394" y="829"/>
                  <a:pt x="2394" y="827"/>
                </a:cubicBezTo>
                <a:cubicBezTo>
                  <a:pt x="2364" y="825"/>
                  <a:pt x="2334" y="823"/>
                  <a:pt x="2304" y="820"/>
                </a:cubicBezTo>
                <a:cubicBezTo>
                  <a:pt x="2303" y="823"/>
                  <a:pt x="2303" y="826"/>
                  <a:pt x="2303" y="829"/>
                </a:cubicBezTo>
                <a:cubicBezTo>
                  <a:pt x="2333" y="831"/>
                  <a:pt x="2364" y="833"/>
                  <a:pt x="2394" y="834"/>
                </a:cubicBezTo>
                <a:close/>
                <a:moveTo>
                  <a:pt x="2941" y="921"/>
                </a:moveTo>
                <a:cubicBezTo>
                  <a:pt x="2941" y="922"/>
                  <a:pt x="2941" y="924"/>
                  <a:pt x="2941" y="925"/>
                </a:cubicBezTo>
                <a:cubicBezTo>
                  <a:pt x="2984" y="925"/>
                  <a:pt x="3027" y="925"/>
                  <a:pt x="3069" y="925"/>
                </a:cubicBezTo>
                <a:cubicBezTo>
                  <a:pt x="3069" y="924"/>
                  <a:pt x="3069" y="922"/>
                  <a:pt x="3069" y="921"/>
                </a:cubicBezTo>
                <a:cubicBezTo>
                  <a:pt x="3027" y="921"/>
                  <a:pt x="2984" y="921"/>
                  <a:pt x="2941" y="921"/>
                </a:cubicBezTo>
                <a:close/>
                <a:moveTo>
                  <a:pt x="1277" y="670"/>
                </a:moveTo>
                <a:cubicBezTo>
                  <a:pt x="1277" y="668"/>
                  <a:pt x="1277" y="667"/>
                  <a:pt x="1277" y="666"/>
                </a:cubicBezTo>
                <a:cubicBezTo>
                  <a:pt x="1242" y="666"/>
                  <a:pt x="1206" y="666"/>
                  <a:pt x="1171" y="666"/>
                </a:cubicBezTo>
                <a:cubicBezTo>
                  <a:pt x="1171" y="667"/>
                  <a:pt x="1171" y="668"/>
                  <a:pt x="1171" y="670"/>
                </a:cubicBezTo>
                <a:cubicBezTo>
                  <a:pt x="1206" y="670"/>
                  <a:pt x="1242" y="670"/>
                  <a:pt x="1277" y="670"/>
                </a:cubicBezTo>
                <a:close/>
                <a:moveTo>
                  <a:pt x="2225" y="905"/>
                </a:moveTo>
                <a:cubicBezTo>
                  <a:pt x="2225" y="907"/>
                  <a:pt x="2225" y="909"/>
                  <a:pt x="2225" y="910"/>
                </a:cubicBezTo>
                <a:cubicBezTo>
                  <a:pt x="2257" y="910"/>
                  <a:pt x="2289" y="910"/>
                  <a:pt x="2321" y="910"/>
                </a:cubicBezTo>
                <a:cubicBezTo>
                  <a:pt x="2321" y="909"/>
                  <a:pt x="2321" y="907"/>
                  <a:pt x="2321" y="905"/>
                </a:cubicBezTo>
                <a:cubicBezTo>
                  <a:pt x="2289" y="905"/>
                  <a:pt x="2257" y="905"/>
                  <a:pt x="2225" y="905"/>
                </a:cubicBezTo>
                <a:close/>
                <a:moveTo>
                  <a:pt x="2738" y="874"/>
                </a:moveTo>
                <a:cubicBezTo>
                  <a:pt x="2738" y="876"/>
                  <a:pt x="2737" y="879"/>
                  <a:pt x="2737" y="881"/>
                </a:cubicBezTo>
                <a:cubicBezTo>
                  <a:pt x="2769" y="886"/>
                  <a:pt x="2801" y="891"/>
                  <a:pt x="2834" y="896"/>
                </a:cubicBezTo>
                <a:cubicBezTo>
                  <a:pt x="2834" y="894"/>
                  <a:pt x="2834" y="893"/>
                  <a:pt x="2835" y="891"/>
                </a:cubicBezTo>
                <a:cubicBezTo>
                  <a:pt x="2821" y="890"/>
                  <a:pt x="2807" y="889"/>
                  <a:pt x="2793" y="886"/>
                </a:cubicBezTo>
                <a:cubicBezTo>
                  <a:pt x="2775" y="883"/>
                  <a:pt x="2756" y="878"/>
                  <a:pt x="2738" y="874"/>
                </a:cubicBezTo>
                <a:close/>
                <a:moveTo>
                  <a:pt x="1637" y="745"/>
                </a:moveTo>
                <a:cubicBezTo>
                  <a:pt x="1637" y="746"/>
                  <a:pt x="1637" y="748"/>
                  <a:pt x="1637" y="749"/>
                </a:cubicBezTo>
                <a:cubicBezTo>
                  <a:pt x="1672" y="749"/>
                  <a:pt x="1706" y="749"/>
                  <a:pt x="1741" y="749"/>
                </a:cubicBezTo>
                <a:cubicBezTo>
                  <a:pt x="1741" y="748"/>
                  <a:pt x="1741" y="746"/>
                  <a:pt x="1741" y="745"/>
                </a:cubicBezTo>
                <a:cubicBezTo>
                  <a:pt x="1706" y="745"/>
                  <a:pt x="1671" y="745"/>
                  <a:pt x="1637" y="745"/>
                </a:cubicBezTo>
                <a:close/>
                <a:moveTo>
                  <a:pt x="3074" y="946"/>
                </a:moveTo>
                <a:cubicBezTo>
                  <a:pt x="3054" y="925"/>
                  <a:pt x="3036" y="935"/>
                  <a:pt x="3019" y="935"/>
                </a:cubicBezTo>
                <a:cubicBezTo>
                  <a:pt x="3019" y="938"/>
                  <a:pt x="3019" y="940"/>
                  <a:pt x="3019" y="942"/>
                </a:cubicBezTo>
                <a:cubicBezTo>
                  <a:pt x="3036" y="944"/>
                  <a:pt x="3053" y="945"/>
                  <a:pt x="3074" y="946"/>
                </a:cubicBezTo>
                <a:close/>
                <a:moveTo>
                  <a:pt x="1219" y="846"/>
                </a:moveTo>
                <a:cubicBezTo>
                  <a:pt x="1219" y="847"/>
                  <a:pt x="1219" y="848"/>
                  <a:pt x="1219" y="848"/>
                </a:cubicBezTo>
                <a:cubicBezTo>
                  <a:pt x="1261" y="848"/>
                  <a:pt x="1302" y="848"/>
                  <a:pt x="1344" y="848"/>
                </a:cubicBezTo>
                <a:cubicBezTo>
                  <a:pt x="1344" y="848"/>
                  <a:pt x="1344" y="847"/>
                  <a:pt x="1344" y="846"/>
                </a:cubicBezTo>
                <a:cubicBezTo>
                  <a:pt x="1302" y="846"/>
                  <a:pt x="1261" y="846"/>
                  <a:pt x="1219" y="846"/>
                </a:cubicBezTo>
                <a:close/>
                <a:moveTo>
                  <a:pt x="3055" y="502"/>
                </a:moveTo>
                <a:cubicBezTo>
                  <a:pt x="3055" y="500"/>
                  <a:pt x="3055" y="498"/>
                  <a:pt x="3055" y="497"/>
                </a:cubicBezTo>
                <a:cubicBezTo>
                  <a:pt x="3038" y="497"/>
                  <a:pt x="3022" y="497"/>
                  <a:pt x="3005" y="497"/>
                </a:cubicBezTo>
                <a:cubicBezTo>
                  <a:pt x="3005" y="499"/>
                  <a:pt x="3006" y="502"/>
                  <a:pt x="3006" y="504"/>
                </a:cubicBezTo>
                <a:cubicBezTo>
                  <a:pt x="3022" y="504"/>
                  <a:pt x="3039" y="503"/>
                  <a:pt x="3055" y="502"/>
                </a:cubicBezTo>
                <a:close/>
                <a:moveTo>
                  <a:pt x="653" y="768"/>
                </a:moveTo>
                <a:cubicBezTo>
                  <a:pt x="653" y="771"/>
                  <a:pt x="654" y="774"/>
                  <a:pt x="654" y="776"/>
                </a:cubicBezTo>
                <a:cubicBezTo>
                  <a:pt x="686" y="775"/>
                  <a:pt x="718" y="773"/>
                  <a:pt x="750" y="771"/>
                </a:cubicBezTo>
                <a:cubicBezTo>
                  <a:pt x="750" y="770"/>
                  <a:pt x="750" y="769"/>
                  <a:pt x="750" y="768"/>
                </a:cubicBezTo>
                <a:cubicBezTo>
                  <a:pt x="717" y="768"/>
                  <a:pt x="685" y="768"/>
                  <a:pt x="653" y="768"/>
                </a:cubicBezTo>
                <a:close/>
                <a:moveTo>
                  <a:pt x="281" y="794"/>
                </a:moveTo>
                <a:cubicBezTo>
                  <a:pt x="282" y="797"/>
                  <a:pt x="283" y="800"/>
                  <a:pt x="283" y="802"/>
                </a:cubicBezTo>
                <a:cubicBezTo>
                  <a:pt x="302" y="798"/>
                  <a:pt x="320" y="794"/>
                  <a:pt x="338" y="790"/>
                </a:cubicBezTo>
                <a:cubicBezTo>
                  <a:pt x="338" y="788"/>
                  <a:pt x="338" y="786"/>
                  <a:pt x="337" y="784"/>
                </a:cubicBezTo>
                <a:cubicBezTo>
                  <a:pt x="318" y="787"/>
                  <a:pt x="300" y="791"/>
                  <a:pt x="281" y="794"/>
                </a:cubicBezTo>
                <a:close/>
                <a:moveTo>
                  <a:pt x="2788" y="721"/>
                </a:moveTo>
                <a:cubicBezTo>
                  <a:pt x="2762" y="704"/>
                  <a:pt x="2742" y="715"/>
                  <a:pt x="2722" y="721"/>
                </a:cubicBezTo>
                <a:cubicBezTo>
                  <a:pt x="2742" y="721"/>
                  <a:pt x="2762" y="721"/>
                  <a:pt x="2788" y="721"/>
                </a:cubicBezTo>
                <a:close/>
                <a:moveTo>
                  <a:pt x="3306" y="717"/>
                </a:moveTo>
                <a:cubicBezTo>
                  <a:pt x="3306" y="718"/>
                  <a:pt x="3305" y="720"/>
                  <a:pt x="3305" y="721"/>
                </a:cubicBezTo>
                <a:cubicBezTo>
                  <a:pt x="3332" y="724"/>
                  <a:pt x="3358" y="726"/>
                  <a:pt x="3384" y="728"/>
                </a:cubicBezTo>
                <a:cubicBezTo>
                  <a:pt x="3384" y="726"/>
                  <a:pt x="3384" y="724"/>
                  <a:pt x="3385" y="723"/>
                </a:cubicBezTo>
                <a:cubicBezTo>
                  <a:pt x="3358" y="721"/>
                  <a:pt x="3332" y="719"/>
                  <a:pt x="3306" y="717"/>
                </a:cubicBezTo>
                <a:close/>
                <a:moveTo>
                  <a:pt x="2322" y="606"/>
                </a:moveTo>
                <a:cubicBezTo>
                  <a:pt x="2322" y="604"/>
                  <a:pt x="2322" y="602"/>
                  <a:pt x="2322" y="601"/>
                </a:cubicBezTo>
                <a:cubicBezTo>
                  <a:pt x="2295" y="599"/>
                  <a:pt x="2268" y="598"/>
                  <a:pt x="2241" y="597"/>
                </a:cubicBezTo>
                <a:cubicBezTo>
                  <a:pt x="2241" y="598"/>
                  <a:pt x="2241" y="600"/>
                  <a:pt x="2241" y="601"/>
                </a:cubicBezTo>
                <a:cubicBezTo>
                  <a:pt x="2268" y="603"/>
                  <a:pt x="2295" y="604"/>
                  <a:pt x="2322" y="606"/>
                </a:cubicBezTo>
                <a:close/>
                <a:moveTo>
                  <a:pt x="2164" y="590"/>
                </a:moveTo>
                <a:cubicBezTo>
                  <a:pt x="2163" y="592"/>
                  <a:pt x="2163" y="593"/>
                  <a:pt x="2163" y="595"/>
                </a:cubicBezTo>
                <a:cubicBezTo>
                  <a:pt x="2173" y="597"/>
                  <a:pt x="2183" y="600"/>
                  <a:pt x="2193" y="600"/>
                </a:cubicBezTo>
                <a:cubicBezTo>
                  <a:pt x="2204" y="600"/>
                  <a:pt x="2214" y="598"/>
                  <a:pt x="2225" y="597"/>
                </a:cubicBezTo>
                <a:cubicBezTo>
                  <a:pt x="2225" y="596"/>
                  <a:pt x="2225" y="595"/>
                  <a:pt x="2225" y="595"/>
                </a:cubicBezTo>
                <a:cubicBezTo>
                  <a:pt x="2204" y="593"/>
                  <a:pt x="2184" y="592"/>
                  <a:pt x="2164" y="590"/>
                </a:cubicBezTo>
                <a:close/>
                <a:moveTo>
                  <a:pt x="2123" y="903"/>
                </a:moveTo>
                <a:cubicBezTo>
                  <a:pt x="2123" y="904"/>
                  <a:pt x="2123" y="905"/>
                  <a:pt x="2123" y="906"/>
                </a:cubicBezTo>
                <a:cubicBezTo>
                  <a:pt x="2152" y="906"/>
                  <a:pt x="2182" y="906"/>
                  <a:pt x="2211" y="906"/>
                </a:cubicBezTo>
                <a:cubicBezTo>
                  <a:pt x="2211" y="905"/>
                  <a:pt x="2211" y="904"/>
                  <a:pt x="2211" y="903"/>
                </a:cubicBezTo>
                <a:cubicBezTo>
                  <a:pt x="2182" y="903"/>
                  <a:pt x="2152" y="903"/>
                  <a:pt x="2123" y="903"/>
                </a:cubicBezTo>
                <a:close/>
                <a:moveTo>
                  <a:pt x="2261" y="828"/>
                </a:moveTo>
                <a:cubicBezTo>
                  <a:pt x="2261" y="827"/>
                  <a:pt x="2261" y="826"/>
                  <a:pt x="2261" y="825"/>
                </a:cubicBezTo>
                <a:cubicBezTo>
                  <a:pt x="2230" y="825"/>
                  <a:pt x="2199" y="825"/>
                  <a:pt x="2168" y="825"/>
                </a:cubicBezTo>
                <a:cubicBezTo>
                  <a:pt x="2168" y="826"/>
                  <a:pt x="2168" y="827"/>
                  <a:pt x="2168" y="828"/>
                </a:cubicBezTo>
                <a:cubicBezTo>
                  <a:pt x="2199" y="828"/>
                  <a:pt x="2230" y="828"/>
                  <a:pt x="2261" y="828"/>
                </a:cubicBezTo>
                <a:close/>
                <a:moveTo>
                  <a:pt x="955" y="661"/>
                </a:moveTo>
                <a:cubicBezTo>
                  <a:pt x="954" y="662"/>
                  <a:pt x="954" y="662"/>
                  <a:pt x="954" y="663"/>
                </a:cubicBezTo>
                <a:cubicBezTo>
                  <a:pt x="979" y="663"/>
                  <a:pt x="1004" y="663"/>
                  <a:pt x="1028" y="663"/>
                </a:cubicBezTo>
                <a:cubicBezTo>
                  <a:pt x="1028" y="661"/>
                  <a:pt x="1028" y="659"/>
                  <a:pt x="1028" y="657"/>
                </a:cubicBezTo>
                <a:cubicBezTo>
                  <a:pt x="1004" y="658"/>
                  <a:pt x="979" y="660"/>
                  <a:pt x="955" y="661"/>
                </a:cubicBezTo>
                <a:close/>
                <a:moveTo>
                  <a:pt x="1762" y="685"/>
                </a:moveTo>
                <a:cubicBezTo>
                  <a:pt x="1762" y="684"/>
                  <a:pt x="1762" y="683"/>
                  <a:pt x="1762" y="681"/>
                </a:cubicBezTo>
                <a:cubicBezTo>
                  <a:pt x="1742" y="681"/>
                  <a:pt x="1723" y="681"/>
                  <a:pt x="1703" y="681"/>
                </a:cubicBezTo>
                <a:cubicBezTo>
                  <a:pt x="1703" y="683"/>
                  <a:pt x="1703" y="684"/>
                  <a:pt x="1704" y="685"/>
                </a:cubicBezTo>
                <a:cubicBezTo>
                  <a:pt x="1723" y="685"/>
                  <a:pt x="1743" y="685"/>
                  <a:pt x="1762" y="685"/>
                </a:cubicBezTo>
                <a:close/>
                <a:moveTo>
                  <a:pt x="1364" y="872"/>
                </a:moveTo>
                <a:cubicBezTo>
                  <a:pt x="1365" y="875"/>
                  <a:pt x="1365" y="877"/>
                  <a:pt x="1365" y="880"/>
                </a:cubicBezTo>
                <a:cubicBezTo>
                  <a:pt x="1381" y="878"/>
                  <a:pt x="1398" y="877"/>
                  <a:pt x="1414" y="875"/>
                </a:cubicBezTo>
                <a:cubicBezTo>
                  <a:pt x="1414" y="874"/>
                  <a:pt x="1414" y="873"/>
                  <a:pt x="1414" y="872"/>
                </a:cubicBezTo>
                <a:cubicBezTo>
                  <a:pt x="1397" y="872"/>
                  <a:pt x="1381" y="872"/>
                  <a:pt x="1364" y="872"/>
                </a:cubicBezTo>
                <a:close/>
                <a:moveTo>
                  <a:pt x="2329" y="844"/>
                </a:moveTo>
                <a:cubicBezTo>
                  <a:pt x="2329" y="843"/>
                  <a:pt x="2329" y="841"/>
                  <a:pt x="2329" y="840"/>
                </a:cubicBezTo>
                <a:cubicBezTo>
                  <a:pt x="2312" y="840"/>
                  <a:pt x="2295" y="840"/>
                  <a:pt x="2278" y="840"/>
                </a:cubicBezTo>
                <a:cubicBezTo>
                  <a:pt x="2278" y="841"/>
                  <a:pt x="2278" y="843"/>
                  <a:pt x="2278" y="844"/>
                </a:cubicBezTo>
                <a:cubicBezTo>
                  <a:pt x="2295" y="844"/>
                  <a:pt x="2312" y="844"/>
                  <a:pt x="2329" y="844"/>
                </a:cubicBezTo>
                <a:close/>
                <a:moveTo>
                  <a:pt x="1447" y="801"/>
                </a:moveTo>
                <a:cubicBezTo>
                  <a:pt x="1447" y="802"/>
                  <a:pt x="1447" y="803"/>
                  <a:pt x="1447" y="804"/>
                </a:cubicBezTo>
                <a:cubicBezTo>
                  <a:pt x="1474" y="804"/>
                  <a:pt x="1501" y="804"/>
                  <a:pt x="1529" y="804"/>
                </a:cubicBezTo>
                <a:cubicBezTo>
                  <a:pt x="1529" y="803"/>
                  <a:pt x="1529" y="802"/>
                  <a:pt x="1529" y="801"/>
                </a:cubicBezTo>
                <a:cubicBezTo>
                  <a:pt x="1501" y="801"/>
                  <a:pt x="1474" y="801"/>
                  <a:pt x="1447" y="801"/>
                </a:cubicBezTo>
                <a:close/>
                <a:moveTo>
                  <a:pt x="2649" y="874"/>
                </a:moveTo>
                <a:cubicBezTo>
                  <a:pt x="2649" y="876"/>
                  <a:pt x="2650" y="879"/>
                  <a:pt x="2650" y="882"/>
                </a:cubicBezTo>
                <a:cubicBezTo>
                  <a:pt x="2664" y="880"/>
                  <a:pt x="2678" y="878"/>
                  <a:pt x="2691" y="876"/>
                </a:cubicBezTo>
                <a:cubicBezTo>
                  <a:pt x="2691" y="874"/>
                  <a:pt x="2691" y="873"/>
                  <a:pt x="2691" y="871"/>
                </a:cubicBezTo>
                <a:cubicBezTo>
                  <a:pt x="2677" y="872"/>
                  <a:pt x="2663" y="873"/>
                  <a:pt x="2649" y="874"/>
                </a:cubicBezTo>
                <a:close/>
                <a:moveTo>
                  <a:pt x="2434" y="678"/>
                </a:moveTo>
                <a:cubicBezTo>
                  <a:pt x="2434" y="677"/>
                  <a:pt x="2434" y="675"/>
                  <a:pt x="2434" y="674"/>
                </a:cubicBezTo>
                <a:cubicBezTo>
                  <a:pt x="2409" y="675"/>
                  <a:pt x="2384" y="677"/>
                  <a:pt x="2360" y="678"/>
                </a:cubicBezTo>
                <a:cubicBezTo>
                  <a:pt x="2360" y="680"/>
                  <a:pt x="2360" y="681"/>
                  <a:pt x="2360" y="682"/>
                </a:cubicBezTo>
                <a:cubicBezTo>
                  <a:pt x="2385" y="681"/>
                  <a:pt x="2410" y="679"/>
                  <a:pt x="2434" y="678"/>
                </a:cubicBezTo>
                <a:close/>
                <a:moveTo>
                  <a:pt x="2441" y="598"/>
                </a:moveTo>
                <a:cubicBezTo>
                  <a:pt x="2441" y="596"/>
                  <a:pt x="2441" y="594"/>
                  <a:pt x="2441" y="593"/>
                </a:cubicBezTo>
                <a:cubicBezTo>
                  <a:pt x="2423" y="593"/>
                  <a:pt x="2404" y="593"/>
                  <a:pt x="2386" y="593"/>
                </a:cubicBezTo>
                <a:cubicBezTo>
                  <a:pt x="2386" y="594"/>
                  <a:pt x="2386" y="596"/>
                  <a:pt x="2386" y="598"/>
                </a:cubicBezTo>
                <a:cubicBezTo>
                  <a:pt x="2405" y="598"/>
                  <a:pt x="2423" y="598"/>
                  <a:pt x="2441" y="598"/>
                </a:cubicBezTo>
                <a:close/>
              </a:path>
            </a:pathLst>
          </a:custGeom>
          <a:solidFill>
            <a:srgbClr val="CEE7FA"/>
          </a:solidFill>
          <a:ln>
            <a:noFill/>
          </a:ln>
        </p:spPr>
        <p:txBody>
          <a:bodyPr vert="horz" wrap="square" lIns="100600" tIns="36000" rIns="100600" bIns="5030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The Massive Data Volume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Challenges 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the Classical </a:t>
            </a:r>
            <a:r>
              <a:rPr lang="en-US" altLang="zh-CN" sz="2400" b="1" dirty="0">
                <a:solidFill>
                  <a:srgbClr val="0E508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Notion of Efficient Algorithms</a:t>
            </a:r>
            <a:endParaRPr lang="zh-CN" altLang="en-US" sz="2400" dirty="0">
              <a:solidFill>
                <a:srgbClr val="18375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DAE66F3-3EF0-7102-405F-39F6AB373D81}"/>
              </a:ext>
            </a:extLst>
          </p:cNvPr>
          <p:cNvSpPr txBox="1"/>
          <p:nvPr/>
        </p:nvSpPr>
        <p:spPr bwMode="auto">
          <a:xfrm>
            <a:off x="6664391" y="6204110"/>
            <a:ext cx="276747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</a:rPr>
              <a:t>completed in </a:t>
            </a:r>
            <a:r>
              <a:rPr lang="en-US" altLang="zh-CN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 years using 100 servers! 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A705024-5E44-C660-A80A-8F189D30D05B}"/>
              </a:ext>
            </a:extLst>
          </p:cNvPr>
          <p:cNvSpPr txBox="1"/>
          <p:nvPr/>
        </p:nvSpPr>
        <p:spPr bwMode="auto">
          <a:xfrm>
            <a:off x="1914132" y="6204110"/>
            <a:ext cx="228021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ea typeface="楷体" panose="02010609060101010101" pitchFamily="49" charset="-122"/>
              </a:rPr>
              <a:t>completed in 10 s with a single server</a:t>
            </a:r>
            <a:endParaRPr lang="en-US"/>
          </a:p>
        </p:txBody>
      </p:sp>
      <p:pic>
        <p:nvPicPr>
          <p:cNvPr id="17" name="图片 16" descr="图形用户界面&#10;&#10;低可信度描述已自动生成">
            <a:extLst>
              <a:ext uri="{FF2B5EF4-FFF2-40B4-BE49-F238E27FC236}">
                <a16:creationId xmlns:a16="http://schemas.microsoft.com/office/drawing/2014/main" id="{F7515AC4-4650-3737-4816-1F226DA6D9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38" y="2806874"/>
            <a:ext cx="2388647" cy="16034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13662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Three More things: Beyond Graph Access Model</a:t>
            </a:r>
            <a:endParaRPr lang="en-US" altLang="zh-CN" sz="3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6C58D486-B59C-B2BD-C4C1-E6510E9223E9}"/>
                  </a:ext>
                </a:extLst>
              </p:cNvPr>
              <p:cNvSpPr/>
              <p:nvPr/>
            </p:nvSpPr>
            <p:spPr>
              <a:xfrm>
                <a:off x="2974062" y="2555281"/>
                <a:ext cx="2995820" cy="740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2200" i="1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𝑂</m:t>
                    </m:r>
                    <m:d>
                      <m:dPr>
                        <m:ctrlPr>
                          <a:rPr kumimoji="1" lang="en-US" altLang="zh-CN" sz="22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𝑢</m:t>
                            </m:r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kumimoji="1"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kumimoji="1"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kumimoji="1"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kumimoji="1"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kumimoji="1" lang="en-US" altLang="zh-CN" sz="22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2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200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max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kumimoji="1"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CN" sz="22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in</m:t>
                                </m:r>
                              </m:sub>
                            </m:sSub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kumimoji="1" lang="en-US" altLang="zh-CN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</m:oMath>
                </a14:m>
                <a:r>
                  <a:rPr kumimoji="1" lang="zh-CN" alt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6C58D486-B59C-B2BD-C4C1-E6510E922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062" y="2555281"/>
                <a:ext cx="2995820" cy="740587"/>
              </a:xfrm>
              <a:prstGeom prst="rect">
                <a:avLst/>
              </a:prstGeom>
              <a:blipFill>
                <a:blip r:embed="rId3"/>
                <a:stretch>
                  <a:fillRect l="-847" t="-45763" b="-94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34">
            <a:extLst>
              <a:ext uri="{FF2B5EF4-FFF2-40B4-BE49-F238E27FC236}">
                <a16:creationId xmlns:a16="http://schemas.microsoft.com/office/drawing/2014/main" id="{97A8328E-0F03-FD6B-0B4C-825B71C4D0AB}"/>
              </a:ext>
            </a:extLst>
          </p:cNvPr>
          <p:cNvSpPr>
            <a:spLocks noEditPoints="1"/>
          </p:cNvSpPr>
          <p:nvPr/>
        </p:nvSpPr>
        <p:spPr bwMode="auto">
          <a:xfrm>
            <a:off x="255886" y="1519231"/>
            <a:ext cx="9510238" cy="797436"/>
          </a:xfrm>
          <a:custGeom>
            <a:avLst/>
            <a:gdLst>
              <a:gd name="T0" fmla="*/ 26 w 3711"/>
              <a:gd name="T1" fmla="*/ 284 h 969"/>
              <a:gd name="T2" fmla="*/ 283 w 3711"/>
              <a:gd name="T3" fmla="*/ 144 h 969"/>
              <a:gd name="T4" fmla="*/ 394 w 3711"/>
              <a:gd name="T5" fmla="*/ 65 h 969"/>
              <a:gd name="T6" fmla="*/ 1140 w 3711"/>
              <a:gd name="T7" fmla="*/ 13 h 969"/>
              <a:gd name="T8" fmla="*/ 2918 w 3711"/>
              <a:gd name="T9" fmla="*/ 66 h 969"/>
              <a:gd name="T10" fmla="*/ 3387 w 3711"/>
              <a:gd name="T11" fmla="*/ 146 h 969"/>
              <a:gd name="T12" fmla="*/ 3587 w 3711"/>
              <a:gd name="T13" fmla="*/ 188 h 969"/>
              <a:gd name="T14" fmla="*/ 3562 w 3711"/>
              <a:gd name="T15" fmla="*/ 303 h 969"/>
              <a:gd name="T16" fmla="*/ 3630 w 3711"/>
              <a:gd name="T17" fmla="*/ 389 h 969"/>
              <a:gd name="T18" fmla="*/ 3463 w 3711"/>
              <a:gd name="T19" fmla="*/ 519 h 969"/>
              <a:gd name="T20" fmla="*/ 3667 w 3711"/>
              <a:gd name="T21" fmla="*/ 614 h 969"/>
              <a:gd name="T22" fmla="*/ 3484 w 3711"/>
              <a:gd name="T23" fmla="*/ 637 h 969"/>
              <a:gd name="T24" fmla="*/ 3566 w 3711"/>
              <a:gd name="T25" fmla="*/ 718 h 969"/>
              <a:gd name="T26" fmla="*/ 3512 w 3711"/>
              <a:gd name="T27" fmla="*/ 815 h 969"/>
              <a:gd name="T28" fmla="*/ 3417 w 3711"/>
              <a:gd name="T29" fmla="*/ 880 h 969"/>
              <a:gd name="T30" fmla="*/ 3543 w 3711"/>
              <a:gd name="T31" fmla="*/ 941 h 969"/>
              <a:gd name="T32" fmla="*/ 3315 w 3711"/>
              <a:gd name="T33" fmla="*/ 958 h 969"/>
              <a:gd name="T34" fmla="*/ 2731 w 3711"/>
              <a:gd name="T35" fmla="*/ 934 h 969"/>
              <a:gd name="T36" fmla="*/ 2742 w 3711"/>
              <a:gd name="T37" fmla="*/ 924 h 969"/>
              <a:gd name="T38" fmla="*/ 2035 w 3711"/>
              <a:gd name="T39" fmla="*/ 918 h 969"/>
              <a:gd name="T40" fmla="*/ 1396 w 3711"/>
              <a:gd name="T41" fmla="*/ 894 h 969"/>
              <a:gd name="T42" fmla="*/ 1581 w 3711"/>
              <a:gd name="T43" fmla="*/ 860 h 969"/>
              <a:gd name="T44" fmla="*/ 1284 w 3711"/>
              <a:gd name="T45" fmla="*/ 903 h 969"/>
              <a:gd name="T46" fmla="*/ 1054 w 3711"/>
              <a:gd name="T47" fmla="*/ 913 h 969"/>
              <a:gd name="T48" fmla="*/ 612 w 3711"/>
              <a:gd name="T49" fmla="*/ 927 h 969"/>
              <a:gd name="T50" fmla="*/ 365 w 3711"/>
              <a:gd name="T51" fmla="*/ 933 h 969"/>
              <a:gd name="T52" fmla="*/ 292 w 3711"/>
              <a:gd name="T53" fmla="*/ 856 h 969"/>
              <a:gd name="T54" fmla="*/ 155 w 3711"/>
              <a:gd name="T55" fmla="*/ 801 h 969"/>
              <a:gd name="T56" fmla="*/ 238 w 3711"/>
              <a:gd name="T57" fmla="*/ 701 h 969"/>
              <a:gd name="T58" fmla="*/ 182 w 3711"/>
              <a:gd name="T59" fmla="*/ 606 h 969"/>
              <a:gd name="T60" fmla="*/ 16 w 3711"/>
              <a:gd name="T61" fmla="*/ 476 h 969"/>
              <a:gd name="T62" fmla="*/ 3086 w 3711"/>
              <a:gd name="T63" fmla="*/ 869 h 969"/>
              <a:gd name="T64" fmla="*/ 2478 w 3711"/>
              <a:gd name="T65" fmla="*/ 854 h 969"/>
              <a:gd name="T66" fmla="*/ 1072 w 3711"/>
              <a:gd name="T67" fmla="*/ 822 h 969"/>
              <a:gd name="T68" fmla="*/ 3102 w 3711"/>
              <a:gd name="T69" fmla="*/ 871 h 969"/>
              <a:gd name="T70" fmla="*/ 1235 w 3711"/>
              <a:gd name="T71" fmla="*/ 772 h 969"/>
              <a:gd name="T72" fmla="*/ 1026 w 3711"/>
              <a:gd name="T73" fmla="*/ 782 h 969"/>
              <a:gd name="T74" fmla="*/ 2006 w 3711"/>
              <a:gd name="T75" fmla="*/ 589 h 969"/>
              <a:gd name="T76" fmla="*/ 2732 w 3711"/>
              <a:gd name="T77" fmla="*/ 497 h 969"/>
              <a:gd name="T78" fmla="*/ 1607 w 3711"/>
              <a:gd name="T79" fmla="*/ 874 h 969"/>
              <a:gd name="T80" fmla="*/ 1682 w 3711"/>
              <a:gd name="T81" fmla="*/ 880 h 969"/>
              <a:gd name="T82" fmla="*/ 3213 w 3711"/>
              <a:gd name="T83" fmla="*/ 162 h 969"/>
              <a:gd name="T84" fmla="*/ 2125 w 3711"/>
              <a:gd name="T85" fmla="*/ 742 h 969"/>
              <a:gd name="T86" fmla="*/ 2345 w 3711"/>
              <a:gd name="T87" fmla="*/ 791 h 969"/>
              <a:gd name="T88" fmla="*/ 2328 w 3711"/>
              <a:gd name="T89" fmla="*/ 737 h 969"/>
              <a:gd name="T90" fmla="*/ 1289 w 3711"/>
              <a:gd name="T91" fmla="*/ 774 h 969"/>
              <a:gd name="T92" fmla="*/ 2941 w 3711"/>
              <a:gd name="T93" fmla="*/ 925 h 969"/>
              <a:gd name="T94" fmla="*/ 1277 w 3711"/>
              <a:gd name="T95" fmla="*/ 670 h 969"/>
              <a:gd name="T96" fmla="*/ 2834 w 3711"/>
              <a:gd name="T97" fmla="*/ 896 h 969"/>
              <a:gd name="T98" fmla="*/ 1637 w 3711"/>
              <a:gd name="T99" fmla="*/ 745 h 969"/>
              <a:gd name="T100" fmla="*/ 1344 w 3711"/>
              <a:gd name="T101" fmla="*/ 846 h 969"/>
              <a:gd name="T102" fmla="*/ 654 w 3711"/>
              <a:gd name="T103" fmla="*/ 776 h 969"/>
              <a:gd name="T104" fmla="*/ 281 w 3711"/>
              <a:gd name="T105" fmla="*/ 794 h 969"/>
              <a:gd name="T106" fmla="*/ 3306 w 3711"/>
              <a:gd name="T107" fmla="*/ 717 h 969"/>
              <a:gd name="T108" fmla="*/ 2193 w 3711"/>
              <a:gd name="T109" fmla="*/ 600 h 969"/>
              <a:gd name="T110" fmla="*/ 2123 w 3711"/>
              <a:gd name="T111" fmla="*/ 903 h 969"/>
              <a:gd name="T112" fmla="*/ 1028 w 3711"/>
              <a:gd name="T113" fmla="*/ 663 h 969"/>
              <a:gd name="T114" fmla="*/ 1364 w 3711"/>
              <a:gd name="T115" fmla="*/ 872 h 969"/>
              <a:gd name="T116" fmla="*/ 2278 w 3711"/>
              <a:gd name="T117" fmla="*/ 844 h 969"/>
              <a:gd name="T118" fmla="*/ 2650 w 3711"/>
              <a:gd name="T119" fmla="*/ 882 h 969"/>
              <a:gd name="T120" fmla="*/ 2434 w 3711"/>
              <a:gd name="T121" fmla="*/ 678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11" h="969">
                <a:moveTo>
                  <a:pt x="44" y="398"/>
                </a:moveTo>
                <a:cubicBezTo>
                  <a:pt x="37" y="398"/>
                  <a:pt x="30" y="398"/>
                  <a:pt x="23" y="398"/>
                </a:cubicBezTo>
                <a:cubicBezTo>
                  <a:pt x="16" y="399"/>
                  <a:pt x="10" y="399"/>
                  <a:pt x="3" y="400"/>
                </a:cubicBezTo>
                <a:cubicBezTo>
                  <a:pt x="2" y="397"/>
                  <a:pt x="1" y="394"/>
                  <a:pt x="0" y="392"/>
                </a:cubicBezTo>
                <a:cubicBezTo>
                  <a:pt x="12" y="383"/>
                  <a:pt x="24" y="374"/>
                  <a:pt x="36" y="365"/>
                </a:cubicBezTo>
                <a:cubicBezTo>
                  <a:pt x="35" y="365"/>
                  <a:pt x="32" y="364"/>
                  <a:pt x="28" y="362"/>
                </a:cubicBezTo>
                <a:cubicBezTo>
                  <a:pt x="53" y="350"/>
                  <a:pt x="77" y="338"/>
                  <a:pt x="104" y="326"/>
                </a:cubicBezTo>
                <a:cubicBezTo>
                  <a:pt x="77" y="311"/>
                  <a:pt x="53" y="298"/>
                  <a:pt x="26" y="284"/>
                </a:cubicBezTo>
                <a:cubicBezTo>
                  <a:pt x="34" y="276"/>
                  <a:pt x="41" y="269"/>
                  <a:pt x="47" y="262"/>
                </a:cubicBezTo>
                <a:cubicBezTo>
                  <a:pt x="50" y="257"/>
                  <a:pt x="52" y="250"/>
                  <a:pt x="52" y="244"/>
                </a:cubicBezTo>
                <a:cubicBezTo>
                  <a:pt x="53" y="231"/>
                  <a:pt x="59" y="224"/>
                  <a:pt x="72" y="220"/>
                </a:cubicBezTo>
                <a:cubicBezTo>
                  <a:pt x="89" y="216"/>
                  <a:pt x="107" y="213"/>
                  <a:pt x="123" y="206"/>
                </a:cubicBezTo>
                <a:cubicBezTo>
                  <a:pt x="133" y="202"/>
                  <a:pt x="139" y="193"/>
                  <a:pt x="149" y="184"/>
                </a:cubicBezTo>
                <a:cubicBezTo>
                  <a:pt x="161" y="179"/>
                  <a:pt x="177" y="171"/>
                  <a:pt x="194" y="165"/>
                </a:cubicBezTo>
                <a:cubicBezTo>
                  <a:pt x="212" y="158"/>
                  <a:pt x="231" y="149"/>
                  <a:pt x="250" y="148"/>
                </a:cubicBezTo>
                <a:cubicBezTo>
                  <a:pt x="261" y="148"/>
                  <a:pt x="271" y="148"/>
                  <a:pt x="283" y="144"/>
                </a:cubicBezTo>
                <a:cubicBezTo>
                  <a:pt x="279" y="141"/>
                  <a:pt x="277" y="139"/>
                  <a:pt x="270" y="133"/>
                </a:cubicBezTo>
                <a:cubicBezTo>
                  <a:pt x="287" y="135"/>
                  <a:pt x="298" y="136"/>
                  <a:pt x="309" y="138"/>
                </a:cubicBezTo>
                <a:cubicBezTo>
                  <a:pt x="282" y="124"/>
                  <a:pt x="254" y="130"/>
                  <a:pt x="225" y="131"/>
                </a:cubicBezTo>
                <a:cubicBezTo>
                  <a:pt x="228" y="129"/>
                  <a:pt x="232" y="127"/>
                  <a:pt x="238" y="123"/>
                </a:cubicBezTo>
                <a:cubicBezTo>
                  <a:pt x="229" y="120"/>
                  <a:pt x="224" y="119"/>
                  <a:pt x="217" y="117"/>
                </a:cubicBezTo>
                <a:cubicBezTo>
                  <a:pt x="241" y="104"/>
                  <a:pt x="269" y="127"/>
                  <a:pt x="297" y="107"/>
                </a:cubicBezTo>
                <a:cubicBezTo>
                  <a:pt x="274" y="101"/>
                  <a:pt x="252" y="102"/>
                  <a:pt x="254" y="72"/>
                </a:cubicBezTo>
                <a:cubicBezTo>
                  <a:pt x="300" y="70"/>
                  <a:pt x="347" y="67"/>
                  <a:pt x="394" y="65"/>
                </a:cubicBezTo>
                <a:cubicBezTo>
                  <a:pt x="440" y="63"/>
                  <a:pt x="486" y="62"/>
                  <a:pt x="532" y="59"/>
                </a:cubicBezTo>
                <a:cubicBezTo>
                  <a:pt x="541" y="59"/>
                  <a:pt x="550" y="55"/>
                  <a:pt x="559" y="52"/>
                </a:cubicBezTo>
                <a:cubicBezTo>
                  <a:pt x="559" y="50"/>
                  <a:pt x="559" y="49"/>
                  <a:pt x="558" y="47"/>
                </a:cubicBezTo>
                <a:cubicBezTo>
                  <a:pt x="535" y="48"/>
                  <a:pt x="512" y="50"/>
                  <a:pt x="489" y="51"/>
                </a:cubicBezTo>
                <a:cubicBezTo>
                  <a:pt x="489" y="51"/>
                  <a:pt x="489" y="50"/>
                  <a:pt x="489" y="50"/>
                </a:cubicBezTo>
                <a:cubicBezTo>
                  <a:pt x="495" y="48"/>
                  <a:pt x="500" y="45"/>
                  <a:pt x="506" y="45"/>
                </a:cubicBezTo>
                <a:cubicBezTo>
                  <a:pt x="577" y="39"/>
                  <a:pt x="647" y="32"/>
                  <a:pt x="718" y="28"/>
                </a:cubicBezTo>
                <a:cubicBezTo>
                  <a:pt x="859" y="22"/>
                  <a:pt x="1000" y="18"/>
                  <a:pt x="1140" y="13"/>
                </a:cubicBezTo>
                <a:cubicBezTo>
                  <a:pt x="1214" y="11"/>
                  <a:pt x="1289" y="9"/>
                  <a:pt x="1363" y="8"/>
                </a:cubicBezTo>
                <a:cubicBezTo>
                  <a:pt x="1525" y="5"/>
                  <a:pt x="1688" y="1"/>
                  <a:pt x="1851" y="1"/>
                </a:cubicBezTo>
                <a:cubicBezTo>
                  <a:pt x="1982" y="0"/>
                  <a:pt x="2114" y="0"/>
                  <a:pt x="2245" y="4"/>
                </a:cubicBezTo>
                <a:cubicBezTo>
                  <a:pt x="2376" y="8"/>
                  <a:pt x="2506" y="16"/>
                  <a:pt x="2636" y="24"/>
                </a:cubicBezTo>
                <a:cubicBezTo>
                  <a:pt x="2706" y="29"/>
                  <a:pt x="2775" y="36"/>
                  <a:pt x="2844" y="46"/>
                </a:cubicBezTo>
                <a:cubicBezTo>
                  <a:pt x="2833" y="48"/>
                  <a:pt x="2822" y="50"/>
                  <a:pt x="2811" y="52"/>
                </a:cubicBezTo>
                <a:cubicBezTo>
                  <a:pt x="2811" y="53"/>
                  <a:pt x="2811" y="55"/>
                  <a:pt x="2811" y="56"/>
                </a:cubicBezTo>
                <a:cubicBezTo>
                  <a:pt x="2845" y="59"/>
                  <a:pt x="2879" y="62"/>
                  <a:pt x="2918" y="66"/>
                </a:cubicBezTo>
                <a:cubicBezTo>
                  <a:pt x="2905" y="88"/>
                  <a:pt x="2884" y="66"/>
                  <a:pt x="2873" y="78"/>
                </a:cubicBezTo>
                <a:cubicBezTo>
                  <a:pt x="2875" y="79"/>
                  <a:pt x="2879" y="81"/>
                  <a:pt x="2883" y="82"/>
                </a:cubicBezTo>
                <a:cubicBezTo>
                  <a:pt x="2878" y="85"/>
                  <a:pt x="2875" y="87"/>
                  <a:pt x="2867" y="90"/>
                </a:cubicBezTo>
                <a:cubicBezTo>
                  <a:pt x="2919" y="96"/>
                  <a:pt x="2968" y="102"/>
                  <a:pt x="3016" y="107"/>
                </a:cubicBezTo>
                <a:cubicBezTo>
                  <a:pt x="3068" y="113"/>
                  <a:pt x="3120" y="120"/>
                  <a:pt x="3172" y="125"/>
                </a:cubicBezTo>
                <a:cubicBezTo>
                  <a:pt x="3219" y="130"/>
                  <a:pt x="3265" y="133"/>
                  <a:pt x="3312" y="136"/>
                </a:cubicBezTo>
                <a:cubicBezTo>
                  <a:pt x="3332" y="138"/>
                  <a:pt x="3353" y="137"/>
                  <a:pt x="3374" y="138"/>
                </a:cubicBezTo>
                <a:cubicBezTo>
                  <a:pt x="3378" y="139"/>
                  <a:pt x="3382" y="144"/>
                  <a:pt x="3387" y="146"/>
                </a:cubicBezTo>
                <a:cubicBezTo>
                  <a:pt x="3386" y="148"/>
                  <a:pt x="3385" y="150"/>
                  <a:pt x="3384" y="152"/>
                </a:cubicBezTo>
                <a:cubicBezTo>
                  <a:pt x="3366" y="151"/>
                  <a:pt x="3348" y="150"/>
                  <a:pt x="3330" y="149"/>
                </a:cubicBezTo>
                <a:cubicBezTo>
                  <a:pt x="3351" y="163"/>
                  <a:pt x="3373" y="159"/>
                  <a:pt x="3395" y="158"/>
                </a:cubicBezTo>
                <a:cubicBezTo>
                  <a:pt x="3418" y="158"/>
                  <a:pt x="3442" y="159"/>
                  <a:pt x="3465" y="160"/>
                </a:cubicBezTo>
                <a:cubicBezTo>
                  <a:pt x="3486" y="161"/>
                  <a:pt x="3507" y="162"/>
                  <a:pt x="3527" y="164"/>
                </a:cubicBezTo>
                <a:cubicBezTo>
                  <a:pt x="3532" y="165"/>
                  <a:pt x="3537" y="169"/>
                  <a:pt x="3542" y="169"/>
                </a:cubicBezTo>
                <a:cubicBezTo>
                  <a:pt x="3553" y="169"/>
                  <a:pt x="3564" y="168"/>
                  <a:pt x="3578" y="167"/>
                </a:cubicBezTo>
                <a:cubicBezTo>
                  <a:pt x="3580" y="171"/>
                  <a:pt x="3583" y="179"/>
                  <a:pt x="3587" y="188"/>
                </a:cubicBezTo>
                <a:cubicBezTo>
                  <a:pt x="3593" y="188"/>
                  <a:pt x="3600" y="188"/>
                  <a:pt x="3607" y="189"/>
                </a:cubicBezTo>
                <a:cubicBezTo>
                  <a:pt x="3607" y="189"/>
                  <a:pt x="3609" y="190"/>
                  <a:pt x="3609" y="191"/>
                </a:cubicBezTo>
                <a:cubicBezTo>
                  <a:pt x="3622" y="211"/>
                  <a:pt x="3628" y="229"/>
                  <a:pt x="3596" y="236"/>
                </a:cubicBezTo>
                <a:cubicBezTo>
                  <a:pt x="3595" y="236"/>
                  <a:pt x="3593" y="243"/>
                  <a:pt x="3594" y="244"/>
                </a:cubicBezTo>
                <a:cubicBezTo>
                  <a:pt x="3598" y="248"/>
                  <a:pt x="3603" y="251"/>
                  <a:pt x="3608" y="253"/>
                </a:cubicBezTo>
                <a:cubicBezTo>
                  <a:pt x="3628" y="259"/>
                  <a:pt x="3648" y="266"/>
                  <a:pt x="3670" y="273"/>
                </a:cubicBezTo>
                <a:cubicBezTo>
                  <a:pt x="3632" y="281"/>
                  <a:pt x="3596" y="289"/>
                  <a:pt x="3561" y="297"/>
                </a:cubicBezTo>
                <a:cubicBezTo>
                  <a:pt x="3561" y="299"/>
                  <a:pt x="3562" y="301"/>
                  <a:pt x="3562" y="303"/>
                </a:cubicBezTo>
                <a:cubicBezTo>
                  <a:pt x="3572" y="304"/>
                  <a:pt x="3582" y="305"/>
                  <a:pt x="3594" y="307"/>
                </a:cubicBezTo>
                <a:cubicBezTo>
                  <a:pt x="3591" y="311"/>
                  <a:pt x="3589" y="312"/>
                  <a:pt x="3589" y="313"/>
                </a:cubicBezTo>
                <a:cubicBezTo>
                  <a:pt x="3616" y="320"/>
                  <a:pt x="3644" y="326"/>
                  <a:pt x="3672" y="333"/>
                </a:cubicBezTo>
                <a:cubicBezTo>
                  <a:pt x="3676" y="349"/>
                  <a:pt x="3676" y="349"/>
                  <a:pt x="3701" y="349"/>
                </a:cubicBezTo>
                <a:cubicBezTo>
                  <a:pt x="3711" y="363"/>
                  <a:pt x="3710" y="371"/>
                  <a:pt x="3690" y="372"/>
                </a:cubicBezTo>
                <a:cubicBezTo>
                  <a:pt x="3666" y="372"/>
                  <a:pt x="3642" y="374"/>
                  <a:pt x="3618" y="375"/>
                </a:cubicBezTo>
                <a:cubicBezTo>
                  <a:pt x="3613" y="375"/>
                  <a:pt x="3609" y="377"/>
                  <a:pt x="3603" y="382"/>
                </a:cubicBezTo>
                <a:cubicBezTo>
                  <a:pt x="3612" y="384"/>
                  <a:pt x="3622" y="385"/>
                  <a:pt x="3630" y="389"/>
                </a:cubicBezTo>
                <a:cubicBezTo>
                  <a:pt x="3650" y="399"/>
                  <a:pt x="3670" y="410"/>
                  <a:pt x="3689" y="422"/>
                </a:cubicBezTo>
                <a:cubicBezTo>
                  <a:pt x="3694" y="426"/>
                  <a:pt x="3699" y="439"/>
                  <a:pt x="3697" y="441"/>
                </a:cubicBezTo>
                <a:cubicBezTo>
                  <a:pt x="3690" y="449"/>
                  <a:pt x="3680" y="454"/>
                  <a:pt x="3671" y="458"/>
                </a:cubicBezTo>
                <a:cubicBezTo>
                  <a:pt x="3659" y="463"/>
                  <a:pt x="3647" y="466"/>
                  <a:pt x="3635" y="469"/>
                </a:cubicBezTo>
                <a:cubicBezTo>
                  <a:pt x="3626" y="471"/>
                  <a:pt x="3616" y="471"/>
                  <a:pt x="3607" y="473"/>
                </a:cubicBezTo>
                <a:cubicBezTo>
                  <a:pt x="3599" y="474"/>
                  <a:pt x="3586" y="469"/>
                  <a:pt x="3587" y="487"/>
                </a:cubicBezTo>
                <a:cubicBezTo>
                  <a:pt x="3561" y="472"/>
                  <a:pt x="3533" y="482"/>
                  <a:pt x="3515" y="495"/>
                </a:cubicBezTo>
                <a:cubicBezTo>
                  <a:pt x="3498" y="506"/>
                  <a:pt x="3474" y="498"/>
                  <a:pt x="3463" y="519"/>
                </a:cubicBezTo>
                <a:cubicBezTo>
                  <a:pt x="3493" y="517"/>
                  <a:pt x="3522" y="515"/>
                  <a:pt x="3551" y="513"/>
                </a:cubicBezTo>
                <a:cubicBezTo>
                  <a:pt x="3507" y="541"/>
                  <a:pt x="3457" y="544"/>
                  <a:pt x="3408" y="551"/>
                </a:cubicBezTo>
                <a:cubicBezTo>
                  <a:pt x="3484" y="565"/>
                  <a:pt x="3559" y="578"/>
                  <a:pt x="3634" y="591"/>
                </a:cubicBezTo>
                <a:cubicBezTo>
                  <a:pt x="3634" y="593"/>
                  <a:pt x="3634" y="595"/>
                  <a:pt x="3634" y="597"/>
                </a:cubicBezTo>
                <a:cubicBezTo>
                  <a:pt x="3615" y="598"/>
                  <a:pt x="3597" y="600"/>
                  <a:pt x="3578" y="601"/>
                </a:cubicBezTo>
                <a:cubicBezTo>
                  <a:pt x="3578" y="603"/>
                  <a:pt x="3578" y="604"/>
                  <a:pt x="3578" y="606"/>
                </a:cubicBezTo>
                <a:cubicBezTo>
                  <a:pt x="3592" y="606"/>
                  <a:pt x="3606" y="607"/>
                  <a:pt x="3620" y="608"/>
                </a:cubicBezTo>
                <a:cubicBezTo>
                  <a:pt x="3636" y="609"/>
                  <a:pt x="3652" y="611"/>
                  <a:pt x="3667" y="614"/>
                </a:cubicBezTo>
                <a:cubicBezTo>
                  <a:pt x="3670" y="614"/>
                  <a:pt x="3674" y="619"/>
                  <a:pt x="3674" y="621"/>
                </a:cubicBezTo>
                <a:cubicBezTo>
                  <a:pt x="3674" y="624"/>
                  <a:pt x="3670" y="628"/>
                  <a:pt x="3667" y="629"/>
                </a:cubicBezTo>
                <a:cubicBezTo>
                  <a:pt x="3658" y="630"/>
                  <a:pt x="3649" y="632"/>
                  <a:pt x="3639" y="632"/>
                </a:cubicBezTo>
                <a:cubicBezTo>
                  <a:pt x="3593" y="629"/>
                  <a:pt x="3547" y="626"/>
                  <a:pt x="3502" y="623"/>
                </a:cubicBezTo>
                <a:cubicBezTo>
                  <a:pt x="3501" y="625"/>
                  <a:pt x="3501" y="628"/>
                  <a:pt x="3501" y="630"/>
                </a:cubicBezTo>
                <a:cubicBezTo>
                  <a:pt x="3510" y="631"/>
                  <a:pt x="3519" y="633"/>
                  <a:pt x="3528" y="634"/>
                </a:cubicBezTo>
                <a:cubicBezTo>
                  <a:pt x="3528" y="635"/>
                  <a:pt x="3528" y="636"/>
                  <a:pt x="3528" y="637"/>
                </a:cubicBezTo>
                <a:cubicBezTo>
                  <a:pt x="3513" y="637"/>
                  <a:pt x="3498" y="637"/>
                  <a:pt x="3484" y="637"/>
                </a:cubicBezTo>
                <a:cubicBezTo>
                  <a:pt x="3508" y="647"/>
                  <a:pt x="3531" y="659"/>
                  <a:pt x="3556" y="667"/>
                </a:cubicBezTo>
                <a:cubicBezTo>
                  <a:pt x="3571" y="671"/>
                  <a:pt x="3588" y="670"/>
                  <a:pt x="3605" y="672"/>
                </a:cubicBezTo>
                <a:cubicBezTo>
                  <a:pt x="3603" y="675"/>
                  <a:pt x="3599" y="681"/>
                  <a:pt x="3595" y="688"/>
                </a:cubicBezTo>
                <a:cubicBezTo>
                  <a:pt x="3612" y="690"/>
                  <a:pt x="3628" y="691"/>
                  <a:pt x="3646" y="692"/>
                </a:cubicBezTo>
                <a:cubicBezTo>
                  <a:pt x="3645" y="702"/>
                  <a:pt x="3652" y="713"/>
                  <a:pt x="3637" y="719"/>
                </a:cubicBezTo>
                <a:cubicBezTo>
                  <a:pt x="3635" y="721"/>
                  <a:pt x="3636" y="732"/>
                  <a:pt x="3636" y="742"/>
                </a:cubicBezTo>
                <a:cubicBezTo>
                  <a:pt x="3625" y="738"/>
                  <a:pt x="3616" y="734"/>
                  <a:pt x="3605" y="731"/>
                </a:cubicBezTo>
                <a:cubicBezTo>
                  <a:pt x="3592" y="726"/>
                  <a:pt x="3579" y="722"/>
                  <a:pt x="3566" y="718"/>
                </a:cubicBezTo>
                <a:cubicBezTo>
                  <a:pt x="3555" y="715"/>
                  <a:pt x="3547" y="718"/>
                  <a:pt x="3548" y="732"/>
                </a:cubicBezTo>
                <a:cubicBezTo>
                  <a:pt x="3540" y="731"/>
                  <a:pt x="3532" y="731"/>
                  <a:pt x="3524" y="730"/>
                </a:cubicBezTo>
                <a:cubicBezTo>
                  <a:pt x="3526" y="745"/>
                  <a:pt x="3532" y="749"/>
                  <a:pt x="3546" y="747"/>
                </a:cubicBezTo>
                <a:cubicBezTo>
                  <a:pt x="3564" y="745"/>
                  <a:pt x="3582" y="746"/>
                  <a:pt x="3600" y="746"/>
                </a:cubicBezTo>
                <a:cubicBezTo>
                  <a:pt x="3600" y="748"/>
                  <a:pt x="3600" y="750"/>
                  <a:pt x="3600" y="752"/>
                </a:cubicBezTo>
                <a:cubicBezTo>
                  <a:pt x="3574" y="754"/>
                  <a:pt x="3547" y="757"/>
                  <a:pt x="3521" y="759"/>
                </a:cubicBezTo>
                <a:cubicBezTo>
                  <a:pt x="3527" y="780"/>
                  <a:pt x="3527" y="780"/>
                  <a:pt x="3549" y="794"/>
                </a:cubicBezTo>
                <a:cubicBezTo>
                  <a:pt x="3543" y="811"/>
                  <a:pt x="3543" y="811"/>
                  <a:pt x="3512" y="815"/>
                </a:cubicBezTo>
                <a:cubicBezTo>
                  <a:pt x="3520" y="818"/>
                  <a:pt x="3527" y="820"/>
                  <a:pt x="3539" y="825"/>
                </a:cubicBezTo>
                <a:cubicBezTo>
                  <a:pt x="3531" y="827"/>
                  <a:pt x="3527" y="828"/>
                  <a:pt x="3522" y="830"/>
                </a:cubicBezTo>
                <a:cubicBezTo>
                  <a:pt x="3526" y="833"/>
                  <a:pt x="3529" y="835"/>
                  <a:pt x="3537" y="840"/>
                </a:cubicBezTo>
                <a:cubicBezTo>
                  <a:pt x="3521" y="841"/>
                  <a:pt x="3511" y="842"/>
                  <a:pt x="3498" y="844"/>
                </a:cubicBezTo>
                <a:cubicBezTo>
                  <a:pt x="3508" y="857"/>
                  <a:pt x="3522" y="851"/>
                  <a:pt x="3535" y="856"/>
                </a:cubicBezTo>
                <a:cubicBezTo>
                  <a:pt x="3489" y="862"/>
                  <a:pt x="3442" y="842"/>
                  <a:pt x="3400" y="873"/>
                </a:cubicBezTo>
                <a:cubicBezTo>
                  <a:pt x="3409" y="874"/>
                  <a:pt x="3417" y="874"/>
                  <a:pt x="3429" y="875"/>
                </a:cubicBezTo>
                <a:cubicBezTo>
                  <a:pt x="3425" y="877"/>
                  <a:pt x="3423" y="878"/>
                  <a:pt x="3417" y="880"/>
                </a:cubicBezTo>
                <a:cubicBezTo>
                  <a:pt x="3467" y="890"/>
                  <a:pt x="3513" y="900"/>
                  <a:pt x="3560" y="909"/>
                </a:cubicBezTo>
                <a:cubicBezTo>
                  <a:pt x="3560" y="911"/>
                  <a:pt x="3559" y="913"/>
                  <a:pt x="3559" y="915"/>
                </a:cubicBezTo>
                <a:cubicBezTo>
                  <a:pt x="3555" y="915"/>
                  <a:pt x="3551" y="915"/>
                  <a:pt x="3548" y="914"/>
                </a:cubicBezTo>
                <a:cubicBezTo>
                  <a:pt x="3547" y="915"/>
                  <a:pt x="3547" y="916"/>
                  <a:pt x="3547" y="917"/>
                </a:cubicBezTo>
                <a:cubicBezTo>
                  <a:pt x="3553" y="920"/>
                  <a:pt x="3560" y="923"/>
                  <a:pt x="3566" y="926"/>
                </a:cubicBezTo>
                <a:cubicBezTo>
                  <a:pt x="3541" y="923"/>
                  <a:pt x="3516" y="921"/>
                  <a:pt x="3490" y="919"/>
                </a:cubicBezTo>
                <a:cubicBezTo>
                  <a:pt x="3490" y="921"/>
                  <a:pt x="3490" y="924"/>
                  <a:pt x="3489" y="926"/>
                </a:cubicBezTo>
                <a:cubicBezTo>
                  <a:pt x="3505" y="931"/>
                  <a:pt x="3521" y="935"/>
                  <a:pt x="3543" y="941"/>
                </a:cubicBezTo>
                <a:cubicBezTo>
                  <a:pt x="3510" y="941"/>
                  <a:pt x="3483" y="941"/>
                  <a:pt x="3456" y="941"/>
                </a:cubicBezTo>
                <a:cubicBezTo>
                  <a:pt x="3455" y="942"/>
                  <a:pt x="3455" y="943"/>
                  <a:pt x="3455" y="945"/>
                </a:cubicBezTo>
                <a:cubicBezTo>
                  <a:pt x="3466" y="947"/>
                  <a:pt x="3476" y="949"/>
                  <a:pt x="3491" y="952"/>
                </a:cubicBezTo>
                <a:cubicBezTo>
                  <a:pt x="3459" y="954"/>
                  <a:pt x="3432" y="957"/>
                  <a:pt x="3404" y="959"/>
                </a:cubicBezTo>
                <a:cubicBezTo>
                  <a:pt x="3404" y="960"/>
                  <a:pt x="3403" y="962"/>
                  <a:pt x="3402" y="964"/>
                </a:cubicBezTo>
                <a:cubicBezTo>
                  <a:pt x="3405" y="965"/>
                  <a:pt x="3407" y="966"/>
                  <a:pt x="3414" y="969"/>
                </a:cubicBezTo>
                <a:cubicBezTo>
                  <a:pt x="3378" y="966"/>
                  <a:pt x="3346" y="963"/>
                  <a:pt x="3315" y="960"/>
                </a:cubicBezTo>
                <a:cubicBezTo>
                  <a:pt x="3315" y="959"/>
                  <a:pt x="3315" y="959"/>
                  <a:pt x="3315" y="958"/>
                </a:cubicBezTo>
                <a:cubicBezTo>
                  <a:pt x="3327" y="958"/>
                  <a:pt x="3340" y="957"/>
                  <a:pt x="3352" y="957"/>
                </a:cubicBezTo>
                <a:cubicBezTo>
                  <a:pt x="3352" y="956"/>
                  <a:pt x="3352" y="955"/>
                  <a:pt x="3352" y="954"/>
                </a:cubicBezTo>
                <a:cubicBezTo>
                  <a:pt x="3318" y="954"/>
                  <a:pt x="3284" y="954"/>
                  <a:pt x="3246" y="954"/>
                </a:cubicBezTo>
                <a:cubicBezTo>
                  <a:pt x="3254" y="958"/>
                  <a:pt x="3258" y="961"/>
                  <a:pt x="3265" y="964"/>
                </a:cubicBezTo>
                <a:cubicBezTo>
                  <a:pt x="3233" y="964"/>
                  <a:pt x="3202" y="964"/>
                  <a:pt x="3172" y="964"/>
                </a:cubicBezTo>
                <a:cubicBezTo>
                  <a:pt x="3172" y="964"/>
                  <a:pt x="3172" y="963"/>
                  <a:pt x="3172" y="962"/>
                </a:cubicBezTo>
                <a:cubicBezTo>
                  <a:pt x="3184" y="960"/>
                  <a:pt x="3197" y="958"/>
                  <a:pt x="3210" y="956"/>
                </a:cubicBezTo>
                <a:cubicBezTo>
                  <a:pt x="3050" y="953"/>
                  <a:pt x="2890" y="959"/>
                  <a:pt x="2731" y="934"/>
                </a:cubicBezTo>
                <a:cubicBezTo>
                  <a:pt x="2802" y="934"/>
                  <a:pt x="2874" y="934"/>
                  <a:pt x="2943" y="934"/>
                </a:cubicBezTo>
                <a:cubicBezTo>
                  <a:pt x="2924" y="913"/>
                  <a:pt x="2896" y="920"/>
                  <a:pt x="2869" y="919"/>
                </a:cubicBezTo>
                <a:cubicBezTo>
                  <a:pt x="2826" y="916"/>
                  <a:pt x="2782" y="911"/>
                  <a:pt x="2738" y="913"/>
                </a:cubicBezTo>
                <a:cubicBezTo>
                  <a:pt x="2703" y="915"/>
                  <a:pt x="2671" y="901"/>
                  <a:pt x="2634" y="902"/>
                </a:cubicBezTo>
                <a:cubicBezTo>
                  <a:pt x="2638" y="905"/>
                  <a:pt x="2640" y="906"/>
                  <a:pt x="2644" y="909"/>
                </a:cubicBezTo>
                <a:cubicBezTo>
                  <a:pt x="2612" y="909"/>
                  <a:pt x="2582" y="909"/>
                  <a:pt x="2553" y="909"/>
                </a:cubicBezTo>
                <a:cubicBezTo>
                  <a:pt x="2552" y="911"/>
                  <a:pt x="2552" y="912"/>
                  <a:pt x="2552" y="914"/>
                </a:cubicBezTo>
                <a:cubicBezTo>
                  <a:pt x="2616" y="917"/>
                  <a:pt x="2679" y="921"/>
                  <a:pt x="2742" y="924"/>
                </a:cubicBezTo>
                <a:cubicBezTo>
                  <a:pt x="2742" y="925"/>
                  <a:pt x="2742" y="926"/>
                  <a:pt x="2742" y="926"/>
                </a:cubicBezTo>
                <a:cubicBezTo>
                  <a:pt x="2712" y="926"/>
                  <a:pt x="2682" y="926"/>
                  <a:pt x="2652" y="926"/>
                </a:cubicBezTo>
                <a:cubicBezTo>
                  <a:pt x="2645" y="926"/>
                  <a:pt x="2638" y="926"/>
                  <a:pt x="2630" y="926"/>
                </a:cubicBezTo>
                <a:cubicBezTo>
                  <a:pt x="2607" y="926"/>
                  <a:pt x="2582" y="940"/>
                  <a:pt x="2560" y="920"/>
                </a:cubicBezTo>
                <a:cubicBezTo>
                  <a:pt x="2562" y="922"/>
                  <a:pt x="2563" y="924"/>
                  <a:pt x="2566" y="929"/>
                </a:cubicBezTo>
                <a:cubicBezTo>
                  <a:pt x="2535" y="929"/>
                  <a:pt x="2506" y="929"/>
                  <a:pt x="2476" y="929"/>
                </a:cubicBezTo>
                <a:cubicBezTo>
                  <a:pt x="2402" y="928"/>
                  <a:pt x="2328" y="927"/>
                  <a:pt x="2254" y="926"/>
                </a:cubicBezTo>
                <a:cubicBezTo>
                  <a:pt x="2181" y="924"/>
                  <a:pt x="2108" y="921"/>
                  <a:pt x="2035" y="918"/>
                </a:cubicBezTo>
                <a:cubicBezTo>
                  <a:pt x="1997" y="916"/>
                  <a:pt x="1960" y="910"/>
                  <a:pt x="1922" y="908"/>
                </a:cubicBezTo>
                <a:cubicBezTo>
                  <a:pt x="1893" y="906"/>
                  <a:pt x="1865" y="910"/>
                  <a:pt x="1836" y="910"/>
                </a:cubicBezTo>
                <a:cubicBezTo>
                  <a:pt x="1817" y="910"/>
                  <a:pt x="1798" y="905"/>
                  <a:pt x="1779" y="904"/>
                </a:cubicBezTo>
                <a:cubicBezTo>
                  <a:pt x="1700" y="903"/>
                  <a:pt x="1620" y="902"/>
                  <a:pt x="1540" y="901"/>
                </a:cubicBezTo>
                <a:cubicBezTo>
                  <a:pt x="1524" y="901"/>
                  <a:pt x="1507" y="901"/>
                  <a:pt x="1490" y="901"/>
                </a:cubicBezTo>
                <a:cubicBezTo>
                  <a:pt x="1490" y="899"/>
                  <a:pt x="1489" y="896"/>
                  <a:pt x="1489" y="894"/>
                </a:cubicBezTo>
                <a:cubicBezTo>
                  <a:pt x="1495" y="892"/>
                  <a:pt x="1501" y="891"/>
                  <a:pt x="1507" y="890"/>
                </a:cubicBezTo>
                <a:cubicBezTo>
                  <a:pt x="1484" y="880"/>
                  <a:pt x="1422" y="882"/>
                  <a:pt x="1396" y="894"/>
                </a:cubicBezTo>
                <a:cubicBezTo>
                  <a:pt x="1416" y="893"/>
                  <a:pt x="1432" y="891"/>
                  <a:pt x="1449" y="890"/>
                </a:cubicBezTo>
                <a:cubicBezTo>
                  <a:pt x="1438" y="902"/>
                  <a:pt x="1438" y="903"/>
                  <a:pt x="1404" y="900"/>
                </a:cubicBezTo>
                <a:cubicBezTo>
                  <a:pt x="1388" y="899"/>
                  <a:pt x="1372" y="894"/>
                  <a:pt x="1354" y="890"/>
                </a:cubicBezTo>
                <a:cubicBezTo>
                  <a:pt x="1355" y="896"/>
                  <a:pt x="1355" y="900"/>
                  <a:pt x="1356" y="904"/>
                </a:cubicBezTo>
                <a:cubicBezTo>
                  <a:pt x="1325" y="898"/>
                  <a:pt x="1295" y="892"/>
                  <a:pt x="1265" y="886"/>
                </a:cubicBezTo>
                <a:cubicBezTo>
                  <a:pt x="1269" y="885"/>
                  <a:pt x="1274" y="883"/>
                  <a:pt x="1282" y="880"/>
                </a:cubicBezTo>
                <a:cubicBezTo>
                  <a:pt x="1267" y="877"/>
                  <a:pt x="1255" y="874"/>
                  <a:pt x="1239" y="870"/>
                </a:cubicBezTo>
                <a:cubicBezTo>
                  <a:pt x="1355" y="867"/>
                  <a:pt x="1468" y="863"/>
                  <a:pt x="1581" y="860"/>
                </a:cubicBezTo>
                <a:cubicBezTo>
                  <a:pt x="1581" y="858"/>
                  <a:pt x="1581" y="857"/>
                  <a:pt x="1580" y="855"/>
                </a:cubicBezTo>
                <a:cubicBezTo>
                  <a:pt x="1405" y="854"/>
                  <a:pt x="1230" y="865"/>
                  <a:pt x="1055" y="865"/>
                </a:cubicBezTo>
                <a:cubicBezTo>
                  <a:pt x="1065" y="873"/>
                  <a:pt x="1075" y="881"/>
                  <a:pt x="1084" y="888"/>
                </a:cubicBezTo>
                <a:cubicBezTo>
                  <a:pt x="1083" y="891"/>
                  <a:pt x="1083" y="893"/>
                  <a:pt x="1082" y="896"/>
                </a:cubicBezTo>
                <a:cubicBezTo>
                  <a:pt x="1104" y="892"/>
                  <a:pt x="1126" y="887"/>
                  <a:pt x="1148" y="887"/>
                </a:cubicBezTo>
                <a:cubicBezTo>
                  <a:pt x="1165" y="886"/>
                  <a:pt x="1181" y="893"/>
                  <a:pt x="1198" y="894"/>
                </a:cubicBezTo>
                <a:cubicBezTo>
                  <a:pt x="1225" y="896"/>
                  <a:pt x="1253" y="895"/>
                  <a:pt x="1280" y="896"/>
                </a:cubicBezTo>
                <a:cubicBezTo>
                  <a:pt x="1282" y="896"/>
                  <a:pt x="1283" y="897"/>
                  <a:pt x="1284" y="903"/>
                </a:cubicBezTo>
                <a:cubicBezTo>
                  <a:pt x="1242" y="903"/>
                  <a:pt x="1199" y="903"/>
                  <a:pt x="1151" y="903"/>
                </a:cubicBezTo>
                <a:cubicBezTo>
                  <a:pt x="1157" y="909"/>
                  <a:pt x="1158" y="911"/>
                  <a:pt x="1163" y="916"/>
                </a:cubicBezTo>
                <a:cubicBezTo>
                  <a:pt x="1137" y="918"/>
                  <a:pt x="1114" y="920"/>
                  <a:pt x="1091" y="923"/>
                </a:cubicBezTo>
                <a:cubicBezTo>
                  <a:pt x="1091" y="921"/>
                  <a:pt x="1091" y="920"/>
                  <a:pt x="1091" y="919"/>
                </a:cubicBezTo>
                <a:cubicBezTo>
                  <a:pt x="1104" y="916"/>
                  <a:pt x="1117" y="914"/>
                  <a:pt x="1130" y="912"/>
                </a:cubicBezTo>
                <a:cubicBezTo>
                  <a:pt x="1130" y="911"/>
                  <a:pt x="1130" y="911"/>
                  <a:pt x="1130" y="910"/>
                </a:cubicBezTo>
                <a:cubicBezTo>
                  <a:pt x="1106" y="909"/>
                  <a:pt x="1082" y="907"/>
                  <a:pt x="1059" y="907"/>
                </a:cubicBezTo>
                <a:cubicBezTo>
                  <a:pt x="1057" y="906"/>
                  <a:pt x="1053" y="911"/>
                  <a:pt x="1054" y="913"/>
                </a:cubicBezTo>
                <a:cubicBezTo>
                  <a:pt x="1054" y="915"/>
                  <a:pt x="1058" y="917"/>
                  <a:pt x="1060" y="920"/>
                </a:cubicBezTo>
                <a:cubicBezTo>
                  <a:pt x="1023" y="920"/>
                  <a:pt x="985" y="919"/>
                  <a:pt x="947" y="921"/>
                </a:cubicBezTo>
                <a:cubicBezTo>
                  <a:pt x="928" y="921"/>
                  <a:pt x="909" y="926"/>
                  <a:pt x="889" y="927"/>
                </a:cubicBezTo>
                <a:cubicBezTo>
                  <a:pt x="876" y="929"/>
                  <a:pt x="861" y="931"/>
                  <a:pt x="849" y="928"/>
                </a:cubicBezTo>
                <a:cubicBezTo>
                  <a:pt x="808" y="916"/>
                  <a:pt x="767" y="925"/>
                  <a:pt x="726" y="927"/>
                </a:cubicBezTo>
                <a:cubicBezTo>
                  <a:pt x="715" y="927"/>
                  <a:pt x="705" y="926"/>
                  <a:pt x="693" y="923"/>
                </a:cubicBezTo>
                <a:cubicBezTo>
                  <a:pt x="667" y="916"/>
                  <a:pt x="638" y="921"/>
                  <a:pt x="608" y="921"/>
                </a:cubicBezTo>
                <a:cubicBezTo>
                  <a:pt x="610" y="925"/>
                  <a:pt x="611" y="927"/>
                  <a:pt x="612" y="927"/>
                </a:cubicBezTo>
                <a:cubicBezTo>
                  <a:pt x="636" y="931"/>
                  <a:pt x="661" y="934"/>
                  <a:pt x="686" y="937"/>
                </a:cubicBezTo>
                <a:cubicBezTo>
                  <a:pt x="686" y="940"/>
                  <a:pt x="686" y="942"/>
                  <a:pt x="686" y="944"/>
                </a:cubicBezTo>
                <a:cubicBezTo>
                  <a:pt x="664" y="944"/>
                  <a:pt x="643" y="944"/>
                  <a:pt x="622" y="944"/>
                </a:cubicBezTo>
                <a:cubicBezTo>
                  <a:pt x="589" y="944"/>
                  <a:pt x="557" y="945"/>
                  <a:pt x="524" y="943"/>
                </a:cubicBezTo>
                <a:cubicBezTo>
                  <a:pt x="504" y="942"/>
                  <a:pt x="483" y="937"/>
                  <a:pt x="464" y="948"/>
                </a:cubicBezTo>
                <a:cubicBezTo>
                  <a:pt x="462" y="949"/>
                  <a:pt x="456" y="943"/>
                  <a:pt x="446" y="936"/>
                </a:cubicBezTo>
                <a:cubicBezTo>
                  <a:pt x="424" y="936"/>
                  <a:pt x="395" y="936"/>
                  <a:pt x="365" y="936"/>
                </a:cubicBezTo>
                <a:cubicBezTo>
                  <a:pt x="365" y="935"/>
                  <a:pt x="365" y="934"/>
                  <a:pt x="365" y="933"/>
                </a:cubicBezTo>
                <a:cubicBezTo>
                  <a:pt x="375" y="927"/>
                  <a:pt x="384" y="922"/>
                  <a:pt x="393" y="917"/>
                </a:cubicBezTo>
                <a:cubicBezTo>
                  <a:pt x="368" y="908"/>
                  <a:pt x="342" y="899"/>
                  <a:pt x="316" y="890"/>
                </a:cubicBezTo>
                <a:cubicBezTo>
                  <a:pt x="351" y="893"/>
                  <a:pt x="382" y="912"/>
                  <a:pt x="421" y="898"/>
                </a:cubicBezTo>
                <a:cubicBezTo>
                  <a:pt x="404" y="896"/>
                  <a:pt x="389" y="897"/>
                  <a:pt x="376" y="892"/>
                </a:cubicBezTo>
                <a:cubicBezTo>
                  <a:pt x="364" y="889"/>
                  <a:pt x="343" y="894"/>
                  <a:pt x="347" y="869"/>
                </a:cubicBezTo>
                <a:cubicBezTo>
                  <a:pt x="339" y="869"/>
                  <a:pt x="332" y="868"/>
                  <a:pt x="320" y="867"/>
                </a:cubicBezTo>
                <a:cubicBezTo>
                  <a:pt x="325" y="863"/>
                  <a:pt x="328" y="861"/>
                  <a:pt x="332" y="858"/>
                </a:cubicBezTo>
                <a:cubicBezTo>
                  <a:pt x="320" y="858"/>
                  <a:pt x="309" y="857"/>
                  <a:pt x="292" y="856"/>
                </a:cubicBezTo>
                <a:cubicBezTo>
                  <a:pt x="300" y="850"/>
                  <a:pt x="305" y="847"/>
                  <a:pt x="310" y="843"/>
                </a:cubicBezTo>
                <a:cubicBezTo>
                  <a:pt x="308" y="840"/>
                  <a:pt x="306" y="836"/>
                  <a:pt x="303" y="831"/>
                </a:cubicBezTo>
                <a:cubicBezTo>
                  <a:pt x="284" y="839"/>
                  <a:pt x="280" y="838"/>
                  <a:pt x="280" y="820"/>
                </a:cubicBezTo>
                <a:cubicBezTo>
                  <a:pt x="262" y="822"/>
                  <a:pt x="244" y="826"/>
                  <a:pt x="226" y="826"/>
                </a:cubicBezTo>
                <a:cubicBezTo>
                  <a:pt x="213" y="826"/>
                  <a:pt x="200" y="821"/>
                  <a:pt x="187" y="819"/>
                </a:cubicBezTo>
                <a:cubicBezTo>
                  <a:pt x="181" y="819"/>
                  <a:pt x="174" y="822"/>
                  <a:pt x="168" y="823"/>
                </a:cubicBezTo>
                <a:cubicBezTo>
                  <a:pt x="161" y="823"/>
                  <a:pt x="154" y="821"/>
                  <a:pt x="148" y="821"/>
                </a:cubicBezTo>
                <a:cubicBezTo>
                  <a:pt x="150" y="815"/>
                  <a:pt x="152" y="810"/>
                  <a:pt x="155" y="801"/>
                </a:cubicBezTo>
                <a:cubicBezTo>
                  <a:pt x="146" y="799"/>
                  <a:pt x="136" y="797"/>
                  <a:pt x="126" y="795"/>
                </a:cubicBezTo>
                <a:cubicBezTo>
                  <a:pt x="126" y="793"/>
                  <a:pt x="126" y="792"/>
                  <a:pt x="126" y="790"/>
                </a:cubicBezTo>
                <a:cubicBezTo>
                  <a:pt x="182" y="776"/>
                  <a:pt x="238" y="762"/>
                  <a:pt x="294" y="747"/>
                </a:cubicBezTo>
                <a:cubicBezTo>
                  <a:pt x="294" y="746"/>
                  <a:pt x="294" y="745"/>
                  <a:pt x="293" y="743"/>
                </a:cubicBezTo>
                <a:cubicBezTo>
                  <a:pt x="273" y="735"/>
                  <a:pt x="252" y="728"/>
                  <a:pt x="232" y="720"/>
                </a:cubicBezTo>
                <a:cubicBezTo>
                  <a:pt x="232" y="718"/>
                  <a:pt x="233" y="716"/>
                  <a:pt x="233" y="714"/>
                </a:cubicBezTo>
                <a:cubicBezTo>
                  <a:pt x="239" y="715"/>
                  <a:pt x="244" y="716"/>
                  <a:pt x="252" y="717"/>
                </a:cubicBezTo>
                <a:cubicBezTo>
                  <a:pt x="247" y="712"/>
                  <a:pt x="244" y="708"/>
                  <a:pt x="238" y="701"/>
                </a:cubicBezTo>
                <a:cubicBezTo>
                  <a:pt x="253" y="705"/>
                  <a:pt x="265" y="708"/>
                  <a:pt x="278" y="712"/>
                </a:cubicBezTo>
                <a:cubicBezTo>
                  <a:pt x="273" y="704"/>
                  <a:pt x="269" y="699"/>
                  <a:pt x="266" y="695"/>
                </a:cubicBezTo>
                <a:cubicBezTo>
                  <a:pt x="272" y="691"/>
                  <a:pt x="279" y="689"/>
                  <a:pt x="285" y="686"/>
                </a:cubicBezTo>
                <a:cubicBezTo>
                  <a:pt x="274" y="677"/>
                  <a:pt x="265" y="669"/>
                  <a:pt x="256" y="662"/>
                </a:cubicBezTo>
                <a:cubicBezTo>
                  <a:pt x="262" y="658"/>
                  <a:pt x="268" y="655"/>
                  <a:pt x="278" y="648"/>
                </a:cubicBezTo>
                <a:cubicBezTo>
                  <a:pt x="260" y="645"/>
                  <a:pt x="245" y="641"/>
                  <a:pt x="230" y="641"/>
                </a:cubicBezTo>
                <a:cubicBezTo>
                  <a:pt x="217" y="641"/>
                  <a:pt x="210" y="639"/>
                  <a:pt x="204" y="626"/>
                </a:cubicBezTo>
                <a:cubicBezTo>
                  <a:pt x="201" y="617"/>
                  <a:pt x="190" y="611"/>
                  <a:pt x="182" y="606"/>
                </a:cubicBezTo>
                <a:cubicBezTo>
                  <a:pt x="164" y="595"/>
                  <a:pt x="164" y="596"/>
                  <a:pt x="179" y="578"/>
                </a:cubicBezTo>
                <a:cubicBezTo>
                  <a:pt x="173" y="576"/>
                  <a:pt x="168" y="575"/>
                  <a:pt x="164" y="573"/>
                </a:cubicBezTo>
                <a:cubicBezTo>
                  <a:pt x="185" y="546"/>
                  <a:pt x="205" y="519"/>
                  <a:pt x="243" y="512"/>
                </a:cubicBezTo>
                <a:cubicBezTo>
                  <a:pt x="242" y="510"/>
                  <a:pt x="241" y="508"/>
                  <a:pt x="240" y="506"/>
                </a:cubicBezTo>
                <a:cubicBezTo>
                  <a:pt x="210" y="509"/>
                  <a:pt x="180" y="515"/>
                  <a:pt x="150" y="513"/>
                </a:cubicBezTo>
                <a:cubicBezTo>
                  <a:pt x="123" y="511"/>
                  <a:pt x="91" y="522"/>
                  <a:pt x="69" y="493"/>
                </a:cubicBezTo>
                <a:cubicBezTo>
                  <a:pt x="53" y="514"/>
                  <a:pt x="37" y="498"/>
                  <a:pt x="23" y="495"/>
                </a:cubicBezTo>
                <a:cubicBezTo>
                  <a:pt x="20" y="488"/>
                  <a:pt x="17" y="482"/>
                  <a:pt x="16" y="476"/>
                </a:cubicBezTo>
                <a:cubicBezTo>
                  <a:pt x="13" y="465"/>
                  <a:pt x="12" y="452"/>
                  <a:pt x="25" y="448"/>
                </a:cubicBezTo>
                <a:cubicBezTo>
                  <a:pt x="37" y="445"/>
                  <a:pt x="35" y="437"/>
                  <a:pt x="32" y="432"/>
                </a:cubicBezTo>
                <a:cubicBezTo>
                  <a:pt x="20" y="414"/>
                  <a:pt x="34" y="407"/>
                  <a:pt x="44" y="398"/>
                </a:cubicBezTo>
                <a:cubicBezTo>
                  <a:pt x="52" y="404"/>
                  <a:pt x="61" y="410"/>
                  <a:pt x="69" y="416"/>
                </a:cubicBezTo>
                <a:cubicBezTo>
                  <a:pt x="71" y="415"/>
                  <a:pt x="72" y="414"/>
                  <a:pt x="74" y="413"/>
                </a:cubicBezTo>
                <a:cubicBezTo>
                  <a:pt x="72" y="407"/>
                  <a:pt x="71" y="397"/>
                  <a:pt x="68" y="396"/>
                </a:cubicBezTo>
                <a:cubicBezTo>
                  <a:pt x="61" y="395"/>
                  <a:pt x="52" y="398"/>
                  <a:pt x="44" y="398"/>
                </a:cubicBezTo>
                <a:close/>
                <a:moveTo>
                  <a:pt x="3086" y="869"/>
                </a:moveTo>
                <a:cubicBezTo>
                  <a:pt x="3086" y="868"/>
                  <a:pt x="3085" y="868"/>
                  <a:pt x="3085" y="867"/>
                </a:cubicBezTo>
                <a:cubicBezTo>
                  <a:pt x="3069" y="865"/>
                  <a:pt x="3054" y="863"/>
                  <a:pt x="3038" y="862"/>
                </a:cubicBezTo>
                <a:cubicBezTo>
                  <a:pt x="2981" y="857"/>
                  <a:pt x="2923" y="866"/>
                  <a:pt x="2866" y="860"/>
                </a:cubicBezTo>
                <a:cubicBezTo>
                  <a:pt x="2847" y="858"/>
                  <a:pt x="2828" y="863"/>
                  <a:pt x="2810" y="862"/>
                </a:cubicBezTo>
                <a:cubicBezTo>
                  <a:pt x="2774" y="860"/>
                  <a:pt x="2739" y="855"/>
                  <a:pt x="2703" y="854"/>
                </a:cubicBezTo>
                <a:cubicBezTo>
                  <a:pt x="2630" y="851"/>
                  <a:pt x="2558" y="850"/>
                  <a:pt x="2485" y="849"/>
                </a:cubicBezTo>
                <a:cubicBezTo>
                  <a:pt x="2474" y="848"/>
                  <a:pt x="2462" y="847"/>
                  <a:pt x="2451" y="846"/>
                </a:cubicBezTo>
                <a:cubicBezTo>
                  <a:pt x="2459" y="852"/>
                  <a:pt x="2469" y="854"/>
                  <a:pt x="2478" y="854"/>
                </a:cubicBezTo>
                <a:cubicBezTo>
                  <a:pt x="2521" y="856"/>
                  <a:pt x="2564" y="858"/>
                  <a:pt x="2607" y="860"/>
                </a:cubicBezTo>
                <a:cubicBezTo>
                  <a:pt x="2647" y="863"/>
                  <a:pt x="2688" y="867"/>
                  <a:pt x="2728" y="869"/>
                </a:cubicBezTo>
                <a:cubicBezTo>
                  <a:pt x="2799" y="871"/>
                  <a:pt x="2870" y="873"/>
                  <a:pt x="2942" y="875"/>
                </a:cubicBezTo>
                <a:cubicBezTo>
                  <a:pt x="2976" y="876"/>
                  <a:pt x="3011" y="877"/>
                  <a:pt x="3045" y="876"/>
                </a:cubicBezTo>
                <a:cubicBezTo>
                  <a:pt x="3059" y="876"/>
                  <a:pt x="3073" y="872"/>
                  <a:pt x="3086" y="869"/>
                </a:cubicBezTo>
                <a:close/>
                <a:moveTo>
                  <a:pt x="1567" y="812"/>
                </a:moveTo>
                <a:cubicBezTo>
                  <a:pt x="1567" y="812"/>
                  <a:pt x="1567" y="811"/>
                  <a:pt x="1566" y="810"/>
                </a:cubicBezTo>
                <a:cubicBezTo>
                  <a:pt x="1402" y="814"/>
                  <a:pt x="1237" y="818"/>
                  <a:pt x="1072" y="822"/>
                </a:cubicBezTo>
                <a:cubicBezTo>
                  <a:pt x="1098" y="827"/>
                  <a:pt x="1123" y="831"/>
                  <a:pt x="1148" y="832"/>
                </a:cubicBezTo>
                <a:cubicBezTo>
                  <a:pt x="1199" y="832"/>
                  <a:pt x="1249" y="829"/>
                  <a:pt x="1299" y="829"/>
                </a:cubicBezTo>
                <a:cubicBezTo>
                  <a:pt x="1358" y="828"/>
                  <a:pt x="1417" y="831"/>
                  <a:pt x="1476" y="828"/>
                </a:cubicBezTo>
                <a:cubicBezTo>
                  <a:pt x="1506" y="827"/>
                  <a:pt x="1536" y="818"/>
                  <a:pt x="1567" y="812"/>
                </a:cubicBezTo>
                <a:close/>
                <a:moveTo>
                  <a:pt x="3131" y="849"/>
                </a:moveTo>
                <a:cubicBezTo>
                  <a:pt x="3162" y="858"/>
                  <a:pt x="3196" y="839"/>
                  <a:pt x="3228" y="860"/>
                </a:cubicBezTo>
                <a:cubicBezTo>
                  <a:pt x="3183" y="862"/>
                  <a:pt x="3142" y="864"/>
                  <a:pt x="3102" y="866"/>
                </a:cubicBezTo>
                <a:cubicBezTo>
                  <a:pt x="3102" y="868"/>
                  <a:pt x="3102" y="869"/>
                  <a:pt x="3102" y="871"/>
                </a:cubicBezTo>
                <a:cubicBezTo>
                  <a:pt x="3198" y="871"/>
                  <a:pt x="3294" y="871"/>
                  <a:pt x="3390" y="871"/>
                </a:cubicBezTo>
                <a:cubicBezTo>
                  <a:pt x="3390" y="868"/>
                  <a:pt x="3390" y="865"/>
                  <a:pt x="3390" y="861"/>
                </a:cubicBezTo>
                <a:cubicBezTo>
                  <a:pt x="3348" y="861"/>
                  <a:pt x="3305" y="861"/>
                  <a:pt x="3263" y="861"/>
                </a:cubicBezTo>
                <a:cubicBezTo>
                  <a:pt x="3263" y="858"/>
                  <a:pt x="3263" y="855"/>
                  <a:pt x="3263" y="852"/>
                </a:cubicBezTo>
                <a:cubicBezTo>
                  <a:pt x="3294" y="852"/>
                  <a:pt x="3325" y="852"/>
                  <a:pt x="3357" y="852"/>
                </a:cubicBezTo>
                <a:cubicBezTo>
                  <a:pt x="3282" y="846"/>
                  <a:pt x="3207" y="825"/>
                  <a:pt x="3131" y="849"/>
                </a:cubicBezTo>
                <a:close/>
                <a:moveTo>
                  <a:pt x="1026" y="782"/>
                </a:moveTo>
                <a:cubicBezTo>
                  <a:pt x="1093" y="779"/>
                  <a:pt x="1164" y="775"/>
                  <a:pt x="1235" y="772"/>
                </a:cubicBezTo>
                <a:cubicBezTo>
                  <a:pt x="1228" y="768"/>
                  <a:pt x="1220" y="765"/>
                  <a:pt x="1212" y="765"/>
                </a:cubicBezTo>
                <a:cubicBezTo>
                  <a:pt x="1198" y="765"/>
                  <a:pt x="1184" y="768"/>
                  <a:pt x="1171" y="767"/>
                </a:cubicBezTo>
                <a:cubicBezTo>
                  <a:pt x="1125" y="766"/>
                  <a:pt x="1080" y="764"/>
                  <a:pt x="1034" y="764"/>
                </a:cubicBezTo>
                <a:cubicBezTo>
                  <a:pt x="1015" y="763"/>
                  <a:pt x="995" y="765"/>
                  <a:pt x="975" y="766"/>
                </a:cubicBezTo>
                <a:cubicBezTo>
                  <a:pt x="975" y="768"/>
                  <a:pt x="975" y="770"/>
                  <a:pt x="976" y="772"/>
                </a:cubicBezTo>
                <a:cubicBezTo>
                  <a:pt x="994" y="773"/>
                  <a:pt x="1013" y="775"/>
                  <a:pt x="1031" y="776"/>
                </a:cubicBezTo>
                <a:cubicBezTo>
                  <a:pt x="1031" y="778"/>
                  <a:pt x="1031" y="780"/>
                  <a:pt x="1031" y="781"/>
                </a:cubicBezTo>
                <a:cubicBezTo>
                  <a:pt x="1028" y="782"/>
                  <a:pt x="1025" y="782"/>
                  <a:pt x="1026" y="782"/>
                </a:cubicBezTo>
                <a:close/>
                <a:moveTo>
                  <a:pt x="1715" y="582"/>
                </a:moveTo>
                <a:cubicBezTo>
                  <a:pt x="1715" y="585"/>
                  <a:pt x="1715" y="587"/>
                  <a:pt x="1715" y="590"/>
                </a:cubicBezTo>
                <a:cubicBezTo>
                  <a:pt x="1775" y="590"/>
                  <a:pt x="1834" y="589"/>
                  <a:pt x="1893" y="590"/>
                </a:cubicBezTo>
                <a:cubicBezTo>
                  <a:pt x="1930" y="591"/>
                  <a:pt x="1968" y="583"/>
                  <a:pt x="2004" y="598"/>
                </a:cubicBezTo>
                <a:cubicBezTo>
                  <a:pt x="2013" y="601"/>
                  <a:pt x="2023" y="599"/>
                  <a:pt x="2033" y="600"/>
                </a:cubicBezTo>
                <a:cubicBezTo>
                  <a:pt x="2033" y="599"/>
                  <a:pt x="2033" y="598"/>
                  <a:pt x="2033" y="597"/>
                </a:cubicBezTo>
                <a:cubicBezTo>
                  <a:pt x="2024" y="596"/>
                  <a:pt x="2015" y="594"/>
                  <a:pt x="2006" y="593"/>
                </a:cubicBezTo>
                <a:cubicBezTo>
                  <a:pt x="2006" y="592"/>
                  <a:pt x="2006" y="590"/>
                  <a:pt x="2006" y="589"/>
                </a:cubicBezTo>
                <a:cubicBezTo>
                  <a:pt x="2032" y="588"/>
                  <a:pt x="2058" y="586"/>
                  <a:pt x="2084" y="585"/>
                </a:cubicBezTo>
                <a:cubicBezTo>
                  <a:pt x="2084" y="584"/>
                  <a:pt x="2084" y="583"/>
                  <a:pt x="2084" y="582"/>
                </a:cubicBezTo>
                <a:cubicBezTo>
                  <a:pt x="1961" y="582"/>
                  <a:pt x="1838" y="582"/>
                  <a:pt x="1715" y="582"/>
                </a:cubicBezTo>
                <a:close/>
                <a:moveTo>
                  <a:pt x="1860" y="846"/>
                </a:moveTo>
                <a:cubicBezTo>
                  <a:pt x="1973" y="858"/>
                  <a:pt x="2082" y="850"/>
                  <a:pt x="2190" y="852"/>
                </a:cubicBezTo>
                <a:cubicBezTo>
                  <a:pt x="2190" y="850"/>
                  <a:pt x="2190" y="848"/>
                  <a:pt x="2190" y="846"/>
                </a:cubicBezTo>
                <a:cubicBezTo>
                  <a:pt x="2082" y="846"/>
                  <a:pt x="1974" y="846"/>
                  <a:pt x="1860" y="846"/>
                </a:cubicBezTo>
                <a:close/>
                <a:moveTo>
                  <a:pt x="2732" y="497"/>
                </a:moveTo>
                <a:cubicBezTo>
                  <a:pt x="2732" y="499"/>
                  <a:pt x="2733" y="501"/>
                  <a:pt x="2733" y="503"/>
                </a:cubicBezTo>
                <a:cubicBezTo>
                  <a:pt x="2815" y="505"/>
                  <a:pt x="2897" y="507"/>
                  <a:pt x="2979" y="503"/>
                </a:cubicBezTo>
                <a:cubicBezTo>
                  <a:pt x="2979" y="501"/>
                  <a:pt x="2979" y="499"/>
                  <a:pt x="2979" y="497"/>
                </a:cubicBezTo>
                <a:cubicBezTo>
                  <a:pt x="2897" y="497"/>
                  <a:pt x="2815" y="497"/>
                  <a:pt x="2732" y="497"/>
                </a:cubicBezTo>
                <a:close/>
                <a:moveTo>
                  <a:pt x="1642" y="871"/>
                </a:moveTo>
                <a:cubicBezTo>
                  <a:pt x="1622" y="871"/>
                  <a:pt x="1604" y="871"/>
                  <a:pt x="1586" y="871"/>
                </a:cubicBezTo>
                <a:cubicBezTo>
                  <a:pt x="1586" y="871"/>
                  <a:pt x="1586" y="872"/>
                  <a:pt x="1586" y="873"/>
                </a:cubicBezTo>
                <a:cubicBezTo>
                  <a:pt x="1593" y="874"/>
                  <a:pt x="1600" y="874"/>
                  <a:pt x="1607" y="874"/>
                </a:cubicBezTo>
                <a:cubicBezTo>
                  <a:pt x="1607" y="876"/>
                  <a:pt x="1607" y="878"/>
                  <a:pt x="1607" y="879"/>
                </a:cubicBezTo>
                <a:cubicBezTo>
                  <a:pt x="1578" y="879"/>
                  <a:pt x="1548" y="879"/>
                  <a:pt x="1519" y="879"/>
                </a:cubicBezTo>
                <a:cubicBezTo>
                  <a:pt x="1519" y="881"/>
                  <a:pt x="1519" y="883"/>
                  <a:pt x="1519" y="885"/>
                </a:cubicBezTo>
                <a:cubicBezTo>
                  <a:pt x="1534" y="885"/>
                  <a:pt x="1550" y="885"/>
                  <a:pt x="1565" y="885"/>
                </a:cubicBezTo>
                <a:cubicBezTo>
                  <a:pt x="1565" y="886"/>
                  <a:pt x="1565" y="887"/>
                  <a:pt x="1565" y="889"/>
                </a:cubicBezTo>
                <a:cubicBezTo>
                  <a:pt x="1558" y="890"/>
                  <a:pt x="1551" y="891"/>
                  <a:pt x="1544" y="892"/>
                </a:cubicBezTo>
                <a:cubicBezTo>
                  <a:pt x="1544" y="893"/>
                  <a:pt x="1544" y="894"/>
                  <a:pt x="1544" y="895"/>
                </a:cubicBezTo>
                <a:cubicBezTo>
                  <a:pt x="1590" y="890"/>
                  <a:pt x="1636" y="885"/>
                  <a:pt x="1682" y="880"/>
                </a:cubicBezTo>
                <a:cubicBezTo>
                  <a:pt x="1682" y="879"/>
                  <a:pt x="1682" y="878"/>
                  <a:pt x="1682" y="877"/>
                </a:cubicBezTo>
                <a:cubicBezTo>
                  <a:pt x="1666" y="877"/>
                  <a:pt x="1651" y="877"/>
                  <a:pt x="1633" y="877"/>
                </a:cubicBezTo>
                <a:cubicBezTo>
                  <a:pt x="1637" y="874"/>
                  <a:pt x="1639" y="873"/>
                  <a:pt x="1642" y="871"/>
                </a:cubicBezTo>
                <a:close/>
                <a:moveTo>
                  <a:pt x="3146" y="164"/>
                </a:moveTo>
                <a:cubicBezTo>
                  <a:pt x="3146" y="166"/>
                  <a:pt x="3146" y="167"/>
                  <a:pt x="3146" y="168"/>
                </a:cubicBezTo>
                <a:cubicBezTo>
                  <a:pt x="3185" y="168"/>
                  <a:pt x="3224" y="168"/>
                  <a:pt x="3263" y="168"/>
                </a:cubicBezTo>
                <a:cubicBezTo>
                  <a:pt x="3237" y="156"/>
                  <a:pt x="3211" y="142"/>
                  <a:pt x="3180" y="155"/>
                </a:cubicBezTo>
                <a:cubicBezTo>
                  <a:pt x="3191" y="158"/>
                  <a:pt x="3202" y="160"/>
                  <a:pt x="3213" y="162"/>
                </a:cubicBezTo>
                <a:cubicBezTo>
                  <a:pt x="3213" y="163"/>
                  <a:pt x="3213" y="164"/>
                  <a:pt x="3212" y="164"/>
                </a:cubicBezTo>
                <a:cubicBezTo>
                  <a:pt x="3190" y="164"/>
                  <a:pt x="3168" y="164"/>
                  <a:pt x="3146" y="164"/>
                </a:cubicBezTo>
                <a:close/>
                <a:moveTo>
                  <a:pt x="2203" y="745"/>
                </a:moveTo>
                <a:cubicBezTo>
                  <a:pt x="2204" y="744"/>
                  <a:pt x="2204" y="742"/>
                  <a:pt x="2204" y="741"/>
                </a:cubicBezTo>
                <a:cubicBezTo>
                  <a:pt x="2221" y="743"/>
                  <a:pt x="2238" y="744"/>
                  <a:pt x="2256" y="746"/>
                </a:cubicBezTo>
                <a:cubicBezTo>
                  <a:pt x="2256" y="743"/>
                  <a:pt x="2256" y="741"/>
                  <a:pt x="2256" y="738"/>
                </a:cubicBezTo>
                <a:cubicBezTo>
                  <a:pt x="2212" y="738"/>
                  <a:pt x="2169" y="738"/>
                  <a:pt x="2125" y="738"/>
                </a:cubicBezTo>
                <a:cubicBezTo>
                  <a:pt x="2125" y="739"/>
                  <a:pt x="2125" y="740"/>
                  <a:pt x="2125" y="742"/>
                </a:cubicBezTo>
                <a:cubicBezTo>
                  <a:pt x="2157" y="744"/>
                  <a:pt x="2190" y="747"/>
                  <a:pt x="2222" y="750"/>
                </a:cubicBezTo>
                <a:cubicBezTo>
                  <a:pt x="2222" y="748"/>
                  <a:pt x="2223" y="747"/>
                  <a:pt x="2223" y="745"/>
                </a:cubicBezTo>
                <a:cubicBezTo>
                  <a:pt x="2216" y="745"/>
                  <a:pt x="2210" y="745"/>
                  <a:pt x="2203" y="745"/>
                </a:cubicBezTo>
                <a:close/>
                <a:moveTo>
                  <a:pt x="2500" y="797"/>
                </a:moveTo>
                <a:cubicBezTo>
                  <a:pt x="2500" y="796"/>
                  <a:pt x="2500" y="795"/>
                  <a:pt x="2500" y="794"/>
                </a:cubicBezTo>
                <a:cubicBezTo>
                  <a:pt x="2483" y="794"/>
                  <a:pt x="2466" y="794"/>
                  <a:pt x="2448" y="794"/>
                </a:cubicBezTo>
                <a:cubicBezTo>
                  <a:pt x="2431" y="794"/>
                  <a:pt x="2414" y="793"/>
                  <a:pt x="2397" y="793"/>
                </a:cubicBezTo>
                <a:cubicBezTo>
                  <a:pt x="2379" y="792"/>
                  <a:pt x="2362" y="791"/>
                  <a:pt x="2345" y="791"/>
                </a:cubicBezTo>
                <a:cubicBezTo>
                  <a:pt x="2329" y="791"/>
                  <a:pt x="2313" y="793"/>
                  <a:pt x="2296" y="794"/>
                </a:cubicBezTo>
                <a:cubicBezTo>
                  <a:pt x="2297" y="795"/>
                  <a:pt x="2297" y="796"/>
                  <a:pt x="2297" y="797"/>
                </a:cubicBezTo>
                <a:cubicBezTo>
                  <a:pt x="2364" y="797"/>
                  <a:pt x="2432" y="797"/>
                  <a:pt x="2500" y="797"/>
                </a:cubicBezTo>
                <a:close/>
                <a:moveTo>
                  <a:pt x="2362" y="737"/>
                </a:moveTo>
                <a:cubicBezTo>
                  <a:pt x="2363" y="736"/>
                  <a:pt x="2364" y="735"/>
                  <a:pt x="2364" y="733"/>
                </a:cubicBezTo>
                <a:cubicBezTo>
                  <a:pt x="2331" y="733"/>
                  <a:pt x="2299" y="733"/>
                  <a:pt x="2268" y="733"/>
                </a:cubicBezTo>
                <a:cubicBezTo>
                  <a:pt x="2287" y="757"/>
                  <a:pt x="2312" y="745"/>
                  <a:pt x="2335" y="744"/>
                </a:cubicBezTo>
                <a:cubicBezTo>
                  <a:pt x="2334" y="742"/>
                  <a:pt x="2332" y="741"/>
                  <a:pt x="2328" y="737"/>
                </a:cubicBezTo>
                <a:cubicBezTo>
                  <a:pt x="2341" y="737"/>
                  <a:pt x="2352" y="737"/>
                  <a:pt x="2362" y="737"/>
                </a:cubicBezTo>
                <a:close/>
                <a:moveTo>
                  <a:pt x="509" y="791"/>
                </a:moveTo>
                <a:cubicBezTo>
                  <a:pt x="482" y="772"/>
                  <a:pt x="449" y="774"/>
                  <a:pt x="433" y="791"/>
                </a:cubicBezTo>
                <a:cubicBezTo>
                  <a:pt x="456" y="791"/>
                  <a:pt x="480" y="791"/>
                  <a:pt x="509" y="791"/>
                </a:cubicBezTo>
                <a:close/>
                <a:moveTo>
                  <a:pt x="1394" y="774"/>
                </a:moveTo>
                <a:cubicBezTo>
                  <a:pt x="1394" y="773"/>
                  <a:pt x="1394" y="771"/>
                  <a:pt x="1394" y="769"/>
                </a:cubicBezTo>
                <a:cubicBezTo>
                  <a:pt x="1359" y="769"/>
                  <a:pt x="1324" y="769"/>
                  <a:pt x="1289" y="769"/>
                </a:cubicBezTo>
                <a:cubicBezTo>
                  <a:pt x="1289" y="771"/>
                  <a:pt x="1289" y="773"/>
                  <a:pt x="1289" y="774"/>
                </a:cubicBezTo>
                <a:cubicBezTo>
                  <a:pt x="1324" y="774"/>
                  <a:pt x="1359" y="774"/>
                  <a:pt x="1394" y="774"/>
                </a:cubicBezTo>
                <a:close/>
                <a:moveTo>
                  <a:pt x="2394" y="834"/>
                </a:moveTo>
                <a:cubicBezTo>
                  <a:pt x="2394" y="832"/>
                  <a:pt x="2394" y="829"/>
                  <a:pt x="2394" y="827"/>
                </a:cubicBezTo>
                <a:cubicBezTo>
                  <a:pt x="2364" y="825"/>
                  <a:pt x="2334" y="823"/>
                  <a:pt x="2304" y="820"/>
                </a:cubicBezTo>
                <a:cubicBezTo>
                  <a:pt x="2303" y="823"/>
                  <a:pt x="2303" y="826"/>
                  <a:pt x="2303" y="829"/>
                </a:cubicBezTo>
                <a:cubicBezTo>
                  <a:pt x="2333" y="831"/>
                  <a:pt x="2364" y="833"/>
                  <a:pt x="2394" y="834"/>
                </a:cubicBezTo>
                <a:close/>
                <a:moveTo>
                  <a:pt x="2941" y="921"/>
                </a:moveTo>
                <a:cubicBezTo>
                  <a:pt x="2941" y="922"/>
                  <a:pt x="2941" y="924"/>
                  <a:pt x="2941" y="925"/>
                </a:cubicBezTo>
                <a:cubicBezTo>
                  <a:pt x="2984" y="925"/>
                  <a:pt x="3027" y="925"/>
                  <a:pt x="3069" y="925"/>
                </a:cubicBezTo>
                <a:cubicBezTo>
                  <a:pt x="3069" y="924"/>
                  <a:pt x="3069" y="922"/>
                  <a:pt x="3069" y="921"/>
                </a:cubicBezTo>
                <a:cubicBezTo>
                  <a:pt x="3027" y="921"/>
                  <a:pt x="2984" y="921"/>
                  <a:pt x="2941" y="921"/>
                </a:cubicBezTo>
                <a:close/>
                <a:moveTo>
                  <a:pt x="1277" y="670"/>
                </a:moveTo>
                <a:cubicBezTo>
                  <a:pt x="1277" y="668"/>
                  <a:pt x="1277" y="667"/>
                  <a:pt x="1277" y="666"/>
                </a:cubicBezTo>
                <a:cubicBezTo>
                  <a:pt x="1242" y="666"/>
                  <a:pt x="1206" y="666"/>
                  <a:pt x="1171" y="666"/>
                </a:cubicBezTo>
                <a:cubicBezTo>
                  <a:pt x="1171" y="667"/>
                  <a:pt x="1171" y="668"/>
                  <a:pt x="1171" y="670"/>
                </a:cubicBezTo>
                <a:cubicBezTo>
                  <a:pt x="1206" y="670"/>
                  <a:pt x="1242" y="670"/>
                  <a:pt x="1277" y="670"/>
                </a:cubicBezTo>
                <a:close/>
                <a:moveTo>
                  <a:pt x="2225" y="905"/>
                </a:moveTo>
                <a:cubicBezTo>
                  <a:pt x="2225" y="907"/>
                  <a:pt x="2225" y="909"/>
                  <a:pt x="2225" y="910"/>
                </a:cubicBezTo>
                <a:cubicBezTo>
                  <a:pt x="2257" y="910"/>
                  <a:pt x="2289" y="910"/>
                  <a:pt x="2321" y="910"/>
                </a:cubicBezTo>
                <a:cubicBezTo>
                  <a:pt x="2321" y="909"/>
                  <a:pt x="2321" y="907"/>
                  <a:pt x="2321" y="905"/>
                </a:cubicBezTo>
                <a:cubicBezTo>
                  <a:pt x="2289" y="905"/>
                  <a:pt x="2257" y="905"/>
                  <a:pt x="2225" y="905"/>
                </a:cubicBezTo>
                <a:close/>
                <a:moveTo>
                  <a:pt x="2738" y="874"/>
                </a:moveTo>
                <a:cubicBezTo>
                  <a:pt x="2738" y="876"/>
                  <a:pt x="2737" y="879"/>
                  <a:pt x="2737" y="881"/>
                </a:cubicBezTo>
                <a:cubicBezTo>
                  <a:pt x="2769" y="886"/>
                  <a:pt x="2801" y="891"/>
                  <a:pt x="2834" y="896"/>
                </a:cubicBezTo>
                <a:cubicBezTo>
                  <a:pt x="2834" y="894"/>
                  <a:pt x="2834" y="893"/>
                  <a:pt x="2835" y="891"/>
                </a:cubicBezTo>
                <a:cubicBezTo>
                  <a:pt x="2821" y="890"/>
                  <a:pt x="2807" y="889"/>
                  <a:pt x="2793" y="886"/>
                </a:cubicBezTo>
                <a:cubicBezTo>
                  <a:pt x="2775" y="883"/>
                  <a:pt x="2756" y="878"/>
                  <a:pt x="2738" y="874"/>
                </a:cubicBezTo>
                <a:close/>
                <a:moveTo>
                  <a:pt x="1637" y="745"/>
                </a:moveTo>
                <a:cubicBezTo>
                  <a:pt x="1637" y="746"/>
                  <a:pt x="1637" y="748"/>
                  <a:pt x="1637" y="749"/>
                </a:cubicBezTo>
                <a:cubicBezTo>
                  <a:pt x="1672" y="749"/>
                  <a:pt x="1706" y="749"/>
                  <a:pt x="1741" y="749"/>
                </a:cubicBezTo>
                <a:cubicBezTo>
                  <a:pt x="1741" y="748"/>
                  <a:pt x="1741" y="746"/>
                  <a:pt x="1741" y="745"/>
                </a:cubicBezTo>
                <a:cubicBezTo>
                  <a:pt x="1706" y="745"/>
                  <a:pt x="1671" y="745"/>
                  <a:pt x="1637" y="745"/>
                </a:cubicBezTo>
                <a:close/>
                <a:moveTo>
                  <a:pt x="3074" y="946"/>
                </a:moveTo>
                <a:cubicBezTo>
                  <a:pt x="3054" y="925"/>
                  <a:pt x="3036" y="935"/>
                  <a:pt x="3019" y="935"/>
                </a:cubicBezTo>
                <a:cubicBezTo>
                  <a:pt x="3019" y="938"/>
                  <a:pt x="3019" y="940"/>
                  <a:pt x="3019" y="942"/>
                </a:cubicBezTo>
                <a:cubicBezTo>
                  <a:pt x="3036" y="944"/>
                  <a:pt x="3053" y="945"/>
                  <a:pt x="3074" y="946"/>
                </a:cubicBezTo>
                <a:close/>
                <a:moveTo>
                  <a:pt x="1219" y="846"/>
                </a:moveTo>
                <a:cubicBezTo>
                  <a:pt x="1219" y="847"/>
                  <a:pt x="1219" y="848"/>
                  <a:pt x="1219" y="848"/>
                </a:cubicBezTo>
                <a:cubicBezTo>
                  <a:pt x="1261" y="848"/>
                  <a:pt x="1302" y="848"/>
                  <a:pt x="1344" y="848"/>
                </a:cubicBezTo>
                <a:cubicBezTo>
                  <a:pt x="1344" y="848"/>
                  <a:pt x="1344" y="847"/>
                  <a:pt x="1344" y="846"/>
                </a:cubicBezTo>
                <a:cubicBezTo>
                  <a:pt x="1302" y="846"/>
                  <a:pt x="1261" y="846"/>
                  <a:pt x="1219" y="846"/>
                </a:cubicBezTo>
                <a:close/>
                <a:moveTo>
                  <a:pt x="3055" y="502"/>
                </a:moveTo>
                <a:cubicBezTo>
                  <a:pt x="3055" y="500"/>
                  <a:pt x="3055" y="498"/>
                  <a:pt x="3055" y="497"/>
                </a:cubicBezTo>
                <a:cubicBezTo>
                  <a:pt x="3038" y="497"/>
                  <a:pt x="3022" y="497"/>
                  <a:pt x="3005" y="497"/>
                </a:cubicBezTo>
                <a:cubicBezTo>
                  <a:pt x="3005" y="499"/>
                  <a:pt x="3006" y="502"/>
                  <a:pt x="3006" y="504"/>
                </a:cubicBezTo>
                <a:cubicBezTo>
                  <a:pt x="3022" y="504"/>
                  <a:pt x="3039" y="503"/>
                  <a:pt x="3055" y="502"/>
                </a:cubicBezTo>
                <a:close/>
                <a:moveTo>
                  <a:pt x="653" y="768"/>
                </a:moveTo>
                <a:cubicBezTo>
                  <a:pt x="653" y="771"/>
                  <a:pt x="654" y="774"/>
                  <a:pt x="654" y="776"/>
                </a:cubicBezTo>
                <a:cubicBezTo>
                  <a:pt x="686" y="775"/>
                  <a:pt x="718" y="773"/>
                  <a:pt x="750" y="771"/>
                </a:cubicBezTo>
                <a:cubicBezTo>
                  <a:pt x="750" y="770"/>
                  <a:pt x="750" y="769"/>
                  <a:pt x="750" y="768"/>
                </a:cubicBezTo>
                <a:cubicBezTo>
                  <a:pt x="717" y="768"/>
                  <a:pt x="685" y="768"/>
                  <a:pt x="653" y="768"/>
                </a:cubicBezTo>
                <a:close/>
                <a:moveTo>
                  <a:pt x="281" y="794"/>
                </a:moveTo>
                <a:cubicBezTo>
                  <a:pt x="282" y="797"/>
                  <a:pt x="283" y="800"/>
                  <a:pt x="283" y="802"/>
                </a:cubicBezTo>
                <a:cubicBezTo>
                  <a:pt x="302" y="798"/>
                  <a:pt x="320" y="794"/>
                  <a:pt x="338" y="790"/>
                </a:cubicBezTo>
                <a:cubicBezTo>
                  <a:pt x="338" y="788"/>
                  <a:pt x="338" y="786"/>
                  <a:pt x="337" y="784"/>
                </a:cubicBezTo>
                <a:cubicBezTo>
                  <a:pt x="318" y="787"/>
                  <a:pt x="300" y="791"/>
                  <a:pt x="281" y="794"/>
                </a:cubicBezTo>
                <a:close/>
                <a:moveTo>
                  <a:pt x="2788" y="721"/>
                </a:moveTo>
                <a:cubicBezTo>
                  <a:pt x="2762" y="704"/>
                  <a:pt x="2742" y="715"/>
                  <a:pt x="2722" y="721"/>
                </a:cubicBezTo>
                <a:cubicBezTo>
                  <a:pt x="2742" y="721"/>
                  <a:pt x="2762" y="721"/>
                  <a:pt x="2788" y="721"/>
                </a:cubicBezTo>
                <a:close/>
                <a:moveTo>
                  <a:pt x="3306" y="717"/>
                </a:moveTo>
                <a:cubicBezTo>
                  <a:pt x="3306" y="718"/>
                  <a:pt x="3305" y="720"/>
                  <a:pt x="3305" y="721"/>
                </a:cubicBezTo>
                <a:cubicBezTo>
                  <a:pt x="3332" y="724"/>
                  <a:pt x="3358" y="726"/>
                  <a:pt x="3384" y="728"/>
                </a:cubicBezTo>
                <a:cubicBezTo>
                  <a:pt x="3384" y="726"/>
                  <a:pt x="3384" y="724"/>
                  <a:pt x="3385" y="723"/>
                </a:cubicBezTo>
                <a:cubicBezTo>
                  <a:pt x="3358" y="721"/>
                  <a:pt x="3332" y="719"/>
                  <a:pt x="3306" y="717"/>
                </a:cubicBezTo>
                <a:close/>
                <a:moveTo>
                  <a:pt x="2322" y="606"/>
                </a:moveTo>
                <a:cubicBezTo>
                  <a:pt x="2322" y="604"/>
                  <a:pt x="2322" y="602"/>
                  <a:pt x="2322" y="601"/>
                </a:cubicBezTo>
                <a:cubicBezTo>
                  <a:pt x="2295" y="599"/>
                  <a:pt x="2268" y="598"/>
                  <a:pt x="2241" y="597"/>
                </a:cubicBezTo>
                <a:cubicBezTo>
                  <a:pt x="2241" y="598"/>
                  <a:pt x="2241" y="600"/>
                  <a:pt x="2241" y="601"/>
                </a:cubicBezTo>
                <a:cubicBezTo>
                  <a:pt x="2268" y="603"/>
                  <a:pt x="2295" y="604"/>
                  <a:pt x="2322" y="606"/>
                </a:cubicBezTo>
                <a:close/>
                <a:moveTo>
                  <a:pt x="2164" y="590"/>
                </a:moveTo>
                <a:cubicBezTo>
                  <a:pt x="2163" y="592"/>
                  <a:pt x="2163" y="593"/>
                  <a:pt x="2163" y="595"/>
                </a:cubicBezTo>
                <a:cubicBezTo>
                  <a:pt x="2173" y="597"/>
                  <a:pt x="2183" y="600"/>
                  <a:pt x="2193" y="600"/>
                </a:cubicBezTo>
                <a:cubicBezTo>
                  <a:pt x="2204" y="600"/>
                  <a:pt x="2214" y="598"/>
                  <a:pt x="2225" y="597"/>
                </a:cubicBezTo>
                <a:cubicBezTo>
                  <a:pt x="2225" y="596"/>
                  <a:pt x="2225" y="595"/>
                  <a:pt x="2225" y="595"/>
                </a:cubicBezTo>
                <a:cubicBezTo>
                  <a:pt x="2204" y="593"/>
                  <a:pt x="2184" y="592"/>
                  <a:pt x="2164" y="590"/>
                </a:cubicBezTo>
                <a:close/>
                <a:moveTo>
                  <a:pt x="2123" y="903"/>
                </a:moveTo>
                <a:cubicBezTo>
                  <a:pt x="2123" y="904"/>
                  <a:pt x="2123" y="905"/>
                  <a:pt x="2123" y="906"/>
                </a:cubicBezTo>
                <a:cubicBezTo>
                  <a:pt x="2152" y="906"/>
                  <a:pt x="2182" y="906"/>
                  <a:pt x="2211" y="906"/>
                </a:cubicBezTo>
                <a:cubicBezTo>
                  <a:pt x="2211" y="905"/>
                  <a:pt x="2211" y="904"/>
                  <a:pt x="2211" y="903"/>
                </a:cubicBezTo>
                <a:cubicBezTo>
                  <a:pt x="2182" y="903"/>
                  <a:pt x="2152" y="903"/>
                  <a:pt x="2123" y="903"/>
                </a:cubicBezTo>
                <a:close/>
                <a:moveTo>
                  <a:pt x="2261" y="828"/>
                </a:moveTo>
                <a:cubicBezTo>
                  <a:pt x="2261" y="827"/>
                  <a:pt x="2261" y="826"/>
                  <a:pt x="2261" y="825"/>
                </a:cubicBezTo>
                <a:cubicBezTo>
                  <a:pt x="2230" y="825"/>
                  <a:pt x="2199" y="825"/>
                  <a:pt x="2168" y="825"/>
                </a:cubicBezTo>
                <a:cubicBezTo>
                  <a:pt x="2168" y="826"/>
                  <a:pt x="2168" y="827"/>
                  <a:pt x="2168" y="828"/>
                </a:cubicBezTo>
                <a:cubicBezTo>
                  <a:pt x="2199" y="828"/>
                  <a:pt x="2230" y="828"/>
                  <a:pt x="2261" y="828"/>
                </a:cubicBezTo>
                <a:close/>
                <a:moveTo>
                  <a:pt x="955" y="661"/>
                </a:moveTo>
                <a:cubicBezTo>
                  <a:pt x="954" y="662"/>
                  <a:pt x="954" y="662"/>
                  <a:pt x="954" y="663"/>
                </a:cubicBezTo>
                <a:cubicBezTo>
                  <a:pt x="979" y="663"/>
                  <a:pt x="1004" y="663"/>
                  <a:pt x="1028" y="663"/>
                </a:cubicBezTo>
                <a:cubicBezTo>
                  <a:pt x="1028" y="661"/>
                  <a:pt x="1028" y="659"/>
                  <a:pt x="1028" y="657"/>
                </a:cubicBezTo>
                <a:cubicBezTo>
                  <a:pt x="1004" y="658"/>
                  <a:pt x="979" y="660"/>
                  <a:pt x="955" y="661"/>
                </a:cubicBezTo>
                <a:close/>
                <a:moveTo>
                  <a:pt x="1762" y="685"/>
                </a:moveTo>
                <a:cubicBezTo>
                  <a:pt x="1762" y="684"/>
                  <a:pt x="1762" y="683"/>
                  <a:pt x="1762" y="681"/>
                </a:cubicBezTo>
                <a:cubicBezTo>
                  <a:pt x="1742" y="681"/>
                  <a:pt x="1723" y="681"/>
                  <a:pt x="1703" y="681"/>
                </a:cubicBezTo>
                <a:cubicBezTo>
                  <a:pt x="1703" y="683"/>
                  <a:pt x="1703" y="684"/>
                  <a:pt x="1704" y="685"/>
                </a:cubicBezTo>
                <a:cubicBezTo>
                  <a:pt x="1723" y="685"/>
                  <a:pt x="1743" y="685"/>
                  <a:pt x="1762" y="685"/>
                </a:cubicBezTo>
                <a:close/>
                <a:moveTo>
                  <a:pt x="1364" y="872"/>
                </a:moveTo>
                <a:cubicBezTo>
                  <a:pt x="1365" y="875"/>
                  <a:pt x="1365" y="877"/>
                  <a:pt x="1365" y="880"/>
                </a:cubicBezTo>
                <a:cubicBezTo>
                  <a:pt x="1381" y="878"/>
                  <a:pt x="1398" y="877"/>
                  <a:pt x="1414" y="875"/>
                </a:cubicBezTo>
                <a:cubicBezTo>
                  <a:pt x="1414" y="874"/>
                  <a:pt x="1414" y="873"/>
                  <a:pt x="1414" y="872"/>
                </a:cubicBezTo>
                <a:cubicBezTo>
                  <a:pt x="1397" y="872"/>
                  <a:pt x="1381" y="872"/>
                  <a:pt x="1364" y="872"/>
                </a:cubicBezTo>
                <a:close/>
                <a:moveTo>
                  <a:pt x="2329" y="844"/>
                </a:moveTo>
                <a:cubicBezTo>
                  <a:pt x="2329" y="843"/>
                  <a:pt x="2329" y="841"/>
                  <a:pt x="2329" y="840"/>
                </a:cubicBezTo>
                <a:cubicBezTo>
                  <a:pt x="2312" y="840"/>
                  <a:pt x="2295" y="840"/>
                  <a:pt x="2278" y="840"/>
                </a:cubicBezTo>
                <a:cubicBezTo>
                  <a:pt x="2278" y="841"/>
                  <a:pt x="2278" y="843"/>
                  <a:pt x="2278" y="844"/>
                </a:cubicBezTo>
                <a:cubicBezTo>
                  <a:pt x="2295" y="844"/>
                  <a:pt x="2312" y="844"/>
                  <a:pt x="2329" y="844"/>
                </a:cubicBezTo>
                <a:close/>
                <a:moveTo>
                  <a:pt x="1447" y="801"/>
                </a:moveTo>
                <a:cubicBezTo>
                  <a:pt x="1447" y="802"/>
                  <a:pt x="1447" y="803"/>
                  <a:pt x="1447" y="804"/>
                </a:cubicBezTo>
                <a:cubicBezTo>
                  <a:pt x="1474" y="804"/>
                  <a:pt x="1501" y="804"/>
                  <a:pt x="1529" y="804"/>
                </a:cubicBezTo>
                <a:cubicBezTo>
                  <a:pt x="1529" y="803"/>
                  <a:pt x="1529" y="802"/>
                  <a:pt x="1529" y="801"/>
                </a:cubicBezTo>
                <a:cubicBezTo>
                  <a:pt x="1501" y="801"/>
                  <a:pt x="1474" y="801"/>
                  <a:pt x="1447" y="801"/>
                </a:cubicBezTo>
                <a:close/>
                <a:moveTo>
                  <a:pt x="2649" y="874"/>
                </a:moveTo>
                <a:cubicBezTo>
                  <a:pt x="2649" y="876"/>
                  <a:pt x="2650" y="879"/>
                  <a:pt x="2650" y="882"/>
                </a:cubicBezTo>
                <a:cubicBezTo>
                  <a:pt x="2664" y="880"/>
                  <a:pt x="2678" y="878"/>
                  <a:pt x="2691" y="876"/>
                </a:cubicBezTo>
                <a:cubicBezTo>
                  <a:pt x="2691" y="874"/>
                  <a:pt x="2691" y="873"/>
                  <a:pt x="2691" y="871"/>
                </a:cubicBezTo>
                <a:cubicBezTo>
                  <a:pt x="2677" y="872"/>
                  <a:pt x="2663" y="873"/>
                  <a:pt x="2649" y="874"/>
                </a:cubicBezTo>
                <a:close/>
                <a:moveTo>
                  <a:pt x="2434" y="678"/>
                </a:moveTo>
                <a:cubicBezTo>
                  <a:pt x="2434" y="677"/>
                  <a:pt x="2434" y="675"/>
                  <a:pt x="2434" y="674"/>
                </a:cubicBezTo>
                <a:cubicBezTo>
                  <a:pt x="2409" y="675"/>
                  <a:pt x="2384" y="677"/>
                  <a:pt x="2360" y="678"/>
                </a:cubicBezTo>
                <a:cubicBezTo>
                  <a:pt x="2360" y="680"/>
                  <a:pt x="2360" y="681"/>
                  <a:pt x="2360" y="682"/>
                </a:cubicBezTo>
                <a:cubicBezTo>
                  <a:pt x="2385" y="681"/>
                  <a:pt x="2410" y="679"/>
                  <a:pt x="2434" y="678"/>
                </a:cubicBezTo>
                <a:close/>
                <a:moveTo>
                  <a:pt x="2441" y="598"/>
                </a:moveTo>
                <a:cubicBezTo>
                  <a:pt x="2441" y="596"/>
                  <a:pt x="2441" y="594"/>
                  <a:pt x="2441" y="593"/>
                </a:cubicBezTo>
                <a:cubicBezTo>
                  <a:pt x="2423" y="593"/>
                  <a:pt x="2404" y="593"/>
                  <a:pt x="2386" y="593"/>
                </a:cubicBezTo>
                <a:cubicBezTo>
                  <a:pt x="2386" y="594"/>
                  <a:pt x="2386" y="596"/>
                  <a:pt x="2386" y="598"/>
                </a:cubicBezTo>
                <a:cubicBezTo>
                  <a:pt x="2405" y="598"/>
                  <a:pt x="2423" y="598"/>
                  <a:pt x="2441" y="598"/>
                </a:cubicBezTo>
                <a:close/>
              </a:path>
            </a:pathLst>
          </a:custGeom>
          <a:solidFill>
            <a:srgbClr val="CEE7FA"/>
          </a:solidFill>
          <a:ln>
            <a:noFill/>
          </a:ln>
        </p:spPr>
        <p:txBody>
          <a:bodyPr vert="horz" wrap="square" lIns="100600" tIns="36000" rIns="100600" bIns="5030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zh-CN" sz="27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Near-Optimal Algorithm for Single-Target PPR Estimation</a:t>
            </a:r>
            <a:endParaRPr lang="zh-CN" altLang="en-US" sz="27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6" name="Picture 2" descr="China scholarship honors John Hopcroft | Cornell Chronicle">
            <a:extLst>
              <a:ext uri="{FF2B5EF4-FFF2-40B4-BE49-F238E27FC236}">
                <a16:creationId xmlns:a16="http://schemas.microsoft.com/office/drawing/2014/main" id="{F6BA1960-A284-4E9F-DF0B-422D36C52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3" r="35475" b="33738"/>
          <a:stretch/>
        </p:blipFill>
        <p:spPr bwMode="auto">
          <a:xfrm>
            <a:off x="992969" y="2439509"/>
            <a:ext cx="1396795" cy="2057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7BA68C8C-7270-C674-A5CF-2DF28FAF0C29}"/>
              </a:ext>
            </a:extLst>
          </p:cNvPr>
          <p:cNvSpPr/>
          <p:nvPr/>
        </p:nvSpPr>
        <p:spPr>
          <a:xfrm>
            <a:off x="-96030" y="4592154"/>
            <a:ext cx="3585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solidFill>
                  <a:srgbClr val="005AA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Recipient of the Turing Award</a:t>
            </a:r>
          </a:p>
          <a:p>
            <a:pPr algn="ctr"/>
            <a:r>
              <a:rPr lang="en-US" altLang="zh-CN" sz="1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Prof. John Hopcroft</a:t>
            </a:r>
            <a:endParaRPr lang="en-US" sz="1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 descr="文本&#10;&#10;描述已自动生成">
            <a:extLst>
              <a:ext uri="{FF2B5EF4-FFF2-40B4-BE49-F238E27FC236}">
                <a16:creationId xmlns:a16="http://schemas.microsoft.com/office/drawing/2014/main" id="{574A5076-2B94-45AE-E06C-5442DE1F8E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5" y="5346716"/>
            <a:ext cx="4301865" cy="1957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D7C0B2B-AC18-3F0D-52BC-BEFB3F14A31F}"/>
              </a:ext>
            </a:extLst>
          </p:cNvPr>
          <p:cNvSpPr txBox="1"/>
          <p:nvPr/>
        </p:nvSpPr>
        <p:spPr bwMode="auto">
          <a:xfrm>
            <a:off x="2970048" y="3561460"/>
            <a:ext cx="2907053" cy="368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[Hopcroft et al., WAW 2007]</a:t>
            </a:r>
          </a:p>
        </p:txBody>
      </p:sp>
      <p:cxnSp>
        <p:nvCxnSpPr>
          <p:cNvPr id="14" name="直接连接符 5">
            <a:extLst>
              <a:ext uri="{FF2B5EF4-FFF2-40B4-BE49-F238E27FC236}">
                <a16:creationId xmlns:a16="http://schemas.microsoft.com/office/drawing/2014/main" id="{F4122990-C99E-CF8F-2DC1-CAF44C32ADEE}"/>
              </a:ext>
            </a:extLst>
          </p:cNvPr>
          <p:cNvCxnSpPr/>
          <p:nvPr/>
        </p:nvCxnSpPr>
        <p:spPr bwMode="auto">
          <a:xfrm>
            <a:off x="2974062" y="3407134"/>
            <a:ext cx="29958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EB1AD5A0-7416-3CB9-4DB0-1AE9D835DE91}"/>
                  </a:ext>
                </a:extLst>
              </p:cNvPr>
              <p:cNvSpPr/>
              <p:nvPr/>
            </p:nvSpPr>
            <p:spPr>
              <a:xfrm>
                <a:off x="7405184" y="2555621"/>
                <a:ext cx="1316964" cy="740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kumimoji="1" lang="en-US" altLang="zh-CN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𝑂</m:t>
                    </m:r>
                    <m:d>
                      <m:dPr>
                        <m:ctrlPr>
                          <a:rPr kumimoji="1" lang="en-US" altLang="zh-CN" sz="2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_GB2312" panose="02010609030101010101" pitchFamily="49" charset="-122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2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楷体_GB2312" panose="02010609030101010101" pitchFamily="49" charset="-122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altLang="zh-CN" sz="2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  <m:r>
                              <a:rPr lang="en-US" altLang="zh-CN" sz="2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altLang="zh-CN" sz="2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n-US" altLang="zh-CN" sz="2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zh-CN" sz="2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CN" sz="2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kumimoji="1" lang="en-US" altLang="zh-CN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endParaRPr kumimoji="1" lang="zh-CN" altLang="en-US" sz="2200" dirty="0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EB1AD5A0-7416-3CB9-4DB0-1AE9D835D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184" y="2555621"/>
                <a:ext cx="1316964" cy="7405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F5EC7931-6C3E-F237-1373-1884F8E90F0D}"/>
              </a:ext>
            </a:extLst>
          </p:cNvPr>
          <p:cNvSpPr txBox="1"/>
          <p:nvPr/>
        </p:nvSpPr>
        <p:spPr bwMode="auto">
          <a:xfrm>
            <a:off x="6615530" y="3561460"/>
            <a:ext cx="2907053" cy="368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[Ours, KDD 2020]</a:t>
            </a:r>
          </a:p>
        </p:txBody>
      </p:sp>
      <p:cxnSp>
        <p:nvCxnSpPr>
          <p:cNvPr id="23" name="直接连接符 5">
            <a:extLst>
              <a:ext uri="{FF2B5EF4-FFF2-40B4-BE49-F238E27FC236}">
                <a16:creationId xmlns:a16="http://schemas.microsoft.com/office/drawing/2014/main" id="{BC169726-E51E-A037-17DC-3DD76622AF07}"/>
              </a:ext>
            </a:extLst>
          </p:cNvPr>
          <p:cNvCxnSpPr/>
          <p:nvPr/>
        </p:nvCxnSpPr>
        <p:spPr bwMode="auto">
          <a:xfrm>
            <a:off x="6364051" y="3407134"/>
            <a:ext cx="34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07C17C18-AA44-2C00-331B-AAFE40040347}"/>
              </a:ext>
            </a:extLst>
          </p:cNvPr>
          <p:cNvSpPr/>
          <p:nvPr/>
        </p:nvSpPr>
        <p:spPr>
          <a:xfrm>
            <a:off x="8061373" y="4993905"/>
            <a:ext cx="208981" cy="2250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28" name="弧 27">
            <a:extLst>
              <a:ext uri="{FF2B5EF4-FFF2-40B4-BE49-F238E27FC236}">
                <a16:creationId xmlns:a16="http://schemas.microsoft.com/office/drawing/2014/main" id="{883D8F55-AFCC-BC5A-68BE-81800A701181}"/>
              </a:ext>
            </a:extLst>
          </p:cNvPr>
          <p:cNvSpPr/>
          <p:nvPr/>
        </p:nvSpPr>
        <p:spPr>
          <a:xfrm rot="16471061">
            <a:off x="6482184" y="3626203"/>
            <a:ext cx="862165" cy="622515"/>
          </a:xfrm>
          <a:prstGeom prst="arc">
            <a:avLst>
              <a:gd name="adj1" fmla="val 12880764"/>
              <a:gd name="adj2" fmla="val 20328007"/>
            </a:avLst>
          </a:prstGeom>
          <a:ln w="12700">
            <a:solidFill>
              <a:srgbClr val="C00000"/>
            </a:solidFill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1FD8E73-9C60-9F5E-A357-65D99945DBDF}"/>
              </a:ext>
            </a:extLst>
          </p:cNvPr>
          <p:cNvSpPr txBox="1"/>
          <p:nvPr/>
        </p:nvSpPr>
        <p:spPr bwMode="auto">
          <a:xfrm>
            <a:off x="6713673" y="4235676"/>
            <a:ext cx="3197525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Optimal </a:t>
            </a:r>
          </a:p>
          <a:p>
            <a:pPr>
              <a:spcBef>
                <a:spcPts val="1200"/>
              </a:spcBef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= worst-case output size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778E7EA-9C28-7BA4-D15F-C9C85E26C02A}"/>
              </a:ext>
            </a:extLst>
          </p:cNvPr>
          <p:cNvSpPr txBox="1"/>
          <p:nvPr/>
        </p:nvSpPr>
        <p:spPr bwMode="auto">
          <a:xfrm>
            <a:off x="5018984" y="5558254"/>
            <a:ext cx="4858282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Positive answer to the open problem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282FEFC-9838-24F4-292D-350986AA262A}"/>
              </a:ext>
            </a:extLst>
          </p:cNvPr>
          <p:cNvSpPr txBox="1"/>
          <p:nvPr/>
        </p:nvSpPr>
        <p:spPr>
          <a:xfrm>
            <a:off x="858452" y="7442135"/>
            <a:ext cx="8492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Hanzhi Wang</a:t>
            </a:r>
            <a:r>
              <a:rPr kumimoji="1"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Zhewei Wei* </a:t>
            </a:r>
            <a:r>
              <a:rPr kumimoji="1"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Personalized PageRank to a Target Node, Revisited. </a:t>
            </a:r>
            <a:r>
              <a:rPr kumimoji="1" lang="en-US" altLang="zh-CN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kumimoji="1" lang="en-US" altLang="zh-CN" sz="1400" b="1" dirty="0">
                <a:solidFill>
                  <a:srgbClr val="005A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KDD 2020]</a:t>
            </a:r>
            <a:endParaRPr kumimoji="1" lang="zh-CN" altLang="en-US" sz="1400" b="1" dirty="0">
              <a:solidFill>
                <a:srgbClr val="005A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035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24">
            <a:extLst>
              <a:ext uri="{FF2B5EF4-FFF2-40B4-BE49-F238E27FC236}">
                <a16:creationId xmlns:a16="http://schemas.microsoft.com/office/drawing/2014/main" id="{9E3BBBD6-5866-40E1-BC24-6826FCA4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26" y="718642"/>
            <a:ext cx="8997950" cy="322293"/>
          </a:xfrm>
        </p:spPr>
        <p:txBody>
          <a:bodyPr/>
          <a:lstStyle/>
          <a:p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Outline</a:t>
            </a:r>
            <a:endParaRPr lang="zh-CN" altLang="en-US" sz="3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" name="AutoShape 15">
            <a:extLst>
              <a:ext uri="{FF2B5EF4-FFF2-40B4-BE49-F238E27FC236}">
                <a16:creationId xmlns:a16="http://schemas.microsoft.com/office/drawing/2014/main" id="{8DE83D24-E75E-394E-2E39-3D68775FD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686" y="3377848"/>
            <a:ext cx="4579937" cy="5286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9B015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3" name="AutoShape 16">
            <a:extLst>
              <a:ext uri="{FF2B5EF4-FFF2-40B4-BE49-F238E27FC236}">
                <a16:creationId xmlns:a16="http://schemas.microsoft.com/office/drawing/2014/main" id="{964FE8CD-CDA9-DEBA-B164-A8687E394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048" y="3239735"/>
            <a:ext cx="723900" cy="793750"/>
          </a:xfrm>
          <a:prstGeom prst="diamond">
            <a:avLst/>
          </a:prstGeom>
          <a:solidFill>
            <a:srgbClr val="F9B015"/>
          </a:solidFill>
          <a:ln w="25400">
            <a:solidFill>
              <a:srgbClr val="F9B01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508FF975-4DF2-139F-DEBF-981F8A1F7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415" y="3411333"/>
            <a:ext cx="3984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微软雅黑" pitchFamily="34" charset="-122"/>
              </a:rPr>
              <a:t>Problems and Contributions 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49207D13-DB05-36C2-290D-3345E6B89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613" y="3411333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 b="1">
                <a:solidFill>
                  <a:srgbClr val="F9F9F9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微软雅黑" pitchFamily="34" charset="-122"/>
              </a:rPr>
              <a:t>2</a:t>
            </a:r>
            <a:endParaRPr lang="zh-CN" altLang="en-US" b="1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AutoShape 15">
            <a:extLst>
              <a:ext uri="{FF2B5EF4-FFF2-40B4-BE49-F238E27FC236}">
                <a16:creationId xmlns:a16="http://schemas.microsoft.com/office/drawing/2014/main" id="{FEF89E42-2682-F525-E196-1BD517D2D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2352" y="5836963"/>
            <a:ext cx="4524272" cy="52916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9B015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14" name="AutoShape 16">
            <a:extLst>
              <a:ext uri="{FF2B5EF4-FFF2-40B4-BE49-F238E27FC236}">
                <a16:creationId xmlns:a16="http://schemas.microsoft.com/office/drawing/2014/main" id="{C6AF6109-B6CD-AF9C-4E47-AAF790FB3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611" y="5699159"/>
            <a:ext cx="723132" cy="793750"/>
          </a:xfrm>
          <a:prstGeom prst="diamond">
            <a:avLst/>
          </a:prstGeom>
          <a:solidFill>
            <a:srgbClr val="F9B015"/>
          </a:solidFill>
          <a:ln w="25400">
            <a:solidFill>
              <a:srgbClr val="F9B01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C97D1F71-5D2F-750D-C8F3-EEA841AA3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0325" y="5870978"/>
            <a:ext cx="35393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微软雅黑" pitchFamily="34" charset="-122"/>
              </a:rPr>
              <a:t>Perspectives</a:t>
            </a:r>
            <a:endParaRPr lang="zh-CN" altLang="en-US" sz="2400" b="1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883DE910-55AC-6033-D665-8E71C54CB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5770" y="5849597"/>
            <a:ext cx="338131" cy="46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 b="1">
                <a:solidFill>
                  <a:srgbClr val="F9F9F9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微软雅黑" pitchFamily="34" charset="-122"/>
              </a:rPr>
              <a:t>4</a:t>
            </a:r>
            <a:endParaRPr lang="zh-CN" altLang="en-US" b="1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AutoShape 20">
            <a:extLst>
              <a:ext uri="{FF2B5EF4-FFF2-40B4-BE49-F238E27FC236}">
                <a16:creationId xmlns:a16="http://schemas.microsoft.com/office/drawing/2014/main" id="{E6900EF2-A6A0-2175-056C-DA701686E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071" y="4610359"/>
            <a:ext cx="4547727" cy="52281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EC3E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24" name="AutoShape 21">
            <a:extLst>
              <a:ext uri="{FF2B5EF4-FFF2-40B4-BE49-F238E27FC236}">
                <a16:creationId xmlns:a16="http://schemas.microsoft.com/office/drawing/2014/main" id="{0DCE3E29-960A-B42F-5D6B-3484310B3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3148" y="4474209"/>
            <a:ext cx="718062" cy="784225"/>
          </a:xfrm>
          <a:prstGeom prst="diamond">
            <a:avLst/>
          </a:prstGeom>
          <a:solidFill>
            <a:srgbClr val="9EC3E2"/>
          </a:solidFill>
          <a:ln w="25400">
            <a:solidFill>
              <a:srgbClr val="9EC3E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D0EFF6FB-1E9A-8A7D-4022-3913B627F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876" y="4637126"/>
            <a:ext cx="37136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微软雅黑" pitchFamily="34" charset="-122"/>
              </a:rPr>
              <a:t>Techniques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DEEB5C09-9D86-A8E6-4416-F061F1F06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816" y="4630181"/>
            <a:ext cx="339085" cy="46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 b="1">
                <a:solidFill>
                  <a:srgbClr val="F9F9F9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微软雅黑" pitchFamily="34" charset="-122"/>
              </a:rPr>
              <a:t>3</a:t>
            </a:r>
            <a:endParaRPr lang="zh-CN" altLang="en-US" b="1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AutoShape 20">
            <a:extLst>
              <a:ext uri="{FF2B5EF4-FFF2-40B4-BE49-F238E27FC236}">
                <a16:creationId xmlns:a16="http://schemas.microsoft.com/office/drawing/2014/main" id="{01DD5896-96ED-A46A-35F4-6406DF164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146" y="2150936"/>
            <a:ext cx="4576661" cy="52281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EC3E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29" name="AutoShape 21">
            <a:extLst>
              <a:ext uri="{FF2B5EF4-FFF2-40B4-BE49-F238E27FC236}">
                <a16:creationId xmlns:a16="http://schemas.microsoft.com/office/drawing/2014/main" id="{32BE7F80-C6C7-806F-F03C-D79866DD2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223" y="2014786"/>
            <a:ext cx="718062" cy="784225"/>
          </a:xfrm>
          <a:prstGeom prst="diamond">
            <a:avLst/>
          </a:prstGeom>
          <a:solidFill>
            <a:srgbClr val="9EC3E2"/>
          </a:solidFill>
          <a:ln w="25400">
            <a:solidFill>
              <a:srgbClr val="9EC3E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endParaRPr lang="zh-CN" altLang="zh-CN" sz="4000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30" name="Text Box 22">
            <a:extLst>
              <a:ext uri="{FF2B5EF4-FFF2-40B4-BE49-F238E27FC236}">
                <a16:creationId xmlns:a16="http://schemas.microsoft.com/office/drawing/2014/main" id="{303B7D7F-21CB-03A2-B37A-090FF4784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218" y="2189664"/>
            <a:ext cx="360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微软雅黑" pitchFamily="34" charset="-122"/>
              </a:rPr>
              <a:t>Background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Text Box 23">
            <a:extLst>
              <a:ext uri="{FF2B5EF4-FFF2-40B4-BE49-F238E27FC236}">
                <a16:creationId xmlns:a16="http://schemas.microsoft.com/office/drawing/2014/main" id="{855B5CA8-0EB0-B0C5-B915-C706B450D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342" y="2150936"/>
            <a:ext cx="339085" cy="46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2400" b="1">
                <a:solidFill>
                  <a:srgbClr val="F9F9F9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微软雅黑" pitchFamily="34" charset="-122"/>
              </a:rPr>
              <a:t>1</a:t>
            </a:r>
            <a:endParaRPr lang="zh-CN" altLang="en-US" b="1">
              <a:solidFill>
                <a:srgbClr val="555555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A13781E-B711-E70F-EFF3-56C01C9F25D7}"/>
              </a:ext>
            </a:extLst>
          </p:cNvPr>
          <p:cNvSpPr/>
          <p:nvPr/>
        </p:nvSpPr>
        <p:spPr>
          <a:xfrm>
            <a:off x="2111712" y="1653138"/>
            <a:ext cx="5836563" cy="3863891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812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9496362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Perspectives</a:t>
            </a:r>
            <a:endParaRPr lang="zh-CN" altLang="en-US" sz="3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Freeform 34">
                <a:extLst>
                  <a:ext uri="{FF2B5EF4-FFF2-40B4-BE49-F238E27FC236}">
                    <a16:creationId xmlns:a16="http://schemas.microsoft.com/office/drawing/2014/main" id="{AB97CEC0-8F27-1256-82F0-7FF42384F2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3490" y="1636612"/>
                <a:ext cx="9138167" cy="810222"/>
              </a:xfrm>
              <a:custGeom>
                <a:avLst/>
                <a:gdLst>
                  <a:gd name="T0" fmla="*/ 26 w 3711"/>
                  <a:gd name="T1" fmla="*/ 284 h 969"/>
                  <a:gd name="T2" fmla="*/ 283 w 3711"/>
                  <a:gd name="T3" fmla="*/ 144 h 969"/>
                  <a:gd name="T4" fmla="*/ 394 w 3711"/>
                  <a:gd name="T5" fmla="*/ 65 h 969"/>
                  <a:gd name="T6" fmla="*/ 1140 w 3711"/>
                  <a:gd name="T7" fmla="*/ 13 h 969"/>
                  <a:gd name="T8" fmla="*/ 2918 w 3711"/>
                  <a:gd name="T9" fmla="*/ 66 h 969"/>
                  <a:gd name="T10" fmla="*/ 3387 w 3711"/>
                  <a:gd name="T11" fmla="*/ 146 h 969"/>
                  <a:gd name="T12" fmla="*/ 3587 w 3711"/>
                  <a:gd name="T13" fmla="*/ 188 h 969"/>
                  <a:gd name="T14" fmla="*/ 3562 w 3711"/>
                  <a:gd name="T15" fmla="*/ 303 h 969"/>
                  <a:gd name="T16" fmla="*/ 3630 w 3711"/>
                  <a:gd name="T17" fmla="*/ 389 h 969"/>
                  <a:gd name="T18" fmla="*/ 3463 w 3711"/>
                  <a:gd name="T19" fmla="*/ 519 h 969"/>
                  <a:gd name="T20" fmla="*/ 3667 w 3711"/>
                  <a:gd name="T21" fmla="*/ 614 h 969"/>
                  <a:gd name="T22" fmla="*/ 3484 w 3711"/>
                  <a:gd name="T23" fmla="*/ 637 h 969"/>
                  <a:gd name="T24" fmla="*/ 3566 w 3711"/>
                  <a:gd name="T25" fmla="*/ 718 h 969"/>
                  <a:gd name="T26" fmla="*/ 3512 w 3711"/>
                  <a:gd name="T27" fmla="*/ 815 h 969"/>
                  <a:gd name="T28" fmla="*/ 3417 w 3711"/>
                  <a:gd name="T29" fmla="*/ 880 h 969"/>
                  <a:gd name="T30" fmla="*/ 3543 w 3711"/>
                  <a:gd name="T31" fmla="*/ 941 h 969"/>
                  <a:gd name="T32" fmla="*/ 3315 w 3711"/>
                  <a:gd name="T33" fmla="*/ 958 h 969"/>
                  <a:gd name="T34" fmla="*/ 2731 w 3711"/>
                  <a:gd name="T35" fmla="*/ 934 h 969"/>
                  <a:gd name="T36" fmla="*/ 2742 w 3711"/>
                  <a:gd name="T37" fmla="*/ 924 h 969"/>
                  <a:gd name="T38" fmla="*/ 2035 w 3711"/>
                  <a:gd name="T39" fmla="*/ 918 h 969"/>
                  <a:gd name="T40" fmla="*/ 1396 w 3711"/>
                  <a:gd name="T41" fmla="*/ 894 h 969"/>
                  <a:gd name="T42" fmla="*/ 1581 w 3711"/>
                  <a:gd name="T43" fmla="*/ 860 h 969"/>
                  <a:gd name="T44" fmla="*/ 1284 w 3711"/>
                  <a:gd name="T45" fmla="*/ 903 h 969"/>
                  <a:gd name="T46" fmla="*/ 1054 w 3711"/>
                  <a:gd name="T47" fmla="*/ 913 h 969"/>
                  <a:gd name="T48" fmla="*/ 612 w 3711"/>
                  <a:gd name="T49" fmla="*/ 927 h 969"/>
                  <a:gd name="T50" fmla="*/ 365 w 3711"/>
                  <a:gd name="T51" fmla="*/ 933 h 969"/>
                  <a:gd name="T52" fmla="*/ 292 w 3711"/>
                  <a:gd name="T53" fmla="*/ 856 h 969"/>
                  <a:gd name="T54" fmla="*/ 155 w 3711"/>
                  <a:gd name="T55" fmla="*/ 801 h 969"/>
                  <a:gd name="T56" fmla="*/ 238 w 3711"/>
                  <a:gd name="T57" fmla="*/ 701 h 969"/>
                  <a:gd name="T58" fmla="*/ 182 w 3711"/>
                  <a:gd name="T59" fmla="*/ 606 h 969"/>
                  <a:gd name="T60" fmla="*/ 16 w 3711"/>
                  <a:gd name="T61" fmla="*/ 476 h 969"/>
                  <a:gd name="T62" fmla="*/ 3086 w 3711"/>
                  <a:gd name="T63" fmla="*/ 869 h 969"/>
                  <a:gd name="T64" fmla="*/ 2478 w 3711"/>
                  <a:gd name="T65" fmla="*/ 854 h 969"/>
                  <a:gd name="T66" fmla="*/ 1072 w 3711"/>
                  <a:gd name="T67" fmla="*/ 822 h 969"/>
                  <a:gd name="T68" fmla="*/ 3102 w 3711"/>
                  <a:gd name="T69" fmla="*/ 871 h 969"/>
                  <a:gd name="T70" fmla="*/ 1235 w 3711"/>
                  <a:gd name="T71" fmla="*/ 772 h 969"/>
                  <a:gd name="T72" fmla="*/ 1026 w 3711"/>
                  <a:gd name="T73" fmla="*/ 782 h 969"/>
                  <a:gd name="T74" fmla="*/ 2006 w 3711"/>
                  <a:gd name="T75" fmla="*/ 589 h 969"/>
                  <a:gd name="T76" fmla="*/ 2732 w 3711"/>
                  <a:gd name="T77" fmla="*/ 497 h 969"/>
                  <a:gd name="T78" fmla="*/ 1607 w 3711"/>
                  <a:gd name="T79" fmla="*/ 874 h 969"/>
                  <a:gd name="T80" fmla="*/ 1682 w 3711"/>
                  <a:gd name="T81" fmla="*/ 880 h 969"/>
                  <a:gd name="T82" fmla="*/ 3213 w 3711"/>
                  <a:gd name="T83" fmla="*/ 162 h 969"/>
                  <a:gd name="T84" fmla="*/ 2125 w 3711"/>
                  <a:gd name="T85" fmla="*/ 742 h 969"/>
                  <a:gd name="T86" fmla="*/ 2345 w 3711"/>
                  <a:gd name="T87" fmla="*/ 791 h 969"/>
                  <a:gd name="T88" fmla="*/ 2328 w 3711"/>
                  <a:gd name="T89" fmla="*/ 737 h 969"/>
                  <a:gd name="T90" fmla="*/ 1289 w 3711"/>
                  <a:gd name="T91" fmla="*/ 774 h 969"/>
                  <a:gd name="T92" fmla="*/ 2941 w 3711"/>
                  <a:gd name="T93" fmla="*/ 925 h 969"/>
                  <a:gd name="T94" fmla="*/ 1277 w 3711"/>
                  <a:gd name="T95" fmla="*/ 670 h 969"/>
                  <a:gd name="T96" fmla="*/ 2834 w 3711"/>
                  <a:gd name="T97" fmla="*/ 896 h 969"/>
                  <a:gd name="T98" fmla="*/ 1637 w 3711"/>
                  <a:gd name="T99" fmla="*/ 745 h 969"/>
                  <a:gd name="T100" fmla="*/ 1344 w 3711"/>
                  <a:gd name="T101" fmla="*/ 846 h 969"/>
                  <a:gd name="T102" fmla="*/ 654 w 3711"/>
                  <a:gd name="T103" fmla="*/ 776 h 969"/>
                  <a:gd name="T104" fmla="*/ 281 w 3711"/>
                  <a:gd name="T105" fmla="*/ 794 h 969"/>
                  <a:gd name="T106" fmla="*/ 3306 w 3711"/>
                  <a:gd name="T107" fmla="*/ 717 h 969"/>
                  <a:gd name="T108" fmla="*/ 2193 w 3711"/>
                  <a:gd name="T109" fmla="*/ 600 h 969"/>
                  <a:gd name="T110" fmla="*/ 2123 w 3711"/>
                  <a:gd name="T111" fmla="*/ 903 h 969"/>
                  <a:gd name="T112" fmla="*/ 1028 w 3711"/>
                  <a:gd name="T113" fmla="*/ 663 h 969"/>
                  <a:gd name="T114" fmla="*/ 1364 w 3711"/>
                  <a:gd name="T115" fmla="*/ 872 h 969"/>
                  <a:gd name="T116" fmla="*/ 2278 w 3711"/>
                  <a:gd name="T117" fmla="*/ 844 h 969"/>
                  <a:gd name="T118" fmla="*/ 2650 w 3711"/>
                  <a:gd name="T119" fmla="*/ 882 h 969"/>
                  <a:gd name="T120" fmla="*/ 2434 w 3711"/>
                  <a:gd name="T121" fmla="*/ 67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11" h="969">
                    <a:moveTo>
                      <a:pt x="44" y="398"/>
                    </a:moveTo>
                    <a:cubicBezTo>
                      <a:pt x="37" y="398"/>
                      <a:pt x="30" y="398"/>
                      <a:pt x="23" y="398"/>
                    </a:cubicBezTo>
                    <a:cubicBezTo>
                      <a:pt x="16" y="399"/>
                      <a:pt x="10" y="399"/>
                      <a:pt x="3" y="400"/>
                    </a:cubicBezTo>
                    <a:cubicBezTo>
                      <a:pt x="2" y="397"/>
                      <a:pt x="1" y="394"/>
                      <a:pt x="0" y="392"/>
                    </a:cubicBezTo>
                    <a:cubicBezTo>
                      <a:pt x="12" y="383"/>
                      <a:pt x="24" y="374"/>
                      <a:pt x="36" y="365"/>
                    </a:cubicBezTo>
                    <a:cubicBezTo>
                      <a:pt x="35" y="365"/>
                      <a:pt x="32" y="364"/>
                      <a:pt x="28" y="362"/>
                    </a:cubicBezTo>
                    <a:cubicBezTo>
                      <a:pt x="53" y="350"/>
                      <a:pt x="77" y="338"/>
                      <a:pt x="104" y="326"/>
                    </a:cubicBezTo>
                    <a:cubicBezTo>
                      <a:pt x="77" y="311"/>
                      <a:pt x="53" y="298"/>
                      <a:pt x="26" y="284"/>
                    </a:cubicBezTo>
                    <a:cubicBezTo>
                      <a:pt x="34" y="276"/>
                      <a:pt x="41" y="269"/>
                      <a:pt x="47" y="262"/>
                    </a:cubicBezTo>
                    <a:cubicBezTo>
                      <a:pt x="50" y="257"/>
                      <a:pt x="52" y="250"/>
                      <a:pt x="52" y="244"/>
                    </a:cubicBezTo>
                    <a:cubicBezTo>
                      <a:pt x="53" y="231"/>
                      <a:pt x="59" y="224"/>
                      <a:pt x="72" y="220"/>
                    </a:cubicBezTo>
                    <a:cubicBezTo>
                      <a:pt x="89" y="216"/>
                      <a:pt x="107" y="213"/>
                      <a:pt x="123" y="206"/>
                    </a:cubicBezTo>
                    <a:cubicBezTo>
                      <a:pt x="133" y="202"/>
                      <a:pt x="139" y="193"/>
                      <a:pt x="149" y="184"/>
                    </a:cubicBezTo>
                    <a:cubicBezTo>
                      <a:pt x="161" y="179"/>
                      <a:pt x="177" y="171"/>
                      <a:pt x="194" y="165"/>
                    </a:cubicBezTo>
                    <a:cubicBezTo>
                      <a:pt x="212" y="158"/>
                      <a:pt x="231" y="149"/>
                      <a:pt x="250" y="148"/>
                    </a:cubicBezTo>
                    <a:cubicBezTo>
                      <a:pt x="261" y="148"/>
                      <a:pt x="271" y="148"/>
                      <a:pt x="283" y="144"/>
                    </a:cubicBezTo>
                    <a:cubicBezTo>
                      <a:pt x="279" y="141"/>
                      <a:pt x="277" y="139"/>
                      <a:pt x="270" y="133"/>
                    </a:cubicBezTo>
                    <a:cubicBezTo>
                      <a:pt x="287" y="135"/>
                      <a:pt x="298" y="136"/>
                      <a:pt x="309" y="138"/>
                    </a:cubicBezTo>
                    <a:cubicBezTo>
                      <a:pt x="282" y="124"/>
                      <a:pt x="254" y="130"/>
                      <a:pt x="225" y="131"/>
                    </a:cubicBezTo>
                    <a:cubicBezTo>
                      <a:pt x="228" y="129"/>
                      <a:pt x="232" y="127"/>
                      <a:pt x="238" y="123"/>
                    </a:cubicBezTo>
                    <a:cubicBezTo>
                      <a:pt x="229" y="120"/>
                      <a:pt x="224" y="119"/>
                      <a:pt x="217" y="117"/>
                    </a:cubicBezTo>
                    <a:cubicBezTo>
                      <a:pt x="241" y="104"/>
                      <a:pt x="269" y="127"/>
                      <a:pt x="297" y="107"/>
                    </a:cubicBezTo>
                    <a:cubicBezTo>
                      <a:pt x="274" y="101"/>
                      <a:pt x="252" y="102"/>
                      <a:pt x="254" y="72"/>
                    </a:cubicBezTo>
                    <a:cubicBezTo>
                      <a:pt x="300" y="70"/>
                      <a:pt x="347" y="67"/>
                      <a:pt x="394" y="65"/>
                    </a:cubicBezTo>
                    <a:cubicBezTo>
                      <a:pt x="440" y="63"/>
                      <a:pt x="486" y="62"/>
                      <a:pt x="532" y="59"/>
                    </a:cubicBezTo>
                    <a:cubicBezTo>
                      <a:pt x="541" y="59"/>
                      <a:pt x="550" y="55"/>
                      <a:pt x="559" y="52"/>
                    </a:cubicBezTo>
                    <a:cubicBezTo>
                      <a:pt x="559" y="50"/>
                      <a:pt x="559" y="49"/>
                      <a:pt x="558" y="47"/>
                    </a:cubicBezTo>
                    <a:cubicBezTo>
                      <a:pt x="535" y="48"/>
                      <a:pt x="512" y="50"/>
                      <a:pt x="489" y="51"/>
                    </a:cubicBezTo>
                    <a:cubicBezTo>
                      <a:pt x="489" y="51"/>
                      <a:pt x="489" y="50"/>
                      <a:pt x="489" y="50"/>
                    </a:cubicBezTo>
                    <a:cubicBezTo>
                      <a:pt x="495" y="48"/>
                      <a:pt x="500" y="45"/>
                      <a:pt x="506" y="45"/>
                    </a:cubicBezTo>
                    <a:cubicBezTo>
                      <a:pt x="577" y="39"/>
                      <a:pt x="647" y="32"/>
                      <a:pt x="718" y="28"/>
                    </a:cubicBezTo>
                    <a:cubicBezTo>
                      <a:pt x="859" y="22"/>
                      <a:pt x="1000" y="18"/>
                      <a:pt x="1140" y="13"/>
                    </a:cubicBezTo>
                    <a:cubicBezTo>
                      <a:pt x="1214" y="11"/>
                      <a:pt x="1289" y="9"/>
                      <a:pt x="1363" y="8"/>
                    </a:cubicBezTo>
                    <a:cubicBezTo>
                      <a:pt x="1525" y="5"/>
                      <a:pt x="1688" y="1"/>
                      <a:pt x="1851" y="1"/>
                    </a:cubicBezTo>
                    <a:cubicBezTo>
                      <a:pt x="1982" y="0"/>
                      <a:pt x="2114" y="0"/>
                      <a:pt x="2245" y="4"/>
                    </a:cubicBezTo>
                    <a:cubicBezTo>
                      <a:pt x="2376" y="8"/>
                      <a:pt x="2506" y="16"/>
                      <a:pt x="2636" y="24"/>
                    </a:cubicBezTo>
                    <a:cubicBezTo>
                      <a:pt x="2706" y="29"/>
                      <a:pt x="2775" y="36"/>
                      <a:pt x="2844" y="46"/>
                    </a:cubicBezTo>
                    <a:cubicBezTo>
                      <a:pt x="2833" y="48"/>
                      <a:pt x="2822" y="50"/>
                      <a:pt x="2811" y="52"/>
                    </a:cubicBezTo>
                    <a:cubicBezTo>
                      <a:pt x="2811" y="53"/>
                      <a:pt x="2811" y="55"/>
                      <a:pt x="2811" y="56"/>
                    </a:cubicBezTo>
                    <a:cubicBezTo>
                      <a:pt x="2845" y="59"/>
                      <a:pt x="2879" y="62"/>
                      <a:pt x="2918" y="66"/>
                    </a:cubicBezTo>
                    <a:cubicBezTo>
                      <a:pt x="2905" y="88"/>
                      <a:pt x="2884" y="66"/>
                      <a:pt x="2873" y="78"/>
                    </a:cubicBezTo>
                    <a:cubicBezTo>
                      <a:pt x="2875" y="79"/>
                      <a:pt x="2879" y="81"/>
                      <a:pt x="2883" y="82"/>
                    </a:cubicBezTo>
                    <a:cubicBezTo>
                      <a:pt x="2878" y="85"/>
                      <a:pt x="2875" y="87"/>
                      <a:pt x="2867" y="90"/>
                    </a:cubicBezTo>
                    <a:cubicBezTo>
                      <a:pt x="2919" y="96"/>
                      <a:pt x="2968" y="102"/>
                      <a:pt x="3016" y="107"/>
                    </a:cubicBezTo>
                    <a:cubicBezTo>
                      <a:pt x="3068" y="113"/>
                      <a:pt x="3120" y="120"/>
                      <a:pt x="3172" y="125"/>
                    </a:cubicBezTo>
                    <a:cubicBezTo>
                      <a:pt x="3219" y="130"/>
                      <a:pt x="3265" y="133"/>
                      <a:pt x="3312" y="136"/>
                    </a:cubicBezTo>
                    <a:cubicBezTo>
                      <a:pt x="3332" y="138"/>
                      <a:pt x="3353" y="137"/>
                      <a:pt x="3374" y="138"/>
                    </a:cubicBezTo>
                    <a:cubicBezTo>
                      <a:pt x="3378" y="139"/>
                      <a:pt x="3382" y="144"/>
                      <a:pt x="3387" y="146"/>
                    </a:cubicBezTo>
                    <a:cubicBezTo>
                      <a:pt x="3386" y="148"/>
                      <a:pt x="3385" y="150"/>
                      <a:pt x="3384" y="152"/>
                    </a:cubicBezTo>
                    <a:cubicBezTo>
                      <a:pt x="3366" y="151"/>
                      <a:pt x="3348" y="150"/>
                      <a:pt x="3330" y="149"/>
                    </a:cubicBezTo>
                    <a:cubicBezTo>
                      <a:pt x="3351" y="163"/>
                      <a:pt x="3373" y="159"/>
                      <a:pt x="3395" y="158"/>
                    </a:cubicBezTo>
                    <a:cubicBezTo>
                      <a:pt x="3418" y="158"/>
                      <a:pt x="3442" y="159"/>
                      <a:pt x="3465" y="160"/>
                    </a:cubicBezTo>
                    <a:cubicBezTo>
                      <a:pt x="3486" y="161"/>
                      <a:pt x="3507" y="162"/>
                      <a:pt x="3527" y="164"/>
                    </a:cubicBezTo>
                    <a:cubicBezTo>
                      <a:pt x="3532" y="165"/>
                      <a:pt x="3537" y="169"/>
                      <a:pt x="3542" y="169"/>
                    </a:cubicBezTo>
                    <a:cubicBezTo>
                      <a:pt x="3553" y="169"/>
                      <a:pt x="3564" y="168"/>
                      <a:pt x="3578" y="167"/>
                    </a:cubicBezTo>
                    <a:cubicBezTo>
                      <a:pt x="3580" y="171"/>
                      <a:pt x="3583" y="179"/>
                      <a:pt x="3587" y="188"/>
                    </a:cubicBezTo>
                    <a:cubicBezTo>
                      <a:pt x="3593" y="188"/>
                      <a:pt x="3600" y="188"/>
                      <a:pt x="3607" y="189"/>
                    </a:cubicBezTo>
                    <a:cubicBezTo>
                      <a:pt x="3607" y="189"/>
                      <a:pt x="3609" y="190"/>
                      <a:pt x="3609" y="191"/>
                    </a:cubicBezTo>
                    <a:cubicBezTo>
                      <a:pt x="3622" y="211"/>
                      <a:pt x="3628" y="229"/>
                      <a:pt x="3596" y="236"/>
                    </a:cubicBezTo>
                    <a:cubicBezTo>
                      <a:pt x="3595" y="236"/>
                      <a:pt x="3593" y="243"/>
                      <a:pt x="3594" y="244"/>
                    </a:cubicBezTo>
                    <a:cubicBezTo>
                      <a:pt x="3598" y="248"/>
                      <a:pt x="3603" y="251"/>
                      <a:pt x="3608" y="253"/>
                    </a:cubicBezTo>
                    <a:cubicBezTo>
                      <a:pt x="3628" y="259"/>
                      <a:pt x="3648" y="266"/>
                      <a:pt x="3670" y="273"/>
                    </a:cubicBezTo>
                    <a:cubicBezTo>
                      <a:pt x="3632" y="281"/>
                      <a:pt x="3596" y="289"/>
                      <a:pt x="3561" y="297"/>
                    </a:cubicBezTo>
                    <a:cubicBezTo>
                      <a:pt x="3561" y="299"/>
                      <a:pt x="3562" y="301"/>
                      <a:pt x="3562" y="303"/>
                    </a:cubicBezTo>
                    <a:cubicBezTo>
                      <a:pt x="3572" y="304"/>
                      <a:pt x="3582" y="305"/>
                      <a:pt x="3594" y="307"/>
                    </a:cubicBezTo>
                    <a:cubicBezTo>
                      <a:pt x="3591" y="311"/>
                      <a:pt x="3589" y="312"/>
                      <a:pt x="3589" y="313"/>
                    </a:cubicBezTo>
                    <a:cubicBezTo>
                      <a:pt x="3616" y="320"/>
                      <a:pt x="3644" y="326"/>
                      <a:pt x="3672" y="333"/>
                    </a:cubicBezTo>
                    <a:cubicBezTo>
                      <a:pt x="3676" y="349"/>
                      <a:pt x="3676" y="349"/>
                      <a:pt x="3701" y="349"/>
                    </a:cubicBezTo>
                    <a:cubicBezTo>
                      <a:pt x="3711" y="363"/>
                      <a:pt x="3710" y="371"/>
                      <a:pt x="3690" y="372"/>
                    </a:cubicBezTo>
                    <a:cubicBezTo>
                      <a:pt x="3666" y="372"/>
                      <a:pt x="3642" y="374"/>
                      <a:pt x="3618" y="375"/>
                    </a:cubicBezTo>
                    <a:cubicBezTo>
                      <a:pt x="3613" y="375"/>
                      <a:pt x="3609" y="377"/>
                      <a:pt x="3603" y="382"/>
                    </a:cubicBezTo>
                    <a:cubicBezTo>
                      <a:pt x="3612" y="384"/>
                      <a:pt x="3622" y="385"/>
                      <a:pt x="3630" y="389"/>
                    </a:cubicBezTo>
                    <a:cubicBezTo>
                      <a:pt x="3650" y="399"/>
                      <a:pt x="3670" y="410"/>
                      <a:pt x="3689" y="422"/>
                    </a:cubicBezTo>
                    <a:cubicBezTo>
                      <a:pt x="3694" y="426"/>
                      <a:pt x="3699" y="439"/>
                      <a:pt x="3697" y="441"/>
                    </a:cubicBezTo>
                    <a:cubicBezTo>
                      <a:pt x="3690" y="449"/>
                      <a:pt x="3680" y="454"/>
                      <a:pt x="3671" y="458"/>
                    </a:cubicBezTo>
                    <a:cubicBezTo>
                      <a:pt x="3659" y="463"/>
                      <a:pt x="3647" y="466"/>
                      <a:pt x="3635" y="469"/>
                    </a:cubicBezTo>
                    <a:cubicBezTo>
                      <a:pt x="3626" y="471"/>
                      <a:pt x="3616" y="471"/>
                      <a:pt x="3607" y="473"/>
                    </a:cubicBezTo>
                    <a:cubicBezTo>
                      <a:pt x="3599" y="474"/>
                      <a:pt x="3586" y="469"/>
                      <a:pt x="3587" y="487"/>
                    </a:cubicBezTo>
                    <a:cubicBezTo>
                      <a:pt x="3561" y="472"/>
                      <a:pt x="3533" y="482"/>
                      <a:pt x="3515" y="495"/>
                    </a:cubicBezTo>
                    <a:cubicBezTo>
                      <a:pt x="3498" y="506"/>
                      <a:pt x="3474" y="498"/>
                      <a:pt x="3463" y="519"/>
                    </a:cubicBezTo>
                    <a:cubicBezTo>
                      <a:pt x="3493" y="517"/>
                      <a:pt x="3522" y="515"/>
                      <a:pt x="3551" y="513"/>
                    </a:cubicBezTo>
                    <a:cubicBezTo>
                      <a:pt x="3507" y="541"/>
                      <a:pt x="3457" y="544"/>
                      <a:pt x="3408" y="551"/>
                    </a:cubicBezTo>
                    <a:cubicBezTo>
                      <a:pt x="3484" y="565"/>
                      <a:pt x="3559" y="578"/>
                      <a:pt x="3634" y="591"/>
                    </a:cubicBezTo>
                    <a:cubicBezTo>
                      <a:pt x="3634" y="593"/>
                      <a:pt x="3634" y="595"/>
                      <a:pt x="3634" y="597"/>
                    </a:cubicBezTo>
                    <a:cubicBezTo>
                      <a:pt x="3615" y="598"/>
                      <a:pt x="3597" y="600"/>
                      <a:pt x="3578" y="601"/>
                    </a:cubicBezTo>
                    <a:cubicBezTo>
                      <a:pt x="3578" y="603"/>
                      <a:pt x="3578" y="604"/>
                      <a:pt x="3578" y="606"/>
                    </a:cubicBezTo>
                    <a:cubicBezTo>
                      <a:pt x="3592" y="606"/>
                      <a:pt x="3606" y="607"/>
                      <a:pt x="3620" y="608"/>
                    </a:cubicBezTo>
                    <a:cubicBezTo>
                      <a:pt x="3636" y="609"/>
                      <a:pt x="3652" y="611"/>
                      <a:pt x="3667" y="614"/>
                    </a:cubicBezTo>
                    <a:cubicBezTo>
                      <a:pt x="3670" y="614"/>
                      <a:pt x="3674" y="619"/>
                      <a:pt x="3674" y="621"/>
                    </a:cubicBezTo>
                    <a:cubicBezTo>
                      <a:pt x="3674" y="624"/>
                      <a:pt x="3670" y="628"/>
                      <a:pt x="3667" y="629"/>
                    </a:cubicBezTo>
                    <a:cubicBezTo>
                      <a:pt x="3658" y="630"/>
                      <a:pt x="3649" y="632"/>
                      <a:pt x="3639" y="632"/>
                    </a:cubicBezTo>
                    <a:cubicBezTo>
                      <a:pt x="3593" y="629"/>
                      <a:pt x="3547" y="626"/>
                      <a:pt x="3502" y="623"/>
                    </a:cubicBezTo>
                    <a:cubicBezTo>
                      <a:pt x="3501" y="625"/>
                      <a:pt x="3501" y="628"/>
                      <a:pt x="3501" y="630"/>
                    </a:cubicBezTo>
                    <a:cubicBezTo>
                      <a:pt x="3510" y="631"/>
                      <a:pt x="3519" y="633"/>
                      <a:pt x="3528" y="634"/>
                    </a:cubicBezTo>
                    <a:cubicBezTo>
                      <a:pt x="3528" y="635"/>
                      <a:pt x="3528" y="636"/>
                      <a:pt x="3528" y="637"/>
                    </a:cubicBezTo>
                    <a:cubicBezTo>
                      <a:pt x="3513" y="637"/>
                      <a:pt x="3498" y="637"/>
                      <a:pt x="3484" y="637"/>
                    </a:cubicBezTo>
                    <a:cubicBezTo>
                      <a:pt x="3508" y="647"/>
                      <a:pt x="3531" y="659"/>
                      <a:pt x="3556" y="667"/>
                    </a:cubicBezTo>
                    <a:cubicBezTo>
                      <a:pt x="3571" y="671"/>
                      <a:pt x="3588" y="670"/>
                      <a:pt x="3605" y="672"/>
                    </a:cubicBezTo>
                    <a:cubicBezTo>
                      <a:pt x="3603" y="675"/>
                      <a:pt x="3599" y="681"/>
                      <a:pt x="3595" y="688"/>
                    </a:cubicBezTo>
                    <a:cubicBezTo>
                      <a:pt x="3612" y="690"/>
                      <a:pt x="3628" y="691"/>
                      <a:pt x="3646" y="692"/>
                    </a:cubicBezTo>
                    <a:cubicBezTo>
                      <a:pt x="3645" y="702"/>
                      <a:pt x="3652" y="713"/>
                      <a:pt x="3637" y="719"/>
                    </a:cubicBezTo>
                    <a:cubicBezTo>
                      <a:pt x="3635" y="721"/>
                      <a:pt x="3636" y="732"/>
                      <a:pt x="3636" y="742"/>
                    </a:cubicBezTo>
                    <a:cubicBezTo>
                      <a:pt x="3625" y="738"/>
                      <a:pt x="3616" y="734"/>
                      <a:pt x="3605" y="731"/>
                    </a:cubicBezTo>
                    <a:cubicBezTo>
                      <a:pt x="3592" y="726"/>
                      <a:pt x="3579" y="722"/>
                      <a:pt x="3566" y="718"/>
                    </a:cubicBezTo>
                    <a:cubicBezTo>
                      <a:pt x="3555" y="715"/>
                      <a:pt x="3547" y="718"/>
                      <a:pt x="3548" y="732"/>
                    </a:cubicBezTo>
                    <a:cubicBezTo>
                      <a:pt x="3540" y="731"/>
                      <a:pt x="3532" y="731"/>
                      <a:pt x="3524" y="730"/>
                    </a:cubicBezTo>
                    <a:cubicBezTo>
                      <a:pt x="3526" y="745"/>
                      <a:pt x="3532" y="749"/>
                      <a:pt x="3546" y="747"/>
                    </a:cubicBezTo>
                    <a:cubicBezTo>
                      <a:pt x="3564" y="745"/>
                      <a:pt x="3582" y="746"/>
                      <a:pt x="3600" y="746"/>
                    </a:cubicBezTo>
                    <a:cubicBezTo>
                      <a:pt x="3600" y="748"/>
                      <a:pt x="3600" y="750"/>
                      <a:pt x="3600" y="752"/>
                    </a:cubicBezTo>
                    <a:cubicBezTo>
                      <a:pt x="3574" y="754"/>
                      <a:pt x="3547" y="757"/>
                      <a:pt x="3521" y="759"/>
                    </a:cubicBezTo>
                    <a:cubicBezTo>
                      <a:pt x="3527" y="780"/>
                      <a:pt x="3527" y="780"/>
                      <a:pt x="3549" y="794"/>
                    </a:cubicBezTo>
                    <a:cubicBezTo>
                      <a:pt x="3543" y="811"/>
                      <a:pt x="3543" y="811"/>
                      <a:pt x="3512" y="815"/>
                    </a:cubicBezTo>
                    <a:cubicBezTo>
                      <a:pt x="3520" y="818"/>
                      <a:pt x="3527" y="820"/>
                      <a:pt x="3539" y="825"/>
                    </a:cubicBezTo>
                    <a:cubicBezTo>
                      <a:pt x="3531" y="827"/>
                      <a:pt x="3527" y="828"/>
                      <a:pt x="3522" y="830"/>
                    </a:cubicBezTo>
                    <a:cubicBezTo>
                      <a:pt x="3526" y="833"/>
                      <a:pt x="3529" y="835"/>
                      <a:pt x="3537" y="840"/>
                    </a:cubicBezTo>
                    <a:cubicBezTo>
                      <a:pt x="3521" y="841"/>
                      <a:pt x="3511" y="842"/>
                      <a:pt x="3498" y="844"/>
                    </a:cubicBezTo>
                    <a:cubicBezTo>
                      <a:pt x="3508" y="857"/>
                      <a:pt x="3522" y="851"/>
                      <a:pt x="3535" y="856"/>
                    </a:cubicBezTo>
                    <a:cubicBezTo>
                      <a:pt x="3489" y="862"/>
                      <a:pt x="3442" y="842"/>
                      <a:pt x="3400" y="873"/>
                    </a:cubicBezTo>
                    <a:cubicBezTo>
                      <a:pt x="3409" y="874"/>
                      <a:pt x="3417" y="874"/>
                      <a:pt x="3429" y="875"/>
                    </a:cubicBezTo>
                    <a:cubicBezTo>
                      <a:pt x="3425" y="877"/>
                      <a:pt x="3423" y="878"/>
                      <a:pt x="3417" y="880"/>
                    </a:cubicBezTo>
                    <a:cubicBezTo>
                      <a:pt x="3467" y="890"/>
                      <a:pt x="3513" y="900"/>
                      <a:pt x="3560" y="909"/>
                    </a:cubicBezTo>
                    <a:cubicBezTo>
                      <a:pt x="3560" y="911"/>
                      <a:pt x="3559" y="913"/>
                      <a:pt x="3559" y="915"/>
                    </a:cubicBezTo>
                    <a:cubicBezTo>
                      <a:pt x="3555" y="915"/>
                      <a:pt x="3551" y="915"/>
                      <a:pt x="3548" y="914"/>
                    </a:cubicBezTo>
                    <a:cubicBezTo>
                      <a:pt x="3547" y="915"/>
                      <a:pt x="3547" y="916"/>
                      <a:pt x="3547" y="917"/>
                    </a:cubicBezTo>
                    <a:cubicBezTo>
                      <a:pt x="3553" y="920"/>
                      <a:pt x="3560" y="923"/>
                      <a:pt x="3566" y="926"/>
                    </a:cubicBezTo>
                    <a:cubicBezTo>
                      <a:pt x="3541" y="923"/>
                      <a:pt x="3516" y="921"/>
                      <a:pt x="3490" y="919"/>
                    </a:cubicBezTo>
                    <a:cubicBezTo>
                      <a:pt x="3490" y="921"/>
                      <a:pt x="3490" y="924"/>
                      <a:pt x="3489" y="926"/>
                    </a:cubicBezTo>
                    <a:cubicBezTo>
                      <a:pt x="3505" y="931"/>
                      <a:pt x="3521" y="935"/>
                      <a:pt x="3543" y="941"/>
                    </a:cubicBezTo>
                    <a:cubicBezTo>
                      <a:pt x="3510" y="941"/>
                      <a:pt x="3483" y="941"/>
                      <a:pt x="3456" y="941"/>
                    </a:cubicBezTo>
                    <a:cubicBezTo>
                      <a:pt x="3455" y="942"/>
                      <a:pt x="3455" y="943"/>
                      <a:pt x="3455" y="945"/>
                    </a:cubicBezTo>
                    <a:cubicBezTo>
                      <a:pt x="3466" y="947"/>
                      <a:pt x="3476" y="949"/>
                      <a:pt x="3491" y="952"/>
                    </a:cubicBezTo>
                    <a:cubicBezTo>
                      <a:pt x="3459" y="954"/>
                      <a:pt x="3432" y="957"/>
                      <a:pt x="3404" y="959"/>
                    </a:cubicBezTo>
                    <a:cubicBezTo>
                      <a:pt x="3404" y="960"/>
                      <a:pt x="3403" y="962"/>
                      <a:pt x="3402" y="964"/>
                    </a:cubicBezTo>
                    <a:cubicBezTo>
                      <a:pt x="3405" y="965"/>
                      <a:pt x="3407" y="966"/>
                      <a:pt x="3414" y="969"/>
                    </a:cubicBezTo>
                    <a:cubicBezTo>
                      <a:pt x="3378" y="966"/>
                      <a:pt x="3346" y="963"/>
                      <a:pt x="3315" y="960"/>
                    </a:cubicBezTo>
                    <a:cubicBezTo>
                      <a:pt x="3315" y="959"/>
                      <a:pt x="3315" y="959"/>
                      <a:pt x="3315" y="958"/>
                    </a:cubicBezTo>
                    <a:cubicBezTo>
                      <a:pt x="3327" y="958"/>
                      <a:pt x="3340" y="957"/>
                      <a:pt x="3352" y="957"/>
                    </a:cubicBezTo>
                    <a:cubicBezTo>
                      <a:pt x="3352" y="956"/>
                      <a:pt x="3352" y="955"/>
                      <a:pt x="3352" y="954"/>
                    </a:cubicBezTo>
                    <a:cubicBezTo>
                      <a:pt x="3318" y="954"/>
                      <a:pt x="3284" y="954"/>
                      <a:pt x="3246" y="954"/>
                    </a:cubicBezTo>
                    <a:cubicBezTo>
                      <a:pt x="3254" y="958"/>
                      <a:pt x="3258" y="961"/>
                      <a:pt x="3265" y="964"/>
                    </a:cubicBezTo>
                    <a:cubicBezTo>
                      <a:pt x="3233" y="964"/>
                      <a:pt x="3202" y="964"/>
                      <a:pt x="3172" y="964"/>
                    </a:cubicBezTo>
                    <a:cubicBezTo>
                      <a:pt x="3172" y="964"/>
                      <a:pt x="3172" y="963"/>
                      <a:pt x="3172" y="962"/>
                    </a:cubicBezTo>
                    <a:cubicBezTo>
                      <a:pt x="3184" y="960"/>
                      <a:pt x="3197" y="958"/>
                      <a:pt x="3210" y="956"/>
                    </a:cubicBezTo>
                    <a:cubicBezTo>
                      <a:pt x="3050" y="953"/>
                      <a:pt x="2890" y="959"/>
                      <a:pt x="2731" y="934"/>
                    </a:cubicBezTo>
                    <a:cubicBezTo>
                      <a:pt x="2802" y="934"/>
                      <a:pt x="2874" y="934"/>
                      <a:pt x="2943" y="934"/>
                    </a:cubicBezTo>
                    <a:cubicBezTo>
                      <a:pt x="2924" y="913"/>
                      <a:pt x="2896" y="920"/>
                      <a:pt x="2869" y="919"/>
                    </a:cubicBezTo>
                    <a:cubicBezTo>
                      <a:pt x="2826" y="916"/>
                      <a:pt x="2782" y="911"/>
                      <a:pt x="2738" y="913"/>
                    </a:cubicBezTo>
                    <a:cubicBezTo>
                      <a:pt x="2703" y="915"/>
                      <a:pt x="2671" y="901"/>
                      <a:pt x="2634" y="902"/>
                    </a:cubicBezTo>
                    <a:cubicBezTo>
                      <a:pt x="2638" y="905"/>
                      <a:pt x="2640" y="906"/>
                      <a:pt x="2644" y="909"/>
                    </a:cubicBezTo>
                    <a:cubicBezTo>
                      <a:pt x="2612" y="909"/>
                      <a:pt x="2582" y="909"/>
                      <a:pt x="2553" y="909"/>
                    </a:cubicBezTo>
                    <a:cubicBezTo>
                      <a:pt x="2552" y="911"/>
                      <a:pt x="2552" y="912"/>
                      <a:pt x="2552" y="914"/>
                    </a:cubicBezTo>
                    <a:cubicBezTo>
                      <a:pt x="2616" y="917"/>
                      <a:pt x="2679" y="921"/>
                      <a:pt x="2742" y="924"/>
                    </a:cubicBezTo>
                    <a:cubicBezTo>
                      <a:pt x="2742" y="925"/>
                      <a:pt x="2742" y="926"/>
                      <a:pt x="2742" y="926"/>
                    </a:cubicBezTo>
                    <a:cubicBezTo>
                      <a:pt x="2712" y="926"/>
                      <a:pt x="2682" y="926"/>
                      <a:pt x="2652" y="926"/>
                    </a:cubicBezTo>
                    <a:cubicBezTo>
                      <a:pt x="2645" y="926"/>
                      <a:pt x="2638" y="926"/>
                      <a:pt x="2630" y="926"/>
                    </a:cubicBezTo>
                    <a:cubicBezTo>
                      <a:pt x="2607" y="926"/>
                      <a:pt x="2582" y="940"/>
                      <a:pt x="2560" y="920"/>
                    </a:cubicBezTo>
                    <a:cubicBezTo>
                      <a:pt x="2562" y="922"/>
                      <a:pt x="2563" y="924"/>
                      <a:pt x="2566" y="929"/>
                    </a:cubicBezTo>
                    <a:cubicBezTo>
                      <a:pt x="2535" y="929"/>
                      <a:pt x="2506" y="929"/>
                      <a:pt x="2476" y="929"/>
                    </a:cubicBezTo>
                    <a:cubicBezTo>
                      <a:pt x="2402" y="928"/>
                      <a:pt x="2328" y="927"/>
                      <a:pt x="2254" y="926"/>
                    </a:cubicBezTo>
                    <a:cubicBezTo>
                      <a:pt x="2181" y="924"/>
                      <a:pt x="2108" y="921"/>
                      <a:pt x="2035" y="918"/>
                    </a:cubicBezTo>
                    <a:cubicBezTo>
                      <a:pt x="1997" y="916"/>
                      <a:pt x="1960" y="910"/>
                      <a:pt x="1922" y="908"/>
                    </a:cubicBezTo>
                    <a:cubicBezTo>
                      <a:pt x="1893" y="906"/>
                      <a:pt x="1865" y="910"/>
                      <a:pt x="1836" y="910"/>
                    </a:cubicBezTo>
                    <a:cubicBezTo>
                      <a:pt x="1817" y="910"/>
                      <a:pt x="1798" y="905"/>
                      <a:pt x="1779" y="904"/>
                    </a:cubicBezTo>
                    <a:cubicBezTo>
                      <a:pt x="1700" y="903"/>
                      <a:pt x="1620" y="902"/>
                      <a:pt x="1540" y="901"/>
                    </a:cubicBezTo>
                    <a:cubicBezTo>
                      <a:pt x="1524" y="901"/>
                      <a:pt x="1507" y="901"/>
                      <a:pt x="1490" y="901"/>
                    </a:cubicBezTo>
                    <a:cubicBezTo>
                      <a:pt x="1490" y="899"/>
                      <a:pt x="1489" y="896"/>
                      <a:pt x="1489" y="894"/>
                    </a:cubicBezTo>
                    <a:cubicBezTo>
                      <a:pt x="1495" y="892"/>
                      <a:pt x="1501" y="891"/>
                      <a:pt x="1507" y="890"/>
                    </a:cubicBezTo>
                    <a:cubicBezTo>
                      <a:pt x="1484" y="880"/>
                      <a:pt x="1422" y="882"/>
                      <a:pt x="1396" y="894"/>
                    </a:cubicBezTo>
                    <a:cubicBezTo>
                      <a:pt x="1416" y="893"/>
                      <a:pt x="1432" y="891"/>
                      <a:pt x="1449" y="890"/>
                    </a:cubicBezTo>
                    <a:cubicBezTo>
                      <a:pt x="1438" y="902"/>
                      <a:pt x="1438" y="903"/>
                      <a:pt x="1404" y="900"/>
                    </a:cubicBezTo>
                    <a:cubicBezTo>
                      <a:pt x="1388" y="899"/>
                      <a:pt x="1372" y="894"/>
                      <a:pt x="1354" y="890"/>
                    </a:cubicBezTo>
                    <a:cubicBezTo>
                      <a:pt x="1355" y="896"/>
                      <a:pt x="1355" y="900"/>
                      <a:pt x="1356" y="904"/>
                    </a:cubicBezTo>
                    <a:cubicBezTo>
                      <a:pt x="1325" y="898"/>
                      <a:pt x="1295" y="892"/>
                      <a:pt x="1265" y="886"/>
                    </a:cubicBezTo>
                    <a:cubicBezTo>
                      <a:pt x="1269" y="885"/>
                      <a:pt x="1274" y="883"/>
                      <a:pt x="1282" y="880"/>
                    </a:cubicBezTo>
                    <a:cubicBezTo>
                      <a:pt x="1267" y="877"/>
                      <a:pt x="1255" y="874"/>
                      <a:pt x="1239" y="870"/>
                    </a:cubicBezTo>
                    <a:cubicBezTo>
                      <a:pt x="1355" y="867"/>
                      <a:pt x="1468" y="863"/>
                      <a:pt x="1581" y="860"/>
                    </a:cubicBezTo>
                    <a:cubicBezTo>
                      <a:pt x="1581" y="858"/>
                      <a:pt x="1581" y="857"/>
                      <a:pt x="1580" y="855"/>
                    </a:cubicBezTo>
                    <a:cubicBezTo>
                      <a:pt x="1405" y="854"/>
                      <a:pt x="1230" y="865"/>
                      <a:pt x="1055" y="865"/>
                    </a:cubicBezTo>
                    <a:cubicBezTo>
                      <a:pt x="1065" y="873"/>
                      <a:pt x="1075" y="881"/>
                      <a:pt x="1084" y="888"/>
                    </a:cubicBezTo>
                    <a:cubicBezTo>
                      <a:pt x="1083" y="891"/>
                      <a:pt x="1083" y="893"/>
                      <a:pt x="1082" y="896"/>
                    </a:cubicBezTo>
                    <a:cubicBezTo>
                      <a:pt x="1104" y="892"/>
                      <a:pt x="1126" y="887"/>
                      <a:pt x="1148" y="887"/>
                    </a:cubicBezTo>
                    <a:cubicBezTo>
                      <a:pt x="1165" y="886"/>
                      <a:pt x="1181" y="893"/>
                      <a:pt x="1198" y="894"/>
                    </a:cubicBezTo>
                    <a:cubicBezTo>
                      <a:pt x="1225" y="896"/>
                      <a:pt x="1253" y="895"/>
                      <a:pt x="1280" y="896"/>
                    </a:cubicBezTo>
                    <a:cubicBezTo>
                      <a:pt x="1282" y="896"/>
                      <a:pt x="1283" y="897"/>
                      <a:pt x="1284" y="903"/>
                    </a:cubicBezTo>
                    <a:cubicBezTo>
                      <a:pt x="1242" y="903"/>
                      <a:pt x="1199" y="903"/>
                      <a:pt x="1151" y="903"/>
                    </a:cubicBezTo>
                    <a:cubicBezTo>
                      <a:pt x="1157" y="909"/>
                      <a:pt x="1158" y="911"/>
                      <a:pt x="1163" y="916"/>
                    </a:cubicBezTo>
                    <a:cubicBezTo>
                      <a:pt x="1137" y="918"/>
                      <a:pt x="1114" y="920"/>
                      <a:pt x="1091" y="923"/>
                    </a:cubicBezTo>
                    <a:cubicBezTo>
                      <a:pt x="1091" y="921"/>
                      <a:pt x="1091" y="920"/>
                      <a:pt x="1091" y="919"/>
                    </a:cubicBezTo>
                    <a:cubicBezTo>
                      <a:pt x="1104" y="916"/>
                      <a:pt x="1117" y="914"/>
                      <a:pt x="1130" y="912"/>
                    </a:cubicBezTo>
                    <a:cubicBezTo>
                      <a:pt x="1130" y="911"/>
                      <a:pt x="1130" y="911"/>
                      <a:pt x="1130" y="910"/>
                    </a:cubicBezTo>
                    <a:cubicBezTo>
                      <a:pt x="1106" y="909"/>
                      <a:pt x="1082" y="907"/>
                      <a:pt x="1059" y="907"/>
                    </a:cubicBezTo>
                    <a:cubicBezTo>
                      <a:pt x="1057" y="906"/>
                      <a:pt x="1053" y="911"/>
                      <a:pt x="1054" y="913"/>
                    </a:cubicBezTo>
                    <a:cubicBezTo>
                      <a:pt x="1054" y="915"/>
                      <a:pt x="1058" y="917"/>
                      <a:pt x="1060" y="920"/>
                    </a:cubicBezTo>
                    <a:cubicBezTo>
                      <a:pt x="1023" y="920"/>
                      <a:pt x="985" y="919"/>
                      <a:pt x="947" y="921"/>
                    </a:cubicBezTo>
                    <a:cubicBezTo>
                      <a:pt x="928" y="921"/>
                      <a:pt x="909" y="926"/>
                      <a:pt x="889" y="927"/>
                    </a:cubicBezTo>
                    <a:cubicBezTo>
                      <a:pt x="876" y="929"/>
                      <a:pt x="861" y="931"/>
                      <a:pt x="849" y="928"/>
                    </a:cubicBezTo>
                    <a:cubicBezTo>
                      <a:pt x="808" y="916"/>
                      <a:pt x="767" y="925"/>
                      <a:pt x="726" y="927"/>
                    </a:cubicBezTo>
                    <a:cubicBezTo>
                      <a:pt x="715" y="927"/>
                      <a:pt x="705" y="926"/>
                      <a:pt x="693" y="923"/>
                    </a:cubicBezTo>
                    <a:cubicBezTo>
                      <a:pt x="667" y="916"/>
                      <a:pt x="638" y="921"/>
                      <a:pt x="608" y="921"/>
                    </a:cubicBezTo>
                    <a:cubicBezTo>
                      <a:pt x="610" y="925"/>
                      <a:pt x="611" y="927"/>
                      <a:pt x="612" y="927"/>
                    </a:cubicBezTo>
                    <a:cubicBezTo>
                      <a:pt x="636" y="931"/>
                      <a:pt x="661" y="934"/>
                      <a:pt x="686" y="937"/>
                    </a:cubicBezTo>
                    <a:cubicBezTo>
                      <a:pt x="686" y="940"/>
                      <a:pt x="686" y="942"/>
                      <a:pt x="686" y="944"/>
                    </a:cubicBezTo>
                    <a:cubicBezTo>
                      <a:pt x="664" y="944"/>
                      <a:pt x="643" y="944"/>
                      <a:pt x="622" y="944"/>
                    </a:cubicBezTo>
                    <a:cubicBezTo>
                      <a:pt x="589" y="944"/>
                      <a:pt x="557" y="945"/>
                      <a:pt x="524" y="943"/>
                    </a:cubicBezTo>
                    <a:cubicBezTo>
                      <a:pt x="504" y="942"/>
                      <a:pt x="483" y="937"/>
                      <a:pt x="464" y="948"/>
                    </a:cubicBezTo>
                    <a:cubicBezTo>
                      <a:pt x="462" y="949"/>
                      <a:pt x="456" y="943"/>
                      <a:pt x="446" y="936"/>
                    </a:cubicBezTo>
                    <a:cubicBezTo>
                      <a:pt x="424" y="936"/>
                      <a:pt x="395" y="936"/>
                      <a:pt x="365" y="936"/>
                    </a:cubicBezTo>
                    <a:cubicBezTo>
                      <a:pt x="365" y="935"/>
                      <a:pt x="365" y="934"/>
                      <a:pt x="365" y="933"/>
                    </a:cubicBezTo>
                    <a:cubicBezTo>
                      <a:pt x="375" y="927"/>
                      <a:pt x="384" y="922"/>
                      <a:pt x="393" y="917"/>
                    </a:cubicBezTo>
                    <a:cubicBezTo>
                      <a:pt x="368" y="908"/>
                      <a:pt x="342" y="899"/>
                      <a:pt x="316" y="890"/>
                    </a:cubicBezTo>
                    <a:cubicBezTo>
                      <a:pt x="351" y="893"/>
                      <a:pt x="382" y="912"/>
                      <a:pt x="421" y="898"/>
                    </a:cubicBezTo>
                    <a:cubicBezTo>
                      <a:pt x="404" y="896"/>
                      <a:pt x="389" y="897"/>
                      <a:pt x="376" y="892"/>
                    </a:cubicBezTo>
                    <a:cubicBezTo>
                      <a:pt x="364" y="889"/>
                      <a:pt x="343" y="894"/>
                      <a:pt x="347" y="869"/>
                    </a:cubicBezTo>
                    <a:cubicBezTo>
                      <a:pt x="339" y="869"/>
                      <a:pt x="332" y="868"/>
                      <a:pt x="320" y="867"/>
                    </a:cubicBezTo>
                    <a:cubicBezTo>
                      <a:pt x="325" y="863"/>
                      <a:pt x="328" y="861"/>
                      <a:pt x="332" y="858"/>
                    </a:cubicBezTo>
                    <a:cubicBezTo>
                      <a:pt x="320" y="858"/>
                      <a:pt x="309" y="857"/>
                      <a:pt x="292" y="856"/>
                    </a:cubicBezTo>
                    <a:cubicBezTo>
                      <a:pt x="300" y="850"/>
                      <a:pt x="305" y="847"/>
                      <a:pt x="310" y="843"/>
                    </a:cubicBezTo>
                    <a:cubicBezTo>
                      <a:pt x="308" y="840"/>
                      <a:pt x="306" y="836"/>
                      <a:pt x="303" y="831"/>
                    </a:cubicBezTo>
                    <a:cubicBezTo>
                      <a:pt x="284" y="839"/>
                      <a:pt x="280" y="838"/>
                      <a:pt x="280" y="820"/>
                    </a:cubicBezTo>
                    <a:cubicBezTo>
                      <a:pt x="262" y="822"/>
                      <a:pt x="244" y="826"/>
                      <a:pt x="226" y="826"/>
                    </a:cubicBezTo>
                    <a:cubicBezTo>
                      <a:pt x="213" y="826"/>
                      <a:pt x="200" y="821"/>
                      <a:pt x="187" y="819"/>
                    </a:cubicBezTo>
                    <a:cubicBezTo>
                      <a:pt x="181" y="819"/>
                      <a:pt x="174" y="822"/>
                      <a:pt x="168" y="823"/>
                    </a:cubicBezTo>
                    <a:cubicBezTo>
                      <a:pt x="161" y="823"/>
                      <a:pt x="154" y="821"/>
                      <a:pt x="148" y="821"/>
                    </a:cubicBezTo>
                    <a:cubicBezTo>
                      <a:pt x="150" y="815"/>
                      <a:pt x="152" y="810"/>
                      <a:pt x="155" y="801"/>
                    </a:cubicBezTo>
                    <a:cubicBezTo>
                      <a:pt x="146" y="799"/>
                      <a:pt x="136" y="797"/>
                      <a:pt x="126" y="795"/>
                    </a:cubicBezTo>
                    <a:cubicBezTo>
                      <a:pt x="126" y="793"/>
                      <a:pt x="126" y="792"/>
                      <a:pt x="126" y="790"/>
                    </a:cubicBezTo>
                    <a:cubicBezTo>
                      <a:pt x="182" y="776"/>
                      <a:pt x="238" y="762"/>
                      <a:pt x="294" y="747"/>
                    </a:cubicBezTo>
                    <a:cubicBezTo>
                      <a:pt x="294" y="746"/>
                      <a:pt x="294" y="745"/>
                      <a:pt x="293" y="743"/>
                    </a:cubicBezTo>
                    <a:cubicBezTo>
                      <a:pt x="273" y="735"/>
                      <a:pt x="252" y="728"/>
                      <a:pt x="232" y="720"/>
                    </a:cubicBezTo>
                    <a:cubicBezTo>
                      <a:pt x="232" y="718"/>
                      <a:pt x="233" y="716"/>
                      <a:pt x="233" y="714"/>
                    </a:cubicBezTo>
                    <a:cubicBezTo>
                      <a:pt x="239" y="715"/>
                      <a:pt x="244" y="716"/>
                      <a:pt x="252" y="717"/>
                    </a:cubicBezTo>
                    <a:cubicBezTo>
                      <a:pt x="247" y="712"/>
                      <a:pt x="244" y="708"/>
                      <a:pt x="238" y="701"/>
                    </a:cubicBezTo>
                    <a:cubicBezTo>
                      <a:pt x="253" y="705"/>
                      <a:pt x="265" y="708"/>
                      <a:pt x="278" y="712"/>
                    </a:cubicBezTo>
                    <a:cubicBezTo>
                      <a:pt x="273" y="704"/>
                      <a:pt x="269" y="699"/>
                      <a:pt x="266" y="695"/>
                    </a:cubicBezTo>
                    <a:cubicBezTo>
                      <a:pt x="272" y="691"/>
                      <a:pt x="279" y="689"/>
                      <a:pt x="285" y="686"/>
                    </a:cubicBezTo>
                    <a:cubicBezTo>
                      <a:pt x="274" y="677"/>
                      <a:pt x="265" y="669"/>
                      <a:pt x="256" y="662"/>
                    </a:cubicBezTo>
                    <a:cubicBezTo>
                      <a:pt x="262" y="658"/>
                      <a:pt x="268" y="655"/>
                      <a:pt x="278" y="648"/>
                    </a:cubicBezTo>
                    <a:cubicBezTo>
                      <a:pt x="260" y="645"/>
                      <a:pt x="245" y="641"/>
                      <a:pt x="230" y="641"/>
                    </a:cubicBezTo>
                    <a:cubicBezTo>
                      <a:pt x="217" y="641"/>
                      <a:pt x="210" y="639"/>
                      <a:pt x="204" y="626"/>
                    </a:cubicBezTo>
                    <a:cubicBezTo>
                      <a:pt x="201" y="617"/>
                      <a:pt x="190" y="611"/>
                      <a:pt x="182" y="606"/>
                    </a:cubicBezTo>
                    <a:cubicBezTo>
                      <a:pt x="164" y="595"/>
                      <a:pt x="164" y="596"/>
                      <a:pt x="179" y="578"/>
                    </a:cubicBezTo>
                    <a:cubicBezTo>
                      <a:pt x="173" y="576"/>
                      <a:pt x="168" y="575"/>
                      <a:pt x="164" y="573"/>
                    </a:cubicBezTo>
                    <a:cubicBezTo>
                      <a:pt x="185" y="546"/>
                      <a:pt x="205" y="519"/>
                      <a:pt x="243" y="512"/>
                    </a:cubicBezTo>
                    <a:cubicBezTo>
                      <a:pt x="242" y="510"/>
                      <a:pt x="241" y="508"/>
                      <a:pt x="240" y="506"/>
                    </a:cubicBezTo>
                    <a:cubicBezTo>
                      <a:pt x="210" y="509"/>
                      <a:pt x="180" y="515"/>
                      <a:pt x="150" y="513"/>
                    </a:cubicBezTo>
                    <a:cubicBezTo>
                      <a:pt x="123" y="511"/>
                      <a:pt x="91" y="522"/>
                      <a:pt x="69" y="493"/>
                    </a:cubicBezTo>
                    <a:cubicBezTo>
                      <a:pt x="53" y="514"/>
                      <a:pt x="37" y="498"/>
                      <a:pt x="23" y="495"/>
                    </a:cubicBezTo>
                    <a:cubicBezTo>
                      <a:pt x="20" y="488"/>
                      <a:pt x="17" y="482"/>
                      <a:pt x="16" y="476"/>
                    </a:cubicBezTo>
                    <a:cubicBezTo>
                      <a:pt x="13" y="465"/>
                      <a:pt x="12" y="452"/>
                      <a:pt x="25" y="448"/>
                    </a:cubicBezTo>
                    <a:cubicBezTo>
                      <a:pt x="37" y="445"/>
                      <a:pt x="35" y="437"/>
                      <a:pt x="32" y="432"/>
                    </a:cubicBezTo>
                    <a:cubicBezTo>
                      <a:pt x="20" y="414"/>
                      <a:pt x="34" y="407"/>
                      <a:pt x="44" y="398"/>
                    </a:cubicBezTo>
                    <a:cubicBezTo>
                      <a:pt x="52" y="404"/>
                      <a:pt x="61" y="410"/>
                      <a:pt x="69" y="416"/>
                    </a:cubicBezTo>
                    <a:cubicBezTo>
                      <a:pt x="71" y="415"/>
                      <a:pt x="72" y="414"/>
                      <a:pt x="74" y="413"/>
                    </a:cubicBezTo>
                    <a:cubicBezTo>
                      <a:pt x="72" y="407"/>
                      <a:pt x="71" y="397"/>
                      <a:pt x="68" y="396"/>
                    </a:cubicBezTo>
                    <a:cubicBezTo>
                      <a:pt x="61" y="395"/>
                      <a:pt x="52" y="398"/>
                      <a:pt x="44" y="398"/>
                    </a:cubicBezTo>
                    <a:close/>
                    <a:moveTo>
                      <a:pt x="3086" y="869"/>
                    </a:moveTo>
                    <a:cubicBezTo>
                      <a:pt x="3086" y="868"/>
                      <a:pt x="3085" y="868"/>
                      <a:pt x="3085" y="867"/>
                    </a:cubicBezTo>
                    <a:cubicBezTo>
                      <a:pt x="3069" y="865"/>
                      <a:pt x="3054" y="863"/>
                      <a:pt x="3038" y="862"/>
                    </a:cubicBezTo>
                    <a:cubicBezTo>
                      <a:pt x="2981" y="857"/>
                      <a:pt x="2923" y="866"/>
                      <a:pt x="2866" y="860"/>
                    </a:cubicBezTo>
                    <a:cubicBezTo>
                      <a:pt x="2847" y="858"/>
                      <a:pt x="2828" y="863"/>
                      <a:pt x="2810" y="862"/>
                    </a:cubicBezTo>
                    <a:cubicBezTo>
                      <a:pt x="2774" y="860"/>
                      <a:pt x="2739" y="855"/>
                      <a:pt x="2703" y="854"/>
                    </a:cubicBezTo>
                    <a:cubicBezTo>
                      <a:pt x="2630" y="851"/>
                      <a:pt x="2558" y="850"/>
                      <a:pt x="2485" y="849"/>
                    </a:cubicBezTo>
                    <a:cubicBezTo>
                      <a:pt x="2474" y="848"/>
                      <a:pt x="2462" y="847"/>
                      <a:pt x="2451" y="846"/>
                    </a:cubicBezTo>
                    <a:cubicBezTo>
                      <a:pt x="2459" y="852"/>
                      <a:pt x="2469" y="854"/>
                      <a:pt x="2478" y="854"/>
                    </a:cubicBezTo>
                    <a:cubicBezTo>
                      <a:pt x="2521" y="856"/>
                      <a:pt x="2564" y="858"/>
                      <a:pt x="2607" y="860"/>
                    </a:cubicBezTo>
                    <a:cubicBezTo>
                      <a:pt x="2647" y="863"/>
                      <a:pt x="2688" y="867"/>
                      <a:pt x="2728" y="869"/>
                    </a:cubicBezTo>
                    <a:cubicBezTo>
                      <a:pt x="2799" y="871"/>
                      <a:pt x="2870" y="873"/>
                      <a:pt x="2942" y="875"/>
                    </a:cubicBezTo>
                    <a:cubicBezTo>
                      <a:pt x="2976" y="876"/>
                      <a:pt x="3011" y="877"/>
                      <a:pt x="3045" y="876"/>
                    </a:cubicBezTo>
                    <a:cubicBezTo>
                      <a:pt x="3059" y="876"/>
                      <a:pt x="3073" y="872"/>
                      <a:pt x="3086" y="869"/>
                    </a:cubicBezTo>
                    <a:close/>
                    <a:moveTo>
                      <a:pt x="1567" y="812"/>
                    </a:moveTo>
                    <a:cubicBezTo>
                      <a:pt x="1567" y="812"/>
                      <a:pt x="1567" y="811"/>
                      <a:pt x="1566" y="810"/>
                    </a:cubicBezTo>
                    <a:cubicBezTo>
                      <a:pt x="1402" y="814"/>
                      <a:pt x="1237" y="818"/>
                      <a:pt x="1072" y="822"/>
                    </a:cubicBezTo>
                    <a:cubicBezTo>
                      <a:pt x="1098" y="827"/>
                      <a:pt x="1123" y="831"/>
                      <a:pt x="1148" y="832"/>
                    </a:cubicBezTo>
                    <a:cubicBezTo>
                      <a:pt x="1199" y="832"/>
                      <a:pt x="1249" y="829"/>
                      <a:pt x="1299" y="829"/>
                    </a:cubicBezTo>
                    <a:cubicBezTo>
                      <a:pt x="1358" y="828"/>
                      <a:pt x="1417" y="831"/>
                      <a:pt x="1476" y="828"/>
                    </a:cubicBezTo>
                    <a:cubicBezTo>
                      <a:pt x="1506" y="827"/>
                      <a:pt x="1536" y="818"/>
                      <a:pt x="1567" y="812"/>
                    </a:cubicBezTo>
                    <a:close/>
                    <a:moveTo>
                      <a:pt x="3131" y="849"/>
                    </a:moveTo>
                    <a:cubicBezTo>
                      <a:pt x="3162" y="858"/>
                      <a:pt x="3196" y="839"/>
                      <a:pt x="3228" y="860"/>
                    </a:cubicBezTo>
                    <a:cubicBezTo>
                      <a:pt x="3183" y="862"/>
                      <a:pt x="3142" y="864"/>
                      <a:pt x="3102" y="866"/>
                    </a:cubicBezTo>
                    <a:cubicBezTo>
                      <a:pt x="3102" y="868"/>
                      <a:pt x="3102" y="869"/>
                      <a:pt x="3102" y="871"/>
                    </a:cubicBezTo>
                    <a:cubicBezTo>
                      <a:pt x="3198" y="871"/>
                      <a:pt x="3294" y="871"/>
                      <a:pt x="3390" y="871"/>
                    </a:cubicBezTo>
                    <a:cubicBezTo>
                      <a:pt x="3390" y="868"/>
                      <a:pt x="3390" y="865"/>
                      <a:pt x="3390" y="861"/>
                    </a:cubicBezTo>
                    <a:cubicBezTo>
                      <a:pt x="3348" y="861"/>
                      <a:pt x="3305" y="861"/>
                      <a:pt x="3263" y="861"/>
                    </a:cubicBezTo>
                    <a:cubicBezTo>
                      <a:pt x="3263" y="858"/>
                      <a:pt x="3263" y="855"/>
                      <a:pt x="3263" y="852"/>
                    </a:cubicBezTo>
                    <a:cubicBezTo>
                      <a:pt x="3294" y="852"/>
                      <a:pt x="3325" y="852"/>
                      <a:pt x="3357" y="852"/>
                    </a:cubicBezTo>
                    <a:cubicBezTo>
                      <a:pt x="3282" y="846"/>
                      <a:pt x="3207" y="825"/>
                      <a:pt x="3131" y="849"/>
                    </a:cubicBezTo>
                    <a:close/>
                    <a:moveTo>
                      <a:pt x="1026" y="782"/>
                    </a:moveTo>
                    <a:cubicBezTo>
                      <a:pt x="1093" y="779"/>
                      <a:pt x="1164" y="775"/>
                      <a:pt x="1235" y="772"/>
                    </a:cubicBezTo>
                    <a:cubicBezTo>
                      <a:pt x="1228" y="768"/>
                      <a:pt x="1220" y="765"/>
                      <a:pt x="1212" y="765"/>
                    </a:cubicBezTo>
                    <a:cubicBezTo>
                      <a:pt x="1198" y="765"/>
                      <a:pt x="1184" y="768"/>
                      <a:pt x="1171" y="767"/>
                    </a:cubicBezTo>
                    <a:cubicBezTo>
                      <a:pt x="1125" y="766"/>
                      <a:pt x="1080" y="764"/>
                      <a:pt x="1034" y="764"/>
                    </a:cubicBezTo>
                    <a:cubicBezTo>
                      <a:pt x="1015" y="763"/>
                      <a:pt x="995" y="765"/>
                      <a:pt x="975" y="766"/>
                    </a:cubicBezTo>
                    <a:cubicBezTo>
                      <a:pt x="975" y="768"/>
                      <a:pt x="975" y="770"/>
                      <a:pt x="976" y="772"/>
                    </a:cubicBezTo>
                    <a:cubicBezTo>
                      <a:pt x="994" y="773"/>
                      <a:pt x="1013" y="775"/>
                      <a:pt x="1031" y="776"/>
                    </a:cubicBezTo>
                    <a:cubicBezTo>
                      <a:pt x="1031" y="778"/>
                      <a:pt x="1031" y="780"/>
                      <a:pt x="1031" y="781"/>
                    </a:cubicBezTo>
                    <a:cubicBezTo>
                      <a:pt x="1028" y="782"/>
                      <a:pt x="1025" y="782"/>
                      <a:pt x="1026" y="782"/>
                    </a:cubicBezTo>
                    <a:close/>
                    <a:moveTo>
                      <a:pt x="1715" y="582"/>
                    </a:moveTo>
                    <a:cubicBezTo>
                      <a:pt x="1715" y="585"/>
                      <a:pt x="1715" y="587"/>
                      <a:pt x="1715" y="590"/>
                    </a:cubicBezTo>
                    <a:cubicBezTo>
                      <a:pt x="1775" y="590"/>
                      <a:pt x="1834" y="589"/>
                      <a:pt x="1893" y="590"/>
                    </a:cubicBezTo>
                    <a:cubicBezTo>
                      <a:pt x="1930" y="591"/>
                      <a:pt x="1968" y="583"/>
                      <a:pt x="2004" y="598"/>
                    </a:cubicBezTo>
                    <a:cubicBezTo>
                      <a:pt x="2013" y="601"/>
                      <a:pt x="2023" y="599"/>
                      <a:pt x="2033" y="600"/>
                    </a:cubicBezTo>
                    <a:cubicBezTo>
                      <a:pt x="2033" y="599"/>
                      <a:pt x="2033" y="598"/>
                      <a:pt x="2033" y="597"/>
                    </a:cubicBezTo>
                    <a:cubicBezTo>
                      <a:pt x="2024" y="596"/>
                      <a:pt x="2015" y="594"/>
                      <a:pt x="2006" y="593"/>
                    </a:cubicBezTo>
                    <a:cubicBezTo>
                      <a:pt x="2006" y="592"/>
                      <a:pt x="2006" y="590"/>
                      <a:pt x="2006" y="589"/>
                    </a:cubicBezTo>
                    <a:cubicBezTo>
                      <a:pt x="2032" y="588"/>
                      <a:pt x="2058" y="586"/>
                      <a:pt x="2084" y="585"/>
                    </a:cubicBezTo>
                    <a:cubicBezTo>
                      <a:pt x="2084" y="584"/>
                      <a:pt x="2084" y="583"/>
                      <a:pt x="2084" y="582"/>
                    </a:cubicBezTo>
                    <a:cubicBezTo>
                      <a:pt x="1961" y="582"/>
                      <a:pt x="1838" y="582"/>
                      <a:pt x="1715" y="582"/>
                    </a:cubicBezTo>
                    <a:close/>
                    <a:moveTo>
                      <a:pt x="1860" y="846"/>
                    </a:moveTo>
                    <a:cubicBezTo>
                      <a:pt x="1973" y="858"/>
                      <a:pt x="2082" y="850"/>
                      <a:pt x="2190" y="852"/>
                    </a:cubicBezTo>
                    <a:cubicBezTo>
                      <a:pt x="2190" y="850"/>
                      <a:pt x="2190" y="848"/>
                      <a:pt x="2190" y="846"/>
                    </a:cubicBezTo>
                    <a:cubicBezTo>
                      <a:pt x="2082" y="846"/>
                      <a:pt x="1974" y="846"/>
                      <a:pt x="1860" y="846"/>
                    </a:cubicBezTo>
                    <a:close/>
                    <a:moveTo>
                      <a:pt x="2732" y="497"/>
                    </a:moveTo>
                    <a:cubicBezTo>
                      <a:pt x="2732" y="499"/>
                      <a:pt x="2733" y="501"/>
                      <a:pt x="2733" y="503"/>
                    </a:cubicBezTo>
                    <a:cubicBezTo>
                      <a:pt x="2815" y="505"/>
                      <a:pt x="2897" y="507"/>
                      <a:pt x="2979" y="503"/>
                    </a:cubicBezTo>
                    <a:cubicBezTo>
                      <a:pt x="2979" y="501"/>
                      <a:pt x="2979" y="499"/>
                      <a:pt x="2979" y="497"/>
                    </a:cubicBezTo>
                    <a:cubicBezTo>
                      <a:pt x="2897" y="497"/>
                      <a:pt x="2815" y="497"/>
                      <a:pt x="2732" y="497"/>
                    </a:cubicBezTo>
                    <a:close/>
                    <a:moveTo>
                      <a:pt x="1642" y="871"/>
                    </a:moveTo>
                    <a:cubicBezTo>
                      <a:pt x="1622" y="871"/>
                      <a:pt x="1604" y="871"/>
                      <a:pt x="1586" y="871"/>
                    </a:cubicBezTo>
                    <a:cubicBezTo>
                      <a:pt x="1586" y="871"/>
                      <a:pt x="1586" y="872"/>
                      <a:pt x="1586" y="873"/>
                    </a:cubicBezTo>
                    <a:cubicBezTo>
                      <a:pt x="1593" y="874"/>
                      <a:pt x="1600" y="874"/>
                      <a:pt x="1607" y="874"/>
                    </a:cubicBezTo>
                    <a:cubicBezTo>
                      <a:pt x="1607" y="876"/>
                      <a:pt x="1607" y="878"/>
                      <a:pt x="1607" y="879"/>
                    </a:cubicBezTo>
                    <a:cubicBezTo>
                      <a:pt x="1578" y="879"/>
                      <a:pt x="1548" y="879"/>
                      <a:pt x="1519" y="879"/>
                    </a:cubicBezTo>
                    <a:cubicBezTo>
                      <a:pt x="1519" y="881"/>
                      <a:pt x="1519" y="883"/>
                      <a:pt x="1519" y="885"/>
                    </a:cubicBezTo>
                    <a:cubicBezTo>
                      <a:pt x="1534" y="885"/>
                      <a:pt x="1550" y="885"/>
                      <a:pt x="1565" y="885"/>
                    </a:cubicBezTo>
                    <a:cubicBezTo>
                      <a:pt x="1565" y="886"/>
                      <a:pt x="1565" y="887"/>
                      <a:pt x="1565" y="889"/>
                    </a:cubicBezTo>
                    <a:cubicBezTo>
                      <a:pt x="1558" y="890"/>
                      <a:pt x="1551" y="891"/>
                      <a:pt x="1544" y="892"/>
                    </a:cubicBezTo>
                    <a:cubicBezTo>
                      <a:pt x="1544" y="893"/>
                      <a:pt x="1544" y="894"/>
                      <a:pt x="1544" y="895"/>
                    </a:cubicBezTo>
                    <a:cubicBezTo>
                      <a:pt x="1590" y="890"/>
                      <a:pt x="1636" y="885"/>
                      <a:pt x="1682" y="880"/>
                    </a:cubicBezTo>
                    <a:cubicBezTo>
                      <a:pt x="1682" y="879"/>
                      <a:pt x="1682" y="878"/>
                      <a:pt x="1682" y="877"/>
                    </a:cubicBezTo>
                    <a:cubicBezTo>
                      <a:pt x="1666" y="877"/>
                      <a:pt x="1651" y="877"/>
                      <a:pt x="1633" y="877"/>
                    </a:cubicBezTo>
                    <a:cubicBezTo>
                      <a:pt x="1637" y="874"/>
                      <a:pt x="1639" y="873"/>
                      <a:pt x="1642" y="871"/>
                    </a:cubicBezTo>
                    <a:close/>
                    <a:moveTo>
                      <a:pt x="3146" y="164"/>
                    </a:moveTo>
                    <a:cubicBezTo>
                      <a:pt x="3146" y="166"/>
                      <a:pt x="3146" y="167"/>
                      <a:pt x="3146" y="168"/>
                    </a:cubicBezTo>
                    <a:cubicBezTo>
                      <a:pt x="3185" y="168"/>
                      <a:pt x="3224" y="168"/>
                      <a:pt x="3263" y="168"/>
                    </a:cubicBezTo>
                    <a:cubicBezTo>
                      <a:pt x="3237" y="156"/>
                      <a:pt x="3211" y="142"/>
                      <a:pt x="3180" y="155"/>
                    </a:cubicBezTo>
                    <a:cubicBezTo>
                      <a:pt x="3191" y="158"/>
                      <a:pt x="3202" y="160"/>
                      <a:pt x="3213" y="162"/>
                    </a:cubicBezTo>
                    <a:cubicBezTo>
                      <a:pt x="3213" y="163"/>
                      <a:pt x="3213" y="164"/>
                      <a:pt x="3212" y="164"/>
                    </a:cubicBezTo>
                    <a:cubicBezTo>
                      <a:pt x="3190" y="164"/>
                      <a:pt x="3168" y="164"/>
                      <a:pt x="3146" y="164"/>
                    </a:cubicBezTo>
                    <a:close/>
                    <a:moveTo>
                      <a:pt x="2203" y="745"/>
                    </a:moveTo>
                    <a:cubicBezTo>
                      <a:pt x="2204" y="744"/>
                      <a:pt x="2204" y="742"/>
                      <a:pt x="2204" y="741"/>
                    </a:cubicBezTo>
                    <a:cubicBezTo>
                      <a:pt x="2221" y="743"/>
                      <a:pt x="2238" y="744"/>
                      <a:pt x="2256" y="746"/>
                    </a:cubicBezTo>
                    <a:cubicBezTo>
                      <a:pt x="2256" y="743"/>
                      <a:pt x="2256" y="741"/>
                      <a:pt x="2256" y="738"/>
                    </a:cubicBezTo>
                    <a:cubicBezTo>
                      <a:pt x="2212" y="738"/>
                      <a:pt x="2169" y="738"/>
                      <a:pt x="2125" y="738"/>
                    </a:cubicBezTo>
                    <a:cubicBezTo>
                      <a:pt x="2125" y="739"/>
                      <a:pt x="2125" y="740"/>
                      <a:pt x="2125" y="742"/>
                    </a:cubicBezTo>
                    <a:cubicBezTo>
                      <a:pt x="2157" y="744"/>
                      <a:pt x="2190" y="747"/>
                      <a:pt x="2222" y="750"/>
                    </a:cubicBezTo>
                    <a:cubicBezTo>
                      <a:pt x="2222" y="748"/>
                      <a:pt x="2223" y="747"/>
                      <a:pt x="2223" y="745"/>
                    </a:cubicBezTo>
                    <a:cubicBezTo>
                      <a:pt x="2216" y="745"/>
                      <a:pt x="2210" y="745"/>
                      <a:pt x="2203" y="745"/>
                    </a:cubicBezTo>
                    <a:close/>
                    <a:moveTo>
                      <a:pt x="2500" y="797"/>
                    </a:moveTo>
                    <a:cubicBezTo>
                      <a:pt x="2500" y="796"/>
                      <a:pt x="2500" y="795"/>
                      <a:pt x="2500" y="794"/>
                    </a:cubicBezTo>
                    <a:cubicBezTo>
                      <a:pt x="2483" y="794"/>
                      <a:pt x="2466" y="794"/>
                      <a:pt x="2448" y="794"/>
                    </a:cubicBezTo>
                    <a:cubicBezTo>
                      <a:pt x="2431" y="794"/>
                      <a:pt x="2414" y="793"/>
                      <a:pt x="2397" y="793"/>
                    </a:cubicBezTo>
                    <a:cubicBezTo>
                      <a:pt x="2379" y="792"/>
                      <a:pt x="2362" y="791"/>
                      <a:pt x="2345" y="791"/>
                    </a:cubicBezTo>
                    <a:cubicBezTo>
                      <a:pt x="2329" y="791"/>
                      <a:pt x="2313" y="793"/>
                      <a:pt x="2296" y="794"/>
                    </a:cubicBezTo>
                    <a:cubicBezTo>
                      <a:pt x="2297" y="795"/>
                      <a:pt x="2297" y="796"/>
                      <a:pt x="2297" y="797"/>
                    </a:cubicBezTo>
                    <a:cubicBezTo>
                      <a:pt x="2364" y="797"/>
                      <a:pt x="2432" y="797"/>
                      <a:pt x="2500" y="797"/>
                    </a:cubicBezTo>
                    <a:close/>
                    <a:moveTo>
                      <a:pt x="2362" y="737"/>
                    </a:moveTo>
                    <a:cubicBezTo>
                      <a:pt x="2363" y="736"/>
                      <a:pt x="2364" y="735"/>
                      <a:pt x="2364" y="733"/>
                    </a:cubicBezTo>
                    <a:cubicBezTo>
                      <a:pt x="2331" y="733"/>
                      <a:pt x="2299" y="733"/>
                      <a:pt x="2268" y="733"/>
                    </a:cubicBezTo>
                    <a:cubicBezTo>
                      <a:pt x="2287" y="757"/>
                      <a:pt x="2312" y="745"/>
                      <a:pt x="2335" y="744"/>
                    </a:cubicBezTo>
                    <a:cubicBezTo>
                      <a:pt x="2334" y="742"/>
                      <a:pt x="2332" y="741"/>
                      <a:pt x="2328" y="737"/>
                    </a:cubicBezTo>
                    <a:cubicBezTo>
                      <a:pt x="2341" y="737"/>
                      <a:pt x="2352" y="737"/>
                      <a:pt x="2362" y="737"/>
                    </a:cubicBezTo>
                    <a:close/>
                    <a:moveTo>
                      <a:pt x="509" y="791"/>
                    </a:moveTo>
                    <a:cubicBezTo>
                      <a:pt x="482" y="772"/>
                      <a:pt x="449" y="774"/>
                      <a:pt x="433" y="791"/>
                    </a:cubicBezTo>
                    <a:cubicBezTo>
                      <a:pt x="456" y="791"/>
                      <a:pt x="480" y="791"/>
                      <a:pt x="509" y="791"/>
                    </a:cubicBezTo>
                    <a:close/>
                    <a:moveTo>
                      <a:pt x="1394" y="774"/>
                    </a:moveTo>
                    <a:cubicBezTo>
                      <a:pt x="1394" y="773"/>
                      <a:pt x="1394" y="771"/>
                      <a:pt x="1394" y="769"/>
                    </a:cubicBezTo>
                    <a:cubicBezTo>
                      <a:pt x="1359" y="769"/>
                      <a:pt x="1324" y="769"/>
                      <a:pt x="1289" y="769"/>
                    </a:cubicBezTo>
                    <a:cubicBezTo>
                      <a:pt x="1289" y="771"/>
                      <a:pt x="1289" y="773"/>
                      <a:pt x="1289" y="774"/>
                    </a:cubicBezTo>
                    <a:cubicBezTo>
                      <a:pt x="1324" y="774"/>
                      <a:pt x="1359" y="774"/>
                      <a:pt x="1394" y="774"/>
                    </a:cubicBezTo>
                    <a:close/>
                    <a:moveTo>
                      <a:pt x="2394" y="834"/>
                    </a:moveTo>
                    <a:cubicBezTo>
                      <a:pt x="2394" y="832"/>
                      <a:pt x="2394" y="829"/>
                      <a:pt x="2394" y="827"/>
                    </a:cubicBezTo>
                    <a:cubicBezTo>
                      <a:pt x="2364" y="825"/>
                      <a:pt x="2334" y="823"/>
                      <a:pt x="2304" y="820"/>
                    </a:cubicBezTo>
                    <a:cubicBezTo>
                      <a:pt x="2303" y="823"/>
                      <a:pt x="2303" y="826"/>
                      <a:pt x="2303" y="829"/>
                    </a:cubicBezTo>
                    <a:cubicBezTo>
                      <a:pt x="2333" y="831"/>
                      <a:pt x="2364" y="833"/>
                      <a:pt x="2394" y="834"/>
                    </a:cubicBezTo>
                    <a:close/>
                    <a:moveTo>
                      <a:pt x="2941" y="921"/>
                    </a:moveTo>
                    <a:cubicBezTo>
                      <a:pt x="2941" y="922"/>
                      <a:pt x="2941" y="924"/>
                      <a:pt x="2941" y="925"/>
                    </a:cubicBezTo>
                    <a:cubicBezTo>
                      <a:pt x="2984" y="925"/>
                      <a:pt x="3027" y="925"/>
                      <a:pt x="3069" y="925"/>
                    </a:cubicBezTo>
                    <a:cubicBezTo>
                      <a:pt x="3069" y="924"/>
                      <a:pt x="3069" y="922"/>
                      <a:pt x="3069" y="921"/>
                    </a:cubicBezTo>
                    <a:cubicBezTo>
                      <a:pt x="3027" y="921"/>
                      <a:pt x="2984" y="921"/>
                      <a:pt x="2941" y="921"/>
                    </a:cubicBezTo>
                    <a:close/>
                    <a:moveTo>
                      <a:pt x="1277" y="670"/>
                    </a:moveTo>
                    <a:cubicBezTo>
                      <a:pt x="1277" y="668"/>
                      <a:pt x="1277" y="667"/>
                      <a:pt x="1277" y="666"/>
                    </a:cubicBezTo>
                    <a:cubicBezTo>
                      <a:pt x="1242" y="666"/>
                      <a:pt x="1206" y="666"/>
                      <a:pt x="1171" y="666"/>
                    </a:cubicBezTo>
                    <a:cubicBezTo>
                      <a:pt x="1171" y="667"/>
                      <a:pt x="1171" y="668"/>
                      <a:pt x="1171" y="670"/>
                    </a:cubicBezTo>
                    <a:cubicBezTo>
                      <a:pt x="1206" y="670"/>
                      <a:pt x="1242" y="670"/>
                      <a:pt x="1277" y="670"/>
                    </a:cubicBezTo>
                    <a:close/>
                    <a:moveTo>
                      <a:pt x="2225" y="905"/>
                    </a:moveTo>
                    <a:cubicBezTo>
                      <a:pt x="2225" y="907"/>
                      <a:pt x="2225" y="909"/>
                      <a:pt x="2225" y="910"/>
                    </a:cubicBezTo>
                    <a:cubicBezTo>
                      <a:pt x="2257" y="910"/>
                      <a:pt x="2289" y="910"/>
                      <a:pt x="2321" y="910"/>
                    </a:cubicBezTo>
                    <a:cubicBezTo>
                      <a:pt x="2321" y="909"/>
                      <a:pt x="2321" y="907"/>
                      <a:pt x="2321" y="905"/>
                    </a:cubicBezTo>
                    <a:cubicBezTo>
                      <a:pt x="2289" y="905"/>
                      <a:pt x="2257" y="905"/>
                      <a:pt x="2225" y="905"/>
                    </a:cubicBezTo>
                    <a:close/>
                    <a:moveTo>
                      <a:pt x="2738" y="874"/>
                    </a:moveTo>
                    <a:cubicBezTo>
                      <a:pt x="2738" y="876"/>
                      <a:pt x="2737" y="879"/>
                      <a:pt x="2737" y="881"/>
                    </a:cubicBezTo>
                    <a:cubicBezTo>
                      <a:pt x="2769" y="886"/>
                      <a:pt x="2801" y="891"/>
                      <a:pt x="2834" y="896"/>
                    </a:cubicBezTo>
                    <a:cubicBezTo>
                      <a:pt x="2834" y="894"/>
                      <a:pt x="2834" y="893"/>
                      <a:pt x="2835" y="891"/>
                    </a:cubicBezTo>
                    <a:cubicBezTo>
                      <a:pt x="2821" y="890"/>
                      <a:pt x="2807" y="889"/>
                      <a:pt x="2793" y="886"/>
                    </a:cubicBezTo>
                    <a:cubicBezTo>
                      <a:pt x="2775" y="883"/>
                      <a:pt x="2756" y="878"/>
                      <a:pt x="2738" y="874"/>
                    </a:cubicBezTo>
                    <a:close/>
                    <a:moveTo>
                      <a:pt x="1637" y="745"/>
                    </a:moveTo>
                    <a:cubicBezTo>
                      <a:pt x="1637" y="746"/>
                      <a:pt x="1637" y="748"/>
                      <a:pt x="1637" y="749"/>
                    </a:cubicBezTo>
                    <a:cubicBezTo>
                      <a:pt x="1672" y="749"/>
                      <a:pt x="1706" y="749"/>
                      <a:pt x="1741" y="749"/>
                    </a:cubicBezTo>
                    <a:cubicBezTo>
                      <a:pt x="1741" y="748"/>
                      <a:pt x="1741" y="746"/>
                      <a:pt x="1741" y="745"/>
                    </a:cubicBezTo>
                    <a:cubicBezTo>
                      <a:pt x="1706" y="745"/>
                      <a:pt x="1671" y="745"/>
                      <a:pt x="1637" y="745"/>
                    </a:cubicBezTo>
                    <a:close/>
                    <a:moveTo>
                      <a:pt x="3074" y="946"/>
                    </a:moveTo>
                    <a:cubicBezTo>
                      <a:pt x="3054" y="925"/>
                      <a:pt x="3036" y="935"/>
                      <a:pt x="3019" y="935"/>
                    </a:cubicBezTo>
                    <a:cubicBezTo>
                      <a:pt x="3019" y="938"/>
                      <a:pt x="3019" y="940"/>
                      <a:pt x="3019" y="942"/>
                    </a:cubicBezTo>
                    <a:cubicBezTo>
                      <a:pt x="3036" y="944"/>
                      <a:pt x="3053" y="945"/>
                      <a:pt x="3074" y="946"/>
                    </a:cubicBezTo>
                    <a:close/>
                    <a:moveTo>
                      <a:pt x="1219" y="846"/>
                    </a:moveTo>
                    <a:cubicBezTo>
                      <a:pt x="1219" y="847"/>
                      <a:pt x="1219" y="848"/>
                      <a:pt x="1219" y="848"/>
                    </a:cubicBezTo>
                    <a:cubicBezTo>
                      <a:pt x="1261" y="848"/>
                      <a:pt x="1302" y="848"/>
                      <a:pt x="1344" y="848"/>
                    </a:cubicBezTo>
                    <a:cubicBezTo>
                      <a:pt x="1344" y="848"/>
                      <a:pt x="1344" y="847"/>
                      <a:pt x="1344" y="846"/>
                    </a:cubicBezTo>
                    <a:cubicBezTo>
                      <a:pt x="1302" y="846"/>
                      <a:pt x="1261" y="846"/>
                      <a:pt x="1219" y="846"/>
                    </a:cubicBezTo>
                    <a:close/>
                    <a:moveTo>
                      <a:pt x="3055" y="502"/>
                    </a:moveTo>
                    <a:cubicBezTo>
                      <a:pt x="3055" y="500"/>
                      <a:pt x="3055" y="498"/>
                      <a:pt x="3055" y="497"/>
                    </a:cubicBezTo>
                    <a:cubicBezTo>
                      <a:pt x="3038" y="497"/>
                      <a:pt x="3022" y="497"/>
                      <a:pt x="3005" y="497"/>
                    </a:cubicBezTo>
                    <a:cubicBezTo>
                      <a:pt x="3005" y="499"/>
                      <a:pt x="3006" y="502"/>
                      <a:pt x="3006" y="504"/>
                    </a:cubicBezTo>
                    <a:cubicBezTo>
                      <a:pt x="3022" y="504"/>
                      <a:pt x="3039" y="503"/>
                      <a:pt x="3055" y="502"/>
                    </a:cubicBezTo>
                    <a:close/>
                    <a:moveTo>
                      <a:pt x="653" y="768"/>
                    </a:moveTo>
                    <a:cubicBezTo>
                      <a:pt x="653" y="771"/>
                      <a:pt x="654" y="774"/>
                      <a:pt x="654" y="776"/>
                    </a:cubicBezTo>
                    <a:cubicBezTo>
                      <a:pt x="686" y="775"/>
                      <a:pt x="718" y="773"/>
                      <a:pt x="750" y="771"/>
                    </a:cubicBezTo>
                    <a:cubicBezTo>
                      <a:pt x="750" y="770"/>
                      <a:pt x="750" y="769"/>
                      <a:pt x="750" y="768"/>
                    </a:cubicBezTo>
                    <a:cubicBezTo>
                      <a:pt x="717" y="768"/>
                      <a:pt x="685" y="768"/>
                      <a:pt x="653" y="768"/>
                    </a:cubicBezTo>
                    <a:close/>
                    <a:moveTo>
                      <a:pt x="281" y="794"/>
                    </a:moveTo>
                    <a:cubicBezTo>
                      <a:pt x="282" y="797"/>
                      <a:pt x="283" y="800"/>
                      <a:pt x="283" y="802"/>
                    </a:cubicBezTo>
                    <a:cubicBezTo>
                      <a:pt x="302" y="798"/>
                      <a:pt x="320" y="794"/>
                      <a:pt x="338" y="790"/>
                    </a:cubicBezTo>
                    <a:cubicBezTo>
                      <a:pt x="338" y="788"/>
                      <a:pt x="338" y="786"/>
                      <a:pt x="337" y="784"/>
                    </a:cubicBezTo>
                    <a:cubicBezTo>
                      <a:pt x="318" y="787"/>
                      <a:pt x="300" y="791"/>
                      <a:pt x="281" y="794"/>
                    </a:cubicBezTo>
                    <a:close/>
                    <a:moveTo>
                      <a:pt x="2788" y="721"/>
                    </a:moveTo>
                    <a:cubicBezTo>
                      <a:pt x="2762" y="704"/>
                      <a:pt x="2742" y="715"/>
                      <a:pt x="2722" y="721"/>
                    </a:cubicBezTo>
                    <a:cubicBezTo>
                      <a:pt x="2742" y="721"/>
                      <a:pt x="2762" y="721"/>
                      <a:pt x="2788" y="721"/>
                    </a:cubicBezTo>
                    <a:close/>
                    <a:moveTo>
                      <a:pt x="3306" y="717"/>
                    </a:moveTo>
                    <a:cubicBezTo>
                      <a:pt x="3306" y="718"/>
                      <a:pt x="3305" y="720"/>
                      <a:pt x="3305" y="721"/>
                    </a:cubicBezTo>
                    <a:cubicBezTo>
                      <a:pt x="3332" y="724"/>
                      <a:pt x="3358" y="726"/>
                      <a:pt x="3384" y="728"/>
                    </a:cubicBezTo>
                    <a:cubicBezTo>
                      <a:pt x="3384" y="726"/>
                      <a:pt x="3384" y="724"/>
                      <a:pt x="3385" y="723"/>
                    </a:cubicBezTo>
                    <a:cubicBezTo>
                      <a:pt x="3358" y="721"/>
                      <a:pt x="3332" y="719"/>
                      <a:pt x="3306" y="717"/>
                    </a:cubicBezTo>
                    <a:close/>
                    <a:moveTo>
                      <a:pt x="2322" y="606"/>
                    </a:moveTo>
                    <a:cubicBezTo>
                      <a:pt x="2322" y="604"/>
                      <a:pt x="2322" y="602"/>
                      <a:pt x="2322" y="601"/>
                    </a:cubicBezTo>
                    <a:cubicBezTo>
                      <a:pt x="2295" y="599"/>
                      <a:pt x="2268" y="598"/>
                      <a:pt x="2241" y="597"/>
                    </a:cubicBezTo>
                    <a:cubicBezTo>
                      <a:pt x="2241" y="598"/>
                      <a:pt x="2241" y="600"/>
                      <a:pt x="2241" y="601"/>
                    </a:cubicBezTo>
                    <a:cubicBezTo>
                      <a:pt x="2268" y="603"/>
                      <a:pt x="2295" y="604"/>
                      <a:pt x="2322" y="606"/>
                    </a:cubicBezTo>
                    <a:close/>
                    <a:moveTo>
                      <a:pt x="2164" y="590"/>
                    </a:moveTo>
                    <a:cubicBezTo>
                      <a:pt x="2163" y="592"/>
                      <a:pt x="2163" y="593"/>
                      <a:pt x="2163" y="595"/>
                    </a:cubicBezTo>
                    <a:cubicBezTo>
                      <a:pt x="2173" y="597"/>
                      <a:pt x="2183" y="600"/>
                      <a:pt x="2193" y="600"/>
                    </a:cubicBezTo>
                    <a:cubicBezTo>
                      <a:pt x="2204" y="600"/>
                      <a:pt x="2214" y="598"/>
                      <a:pt x="2225" y="597"/>
                    </a:cubicBezTo>
                    <a:cubicBezTo>
                      <a:pt x="2225" y="596"/>
                      <a:pt x="2225" y="595"/>
                      <a:pt x="2225" y="595"/>
                    </a:cubicBezTo>
                    <a:cubicBezTo>
                      <a:pt x="2204" y="593"/>
                      <a:pt x="2184" y="592"/>
                      <a:pt x="2164" y="590"/>
                    </a:cubicBezTo>
                    <a:close/>
                    <a:moveTo>
                      <a:pt x="2123" y="903"/>
                    </a:moveTo>
                    <a:cubicBezTo>
                      <a:pt x="2123" y="904"/>
                      <a:pt x="2123" y="905"/>
                      <a:pt x="2123" y="906"/>
                    </a:cubicBezTo>
                    <a:cubicBezTo>
                      <a:pt x="2152" y="906"/>
                      <a:pt x="2182" y="906"/>
                      <a:pt x="2211" y="906"/>
                    </a:cubicBezTo>
                    <a:cubicBezTo>
                      <a:pt x="2211" y="905"/>
                      <a:pt x="2211" y="904"/>
                      <a:pt x="2211" y="903"/>
                    </a:cubicBezTo>
                    <a:cubicBezTo>
                      <a:pt x="2182" y="903"/>
                      <a:pt x="2152" y="903"/>
                      <a:pt x="2123" y="903"/>
                    </a:cubicBezTo>
                    <a:close/>
                    <a:moveTo>
                      <a:pt x="2261" y="828"/>
                    </a:moveTo>
                    <a:cubicBezTo>
                      <a:pt x="2261" y="827"/>
                      <a:pt x="2261" y="826"/>
                      <a:pt x="2261" y="825"/>
                    </a:cubicBezTo>
                    <a:cubicBezTo>
                      <a:pt x="2230" y="825"/>
                      <a:pt x="2199" y="825"/>
                      <a:pt x="2168" y="825"/>
                    </a:cubicBezTo>
                    <a:cubicBezTo>
                      <a:pt x="2168" y="826"/>
                      <a:pt x="2168" y="827"/>
                      <a:pt x="2168" y="828"/>
                    </a:cubicBezTo>
                    <a:cubicBezTo>
                      <a:pt x="2199" y="828"/>
                      <a:pt x="2230" y="828"/>
                      <a:pt x="2261" y="828"/>
                    </a:cubicBezTo>
                    <a:close/>
                    <a:moveTo>
                      <a:pt x="955" y="661"/>
                    </a:moveTo>
                    <a:cubicBezTo>
                      <a:pt x="954" y="662"/>
                      <a:pt x="954" y="662"/>
                      <a:pt x="954" y="663"/>
                    </a:cubicBezTo>
                    <a:cubicBezTo>
                      <a:pt x="979" y="663"/>
                      <a:pt x="1004" y="663"/>
                      <a:pt x="1028" y="663"/>
                    </a:cubicBezTo>
                    <a:cubicBezTo>
                      <a:pt x="1028" y="661"/>
                      <a:pt x="1028" y="659"/>
                      <a:pt x="1028" y="657"/>
                    </a:cubicBezTo>
                    <a:cubicBezTo>
                      <a:pt x="1004" y="658"/>
                      <a:pt x="979" y="660"/>
                      <a:pt x="955" y="661"/>
                    </a:cubicBezTo>
                    <a:close/>
                    <a:moveTo>
                      <a:pt x="1762" y="685"/>
                    </a:moveTo>
                    <a:cubicBezTo>
                      <a:pt x="1762" y="684"/>
                      <a:pt x="1762" y="683"/>
                      <a:pt x="1762" y="681"/>
                    </a:cubicBezTo>
                    <a:cubicBezTo>
                      <a:pt x="1742" y="681"/>
                      <a:pt x="1723" y="681"/>
                      <a:pt x="1703" y="681"/>
                    </a:cubicBezTo>
                    <a:cubicBezTo>
                      <a:pt x="1703" y="683"/>
                      <a:pt x="1703" y="684"/>
                      <a:pt x="1704" y="685"/>
                    </a:cubicBezTo>
                    <a:cubicBezTo>
                      <a:pt x="1723" y="685"/>
                      <a:pt x="1743" y="685"/>
                      <a:pt x="1762" y="685"/>
                    </a:cubicBezTo>
                    <a:close/>
                    <a:moveTo>
                      <a:pt x="1364" y="872"/>
                    </a:moveTo>
                    <a:cubicBezTo>
                      <a:pt x="1365" y="875"/>
                      <a:pt x="1365" y="877"/>
                      <a:pt x="1365" y="880"/>
                    </a:cubicBezTo>
                    <a:cubicBezTo>
                      <a:pt x="1381" y="878"/>
                      <a:pt x="1398" y="877"/>
                      <a:pt x="1414" y="875"/>
                    </a:cubicBezTo>
                    <a:cubicBezTo>
                      <a:pt x="1414" y="874"/>
                      <a:pt x="1414" y="873"/>
                      <a:pt x="1414" y="872"/>
                    </a:cubicBezTo>
                    <a:cubicBezTo>
                      <a:pt x="1397" y="872"/>
                      <a:pt x="1381" y="872"/>
                      <a:pt x="1364" y="872"/>
                    </a:cubicBezTo>
                    <a:close/>
                    <a:moveTo>
                      <a:pt x="2329" y="844"/>
                    </a:moveTo>
                    <a:cubicBezTo>
                      <a:pt x="2329" y="843"/>
                      <a:pt x="2329" y="841"/>
                      <a:pt x="2329" y="840"/>
                    </a:cubicBezTo>
                    <a:cubicBezTo>
                      <a:pt x="2312" y="840"/>
                      <a:pt x="2295" y="840"/>
                      <a:pt x="2278" y="840"/>
                    </a:cubicBezTo>
                    <a:cubicBezTo>
                      <a:pt x="2278" y="841"/>
                      <a:pt x="2278" y="843"/>
                      <a:pt x="2278" y="844"/>
                    </a:cubicBezTo>
                    <a:cubicBezTo>
                      <a:pt x="2295" y="844"/>
                      <a:pt x="2312" y="844"/>
                      <a:pt x="2329" y="844"/>
                    </a:cubicBezTo>
                    <a:close/>
                    <a:moveTo>
                      <a:pt x="1447" y="801"/>
                    </a:moveTo>
                    <a:cubicBezTo>
                      <a:pt x="1447" y="802"/>
                      <a:pt x="1447" y="803"/>
                      <a:pt x="1447" y="804"/>
                    </a:cubicBezTo>
                    <a:cubicBezTo>
                      <a:pt x="1474" y="804"/>
                      <a:pt x="1501" y="804"/>
                      <a:pt x="1529" y="804"/>
                    </a:cubicBezTo>
                    <a:cubicBezTo>
                      <a:pt x="1529" y="803"/>
                      <a:pt x="1529" y="802"/>
                      <a:pt x="1529" y="801"/>
                    </a:cubicBezTo>
                    <a:cubicBezTo>
                      <a:pt x="1501" y="801"/>
                      <a:pt x="1474" y="801"/>
                      <a:pt x="1447" y="801"/>
                    </a:cubicBezTo>
                    <a:close/>
                    <a:moveTo>
                      <a:pt x="2649" y="874"/>
                    </a:moveTo>
                    <a:cubicBezTo>
                      <a:pt x="2649" y="876"/>
                      <a:pt x="2650" y="879"/>
                      <a:pt x="2650" y="882"/>
                    </a:cubicBezTo>
                    <a:cubicBezTo>
                      <a:pt x="2664" y="880"/>
                      <a:pt x="2678" y="878"/>
                      <a:pt x="2691" y="876"/>
                    </a:cubicBezTo>
                    <a:cubicBezTo>
                      <a:pt x="2691" y="874"/>
                      <a:pt x="2691" y="873"/>
                      <a:pt x="2691" y="871"/>
                    </a:cubicBezTo>
                    <a:cubicBezTo>
                      <a:pt x="2677" y="872"/>
                      <a:pt x="2663" y="873"/>
                      <a:pt x="2649" y="874"/>
                    </a:cubicBezTo>
                    <a:close/>
                    <a:moveTo>
                      <a:pt x="2434" y="678"/>
                    </a:moveTo>
                    <a:cubicBezTo>
                      <a:pt x="2434" y="677"/>
                      <a:pt x="2434" y="675"/>
                      <a:pt x="2434" y="674"/>
                    </a:cubicBezTo>
                    <a:cubicBezTo>
                      <a:pt x="2409" y="675"/>
                      <a:pt x="2384" y="677"/>
                      <a:pt x="2360" y="678"/>
                    </a:cubicBezTo>
                    <a:cubicBezTo>
                      <a:pt x="2360" y="680"/>
                      <a:pt x="2360" y="681"/>
                      <a:pt x="2360" y="682"/>
                    </a:cubicBezTo>
                    <a:cubicBezTo>
                      <a:pt x="2385" y="681"/>
                      <a:pt x="2410" y="679"/>
                      <a:pt x="2434" y="678"/>
                    </a:cubicBezTo>
                    <a:close/>
                    <a:moveTo>
                      <a:pt x="2441" y="598"/>
                    </a:moveTo>
                    <a:cubicBezTo>
                      <a:pt x="2441" y="596"/>
                      <a:pt x="2441" y="594"/>
                      <a:pt x="2441" y="593"/>
                    </a:cubicBezTo>
                    <a:cubicBezTo>
                      <a:pt x="2423" y="593"/>
                      <a:pt x="2404" y="593"/>
                      <a:pt x="2386" y="593"/>
                    </a:cubicBezTo>
                    <a:cubicBezTo>
                      <a:pt x="2386" y="594"/>
                      <a:pt x="2386" y="596"/>
                      <a:pt x="2386" y="598"/>
                    </a:cubicBezTo>
                    <a:cubicBezTo>
                      <a:pt x="2405" y="598"/>
                      <a:pt x="2423" y="598"/>
                      <a:pt x="2441" y="598"/>
                    </a:cubicBezTo>
                    <a:close/>
                  </a:path>
                </a:pathLst>
              </a:custGeom>
              <a:solidFill>
                <a:srgbClr val="CEE7FA"/>
              </a:solidFill>
              <a:ln>
                <a:noFill/>
              </a:ln>
            </p:spPr>
            <p:txBody>
              <a:bodyPr vert="horz" wrap="square" lIns="100600" tIns="50300" rIns="100600" bIns="50300" numCol="1" anchor="ctr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13000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zh-CN" sz="27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Time Dependence on </a:t>
                </a:r>
                <a14:m>
                  <m:oMath xmlns:m="http://schemas.openxmlformats.org/officeDocument/2006/math">
                    <m:r>
                      <a:rPr lang="en-US" altLang="zh-CN" sz="27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Freeform 34">
                <a:extLst>
                  <a:ext uri="{FF2B5EF4-FFF2-40B4-BE49-F238E27FC236}">
                    <a16:creationId xmlns:a16="http://schemas.microsoft.com/office/drawing/2014/main" id="{AB97CEC0-8F27-1256-82F0-7FF42384F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490" y="1636612"/>
                <a:ext cx="9138167" cy="810222"/>
              </a:xfrm>
              <a:custGeom>
                <a:avLst/>
                <a:gdLst>
                  <a:gd name="T0" fmla="*/ 26 w 3711"/>
                  <a:gd name="T1" fmla="*/ 284 h 969"/>
                  <a:gd name="T2" fmla="*/ 283 w 3711"/>
                  <a:gd name="T3" fmla="*/ 144 h 969"/>
                  <a:gd name="T4" fmla="*/ 394 w 3711"/>
                  <a:gd name="T5" fmla="*/ 65 h 969"/>
                  <a:gd name="T6" fmla="*/ 1140 w 3711"/>
                  <a:gd name="T7" fmla="*/ 13 h 969"/>
                  <a:gd name="T8" fmla="*/ 2918 w 3711"/>
                  <a:gd name="T9" fmla="*/ 66 h 969"/>
                  <a:gd name="T10" fmla="*/ 3387 w 3711"/>
                  <a:gd name="T11" fmla="*/ 146 h 969"/>
                  <a:gd name="T12" fmla="*/ 3587 w 3711"/>
                  <a:gd name="T13" fmla="*/ 188 h 969"/>
                  <a:gd name="T14" fmla="*/ 3562 w 3711"/>
                  <a:gd name="T15" fmla="*/ 303 h 969"/>
                  <a:gd name="T16" fmla="*/ 3630 w 3711"/>
                  <a:gd name="T17" fmla="*/ 389 h 969"/>
                  <a:gd name="T18" fmla="*/ 3463 w 3711"/>
                  <a:gd name="T19" fmla="*/ 519 h 969"/>
                  <a:gd name="T20" fmla="*/ 3667 w 3711"/>
                  <a:gd name="T21" fmla="*/ 614 h 969"/>
                  <a:gd name="T22" fmla="*/ 3484 w 3711"/>
                  <a:gd name="T23" fmla="*/ 637 h 969"/>
                  <a:gd name="T24" fmla="*/ 3566 w 3711"/>
                  <a:gd name="T25" fmla="*/ 718 h 969"/>
                  <a:gd name="T26" fmla="*/ 3512 w 3711"/>
                  <a:gd name="T27" fmla="*/ 815 h 969"/>
                  <a:gd name="T28" fmla="*/ 3417 w 3711"/>
                  <a:gd name="T29" fmla="*/ 880 h 969"/>
                  <a:gd name="T30" fmla="*/ 3543 w 3711"/>
                  <a:gd name="T31" fmla="*/ 941 h 969"/>
                  <a:gd name="T32" fmla="*/ 3315 w 3711"/>
                  <a:gd name="T33" fmla="*/ 958 h 969"/>
                  <a:gd name="T34" fmla="*/ 2731 w 3711"/>
                  <a:gd name="T35" fmla="*/ 934 h 969"/>
                  <a:gd name="T36" fmla="*/ 2742 w 3711"/>
                  <a:gd name="T37" fmla="*/ 924 h 969"/>
                  <a:gd name="T38" fmla="*/ 2035 w 3711"/>
                  <a:gd name="T39" fmla="*/ 918 h 969"/>
                  <a:gd name="T40" fmla="*/ 1396 w 3711"/>
                  <a:gd name="T41" fmla="*/ 894 h 969"/>
                  <a:gd name="T42" fmla="*/ 1581 w 3711"/>
                  <a:gd name="T43" fmla="*/ 860 h 969"/>
                  <a:gd name="T44" fmla="*/ 1284 w 3711"/>
                  <a:gd name="T45" fmla="*/ 903 h 969"/>
                  <a:gd name="T46" fmla="*/ 1054 w 3711"/>
                  <a:gd name="T47" fmla="*/ 913 h 969"/>
                  <a:gd name="T48" fmla="*/ 612 w 3711"/>
                  <a:gd name="T49" fmla="*/ 927 h 969"/>
                  <a:gd name="T50" fmla="*/ 365 w 3711"/>
                  <a:gd name="T51" fmla="*/ 933 h 969"/>
                  <a:gd name="T52" fmla="*/ 292 w 3711"/>
                  <a:gd name="T53" fmla="*/ 856 h 969"/>
                  <a:gd name="T54" fmla="*/ 155 w 3711"/>
                  <a:gd name="T55" fmla="*/ 801 h 969"/>
                  <a:gd name="T56" fmla="*/ 238 w 3711"/>
                  <a:gd name="T57" fmla="*/ 701 h 969"/>
                  <a:gd name="T58" fmla="*/ 182 w 3711"/>
                  <a:gd name="T59" fmla="*/ 606 h 969"/>
                  <a:gd name="T60" fmla="*/ 16 w 3711"/>
                  <a:gd name="T61" fmla="*/ 476 h 969"/>
                  <a:gd name="T62" fmla="*/ 3086 w 3711"/>
                  <a:gd name="T63" fmla="*/ 869 h 969"/>
                  <a:gd name="T64" fmla="*/ 2478 w 3711"/>
                  <a:gd name="T65" fmla="*/ 854 h 969"/>
                  <a:gd name="T66" fmla="*/ 1072 w 3711"/>
                  <a:gd name="T67" fmla="*/ 822 h 969"/>
                  <a:gd name="T68" fmla="*/ 3102 w 3711"/>
                  <a:gd name="T69" fmla="*/ 871 h 969"/>
                  <a:gd name="T70" fmla="*/ 1235 w 3711"/>
                  <a:gd name="T71" fmla="*/ 772 h 969"/>
                  <a:gd name="T72" fmla="*/ 1026 w 3711"/>
                  <a:gd name="T73" fmla="*/ 782 h 969"/>
                  <a:gd name="T74" fmla="*/ 2006 w 3711"/>
                  <a:gd name="T75" fmla="*/ 589 h 969"/>
                  <a:gd name="T76" fmla="*/ 2732 w 3711"/>
                  <a:gd name="T77" fmla="*/ 497 h 969"/>
                  <a:gd name="T78" fmla="*/ 1607 w 3711"/>
                  <a:gd name="T79" fmla="*/ 874 h 969"/>
                  <a:gd name="T80" fmla="*/ 1682 w 3711"/>
                  <a:gd name="T81" fmla="*/ 880 h 969"/>
                  <a:gd name="T82" fmla="*/ 3213 w 3711"/>
                  <a:gd name="T83" fmla="*/ 162 h 969"/>
                  <a:gd name="T84" fmla="*/ 2125 w 3711"/>
                  <a:gd name="T85" fmla="*/ 742 h 969"/>
                  <a:gd name="T86" fmla="*/ 2345 w 3711"/>
                  <a:gd name="T87" fmla="*/ 791 h 969"/>
                  <a:gd name="T88" fmla="*/ 2328 w 3711"/>
                  <a:gd name="T89" fmla="*/ 737 h 969"/>
                  <a:gd name="T90" fmla="*/ 1289 w 3711"/>
                  <a:gd name="T91" fmla="*/ 774 h 969"/>
                  <a:gd name="T92" fmla="*/ 2941 w 3711"/>
                  <a:gd name="T93" fmla="*/ 925 h 969"/>
                  <a:gd name="T94" fmla="*/ 1277 w 3711"/>
                  <a:gd name="T95" fmla="*/ 670 h 969"/>
                  <a:gd name="T96" fmla="*/ 2834 w 3711"/>
                  <a:gd name="T97" fmla="*/ 896 h 969"/>
                  <a:gd name="T98" fmla="*/ 1637 w 3711"/>
                  <a:gd name="T99" fmla="*/ 745 h 969"/>
                  <a:gd name="T100" fmla="*/ 1344 w 3711"/>
                  <a:gd name="T101" fmla="*/ 846 h 969"/>
                  <a:gd name="T102" fmla="*/ 654 w 3711"/>
                  <a:gd name="T103" fmla="*/ 776 h 969"/>
                  <a:gd name="T104" fmla="*/ 281 w 3711"/>
                  <a:gd name="T105" fmla="*/ 794 h 969"/>
                  <a:gd name="T106" fmla="*/ 3306 w 3711"/>
                  <a:gd name="T107" fmla="*/ 717 h 969"/>
                  <a:gd name="T108" fmla="*/ 2193 w 3711"/>
                  <a:gd name="T109" fmla="*/ 600 h 969"/>
                  <a:gd name="T110" fmla="*/ 2123 w 3711"/>
                  <a:gd name="T111" fmla="*/ 903 h 969"/>
                  <a:gd name="T112" fmla="*/ 1028 w 3711"/>
                  <a:gd name="T113" fmla="*/ 663 h 969"/>
                  <a:gd name="T114" fmla="*/ 1364 w 3711"/>
                  <a:gd name="T115" fmla="*/ 872 h 969"/>
                  <a:gd name="T116" fmla="*/ 2278 w 3711"/>
                  <a:gd name="T117" fmla="*/ 844 h 969"/>
                  <a:gd name="T118" fmla="*/ 2650 w 3711"/>
                  <a:gd name="T119" fmla="*/ 882 h 969"/>
                  <a:gd name="T120" fmla="*/ 2434 w 3711"/>
                  <a:gd name="T121" fmla="*/ 67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11" h="969">
                    <a:moveTo>
                      <a:pt x="44" y="398"/>
                    </a:moveTo>
                    <a:cubicBezTo>
                      <a:pt x="37" y="398"/>
                      <a:pt x="30" y="398"/>
                      <a:pt x="23" y="398"/>
                    </a:cubicBezTo>
                    <a:cubicBezTo>
                      <a:pt x="16" y="399"/>
                      <a:pt x="10" y="399"/>
                      <a:pt x="3" y="400"/>
                    </a:cubicBezTo>
                    <a:cubicBezTo>
                      <a:pt x="2" y="397"/>
                      <a:pt x="1" y="394"/>
                      <a:pt x="0" y="392"/>
                    </a:cubicBezTo>
                    <a:cubicBezTo>
                      <a:pt x="12" y="383"/>
                      <a:pt x="24" y="374"/>
                      <a:pt x="36" y="365"/>
                    </a:cubicBezTo>
                    <a:cubicBezTo>
                      <a:pt x="35" y="365"/>
                      <a:pt x="32" y="364"/>
                      <a:pt x="28" y="362"/>
                    </a:cubicBezTo>
                    <a:cubicBezTo>
                      <a:pt x="53" y="350"/>
                      <a:pt x="77" y="338"/>
                      <a:pt x="104" y="326"/>
                    </a:cubicBezTo>
                    <a:cubicBezTo>
                      <a:pt x="77" y="311"/>
                      <a:pt x="53" y="298"/>
                      <a:pt x="26" y="284"/>
                    </a:cubicBezTo>
                    <a:cubicBezTo>
                      <a:pt x="34" y="276"/>
                      <a:pt x="41" y="269"/>
                      <a:pt x="47" y="262"/>
                    </a:cubicBezTo>
                    <a:cubicBezTo>
                      <a:pt x="50" y="257"/>
                      <a:pt x="52" y="250"/>
                      <a:pt x="52" y="244"/>
                    </a:cubicBezTo>
                    <a:cubicBezTo>
                      <a:pt x="53" y="231"/>
                      <a:pt x="59" y="224"/>
                      <a:pt x="72" y="220"/>
                    </a:cubicBezTo>
                    <a:cubicBezTo>
                      <a:pt x="89" y="216"/>
                      <a:pt x="107" y="213"/>
                      <a:pt x="123" y="206"/>
                    </a:cubicBezTo>
                    <a:cubicBezTo>
                      <a:pt x="133" y="202"/>
                      <a:pt x="139" y="193"/>
                      <a:pt x="149" y="184"/>
                    </a:cubicBezTo>
                    <a:cubicBezTo>
                      <a:pt x="161" y="179"/>
                      <a:pt x="177" y="171"/>
                      <a:pt x="194" y="165"/>
                    </a:cubicBezTo>
                    <a:cubicBezTo>
                      <a:pt x="212" y="158"/>
                      <a:pt x="231" y="149"/>
                      <a:pt x="250" y="148"/>
                    </a:cubicBezTo>
                    <a:cubicBezTo>
                      <a:pt x="261" y="148"/>
                      <a:pt x="271" y="148"/>
                      <a:pt x="283" y="144"/>
                    </a:cubicBezTo>
                    <a:cubicBezTo>
                      <a:pt x="279" y="141"/>
                      <a:pt x="277" y="139"/>
                      <a:pt x="270" y="133"/>
                    </a:cubicBezTo>
                    <a:cubicBezTo>
                      <a:pt x="287" y="135"/>
                      <a:pt x="298" y="136"/>
                      <a:pt x="309" y="138"/>
                    </a:cubicBezTo>
                    <a:cubicBezTo>
                      <a:pt x="282" y="124"/>
                      <a:pt x="254" y="130"/>
                      <a:pt x="225" y="131"/>
                    </a:cubicBezTo>
                    <a:cubicBezTo>
                      <a:pt x="228" y="129"/>
                      <a:pt x="232" y="127"/>
                      <a:pt x="238" y="123"/>
                    </a:cubicBezTo>
                    <a:cubicBezTo>
                      <a:pt x="229" y="120"/>
                      <a:pt x="224" y="119"/>
                      <a:pt x="217" y="117"/>
                    </a:cubicBezTo>
                    <a:cubicBezTo>
                      <a:pt x="241" y="104"/>
                      <a:pt x="269" y="127"/>
                      <a:pt x="297" y="107"/>
                    </a:cubicBezTo>
                    <a:cubicBezTo>
                      <a:pt x="274" y="101"/>
                      <a:pt x="252" y="102"/>
                      <a:pt x="254" y="72"/>
                    </a:cubicBezTo>
                    <a:cubicBezTo>
                      <a:pt x="300" y="70"/>
                      <a:pt x="347" y="67"/>
                      <a:pt x="394" y="65"/>
                    </a:cubicBezTo>
                    <a:cubicBezTo>
                      <a:pt x="440" y="63"/>
                      <a:pt x="486" y="62"/>
                      <a:pt x="532" y="59"/>
                    </a:cubicBezTo>
                    <a:cubicBezTo>
                      <a:pt x="541" y="59"/>
                      <a:pt x="550" y="55"/>
                      <a:pt x="559" y="52"/>
                    </a:cubicBezTo>
                    <a:cubicBezTo>
                      <a:pt x="559" y="50"/>
                      <a:pt x="559" y="49"/>
                      <a:pt x="558" y="47"/>
                    </a:cubicBezTo>
                    <a:cubicBezTo>
                      <a:pt x="535" y="48"/>
                      <a:pt x="512" y="50"/>
                      <a:pt x="489" y="51"/>
                    </a:cubicBezTo>
                    <a:cubicBezTo>
                      <a:pt x="489" y="51"/>
                      <a:pt x="489" y="50"/>
                      <a:pt x="489" y="50"/>
                    </a:cubicBezTo>
                    <a:cubicBezTo>
                      <a:pt x="495" y="48"/>
                      <a:pt x="500" y="45"/>
                      <a:pt x="506" y="45"/>
                    </a:cubicBezTo>
                    <a:cubicBezTo>
                      <a:pt x="577" y="39"/>
                      <a:pt x="647" y="32"/>
                      <a:pt x="718" y="28"/>
                    </a:cubicBezTo>
                    <a:cubicBezTo>
                      <a:pt x="859" y="22"/>
                      <a:pt x="1000" y="18"/>
                      <a:pt x="1140" y="13"/>
                    </a:cubicBezTo>
                    <a:cubicBezTo>
                      <a:pt x="1214" y="11"/>
                      <a:pt x="1289" y="9"/>
                      <a:pt x="1363" y="8"/>
                    </a:cubicBezTo>
                    <a:cubicBezTo>
                      <a:pt x="1525" y="5"/>
                      <a:pt x="1688" y="1"/>
                      <a:pt x="1851" y="1"/>
                    </a:cubicBezTo>
                    <a:cubicBezTo>
                      <a:pt x="1982" y="0"/>
                      <a:pt x="2114" y="0"/>
                      <a:pt x="2245" y="4"/>
                    </a:cubicBezTo>
                    <a:cubicBezTo>
                      <a:pt x="2376" y="8"/>
                      <a:pt x="2506" y="16"/>
                      <a:pt x="2636" y="24"/>
                    </a:cubicBezTo>
                    <a:cubicBezTo>
                      <a:pt x="2706" y="29"/>
                      <a:pt x="2775" y="36"/>
                      <a:pt x="2844" y="46"/>
                    </a:cubicBezTo>
                    <a:cubicBezTo>
                      <a:pt x="2833" y="48"/>
                      <a:pt x="2822" y="50"/>
                      <a:pt x="2811" y="52"/>
                    </a:cubicBezTo>
                    <a:cubicBezTo>
                      <a:pt x="2811" y="53"/>
                      <a:pt x="2811" y="55"/>
                      <a:pt x="2811" y="56"/>
                    </a:cubicBezTo>
                    <a:cubicBezTo>
                      <a:pt x="2845" y="59"/>
                      <a:pt x="2879" y="62"/>
                      <a:pt x="2918" y="66"/>
                    </a:cubicBezTo>
                    <a:cubicBezTo>
                      <a:pt x="2905" y="88"/>
                      <a:pt x="2884" y="66"/>
                      <a:pt x="2873" y="78"/>
                    </a:cubicBezTo>
                    <a:cubicBezTo>
                      <a:pt x="2875" y="79"/>
                      <a:pt x="2879" y="81"/>
                      <a:pt x="2883" y="82"/>
                    </a:cubicBezTo>
                    <a:cubicBezTo>
                      <a:pt x="2878" y="85"/>
                      <a:pt x="2875" y="87"/>
                      <a:pt x="2867" y="90"/>
                    </a:cubicBezTo>
                    <a:cubicBezTo>
                      <a:pt x="2919" y="96"/>
                      <a:pt x="2968" y="102"/>
                      <a:pt x="3016" y="107"/>
                    </a:cubicBezTo>
                    <a:cubicBezTo>
                      <a:pt x="3068" y="113"/>
                      <a:pt x="3120" y="120"/>
                      <a:pt x="3172" y="125"/>
                    </a:cubicBezTo>
                    <a:cubicBezTo>
                      <a:pt x="3219" y="130"/>
                      <a:pt x="3265" y="133"/>
                      <a:pt x="3312" y="136"/>
                    </a:cubicBezTo>
                    <a:cubicBezTo>
                      <a:pt x="3332" y="138"/>
                      <a:pt x="3353" y="137"/>
                      <a:pt x="3374" y="138"/>
                    </a:cubicBezTo>
                    <a:cubicBezTo>
                      <a:pt x="3378" y="139"/>
                      <a:pt x="3382" y="144"/>
                      <a:pt x="3387" y="146"/>
                    </a:cubicBezTo>
                    <a:cubicBezTo>
                      <a:pt x="3386" y="148"/>
                      <a:pt x="3385" y="150"/>
                      <a:pt x="3384" y="152"/>
                    </a:cubicBezTo>
                    <a:cubicBezTo>
                      <a:pt x="3366" y="151"/>
                      <a:pt x="3348" y="150"/>
                      <a:pt x="3330" y="149"/>
                    </a:cubicBezTo>
                    <a:cubicBezTo>
                      <a:pt x="3351" y="163"/>
                      <a:pt x="3373" y="159"/>
                      <a:pt x="3395" y="158"/>
                    </a:cubicBezTo>
                    <a:cubicBezTo>
                      <a:pt x="3418" y="158"/>
                      <a:pt x="3442" y="159"/>
                      <a:pt x="3465" y="160"/>
                    </a:cubicBezTo>
                    <a:cubicBezTo>
                      <a:pt x="3486" y="161"/>
                      <a:pt x="3507" y="162"/>
                      <a:pt x="3527" y="164"/>
                    </a:cubicBezTo>
                    <a:cubicBezTo>
                      <a:pt x="3532" y="165"/>
                      <a:pt x="3537" y="169"/>
                      <a:pt x="3542" y="169"/>
                    </a:cubicBezTo>
                    <a:cubicBezTo>
                      <a:pt x="3553" y="169"/>
                      <a:pt x="3564" y="168"/>
                      <a:pt x="3578" y="167"/>
                    </a:cubicBezTo>
                    <a:cubicBezTo>
                      <a:pt x="3580" y="171"/>
                      <a:pt x="3583" y="179"/>
                      <a:pt x="3587" y="188"/>
                    </a:cubicBezTo>
                    <a:cubicBezTo>
                      <a:pt x="3593" y="188"/>
                      <a:pt x="3600" y="188"/>
                      <a:pt x="3607" y="189"/>
                    </a:cubicBezTo>
                    <a:cubicBezTo>
                      <a:pt x="3607" y="189"/>
                      <a:pt x="3609" y="190"/>
                      <a:pt x="3609" y="191"/>
                    </a:cubicBezTo>
                    <a:cubicBezTo>
                      <a:pt x="3622" y="211"/>
                      <a:pt x="3628" y="229"/>
                      <a:pt x="3596" y="236"/>
                    </a:cubicBezTo>
                    <a:cubicBezTo>
                      <a:pt x="3595" y="236"/>
                      <a:pt x="3593" y="243"/>
                      <a:pt x="3594" y="244"/>
                    </a:cubicBezTo>
                    <a:cubicBezTo>
                      <a:pt x="3598" y="248"/>
                      <a:pt x="3603" y="251"/>
                      <a:pt x="3608" y="253"/>
                    </a:cubicBezTo>
                    <a:cubicBezTo>
                      <a:pt x="3628" y="259"/>
                      <a:pt x="3648" y="266"/>
                      <a:pt x="3670" y="273"/>
                    </a:cubicBezTo>
                    <a:cubicBezTo>
                      <a:pt x="3632" y="281"/>
                      <a:pt x="3596" y="289"/>
                      <a:pt x="3561" y="297"/>
                    </a:cubicBezTo>
                    <a:cubicBezTo>
                      <a:pt x="3561" y="299"/>
                      <a:pt x="3562" y="301"/>
                      <a:pt x="3562" y="303"/>
                    </a:cubicBezTo>
                    <a:cubicBezTo>
                      <a:pt x="3572" y="304"/>
                      <a:pt x="3582" y="305"/>
                      <a:pt x="3594" y="307"/>
                    </a:cubicBezTo>
                    <a:cubicBezTo>
                      <a:pt x="3591" y="311"/>
                      <a:pt x="3589" y="312"/>
                      <a:pt x="3589" y="313"/>
                    </a:cubicBezTo>
                    <a:cubicBezTo>
                      <a:pt x="3616" y="320"/>
                      <a:pt x="3644" y="326"/>
                      <a:pt x="3672" y="333"/>
                    </a:cubicBezTo>
                    <a:cubicBezTo>
                      <a:pt x="3676" y="349"/>
                      <a:pt x="3676" y="349"/>
                      <a:pt x="3701" y="349"/>
                    </a:cubicBezTo>
                    <a:cubicBezTo>
                      <a:pt x="3711" y="363"/>
                      <a:pt x="3710" y="371"/>
                      <a:pt x="3690" y="372"/>
                    </a:cubicBezTo>
                    <a:cubicBezTo>
                      <a:pt x="3666" y="372"/>
                      <a:pt x="3642" y="374"/>
                      <a:pt x="3618" y="375"/>
                    </a:cubicBezTo>
                    <a:cubicBezTo>
                      <a:pt x="3613" y="375"/>
                      <a:pt x="3609" y="377"/>
                      <a:pt x="3603" y="382"/>
                    </a:cubicBezTo>
                    <a:cubicBezTo>
                      <a:pt x="3612" y="384"/>
                      <a:pt x="3622" y="385"/>
                      <a:pt x="3630" y="389"/>
                    </a:cubicBezTo>
                    <a:cubicBezTo>
                      <a:pt x="3650" y="399"/>
                      <a:pt x="3670" y="410"/>
                      <a:pt x="3689" y="422"/>
                    </a:cubicBezTo>
                    <a:cubicBezTo>
                      <a:pt x="3694" y="426"/>
                      <a:pt x="3699" y="439"/>
                      <a:pt x="3697" y="441"/>
                    </a:cubicBezTo>
                    <a:cubicBezTo>
                      <a:pt x="3690" y="449"/>
                      <a:pt x="3680" y="454"/>
                      <a:pt x="3671" y="458"/>
                    </a:cubicBezTo>
                    <a:cubicBezTo>
                      <a:pt x="3659" y="463"/>
                      <a:pt x="3647" y="466"/>
                      <a:pt x="3635" y="469"/>
                    </a:cubicBezTo>
                    <a:cubicBezTo>
                      <a:pt x="3626" y="471"/>
                      <a:pt x="3616" y="471"/>
                      <a:pt x="3607" y="473"/>
                    </a:cubicBezTo>
                    <a:cubicBezTo>
                      <a:pt x="3599" y="474"/>
                      <a:pt x="3586" y="469"/>
                      <a:pt x="3587" y="487"/>
                    </a:cubicBezTo>
                    <a:cubicBezTo>
                      <a:pt x="3561" y="472"/>
                      <a:pt x="3533" y="482"/>
                      <a:pt x="3515" y="495"/>
                    </a:cubicBezTo>
                    <a:cubicBezTo>
                      <a:pt x="3498" y="506"/>
                      <a:pt x="3474" y="498"/>
                      <a:pt x="3463" y="519"/>
                    </a:cubicBezTo>
                    <a:cubicBezTo>
                      <a:pt x="3493" y="517"/>
                      <a:pt x="3522" y="515"/>
                      <a:pt x="3551" y="513"/>
                    </a:cubicBezTo>
                    <a:cubicBezTo>
                      <a:pt x="3507" y="541"/>
                      <a:pt x="3457" y="544"/>
                      <a:pt x="3408" y="551"/>
                    </a:cubicBezTo>
                    <a:cubicBezTo>
                      <a:pt x="3484" y="565"/>
                      <a:pt x="3559" y="578"/>
                      <a:pt x="3634" y="591"/>
                    </a:cubicBezTo>
                    <a:cubicBezTo>
                      <a:pt x="3634" y="593"/>
                      <a:pt x="3634" y="595"/>
                      <a:pt x="3634" y="597"/>
                    </a:cubicBezTo>
                    <a:cubicBezTo>
                      <a:pt x="3615" y="598"/>
                      <a:pt x="3597" y="600"/>
                      <a:pt x="3578" y="601"/>
                    </a:cubicBezTo>
                    <a:cubicBezTo>
                      <a:pt x="3578" y="603"/>
                      <a:pt x="3578" y="604"/>
                      <a:pt x="3578" y="606"/>
                    </a:cubicBezTo>
                    <a:cubicBezTo>
                      <a:pt x="3592" y="606"/>
                      <a:pt x="3606" y="607"/>
                      <a:pt x="3620" y="608"/>
                    </a:cubicBezTo>
                    <a:cubicBezTo>
                      <a:pt x="3636" y="609"/>
                      <a:pt x="3652" y="611"/>
                      <a:pt x="3667" y="614"/>
                    </a:cubicBezTo>
                    <a:cubicBezTo>
                      <a:pt x="3670" y="614"/>
                      <a:pt x="3674" y="619"/>
                      <a:pt x="3674" y="621"/>
                    </a:cubicBezTo>
                    <a:cubicBezTo>
                      <a:pt x="3674" y="624"/>
                      <a:pt x="3670" y="628"/>
                      <a:pt x="3667" y="629"/>
                    </a:cubicBezTo>
                    <a:cubicBezTo>
                      <a:pt x="3658" y="630"/>
                      <a:pt x="3649" y="632"/>
                      <a:pt x="3639" y="632"/>
                    </a:cubicBezTo>
                    <a:cubicBezTo>
                      <a:pt x="3593" y="629"/>
                      <a:pt x="3547" y="626"/>
                      <a:pt x="3502" y="623"/>
                    </a:cubicBezTo>
                    <a:cubicBezTo>
                      <a:pt x="3501" y="625"/>
                      <a:pt x="3501" y="628"/>
                      <a:pt x="3501" y="630"/>
                    </a:cubicBezTo>
                    <a:cubicBezTo>
                      <a:pt x="3510" y="631"/>
                      <a:pt x="3519" y="633"/>
                      <a:pt x="3528" y="634"/>
                    </a:cubicBezTo>
                    <a:cubicBezTo>
                      <a:pt x="3528" y="635"/>
                      <a:pt x="3528" y="636"/>
                      <a:pt x="3528" y="637"/>
                    </a:cubicBezTo>
                    <a:cubicBezTo>
                      <a:pt x="3513" y="637"/>
                      <a:pt x="3498" y="637"/>
                      <a:pt x="3484" y="637"/>
                    </a:cubicBezTo>
                    <a:cubicBezTo>
                      <a:pt x="3508" y="647"/>
                      <a:pt x="3531" y="659"/>
                      <a:pt x="3556" y="667"/>
                    </a:cubicBezTo>
                    <a:cubicBezTo>
                      <a:pt x="3571" y="671"/>
                      <a:pt x="3588" y="670"/>
                      <a:pt x="3605" y="672"/>
                    </a:cubicBezTo>
                    <a:cubicBezTo>
                      <a:pt x="3603" y="675"/>
                      <a:pt x="3599" y="681"/>
                      <a:pt x="3595" y="688"/>
                    </a:cubicBezTo>
                    <a:cubicBezTo>
                      <a:pt x="3612" y="690"/>
                      <a:pt x="3628" y="691"/>
                      <a:pt x="3646" y="692"/>
                    </a:cubicBezTo>
                    <a:cubicBezTo>
                      <a:pt x="3645" y="702"/>
                      <a:pt x="3652" y="713"/>
                      <a:pt x="3637" y="719"/>
                    </a:cubicBezTo>
                    <a:cubicBezTo>
                      <a:pt x="3635" y="721"/>
                      <a:pt x="3636" y="732"/>
                      <a:pt x="3636" y="742"/>
                    </a:cubicBezTo>
                    <a:cubicBezTo>
                      <a:pt x="3625" y="738"/>
                      <a:pt x="3616" y="734"/>
                      <a:pt x="3605" y="731"/>
                    </a:cubicBezTo>
                    <a:cubicBezTo>
                      <a:pt x="3592" y="726"/>
                      <a:pt x="3579" y="722"/>
                      <a:pt x="3566" y="718"/>
                    </a:cubicBezTo>
                    <a:cubicBezTo>
                      <a:pt x="3555" y="715"/>
                      <a:pt x="3547" y="718"/>
                      <a:pt x="3548" y="732"/>
                    </a:cubicBezTo>
                    <a:cubicBezTo>
                      <a:pt x="3540" y="731"/>
                      <a:pt x="3532" y="731"/>
                      <a:pt x="3524" y="730"/>
                    </a:cubicBezTo>
                    <a:cubicBezTo>
                      <a:pt x="3526" y="745"/>
                      <a:pt x="3532" y="749"/>
                      <a:pt x="3546" y="747"/>
                    </a:cubicBezTo>
                    <a:cubicBezTo>
                      <a:pt x="3564" y="745"/>
                      <a:pt x="3582" y="746"/>
                      <a:pt x="3600" y="746"/>
                    </a:cubicBezTo>
                    <a:cubicBezTo>
                      <a:pt x="3600" y="748"/>
                      <a:pt x="3600" y="750"/>
                      <a:pt x="3600" y="752"/>
                    </a:cubicBezTo>
                    <a:cubicBezTo>
                      <a:pt x="3574" y="754"/>
                      <a:pt x="3547" y="757"/>
                      <a:pt x="3521" y="759"/>
                    </a:cubicBezTo>
                    <a:cubicBezTo>
                      <a:pt x="3527" y="780"/>
                      <a:pt x="3527" y="780"/>
                      <a:pt x="3549" y="794"/>
                    </a:cubicBezTo>
                    <a:cubicBezTo>
                      <a:pt x="3543" y="811"/>
                      <a:pt x="3543" y="811"/>
                      <a:pt x="3512" y="815"/>
                    </a:cubicBezTo>
                    <a:cubicBezTo>
                      <a:pt x="3520" y="818"/>
                      <a:pt x="3527" y="820"/>
                      <a:pt x="3539" y="825"/>
                    </a:cubicBezTo>
                    <a:cubicBezTo>
                      <a:pt x="3531" y="827"/>
                      <a:pt x="3527" y="828"/>
                      <a:pt x="3522" y="830"/>
                    </a:cubicBezTo>
                    <a:cubicBezTo>
                      <a:pt x="3526" y="833"/>
                      <a:pt x="3529" y="835"/>
                      <a:pt x="3537" y="840"/>
                    </a:cubicBezTo>
                    <a:cubicBezTo>
                      <a:pt x="3521" y="841"/>
                      <a:pt x="3511" y="842"/>
                      <a:pt x="3498" y="844"/>
                    </a:cubicBezTo>
                    <a:cubicBezTo>
                      <a:pt x="3508" y="857"/>
                      <a:pt x="3522" y="851"/>
                      <a:pt x="3535" y="856"/>
                    </a:cubicBezTo>
                    <a:cubicBezTo>
                      <a:pt x="3489" y="862"/>
                      <a:pt x="3442" y="842"/>
                      <a:pt x="3400" y="873"/>
                    </a:cubicBezTo>
                    <a:cubicBezTo>
                      <a:pt x="3409" y="874"/>
                      <a:pt x="3417" y="874"/>
                      <a:pt x="3429" y="875"/>
                    </a:cubicBezTo>
                    <a:cubicBezTo>
                      <a:pt x="3425" y="877"/>
                      <a:pt x="3423" y="878"/>
                      <a:pt x="3417" y="880"/>
                    </a:cubicBezTo>
                    <a:cubicBezTo>
                      <a:pt x="3467" y="890"/>
                      <a:pt x="3513" y="900"/>
                      <a:pt x="3560" y="909"/>
                    </a:cubicBezTo>
                    <a:cubicBezTo>
                      <a:pt x="3560" y="911"/>
                      <a:pt x="3559" y="913"/>
                      <a:pt x="3559" y="915"/>
                    </a:cubicBezTo>
                    <a:cubicBezTo>
                      <a:pt x="3555" y="915"/>
                      <a:pt x="3551" y="915"/>
                      <a:pt x="3548" y="914"/>
                    </a:cubicBezTo>
                    <a:cubicBezTo>
                      <a:pt x="3547" y="915"/>
                      <a:pt x="3547" y="916"/>
                      <a:pt x="3547" y="917"/>
                    </a:cubicBezTo>
                    <a:cubicBezTo>
                      <a:pt x="3553" y="920"/>
                      <a:pt x="3560" y="923"/>
                      <a:pt x="3566" y="926"/>
                    </a:cubicBezTo>
                    <a:cubicBezTo>
                      <a:pt x="3541" y="923"/>
                      <a:pt x="3516" y="921"/>
                      <a:pt x="3490" y="919"/>
                    </a:cubicBezTo>
                    <a:cubicBezTo>
                      <a:pt x="3490" y="921"/>
                      <a:pt x="3490" y="924"/>
                      <a:pt x="3489" y="926"/>
                    </a:cubicBezTo>
                    <a:cubicBezTo>
                      <a:pt x="3505" y="931"/>
                      <a:pt x="3521" y="935"/>
                      <a:pt x="3543" y="941"/>
                    </a:cubicBezTo>
                    <a:cubicBezTo>
                      <a:pt x="3510" y="941"/>
                      <a:pt x="3483" y="941"/>
                      <a:pt x="3456" y="941"/>
                    </a:cubicBezTo>
                    <a:cubicBezTo>
                      <a:pt x="3455" y="942"/>
                      <a:pt x="3455" y="943"/>
                      <a:pt x="3455" y="945"/>
                    </a:cubicBezTo>
                    <a:cubicBezTo>
                      <a:pt x="3466" y="947"/>
                      <a:pt x="3476" y="949"/>
                      <a:pt x="3491" y="952"/>
                    </a:cubicBezTo>
                    <a:cubicBezTo>
                      <a:pt x="3459" y="954"/>
                      <a:pt x="3432" y="957"/>
                      <a:pt x="3404" y="959"/>
                    </a:cubicBezTo>
                    <a:cubicBezTo>
                      <a:pt x="3404" y="960"/>
                      <a:pt x="3403" y="962"/>
                      <a:pt x="3402" y="964"/>
                    </a:cubicBezTo>
                    <a:cubicBezTo>
                      <a:pt x="3405" y="965"/>
                      <a:pt x="3407" y="966"/>
                      <a:pt x="3414" y="969"/>
                    </a:cubicBezTo>
                    <a:cubicBezTo>
                      <a:pt x="3378" y="966"/>
                      <a:pt x="3346" y="963"/>
                      <a:pt x="3315" y="960"/>
                    </a:cubicBezTo>
                    <a:cubicBezTo>
                      <a:pt x="3315" y="959"/>
                      <a:pt x="3315" y="959"/>
                      <a:pt x="3315" y="958"/>
                    </a:cubicBezTo>
                    <a:cubicBezTo>
                      <a:pt x="3327" y="958"/>
                      <a:pt x="3340" y="957"/>
                      <a:pt x="3352" y="957"/>
                    </a:cubicBezTo>
                    <a:cubicBezTo>
                      <a:pt x="3352" y="956"/>
                      <a:pt x="3352" y="955"/>
                      <a:pt x="3352" y="954"/>
                    </a:cubicBezTo>
                    <a:cubicBezTo>
                      <a:pt x="3318" y="954"/>
                      <a:pt x="3284" y="954"/>
                      <a:pt x="3246" y="954"/>
                    </a:cubicBezTo>
                    <a:cubicBezTo>
                      <a:pt x="3254" y="958"/>
                      <a:pt x="3258" y="961"/>
                      <a:pt x="3265" y="964"/>
                    </a:cubicBezTo>
                    <a:cubicBezTo>
                      <a:pt x="3233" y="964"/>
                      <a:pt x="3202" y="964"/>
                      <a:pt x="3172" y="964"/>
                    </a:cubicBezTo>
                    <a:cubicBezTo>
                      <a:pt x="3172" y="964"/>
                      <a:pt x="3172" y="963"/>
                      <a:pt x="3172" y="962"/>
                    </a:cubicBezTo>
                    <a:cubicBezTo>
                      <a:pt x="3184" y="960"/>
                      <a:pt x="3197" y="958"/>
                      <a:pt x="3210" y="956"/>
                    </a:cubicBezTo>
                    <a:cubicBezTo>
                      <a:pt x="3050" y="953"/>
                      <a:pt x="2890" y="959"/>
                      <a:pt x="2731" y="934"/>
                    </a:cubicBezTo>
                    <a:cubicBezTo>
                      <a:pt x="2802" y="934"/>
                      <a:pt x="2874" y="934"/>
                      <a:pt x="2943" y="934"/>
                    </a:cubicBezTo>
                    <a:cubicBezTo>
                      <a:pt x="2924" y="913"/>
                      <a:pt x="2896" y="920"/>
                      <a:pt x="2869" y="919"/>
                    </a:cubicBezTo>
                    <a:cubicBezTo>
                      <a:pt x="2826" y="916"/>
                      <a:pt x="2782" y="911"/>
                      <a:pt x="2738" y="913"/>
                    </a:cubicBezTo>
                    <a:cubicBezTo>
                      <a:pt x="2703" y="915"/>
                      <a:pt x="2671" y="901"/>
                      <a:pt x="2634" y="902"/>
                    </a:cubicBezTo>
                    <a:cubicBezTo>
                      <a:pt x="2638" y="905"/>
                      <a:pt x="2640" y="906"/>
                      <a:pt x="2644" y="909"/>
                    </a:cubicBezTo>
                    <a:cubicBezTo>
                      <a:pt x="2612" y="909"/>
                      <a:pt x="2582" y="909"/>
                      <a:pt x="2553" y="909"/>
                    </a:cubicBezTo>
                    <a:cubicBezTo>
                      <a:pt x="2552" y="911"/>
                      <a:pt x="2552" y="912"/>
                      <a:pt x="2552" y="914"/>
                    </a:cubicBezTo>
                    <a:cubicBezTo>
                      <a:pt x="2616" y="917"/>
                      <a:pt x="2679" y="921"/>
                      <a:pt x="2742" y="924"/>
                    </a:cubicBezTo>
                    <a:cubicBezTo>
                      <a:pt x="2742" y="925"/>
                      <a:pt x="2742" y="926"/>
                      <a:pt x="2742" y="926"/>
                    </a:cubicBezTo>
                    <a:cubicBezTo>
                      <a:pt x="2712" y="926"/>
                      <a:pt x="2682" y="926"/>
                      <a:pt x="2652" y="926"/>
                    </a:cubicBezTo>
                    <a:cubicBezTo>
                      <a:pt x="2645" y="926"/>
                      <a:pt x="2638" y="926"/>
                      <a:pt x="2630" y="926"/>
                    </a:cubicBezTo>
                    <a:cubicBezTo>
                      <a:pt x="2607" y="926"/>
                      <a:pt x="2582" y="940"/>
                      <a:pt x="2560" y="920"/>
                    </a:cubicBezTo>
                    <a:cubicBezTo>
                      <a:pt x="2562" y="922"/>
                      <a:pt x="2563" y="924"/>
                      <a:pt x="2566" y="929"/>
                    </a:cubicBezTo>
                    <a:cubicBezTo>
                      <a:pt x="2535" y="929"/>
                      <a:pt x="2506" y="929"/>
                      <a:pt x="2476" y="929"/>
                    </a:cubicBezTo>
                    <a:cubicBezTo>
                      <a:pt x="2402" y="928"/>
                      <a:pt x="2328" y="927"/>
                      <a:pt x="2254" y="926"/>
                    </a:cubicBezTo>
                    <a:cubicBezTo>
                      <a:pt x="2181" y="924"/>
                      <a:pt x="2108" y="921"/>
                      <a:pt x="2035" y="918"/>
                    </a:cubicBezTo>
                    <a:cubicBezTo>
                      <a:pt x="1997" y="916"/>
                      <a:pt x="1960" y="910"/>
                      <a:pt x="1922" y="908"/>
                    </a:cubicBezTo>
                    <a:cubicBezTo>
                      <a:pt x="1893" y="906"/>
                      <a:pt x="1865" y="910"/>
                      <a:pt x="1836" y="910"/>
                    </a:cubicBezTo>
                    <a:cubicBezTo>
                      <a:pt x="1817" y="910"/>
                      <a:pt x="1798" y="905"/>
                      <a:pt x="1779" y="904"/>
                    </a:cubicBezTo>
                    <a:cubicBezTo>
                      <a:pt x="1700" y="903"/>
                      <a:pt x="1620" y="902"/>
                      <a:pt x="1540" y="901"/>
                    </a:cubicBezTo>
                    <a:cubicBezTo>
                      <a:pt x="1524" y="901"/>
                      <a:pt x="1507" y="901"/>
                      <a:pt x="1490" y="901"/>
                    </a:cubicBezTo>
                    <a:cubicBezTo>
                      <a:pt x="1490" y="899"/>
                      <a:pt x="1489" y="896"/>
                      <a:pt x="1489" y="894"/>
                    </a:cubicBezTo>
                    <a:cubicBezTo>
                      <a:pt x="1495" y="892"/>
                      <a:pt x="1501" y="891"/>
                      <a:pt x="1507" y="890"/>
                    </a:cubicBezTo>
                    <a:cubicBezTo>
                      <a:pt x="1484" y="880"/>
                      <a:pt x="1422" y="882"/>
                      <a:pt x="1396" y="894"/>
                    </a:cubicBezTo>
                    <a:cubicBezTo>
                      <a:pt x="1416" y="893"/>
                      <a:pt x="1432" y="891"/>
                      <a:pt x="1449" y="890"/>
                    </a:cubicBezTo>
                    <a:cubicBezTo>
                      <a:pt x="1438" y="902"/>
                      <a:pt x="1438" y="903"/>
                      <a:pt x="1404" y="900"/>
                    </a:cubicBezTo>
                    <a:cubicBezTo>
                      <a:pt x="1388" y="899"/>
                      <a:pt x="1372" y="894"/>
                      <a:pt x="1354" y="890"/>
                    </a:cubicBezTo>
                    <a:cubicBezTo>
                      <a:pt x="1355" y="896"/>
                      <a:pt x="1355" y="900"/>
                      <a:pt x="1356" y="904"/>
                    </a:cubicBezTo>
                    <a:cubicBezTo>
                      <a:pt x="1325" y="898"/>
                      <a:pt x="1295" y="892"/>
                      <a:pt x="1265" y="886"/>
                    </a:cubicBezTo>
                    <a:cubicBezTo>
                      <a:pt x="1269" y="885"/>
                      <a:pt x="1274" y="883"/>
                      <a:pt x="1282" y="880"/>
                    </a:cubicBezTo>
                    <a:cubicBezTo>
                      <a:pt x="1267" y="877"/>
                      <a:pt x="1255" y="874"/>
                      <a:pt x="1239" y="870"/>
                    </a:cubicBezTo>
                    <a:cubicBezTo>
                      <a:pt x="1355" y="867"/>
                      <a:pt x="1468" y="863"/>
                      <a:pt x="1581" y="860"/>
                    </a:cubicBezTo>
                    <a:cubicBezTo>
                      <a:pt x="1581" y="858"/>
                      <a:pt x="1581" y="857"/>
                      <a:pt x="1580" y="855"/>
                    </a:cubicBezTo>
                    <a:cubicBezTo>
                      <a:pt x="1405" y="854"/>
                      <a:pt x="1230" y="865"/>
                      <a:pt x="1055" y="865"/>
                    </a:cubicBezTo>
                    <a:cubicBezTo>
                      <a:pt x="1065" y="873"/>
                      <a:pt x="1075" y="881"/>
                      <a:pt x="1084" y="888"/>
                    </a:cubicBezTo>
                    <a:cubicBezTo>
                      <a:pt x="1083" y="891"/>
                      <a:pt x="1083" y="893"/>
                      <a:pt x="1082" y="896"/>
                    </a:cubicBezTo>
                    <a:cubicBezTo>
                      <a:pt x="1104" y="892"/>
                      <a:pt x="1126" y="887"/>
                      <a:pt x="1148" y="887"/>
                    </a:cubicBezTo>
                    <a:cubicBezTo>
                      <a:pt x="1165" y="886"/>
                      <a:pt x="1181" y="893"/>
                      <a:pt x="1198" y="894"/>
                    </a:cubicBezTo>
                    <a:cubicBezTo>
                      <a:pt x="1225" y="896"/>
                      <a:pt x="1253" y="895"/>
                      <a:pt x="1280" y="896"/>
                    </a:cubicBezTo>
                    <a:cubicBezTo>
                      <a:pt x="1282" y="896"/>
                      <a:pt x="1283" y="897"/>
                      <a:pt x="1284" y="903"/>
                    </a:cubicBezTo>
                    <a:cubicBezTo>
                      <a:pt x="1242" y="903"/>
                      <a:pt x="1199" y="903"/>
                      <a:pt x="1151" y="903"/>
                    </a:cubicBezTo>
                    <a:cubicBezTo>
                      <a:pt x="1157" y="909"/>
                      <a:pt x="1158" y="911"/>
                      <a:pt x="1163" y="916"/>
                    </a:cubicBezTo>
                    <a:cubicBezTo>
                      <a:pt x="1137" y="918"/>
                      <a:pt x="1114" y="920"/>
                      <a:pt x="1091" y="923"/>
                    </a:cubicBezTo>
                    <a:cubicBezTo>
                      <a:pt x="1091" y="921"/>
                      <a:pt x="1091" y="920"/>
                      <a:pt x="1091" y="919"/>
                    </a:cubicBezTo>
                    <a:cubicBezTo>
                      <a:pt x="1104" y="916"/>
                      <a:pt x="1117" y="914"/>
                      <a:pt x="1130" y="912"/>
                    </a:cubicBezTo>
                    <a:cubicBezTo>
                      <a:pt x="1130" y="911"/>
                      <a:pt x="1130" y="911"/>
                      <a:pt x="1130" y="910"/>
                    </a:cubicBezTo>
                    <a:cubicBezTo>
                      <a:pt x="1106" y="909"/>
                      <a:pt x="1082" y="907"/>
                      <a:pt x="1059" y="907"/>
                    </a:cubicBezTo>
                    <a:cubicBezTo>
                      <a:pt x="1057" y="906"/>
                      <a:pt x="1053" y="911"/>
                      <a:pt x="1054" y="913"/>
                    </a:cubicBezTo>
                    <a:cubicBezTo>
                      <a:pt x="1054" y="915"/>
                      <a:pt x="1058" y="917"/>
                      <a:pt x="1060" y="920"/>
                    </a:cubicBezTo>
                    <a:cubicBezTo>
                      <a:pt x="1023" y="920"/>
                      <a:pt x="985" y="919"/>
                      <a:pt x="947" y="921"/>
                    </a:cubicBezTo>
                    <a:cubicBezTo>
                      <a:pt x="928" y="921"/>
                      <a:pt x="909" y="926"/>
                      <a:pt x="889" y="927"/>
                    </a:cubicBezTo>
                    <a:cubicBezTo>
                      <a:pt x="876" y="929"/>
                      <a:pt x="861" y="931"/>
                      <a:pt x="849" y="928"/>
                    </a:cubicBezTo>
                    <a:cubicBezTo>
                      <a:pt x="808" y="916"/>
                      <a:pt x="767" y="925"/>
                      <a:pt x="726" y="927"/>
                    </a:cubicBezTo>
                    <a:cubicBezTo>
                      <a:pt x="715" y="927"/>
                      <a:pt x="705" y="926"/>
                      <a:pt x="693" y="923"/>
                    </a:cubicBezTo>
                    <a:cubicBezTo>
                      <a:pt x="667" y="916"/>
                      <a:pt x="638" y="921"/>
                      <a:pt x="608" y="921"/>
                    </a:cubicBezTo>
                    <a:cubicBezTo>
                      <a:pt x="610" y="925"/>
                      <a:pt x="611" y="927"/>
                      <a:pt x="612" y="927"/>
                    </a:cubicBezTo>
                    <a:cubicBezTo>
                      <a:pt x="636" y="931"/>
                      <a:pt x="661" y="934"/>
                      <a:pt x="686" y="937"/>
                    </a:cubicBezTo>
                    <a:cubicBezTo>
                      <a:pt x="686" y="940"/>
                      <a:pt x="686" y="942"/>
                      <a:pt x="686" y="944"/>
                    </a:cubicBezTo>
                    <a:cubicBezTo>
                      <a:pt x="664" y="944"/>
                      <a:pt x="643" y="944"/>
                      <a:pt x="622" y="944"/>
                    </a:cubicBezTo>
                    <a:cubicBezTo>
                      <a:pt x="589" y="944"/>
                      <a:pt x="557" y="945"/>
                      <a:pt x="524" y="943"/>
                    </a:cubicBezTo>
                    <a:cubicBezTo>
                      <a:pt x="504" y="942"/>
                      <a:pt x="483" y="937"/>
                      <a:pt x="464" y="948"/>
                    </a:cubicBezTo>
                    <a:cubicBezTo>
                      <a:pt x="462" y="949"/>
                      <a:pt x="456" y="943"/>
                      <a:pt x="446" y="936"/>
                    </a:cubicBezTo>
                    <a:cubicBezTo>
                      <a:pt x="424" y="936"/>
                      <a:pt x="395" y="936"/>
                      <a:pt x="365" y="936"/>
                    </a:cubicBezTo>
                    <a:cubicBezTo>
                      <a:pt x="365" y="935"/>
                      <a:pt x="365" y="934"/>
                      <a:pt x="365" y="933"/>
                    </a:cubicBezTo>
                    <a:cubicBezTo>
                      <a:pt x="375" y="927"/>
                      <a:pt x="384" y="922"/>
                      <a:pt x="393" y="917"/>
                    </a:cubicBezTo>
                    <a:cubicBezTo>
                      <a:pt x="368" y="908"/>
                      <a:pt x="342" y="899"/>
                      <a:pt x="316" y="890"/>
                    </a:cubicBezTo>
                    <a:cubicBezTo>
                      <a:pt x="351" y="893"/>
                      <a:pt x="382" y="912"/>
                      <a:pt x="421" y="898"/>
                    </a:cubicBezTo>
                    <a:cubicBezTo>
                      <a:pt x="404" y="896"/>
                      <a:pt x="389" y="897"/>
                      <a:pt x="376" y="892"/>
                    </a:cubicBezTo>
                    <a:cubicBezTo>
                      <a:pt x="364" y="889"/>
                      <a:pt x="343" y="894"/>
                      <a:pt x="347" y="869"/>
                    </a:cubicBezTo>
                    <a:cubicBezTo>
                      <a:pt x="339" y="869"/>
                      <a:pt x="332" y="868"/>
                      <a:pt x="320" y="867"/>
                    </a:cubicBezTo>
                    <a:cubicBezTo>
                      <a:pt x="325" y="863"/>
                      <a:pt x="328" y="861"/>
                      <a:pt x="332" y="858"/>
                    </a:cubicBezTo>
                    <a:cubicBezTo>
                      <a:pt x="320" y="858"/>
                      <a:pt x="309" y="857"/>
                      <a:pt x="292" y="856"/>
                    </a:cubicBezTo>
                    <a:cubicBezTo>
                      <a:pt x="300" y="850"/>
                      <a:pt x="305" y="847"/>
                      <a:pt x="310" y="843"/>
                    </a:cubicBezTo>
                    <a:cubicBezTo>
                      <a:pt x="308" y="840"/>
                      <a:pt x="306" y="836"/>
                      <a:pt x="303" y="831"/>
                    </a:cubicBezTo>
                    <a:cubicBezTo>
                      <a:pt x="284" y="839"/>
                      <a:pt x="280" y="838"/>
                      <a:pt x="280" y="820"/>
                    </a:cubicBezTo>
                    <a:cubicBezTo>
                      <a:pt x="262" y="822"/>
                      <a:pt x="244" y="826"/>
                      <a:pt x="226" y="826"/>
                    </a:cubicBezTo>
                    <a:cubicBezTo>
                      <a:pt x="213" y="826"/>
                      <a:pt x="200" y="821"/>
                      <a:pt x="187" y="819"/>
                    </a:cubicBezTo>
                    <a:cubicBezTo>
                      <a:pt x="181" y="819"/>
                      <a:pt x="174" y="822"/>
                      <a:pt x="168" y="823"/>
                    </a:cubicBezTo>
                    <a:cubicBezTo>
                      <a:pt x="161" y="823"/>
                      <a:pt x="154" y="821"/>
                      <a:pt x="148" y="821"/>
                    </a:cubicBezTo>
                    <a:cubicBezTo>
                      <a:pt x="150" y="815"/>
                      <a:pt x="152" y="810"/>
                      <a:pt x="155" y="801"/>
                    </a:cubicBezTo>
                    <a:cubicBezTo>
                      <a:pt x="146" y="799"/>
                      <a:pt x="136" y="797"/>
                      <a:pt x="126" y="795"/>
                    </a:cubicBezTo>
                    <a:cubicBezTo>
                      <a:pt x="126" y="793"/>
                      <a:pt x="126" y="792"/>
                      <a:pt x="126" y="790"/>
                    </a:cubicBezTo>
                    <a:cubicBezTo>
                      <a:pt x="182" y="776"/>
                      <a:pt x="238" y="762"/>
                      <a:pt x="294" y="747"/>
                    </a:cubicBezTo>
                    <a:cubicBezTo>
                      <a:pt x="294" y="746"/>
                      <a:pt x="294" y="745"/>
                      <a:pt x="293" y="743"/>
                    </a:cubicBezTo>
                    <a:cubicBezTo>
                      <a:pt x="273" y="735"/>
                      <a:pt x="252" y="728"/>
                      <a:pt x="232" y="720"/>
                    </a:cubicBezTo>
                    <a:cubicBezTo>
                      <a:pt x="232" y="718"/>
                      <a:pt x="233" y="716"/>
                      <a:pt x="233" y="714"/>
                    </a:cubicBezTo>
                    <a:cubicBezTo>
                      <a:pt x="239" y="715"/>
                      <a:pt x="244" y="716"/>
                      <a:pt x="252" y="717"/>
                    </a:cubicBezTo>
                    <a:cubicBezTo>
                      <a:pt x="247" y="712"/>
                      <a:pt x="244" y="708"/>
                      <a:pt x="238" y="701"/>
                    </a:cubicBezTo>
                    <a:cubicBezTo>
                      <a:pt x="253" y="705"/>
                      <a:pt x="265" y="708"/>
                      <a:pt x="278" y="712"/>
                    </a:cubicBezTo>
                    <a:cubicBezTo>
                      <a:pt x="273" y="704"/>
                      <a:pt x="269" y="699"/>
                      <a:pt x="266" y="695"/>
                    </a:cubicBezTo>
                    <a:cubicBezTo>
                      <a:pt x="272" y="691"/>
                      <a:pt x="279" y="689"/>
                      <a:pt x="285" y="686"/>
                    </a:cubicBezTo>
                    <a:cubicBezTo>
                      <a:pt x="274" y="677"/>
                      <a:pt x="265" y="669"/>
                      <a:pt x="256" y="662"/>
                    </a:cubicBezTo>
                    <a:cubicBezTo>
                      <a:pt x="262" y="658"/>
                      <a:pt x="268" y="655"/>
                      <a:pt x="278" y="648"/>
                    </a:cubicBezTo>
                    <a:cubicBezTo>
                      <a:pt x="260" y="645"/>
                      <a:pt x="245" y="641"/>
                      <a:pt x="230" y="641"/>
                    </a:cubicBezTo>
                    <a:cubicBezTo>
                      <a:pt x="217" y="641"/>
                      <a:pt x="210" y="639"/>
                      <a:pt x="204" y="626"/>
                    </a:cubicBezTo>
                    <a:cubicBezTo>
                      <a:pt x="201" y="617"/>
                      <a:pt x="190" y="611"/>
                      <a:pt x="182" y="606"/>
                    </a:cubicBezTo>
                    <a:cubicBezTo>
                      <a:pt x="164" y="595"/>
                      <a:pt x="164" y="596"/>
                      <a:pt x="179" y="578"/>
                    </a:cubicBezTo>
                    <a:cubicBezTo>
                      <a:pt x="173" y="576"/>
                      <a:pt x="168" y="575"/>
                      <a:pt x="164" y="573"/>
                    </a:cubicBezTo>
                    <a:cubicBezTo>
                      <a:pt x="185" y="546"/>
                      <a:pt x="205" y="519"/>
                      <a:pt x="243" y="512"/>
                    </a:cubicBezTo>
                    <a:cubicBezTo>
                      <a:pt x="242" y="510"/>
                      <a:pt x="241" y="508"/>
                      <a:pt x="240" y="506"/>
                    </a:cubicBezTo>
                    <a:cubicBezTo>
                      <a:pt x="210" y="509"/>
                      <a:pt x="180" y="515"/>
                      <a:pt x="150" y="513"/>
                    </a:cubicBezTo>
                    <a:cubicBezTo>
                      <a:pt x="123" y="511"/>
                      <a:pt x="91" y="522"/>
                      <a:pt x="69" y="493"/>
                    </a:cubicBezTo>
                    <a:cubicBezTo>
                      <a:pt x="53" y="514"/>
                      <a:pt x="37" y="498"/>
                      <a:pt x="23" y="495"/>
                    </a:cubicBezTo>
                    <a:cubicBezTo>
                      <a:pt x="20" y="488"/>
                      <a:pt x="17" y="482"/>
                      <a:pt x="16" y="476"/>
                    </a:cubicBezTo>
                    <a:cubicBezTo>
                      <a:pt x="13" y="465"/>
                      <a:pt x="12" y="452"/>
                      <a:pt x="25" y="448"/>
                    </a:cubicBezTo>
                    <a:cubicBezTo>
                      <a:pt x="37" y="445"/>
                      <a:pt x="35" y="437"/>
                      <a:pt x="32" y="432"/>
                    </a:cubicBezTo>
                    <a:cubicBezTo>
                      <a:pt x="20" y="414"/>
                      <a:pt x="34" y="407"/>
                      <a:pt x="44" y="398"/>
                    </a:cubicBezTo>
                    <a:cubicBezTo>
                      <a:pt x="52" y="404"/>
                      <a:pt x="61" y="410"/>
                      <a:pt x="69" y="416"/>
                    </a:cubicBezTo>
                    <a:cubicBezTo>
                      <a:pt x="71" y="415"/>
                      <a:pt x="72" y="414"/>
                      <a:pt x="74" y="413"/>
                    </a:cubicBezTo>
                    <a:cubicBezTo>
                      <a:pt x="72" y="407"/>
                      <a:pt x="71" y="397"/>
                      <a:pt x="68" y="396"/>
                    </a:cubicBezTo>
                    <a:cubicBezTo>
                      <a:pt x="61" y="395"/>
                      <a:pt x="52" y="398"/>
                      <a:pt x="44" y="398"/>
                    </a:cubicBezTo>
                    <a:close/>
                    <a:moveTo>
                      <a:pt x="3086" y="869"/>
                    </a:moveTo>
                    <a:cubicBezTo>
                      <a:pt x="3086" y="868"/>
                      <a:pt x="3085" y="868"/>
                      <a:pt x="3085" y="867"/>
                    </a:cubicBezTo>
                    <a:cubicBezTo>
                      <a:pt x="3069" y="865"/>
                      <a:pt x="3054" y="863"/>
                      <a:pt x="3038" y="862"/>
                    </a:cubicBezTo>
                    <a:cubicBezTo>
                      <a:pt x="2981" y="857"/>
                      <a:pt x="2923" y="866"/>
                      <a:pt x="2866" y="860"/>
                    </a:cubicBezTo>
                    <a:cubicBezTo>
                      <a:pt x="2847" y="858"/>
                      <a:pt x="2828" y="863"/>
                      <a:pt x="2810" y="862"/>
                    </a:cubicBezTo>
                    <a:cubicBezTo>
                      <a:pt x="2774" y="860"/>
                      <a:pt x="2739" y="855"/>
                      <a:pt x="2703" y="854"/>
                    </a:cubicBezTo>
                    <a:cubicBezTo>
                      <a:pt x="2630" y="851"/>
                      <a:pt x="2558" y="850"/>
                      <a:pt x="2485" y="849"/>
                    </a:cubicBezTo>
                    <a:cubicBezTo>
                      <a:pt x="2474" y="848"/>
                      <a:pt x="2462" y="847"/>
                      <a:pt x="2451" y="846"/>
                    </a:cubicBezTo>
                    <a:cubicBezTo>
                      <a:pt x="2459" y="852"/>
                      <a:pt x="2469" y="854"/>
                      <a:pt x="2478" y="854"/>
                    </a:cubicBezTo>
                    <a:cubicBezTo>
                      <a:pt x="2521" y="856"/>
                      <a:pt x="2564" y="858"/>
                      <a:pt x="2607" y="860"/>
                    </a:cubicBezTo>
                    <a:cubicBezTo>
                      <a:pt x="2647" y="863"/>
                      <a:pt x="2688" y="867"/>
                      <a:pt x="2728" y="869"/>
                    </a:cubicBezTo>
                    <a:cubicBezTo>
                      <a:pt x="2799" y="871"/>
                      <a:pt x="2870" y="873"/>
                      <a:pt x="2942" y="875"/>
                    </a:cubicBezTo>
                    <a:cubicBezTo>
                      <a:pt x="2976" y="876"/>
                      <a:pt x="3011" y="877"/>
                      <a:pt x="3045" y="876"/>
                    </a:cubicBezTo>
                    <a:cubicBezTo>
                      <a:pt x="3059" y="876"/>
                      <a:pt x="3073" y="872"/>
                      <a:pt x="3086" y="869"/>
                    </a:cubicBezTo>
                    <a:close/>
                    <a:moveTo>
                      <a:pt x="1567" y="812"/>
                    </a:moveTo>
                    <a:cubicBezTo>
                      <a:pt x="1567" y="812"/>
                      <a:pt x="1567" y="811"/>
                      <a:pt x="1566" y="810"/>
                    </a:cubicBezTo>
                    <a:cubicBezTo>
                      <a:pt x="1402" y="814"/>
                      <a:pt x="1237" y="818"/>
                      <a:pt x="1072" y="822"/>
                    </a:cubicBezTo>
                    <a:cubicBezTo>
                      <a:pt x="1098" y="827"/>
                      <a:pt x="1123" y="831"/>
                      <a:pt x="1148" y="832"/>
                    </a:cubicBezTo>
                    <a:cubicBezTo>
                      <a:pt x="1199" y="832"/>
                      <a:pt x="1249" y="829"/>
                      <a:pt x="1299" y="829"/>
                    </a:cubicBezTo>
                    <a:cubicBezTo>
                      <a:pt x="1358" y="828"/>
                      <a:pt x="1417" y="831"/>
                      <a:pt x="1476" y="828"/>
                    </a:cubicBezTo>
                    <a:cubicBezTo>
                      <a:pt x="1506" y="827"/>
                      <a:pt x="1536" y="818"/>
                      <a:pt x="1567" y="812"/>
                    </a:cubicBezTo>
                    <a:close/>
                    <a:moveTo>
                      <a:pt x="3131" y="849"/>
                    </a:moveTo>
                    <a:cubicBezTo>
                      <a:pt x="3162" y="858"/>
                      <a:pt x="3196" y="839"/>
                      <a:pt x="3228" y="860"/>
                    </a:cubicBezTo>
                    <a:cubicBezTo>
                      <a:pt x="3183" y="862"/>
                      <a:pt x="3142" y="864"/>
                      <a:pt x="3102" y="866"/>
                    </a:cubicBezTo>
                    <a:cubicBezTo>
                      <a:pt x="3102" y="868"/>
                      <a:pt x="3102" y="869"/>
                      <a:pt x="3102" y="871"/>
                    </a:cubicBezTo>
                    <a:cubicBezTo>
                      <a:pt x="3198" y="871"/>
                      <a:pt x="3294" y="871"/>
                      <a:pt x="3390" y="871"/>
                    </a:cubicBezTo>
                    <a:cubicBezTo>
                      <a:pt x="3390" y="868"/>
                      <a:pt x="3390" y="865"/>
                      <a:pt x="3390" y="861"/>
                    </a:cubicBezTo>
                    <a:cubicBezTo>
                      <a:pt x="3348" y="861"/>
                      <a:pt x="3305" y="861"/>
                      <a:pt x="3263" y="861"/>
                    </a:cubicBezTo>
                    <a:cubicBezTo>
                      <a:pt x="3263" y="858"/>
                      <a:pt x="3263" y="855"/>
                      <a:pt x="3263" y="852"/>
                    </a:cubicBezTo>
                    <a:cubicBezTo>
                      <a:pt x="3294" y="852"/>
                      <a:pt x="3325" y="852"/>
                      <a:pt x="3357" y="852"/>
                    </a:cubicBezTo>
                    <a:cubicBezTo>
                      <a:pt x="3282" y="846"/>
                      <a:pt x="3207" y="825"/>
                      <a:pt x="3131" y="849"/>
                    </a:cubicBezTo>
                    <a:close/>
                    <a:moveTo>
                      <a:pt x="1026" y="782"/>
                    </a:moveTo>
                    <a:cubicBezTo>
                      <a:pt x="1093" y="779"/>
                      <a:pt x="1164" y="775"/>
                      <a:pt x="1235" y="772"/>
                    </a:cubicBezTo>
                    <a:cubicBezTo>
                      <a:pt x="1228" y="768"/>
                      <a:pt x="1220" y="765"/>
                      <a:pt x="1212" y="765"/>
                    </a:cubicBezTo>
                    <a:cubicBezTo>
                      <a:pt x="1198" y="765"/>
                      <a:pt x="1184" y="768"/>
                      <a:pt x="1171" y="767"/>
                    </a:cubicBezTo>
                    <a:cubicBezTo>
                      <a:pt x="1125" y="766"/>
                      <a:pt x="1080" y="764"/>
                      <a:pt x="1034" y="764"/>
                    </a:cubicBezTo>
                    <a:cubicBezTo>
                      <a:pt x="1015" y="763"/>
                      <a:pt x="995" y="765"/>
                      <a:pt x="975" y="766"/>
                    </a:cubicBezTo>
                    <a:cubicBezTo>
                      <a:pt x="975" y="768"/>
                      <a:pt x="975" y="770"/>
                      <a:pt x="976" y="772"/>
                    </a:cubicBezTo>
                    <a:cubicBezTo>
                      <a:pt x="994" y="773"/>
                      <a:pt x="1013" y="775"/>
                      <a:pt x="1031" y="776"/>
                    </a:cubicBezTo>
                    <a:cubicBezTo>
                      <a:pt x="1031" y="778"/>
                      <a:pt x="1031" y="780"/>
                      <a:pt x="1031" y="781"/>
                    </a:cubicBezTo>
                    <a:cubicBezTo>
                      <a:pt x="1028" y="782"/>
                      <a:pt x="1025" y="782"/>
                      <a:pt x="1026" y="782"/>
                    </a:cubicBezTo>
                    <a:close/>
                    <a:moveTo>
                      <a:pt x="1715" y="582"/>
                    </a:moveTo>
                    <a:cubicBezTo>
                      <a:pt x="1715" y="585"/>
                      <a:pt x="1715" y="587"/>
                      <a:pt x="1715" y="590"/>
                    </a:cubicBezTo>
                    <a:cubicBezTo>
                      <a:pt x="1775" y="590"/>
                      <a:pt x="1834" y="589"/>
                      <a:pt x="1893" y="590"/>
                    </a:cubicBezTo>
                    <a:cubicBezTo>
                      <a:pt x="1930" y="591"/>
                      <a:pt x="1968" y="583"/>
                      <a:pt x="2004" y="598"/>
                    </a:cubicBezTo>
                    <a:cubicBezTo>
                      <a:pt x="2013" y="601"/>
                      <a:pt x="2023" y="599"/>
                      <a:pt x="2033" y="600"/>
                    </a:cubicBezTo>
                    <a:cubicBezTo>
                      <a:pt x="2033" y="599"/>
                      <a:pt x="2033" y="598"/>
                      <a:pt x="2033" y="597"/>
                    </a:cubicBezTo>
                    <a:cubicBezTo>
                      <a:pt x="2024" y="596"/>
                      <a:pt x="2015" y="594"/>
                      <a:pt x="2006" y="593"/>
                    </a:cubicBezTo>
                    <a:cubicBezTo>
                      <a:pt x="2006" y="592"/>
                      <a:pt x="2006" y="590"/>
                      <a:pt x="2006" y="589"/>
                    </a:cubicBezTo>
                    <a:cubicBezTo>
                      <a:pt x="2032" y="588"/>
                      <a:pt x="2058" y="586"/>
                      <a:pt x="2084" y="585"/>
                    </a:cubicBezTo>
                    <a:cubicBezTo>
                      <a:pt x="2084" y="584"/>
                      <a:pt x="2084" y="583"/>
                      <a:pt x="2084" y="582"/>
                    </a:cubicBezTo>
                    <a:cubicBezTo>
                      <a:pt x="1961" y="582"/>
                      <a:pt x="1838" y="582"/>
                      <a:pt x="1715" y="582"/>
                    </a:cubicBezTo>
                    <a:close/>
                    <a:moveTo>
                      <a:pt x="1860" y="846"/>
                    </a:moveTo>
                    <a:cubicBezTo>
                      <a:pt x="1973" y="858"/>
                      <a:pt x="2082" y="850"/>
                      <a:pt x="2190" y="852"/>
                    </a:cubicBezTo>
                    <a:cubicBezTo>
                      <a:pt x="2190" y="850"/>
                      <a:pt x="2190" y="848"/>
                      <a:pt x="2190" y="846"/>
                    </a:cubicBezTo>
                    <a:cubicBezTo>
                      <a:pt x="2082" y="846"/>
                      <a:pt x="1974" y="846"/>
                      <a:pt x="1860" y="846"/>
                    </a:cubicBezTo>
                    <a:close/>
                    <a:moveTo>
                      <a:pt x="2732" y="497"/>
                    </a:moveTo>
                    <a:cubicBezTo>
                      <a:pt x="2732" y="499"/>
                      <a:pt x="2733" y="501"/>
                      <a:pt x="2733" y="503"/>
                    </a:cubicBezTo>
                    <a:cubicBezTo>
                      <a:pt x="2815" y="505"/>
                      <a:pt x="2897" y="507"/>
                      <a:pt x="2979" y="503"/>
                    </a:cubicBezTo>
                    <a:cubicBezTo>
                      <a:pt x="2979" y="501"/>
                      <a:pt x="2979" y="499"/>
                      <a:pt x="2979" y="497"/>
                    </a:cubicBezTo>
                    <a:cubicBezTo>
                      <a:pt x="2897" y="497"/>
                      <a:pt x="2815" y="497"/>
                      <a:pt x="2732" y="497"/>
                    </a:cubicBezTo>
                    <a:close/>
                    <a:moveTo>
                      <a:pt x="1642" y="871"/>
                    </a:moveTo>
                    <a:cubicBezTo>
                      <a:pt x="1622" y="871"/>
                      <a:pt x="1604" y="871"/>
                      <a:pt x="1586" y="871"/>
                    </a:cubicBezTo>
                    <a:cubicBezTo>
                      <a:pt x="1586" y="871"/>
                      <a:pt x="1586" y="872"/>
                      <a:pt x="1586" y="873"/>
                    </a:cubicBezTo>
                    <a:cubicBezTo>
                      <a:pt x="1593" y="874"/>
                      <a:pt x="1600" y="874"/>
                      <a:pt x="1607" y="874"/>
                    </a:cubicBezTo>
                    <a:cubicBezTo>
                      <a:pt x="1607" y="876"/>
                      <a:pt x="1607" y="878"/>
                      <a:pt x="1607" y="879"/>
                    </a:cubicBezTo>
                    <a:cubicBezTo>
                      <a:pt x="1578" y="879"/>
                      <a:pt x="1548" y="879"/>
                      <a:pt x="1519" y="879"/>
                    </a:cubicBezTo>
                    <a:cubicBezTo>
                      <a:pt x="1519" y="881"/>
                      <a:pt x="1519" y="883"/>
                      <a:pt x="1519" y="885"/>
                    </a:cubicBezTo>
                    <a:cubicBezTo>
                      <a:pt x="1534" y="885"/>
                      <a:pt x="1550" y="885"/>
                      <a:pt x="1565" y="885"/>
                    </a:cubicBezTo>
                    <a:cubicBezTo>
                      <a:pt x="1565" y="886"/>
                      <a:pt x="1565" y="887"/>
                      <a:pt x="1565" y="889"/>
                    </a:cubicBezTo>
                    <a:cubicBezTo>
                      <a:pt x="1558" y="890"/>
                      <a:pt x="1551" y="891"/>
                      <a:pt x="1544" y="892"/>
                    </a:cubicBezTo>
                    <a:cubicBezTo>
                      <a:pt x="1544" y="893"/>
                      <a:pt x="1544" y="894"/>
                      <a:pt x="1544" y="895"/>
                    </a:cubicBezTo>
                    <a:cubicBezTo>
                      <a:pt x="1590" y="890"/>
                      <a:pt x="1636" y="885"/>
                      <a:pt x="1682" y="880"/>
                    </a:cubicBezTo>
                    <a:cubicBezTo>
                      <a:pt x="1682" y="879"/>
                      <a:pt x="1682" y="878"/>
                      <a:pt x="1682" y="877"/>
                    </a:cubicBezTo>
                    <a:cubicBezTo>
                      <a:pt x="1666" y="877"/>
                      <a:pt x="1651" y="877"/>
                      <a:pt x="1633" y="877"/>
                    </a:cubicBezTo>
                    <a:cubicBezTo>
                      <a:pt x="1637" y="874"/>
                      <a:pt x="1639" y="873"/>
                      <a:pt x="1642" y="871"/>
                    </a:cubicBezTo>
                    <a:close/>
                    <a:moveTo>
                      <a:pt x="3146" y="164"/>
                    </a:moveTo>
                    <a:cubicBezTo>
                      <a:pt x="3146" y="166"/>
                      <a:pt x="3146" y="167"/>
                      <a:pt x="3146" y="168"/>
                    </a:cubicBezTo>
                    <a:cubicBezTo>
                      <a:pt x="3185" y="168"/>
                      <a:pt x="3224" y="168"/>
                      <a:pt x="3263" y="168"/>
                    </a:cubicBezTo>
                    <a:cubicBezTo>
                      <a:pt x="3237" y="156"/>
                      <a:pt x="3211" y="142"/>
                      <a:pt x="3180" y="155"/>
                    </a:cubicBezTo>
                    <a:cubicBezTo>
                      <a:pt x="3191" y="158"/>
                      <a:pt x="3202" y="160"/>
                      <a:pt x="3213" y="162"/>
                    </a:cubicBezTo>
                    <a:cubicBezTo>
                      <a:pt x="3213" y="163"/>
                      <a:pt x="3213" y="164"/>
                      <a:pt x="3212" y="164"/>
                    </a:cubicBezTo>
                    <a:cubicBezTo>
                      <a:pt x="3190" y="164"/>
                      <a:pt x="3168" y="164"/>
                      <a:pt x="3146" y="164"/>
                    </a:cubicBezTo>
                    <a:close/>
                    <a:moveTo>
                      <a:pt x="2203" y="745"/>
                    </a:moveTo>
                    <a:cubicBezTo>
                      <a:pt x="2204" y="744"/>
                      <a:pt x="2204" y="742"/>
                      <a:pt x="2204" y="741"/>
                    </a:cubicBezTo>
                    <a:cubicBezTo>
                      <a:pt x="2221" y="743"/>
                      <a:pt x="2238" y="744"/>
                      <a:pt x="2256" y="746"/>
                    </a:cubicBezTo>
                    <a:cubicBezTo>
                      <a:pt x="2256" y="743"/>
                      <a:pt x="2256" y="741"/>
                      <a:pt x="2256" y="738"/>
                    </a:cubicBezTo>
                    <a:cubicBezTo>
                      <a:pt x="2212" y="738"/>
                      <a:pt x="2169" y="738"/>
                      <a:pt x="2125" y="738"/>
                    </a:cubicBezTo>
                    <a:cubicBezTo>
                      <a:pt x="2125" y="739"/>
                      <a:pt x="2125" y="740"/>
                      <a:pt x="2125" y="742"/>
                    </a:cubicBezTo>
                    <a:cubicBezTo>
                      <a:pt x="2157" y="744"/>
                      <a:pt x="2190" y="747"/>
                      <a:pt x="2222" y="750"/>
                    </a:cubicBezTo>
                    <a:cubicBezTo>
                      <a:pt x="2222" y="748"/>
                      <a:pt x="2223" y="747"/>
                      <a:pt x="2223" y="745"/>
                    </a:cubicBezTo>
                    <a:cubicBezTo>
                      <a:pt x="2216" y="745"/>
                      <a:pt x="2210" y="745"/>
                      <a:pt x="2203" y="745"/>
                    </a:cubicBezTo>
                    <a:close/>
                    <a:moveTo>
                      <a:pt x="2500" y="797"/>
                    </a:moveTo>
                    <a:cubicBezTo>
                      <a:pt x="2500" y="796"/>
                      <a:pt x="2500" y="795"/>
                      <a:pt x="2500" y="794"/>
                    </a:cubicBezTo>
                    <a:cubicBezTo>
                      <a:pt x="2483" y="794"/>
                      <a:pt x="2466" y="794"/>
                      <a:pt x="2448" y="794"/>
                    </a:cubicBezTo>
                    <a:cubicBezTo>
                      <a:pt x="2431" y="794"/>
                      <a:pt x="2414" y="793"/>
                      <a:pt x="2397" y="793"/>
                    </a:cubicBezTo>
                    <a:cubicBezTo>
                      <a:pt x="2379" y="792"/>
                      <a:pt x="2362" y="791"/>
                      <a:pt x="2345" y="791"/>
                    </a:cubicBezTo>
                    <a:cubicBezTo>
                      <a:pt x="2329" y="791"/>
                      <a:pt x="2313" y="793"/>
                      <a:pt x="2296" y="794"/>
                    </a:cubicBezTo>
                    <a:cubicBezTo>
                      <a:pt x="2297" y="795"/>
                      <a:pt x="2297" y="796"/>
                      <a:pt x="2297" y="797"/>
                    </a:cubicBezTo>
                    <a:cubicBezTo>
                      <a:pt x="2364" y="797"/>
                      <a:pt x="2432" y="797"/>
                      <a:pt x="2500" y="797"/>
                    </a:cubicBezTo>
                    <a:close/>
                    <a:moveTo>
                      <a:pt x="2362" y="737"/>
                    </a:moveTo>
                    <a:cubicBezTo>
                      <a:pt x="2363" y="736"/>
                      <a:pt x="2364" y="735"/>
                      <a:pt x="2364" y="733"/>
                    </a:cubicBezTo>
                    <a:cubicBezTo>
                      <a:pt x="2331" y="733"/>
                      <a:pt x="2299" y="733"/>
                      <a:pt x="2268" y="733"/>
                    </a:cubicBezTo>
                    <a:cubicBezTo>
                      <a:pt x="2287" y="757"/>
                      <a:pt x="2312" y="745"/>
                      <a:pt x="2335" y="744"/>
                    </a:cubicBezTo>
                    <a:cubicBezTo>
                      <a:pt x="2334" y="742"/>
                      <a:pt x="2332" y="741"/>
                      <a:pt x="2328" y="737"/>
                    </a:cubicBezTo>
                    <a:cubicBezTo>
                      <a:pt x="2341" y="737"/>
                      <a:pt x="2352" y="737"/>
                      <a:pt x="2362" y="737"/>
                    </a:cubicBezTo>
                    <a:close/>
                    <a:moveTo>
                      <a:pt x="509" y="791"/>
                    </a:moveTo>
                    <a:cubicBezTo>
                      <a:pt x="482" y="772"/>
                      <a:pt x="449" y="774"/>
                      <a:pt x="433" y="791"/>
                    </a:cubicBezTo>
                    <a:cubicBezTo>
                      <a:pt x="456" y="791"/>
                      <a:pt x="480" y="791"/>
                      <a:pt x="509" y="791"/>
                    </a:cubicBezTo>
                    <a:close/>
                    <a:moveTo>
                      <a:pt x="1394" y="774"/>
                    </a:moveTo>
                    <a:cubicBezTo>
                      <a:pt x="1394" y="773"/>
                      <a:pt x="1394" y="771"/>
                      <a:pt x="1394" y="769"/>
                    </a:cubicBezTo>
                    <a:cubicBezTo>
                      <a:pt x="1359" y="769"/>
                      <a:pt x="1324" y="769"/>
                      <a:pt x="1289" y="769"/>
                    </a:cubicBezTo>
                    <a:cubicBezTo>
                      <a:pt x="1289" y="771"/>
                      <a:pt x="1289" y="773"/>
                      <a:pt x="1289" y="774"/>
                    </a:cubicBezTo>
                    <a:cubicBezTo>
                      <a:pt x="1324" y="774"/>
                      <a:pt x="1359" y="774"/>
                      <a:pt x="1394" y="774"/>
                    </a:cubicBezTo>
                    <a:close/>
                    <a:moveTo>
                      <a:pt x="2394" y="834"/>
                    </a:moveTo>
                    <a:cubicBezTo>
                      <a:pt x="2394" y="832"/>
                      <a:pt x="2394" y="829"/>
                      <a:pt x="2394" y="827"/>
                    </a:cubicBezTo>
                    <a:cubicBezTo>
                      <a:pt x="2364" y="825"/>
                      <a:pt x="2334" y="823"/>
                      <a:pt x="2304" y="820"/>
                    </a:cubicBezTo>
                    <a:cubicBezTo>
                      <a:pt x="2303" y="823"/>
                      <a:pt x="2303" y="826"/>
                      <a:pt x="2303" y="829"/>
                    </a:cubicBezTo>
                    <a:cubicBezTo>
                      <a:pt x="2333" y="831"/>
                      <a:pt x="2364" y="833"/>
                      <a:pt x="2394" y="834"/>
                    </a:cubicBezTo>
                    <a:close/>
                    <a:moveTo>
                      <a:pt x="2941" y="921"/>
                    </a:moveTo>
                    <a:cubicBezTo>
                      <a:pt x="2941" y="922"/>
                      <a:pt x="2941" y="924"/>
                      <a:pt x="2941" y="925"/>
                    </a:cubicBezTo>
                    <a:cubicBezTo>
                      <a:pt x="2984" y="925"/>
                      <a:pt x="3027" y="925"/>
                      <a:pt x="3069" y="925"/>
                    </a:cubicBezTo>
                    <a:cubicBezTo>
                      <a:pt x="3069" y="924"/>
                      <a:pt x="3069" y="922"/>
                      <a:pt x="3069" y="921"/>
                    </a:cubicBezTo>
                    <a:cubicBezTo>
                      <a:pt x="3027" y="921"/>
                      <a:pt x="2984" y="921"/>
                      <a:pt x="2941" y="921"/>
                    </a:cubicBezTo>
                    <a:close/>
                    <a:moveTo>
                      <a:pt x="1277" y="670"/>
                    </a:moveTo>
                    <a:cubicBezTo>
                      <a:pt x="1277" y="668"/>
                      <a:pt x="1277" y="667"/>
                      <a:pt x="1277" y="666"/>
                    </a:cubicBezTo>
                    <a:cubicBezTo>
                      <a:pt x="1242" y="666"/>
                      <a:pt x="1206" y="666"/>
                      <a:pt x="1171" y="666"/>
                    </a:cubicBezTo>
                    <a:cubicBezTo>
                      <a:pt x="1171" y="667"/>
                      <a:pt x="1171" y="668"/>
                      <a:pt x="1171" y="670"/>
                    </a:cubicBezTo>
                    <a:cubicBezTo>
                      <a:pt x="1206" y="670"/>
                      <a:pt x="1242" y="670"/>
                      <a:pt x="1277" y="670"/>
                    </a:cubicBezTo>
                    <a:close/>
                    <a:moveTo>
                      <a:pt x="2225" y="905"/>
                    </a:moveTo>
                    <a:cubicBezTo>
                      <a:pt x="2225" y="907"/>
                      <a:pt x="2225" y="909"/>
                      <a:pt x="2225" y="910"/>
                    </a:cubicBezTo>
                    <a:cubicBezTo>
                      <a:pt x="2257" y="910"/>
                      <a:pt x="2289" y="910"/>
                      <a:pt x="2321" y="910"/>
                    </a:cubicBezTo>
                    <a:cubicBezTo>
                      <a:pt x="2321" y="909"/>
                      <a:pt x="2321" y="907"/>
                      <a:pt x="2321" y="905"/>
                    </a:cubicBezTo>
                    <a:cubicBezTo>
                      <a:pt x="2289" y="905"/>
                      <a:pt x="2257" y="905"/>
                      <a:pt x="2225" y="905"/>
                    </a:cubicBezTo>
                    <a:close/>
                    <a:moveTo>
                      <a:pt x="2738" y="874"/>
                    </a:moveTo>
                    <a:cubicBezTo>
                      <a:pt x="2738" y="876"/>
                      <a:pt x="2737" y="879"/>
                      <a:pt x="2737" y="881"/>
                    </a:cubicBezTo>
                    <a:cubicBezTo>
                      <a:pt x="2769" y="886"/>
                      <a:pt x="2801" y="891"/>
                      <a:pt x="2834" y="896"/>
                    </a:cubicBezTo>
                    <a:cubicBezTo>
                      <a:pt x="2834" y="894"/>
                      <a:pt x="2834" y="893"/>
                      <a:pt x="2835" y="891"/>
                    </a:cubicBezTo>
                    <a:cubicBezTo>
                      <a:pt x="2821" y="890"/>
                      <a:pt x="2807" y="889"/>
                      <a:pt x="2793" y="886"/>
                    </a:cubicBezTo>
                    <a:cubicBezTo>
                      <a:pt x="2775" y="883"/>
                      <a:pt x="2756" y="878"/>
                      <a:pt x="2738" y="874"/>
                    </a:cubicBezTo>
                    <a:close/>
                    <a:moveTo>
                      <a:pt x="1637" y="745"/>
                    </a:moveTo>
                    <a:cubicBezTo>
                      <a:pt x="1637" y="746"/>
                      <a:pt x="1637" y="748"/>
                      <a:pt x="1637" y="749"/>
                    </a:cubicBezTo>
                    <a:cubicBezTo>
                      <a:pt x="1672" y="749"/>
                      <a:pt x="1706" y="749"/>
                      <a:pt x="1741" y="749"/>
                    </a:cubicBezTo>
                    <a:cubicBezTo>
                      <a:pt x="1741" y="748"/>
                      <a:pt x="1741" y="746"/>
                      <a:pt x="1741" y="745"/>
                    </a:cubicBezTo>
                    <a:cubicBezTo>
                      <a:pt x="1706" y="745"/>
                      <a:pt x="1671" y="745"/>
                      <a:pt x="1637" y="745"/>
                    </a:cubicBezTo>
                    <a:close/>
                    <a:moveTo>
                      <a:pt x="3074" y="946"/>
                    </a:moveTo>
                    <a:cubicBezTo>
                      <a:pt x="3054" y="925"/>
                      <a:pt x="3036" y="935"/>
                      <a:pt x="3019" y="935"/>
                    </a:cubicBezTo>
                    <a:cubicBezTo>
                      <a:pt x="3019" y="938"/>
                      <a:pt x="3019" y="940"/>
                      <a:pt x="3019" y="942"/>
                    </a:cubicBezTo>
                    <a:cubicBezTo>
                      <a:pt x="3036" y="944"/>
                      <a:pt x="3053" y="945"/>
                      <a:pt x="3074" y="946"/>
                    </a:cubicBezTo>
                    <a:close/>
                    <a:moveTo>
                      <a:pt x="1219" y="846"/>
                    </a:moveTo>
                    <a:cubicBezTo>
                      <a:pt x="1219" y="847"/>
                      <a:pt x="1219" y="848"/>
                      <a:pt x="1219" y="848"/>
                    </a:cubicBezTo>
                    <a:cubicBezTo>
                      <a:pt x="1261" y="848"/>
                      <a:pt x="1302" y="848"/>
                      <a:pt x="1344" y="848"/>
                    </a:cubicBezTo>
                    <a:cubicBezTo>
                      <a:pt x="1344" y="848"/>
                      <a:pt x="1344" y="847"/>
                      <a:pt x="1344" y="846"/>
                    </a:cubicBezTo>
                    <a:cubicBezTo>
                      <a:pt x="1302" y="846"/>
                      <a:pt x="1261" y="846"/>
                      <a:pt x="1219" y="846"/>
                    </a:cubicBezTo>
                    <a:close/>
                    <a:moveTo>
                      <a:pt x="3055" y="502"/>
                    </a:moveTo>
                    <a:cubicBezTo>
                      <a:pt x="3055" y="500"/>
                      <a:pt x="3055" y="498"/>
                      <a:pt x="3055" y="497"/>
                    </a:cubicBezTo>
                    <a:cubicBezTo>
                      <a:pt x="3038" y="497"/>
                      <a:pt x="3022" y="497"/>
                      <a:pt x="3005" y="497"/>
                    </a:cubicBezTo>
                    <a:cubicBezTo>
                      <a:pt x="3005" y="499"/>
                      <a:pt x="3006" y="502"/>
                      <a:pt x="3006" y="504"/>
                    </a:cubicBezTo>
                    <a:cubicBezTo>
                      <a:pt x="3022" y="504"/>
                      <a:pt x="3039" y="503"/>
                      <a:pt x="3055" y="502"/>
                    </a:cubicBezTo>
                    <a:close/>
                    <a:moveTo>
                      <a:pt x="653" y="768"/>
                    </a:moveTo>
                    <a:cubicBezTo>
                      <a:pt x="653" y="771"/>
                      <a:pt x="654" y="774"/>
                      <a:pt x="654" y="776"/>
                    </a:cubicBezTo>
                    <a:cubicBezTo>
                      <a:pt x="686" y="775"/>
                      <a:pt x="718" y="773"/>
                      <a:pt x="750" y="771"/>
                    </a:cubicBezTo>
                    <a:cubicBezTo>
                      <a:pt x="750" y="770"/>
                      <a:pt x="750" y="769"/>
                      <a:pt x="750" y="768"/>
                    </a:cubicBezTo>
                    <a:cubicBezTo>
                      <a:pt x="717" y="768"/>
                      <a:pt x="685" y="768"/>
                      <a:pt x="653" y="768"/>
                    </a:cubicBezTo>
                    <a:close/>
                    <a:moveTo>
                      <a:pt x="281" y="794"/>
                    </a:moveTo>
                    <a:cubicBezTo>
                      <a:pt x="282" y="797"/>
                      <a:pt x="283" y="800"/>
                      <a:pt x="283" y="802"/>
                    </a:cubicBezTo>
                    <a:cubicBezTo>
                      <a:pt x="302" y="798"/>
                      <a:pt x="320" y="794"/>
                      <a:pt x="338" y="790"/>
                    </a:cubicBezTo>
                    <a:cubicBezTo>
                      <a:pt x="338" y="788"/>
                      <a:pt x="338" y="786"/>
                      <a:pt x="337" y="784"/>
                    </a:cubicBezTo>
                    <a:cubicBezTo>
                      <a:pt x="318" y="787"/>
                      <a:pt x="300" y="791"/>
                      <a:pt x="281" y="794"/>
                    </a:cubicBezTo>
                    <a:close/>
                    <a:moveTo>
                      <a:pt x="2788" y="721"/>
                    </a:moveTo>
                    <a:cubicBezTo>
                      <a:pt x="2762" y="704"/>
                      <a:pt x="2742" y="715"/>
                      <a:pt x="2722" y="721"/>
                    </a:cubicBezTo>
                    <a:cubicBezTo>
                      <a:pt x="2742" y="721"/>
                      <a:pt x="2762" y="721"/>
                      <a:pt x="2788" y="721"/>
                    </a:cubicBezTo>
                    <a:close/>
                    <a:moveTo>
                      <a:pt x="3306" y="717"/>
                    </a:moveTo>
                    <a:cubicBezTo>
                      <a:pt x="3306" y="718"/>
                      <a:pt x="3305" y="720"/>
                      <a:pt x="3305" y="721"/>
                    </a:cubicBezTo>
                    <a:cubicBezTo>
                      <a:pt x="3332" y="724"/>
                      <a:pt x="3358" y="726"/>
                      <a:pt x="3384" y="728"/>
                    </a:cubicBezTo>
                    <a:cubicBezTo>
                      <a:pt x="3384" y="726"/>
                      <a:pt x="3384" y="724"/>
                      <a:pt x="3385" y="723"/>
                    </a:cubicBezTo>
                    <a:cubicBezTo>
                      <a:pt x="3358" y="721"/>
                      <a:pt x="3332" y="719"/>
                      <a:pt x="3306" y="717"/>
                    </a:cubicBezTo>
                    <a:close/>
                    <a:moveTo>
                      <a:pt x="2322" y="606"/>
                    </a:moveTo>
                    <a:cubicBezTo>
                      <a:pt x="2322" y="604"/>
                      <a:pt x="2322" y="602"/>
                      <a:pt x="2322" y="601"/>
                    </a:cubicBezTo>
                    <a:cubicBezTo>
                      <a:pt x="2295" y="599"/>
                      <a:pt x="2268" y="598"/>
                      <a:pt x="2241" y="597"/>
                    </a:cubicBezTo>
                    <a:cubicBezTo>
                      <a:pt x="2241" y="598"/>
                      <a:pt x="2241" y="600"/>
                      <a:pt x="2241" y="601"/>
                    </a:cubicBezTo>
                    <a:cubicBezTo>
                      <a:pt x="2268" y="603"/>
                      <a:pt x="2295" y="604"/>
                      <a:pt x="2322" y="606"/>
                    </a:cubicBezTo>
                    <a:close/>
                    <a:moveTo>
                      <a:pt x="2164" y="590"/>
                    </a:moveTo>
                    <a:cubicBezTo>
                      <a:pt x="2163" y="592"/>
                      <a:pt x="2163" y="593"/>
                      <a:pt x="2163" y="595"/>
                    </a:cubicBezTo>
                    <a:cubicBezTo>
                      <a:pt x="2173" y="597"/>
                      <a:pt x="2183" y="600"/>
                      <a:pt x="2193" y="600"/>
                    </a:cubicBezTo>
                    <a:cubicBezTo>
                      <a:pt x="2204" y="600"/>
                      <a:pt x="2214" y="598"/>
                      <a:pt x="2225" y="597"/>
                    </a:cubicBezTo>
                    <a:cubicBezTo>
                      <a:pt x="2225" y="596"/>
                      <a:pt x="2225" y="595"/>
                      <a:pt x="2225" y="595"/>
                    </a:cubicBezTo>
                    <a:cubicBezTo>
                      <a:pt x="2204" y="593"/>
                      <a:pt x="2184" y="592"/>
                      <a:pt x="2164" y="590"/>
                    </a:cubicBezTo>
                    <a:close/>
                    <a:moveTo>
                      <a:pt x="2123" y="903"/>
                    </a:moveTo>
                    <a:cubicBezTo>
                      <a:pt x="2123" y="904"/>
                      <a:pt x="2123" y="905"/>
                      <a:pt x="2123" y="906"/>
                    </a:cubicBezTo>
                    <a:cubicBezTo>
                      <a:pt x="2152" y="906"/>
                      <a:pt x="2182" y="906"/>
                      <a:pt x="2211" y="906"/>
                    </a:cubicBezTo>
                    <a:cubicBezTo>
                      <a:pt x="2211" y="905"/>
                      <a:pt x="2211" y="904"/>
                      <a:pt x="2211" y="903"/>
                    </a:cubicBezTo>
                    <a:cubicBezTo>
                      <a:pt x="2182" y="903"/>
                      <a:pt x="2152" y="903"/>
                      <a:pt x="2123" y="903"/>
                    </a:cubicBezTo>
                    <a:close/>
                    <a:moveTo>
                      <a:pt x="2261" y="828"/>
                    </a:moveTo>
                    <a:cubicBezTo>
                      <a:pt x="2261" y="827"/>
                      <a:pt x="2261" y="826"/>
                      <a:pt x="2261" y="825"/>
                    </a:cubicBezTo>
                    <a:cubicBezTo>
                      <a:pt x="2230" y="825"/>
                      <a:pt x="2199" y="825"/>
                      <a:pt x="2168" y="825"/>
                    </a:cubicBezTo>
                    <a:cubicBezTo>
                      <a:pt x="2168" y="826"/>
                      <a:pt x="2168" y="827"/>
                      <a:pt x="2168" y="828"/>
                    </a:cubicBezTo>
                    <a:cubicBezTo>
                      <a:pt x="2199" y="828"/>
                      <a:pt x="2230" y="828"/>
                      <a:pt x="2261" y="828"/>
                    </a:cubicBezTo>
                    <a:close/>
                    <a:moveTo>
                      <a:pt x="955" y="661"/>
                    </a:moveTo>
                    <a:cubicBezTo>
                      <a:pt x="954" y="662"/>
                      <a:pt x="954" y="662"/>
                      <a:pt x="954" y="663"/>
                    </a:cubicBezTo>
                    <a:cubicBezTo>
                      <a:pt x="979" y="663"/>
                      <a:pt x="1004" y="663"/>
                      <a:pt x="1028" y="663"/>
                    </a:cubicBezTo>
                    <a:cubicBezTo>
                      <a:pt x="1028" y="661"/>
                      <a:pt x="1028" y="659"/>
                      <a:pt x="1028" y="657"/>
                    </a:cubicBezTo>
                    <a:cubicBezTo>
                      <a:pt x="1004" y="658"/>
                      <a:pt x="979" y="660"/>
                      <a:pt x="955" y="661"/>
                    </a:cubicBezTo>
                    <a:close/>
                    <a:moveTo>
                      <a:pt x="1762" y="685"/>
                    </a:moveTo>
                    <a:cubicBezTo>
                      <a:pt x="1762" y="684"/>
                      <a:pt x="1762" y="683"/>
                      <a:pt x="1762" y="681"/>
                    </a:cubicBezTo>
                    <a:cubicBezTo>
                      <a:pt x="1742" y="681"/>
                      <a:pt x="1723" y="681"/>
                      <a:pt x="1703" y="681"/>
                    </a:cubicBezTo>
                    <a:cubicBezTo>
                      <a:pt x="1703" y="683"/>
                      <a:pt x="1703" y="684"/>
                      <a:pt x="1704" y="685"/>
                    </a:cubicBezTo>
                    <a:cubicBezTo>
                      <a:pt x="1723" y="685"/>
                      <a:pt x="1743" y="685"/>
                      <a:pt x="1762" y="685"/>
                    </a:cubicBezTo>
                    <a:close/>
                    <a:moveTo>
                      <a:pt x="1364" y="872"/>
                    </a:moveTo>
                    <a:cubicBezTo>
                      <a:pt x="1365" y="875"/>
                      <a:pt x="1365" y="877"/>
                      <a:pt x="1365" y="880"/>
                    </a:cubicBezTo>
                    <a:cubicBezTo>
                      <a:pt x="1381" y="878"/>
                      <a:pt x="1398" y="877"/>
                      <a:pt x="1414" y="875"/>
                    </a:cubicBezTo>
                    <a:cubicBezTo>
                      <a:pt x="1414" y="874"/>
                      <a:pt x="1414" y="873"/>
                      <a:pt x="1414" y="872"/>
                    </a:cubicBezTo>
                    <a:cubicBezTo>
                      <a:pt x="1397" y="872"/>
                      <a:pt x="1381" y="872"/>
                      <a:pt x="1364" y="872"/>
                    </a:cubicBezTo>
                    <a:close/>
                    <a:moveTo>
                      <a:pt x="2329" y="844"/>
                    </a:moveTo>
                    <a:cubicBezTo>
                      <a:pt x="2329" y="843"/>
                      <a:pt x="2329" y="841"/>
                      <a:pt x="2329" y="840"/>
                    </a:cubicBezTo>
                    <a:cubicBezTo>
                      <a:pt x="2312" y="840"/>
                      <a:pt x="2295" y="840"/>
                      <a:pt x="2278" y="840"/>
                    </a:cubicBezTo>
                    <a:cubicBezTo>
                      <a:pt x="2278" y="841"/>
                      <a:pt x="2278" y="843"/>
                      <a:pt x="2278" y="844"/>
                    </a:cubicBezTo>
                    <a:cubicBezTo>
                      <a:pt x="2295" y="844"/>
                      <a:pt x="2312" y="844"/>
                      <a:pt x="2329" y="844"/>
                    </a:cubicBezTo>
                    <a:close/>
                    <a:moveTo>
                      <a:pt x="1447" y="801"/>
                    </a:moveTo>
                    <a:cubicBezTo>
                      <a:pt x="1447" y="802"/>
                      <a:pt x="1447" y="803"/>
                      <a:pt x="1447" y="804"/>
                    </a:cubicBezTo>
                    <a:cubicBezTo>
                      <a:pt x="1474" y="804"/>
                      <a:pt x="1501" y="804"/>
                      <a:pt x="1529" y="804"/>
                    </a:cubicBezTo>
                    <a:cubicBezTo>
                      <a:pt x="1529" y="803"/>
                      <a:pt x="1529" y="802"/>
                      <a:pt x="1529" y="801"/>
                    </a:cubicBezTo>
                    <a:cubicBezTo>
                      <a:pt x="1501" y="801"/>
                      <a:pt x="1474" y="801"/>
                      <a:pt x="1447" y="801"/>
                    </a:cubicBezTo>
                    <a:close/>
                    <a:moveTo>
                      <a:pt x="2649" y="874"/>
                    </a:moveTo>
                    <a:cubicBezTo>
                      <a:pt x="2649" y="876"/>
                      <a:pt x="2650" y="879"/>
                      <a:pt x="2650" y="882"/>
                    </a:cubicBezTo>
                    <a:cubicBezTo>
                      <a:pt x="2664" y="880"/>
                      <a:pt x="2678" y="878"/>
                      <a:pt x="2691" y="876"/>
                    </a:cubicBezTo>
                    <a:cubicBezTo>
                      <a:pt x="2691" y="874"/>
                      <a:pt x="2691" y="873"/>
                      <a:pt x="2691" y="871"/>
                    </a:cubicBezTo>
                    <a:cubicBezTo>
                      <a:pt x="2677" y="872"/>
                      <a:pt x="2663" y="873"/>
                      <a:pt x="2649" y="874"/>
                    </a:cubicBezTo>
                    <a:close/>
                    <a:moveTo>
                      <a:pt x="2434" y="678"/>
                    </a:moveTo>
                    <a:cubicBezTo>
                      <a:pt x="2434" y="677"/>
                      <a:pt x="2434" y="675"/>
                      <a:pt x="2434" y="674"/>
                    </a:cubicBezTo>
                    <a:cubicBezTo>
                      <a:pt x="2409" y="675"/>
                      <a:pt x="2384" y="677"/>
                      <a:pt x="2360" y="678"/>
                    </a:cubicBezTo>
                    <a:cubicBezTo>
                      <a:pt x="2360" y="680"/>
                      <a:pt x="2360" y="681"/>
                      <a:pt x="2360" y="682"/>
                    </a:cubicBezTo>
                    <a:cubicBezTo>
                      <a:pt x="2385" y="681"/>
                      <a:pt x="2410" y="679"/>
                      <a:pt x="2434" y="678"/>
                    </a:cubicBezTo>
                    <a:close/>
                    <a:moveTo>
                      <a:pt x="2441" y="598"/>
                    </a:moveTo>
                    <a:cubicBezTo>
                      <a:pt x="2441" y="596"/>
                      <a:pt x="2441" y="594"/>
                      <a:pt x="2441" y="593"/>
                    </a:cubicBezTo>
                    <a:cubicBezTo>
                      <a:pt x="2423" y="593"/>
                      <a:pt x="2404" y="593"/>
                      <a:pt x="2386" y="593"/>
                    </a:cubicBezTo>
                    <a:cubicBezTo>
                      <a:pt x="2386" y="594"/>
                      <a:pt x="2386" y="596"/>
                      <a:pt x="2386" y="598"/>
                    </a:cubicBezTo>
                    <a:cubicBezTo>
                      <a:pt x="2405" y="598"/>
                      <a:pt x="2423" y="598"/>
                      <a:pt x="2441" y="598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b="-4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F66D47C-6336-66CC-5A18-AA492BB31022}"/>
                  </a:ext>
                </a:extLst>
              </p:cNvPr>
              <p:cNvSpPr txBox="1"/>
              <p:nvPr/>
            </p:nvSpPr>
            <p:spPr>
              <a:xfrm>
                <a:off x="3208581" y="2906448"/>
                <a:ext cx="1103971" cy="73718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800" b="0" i="1" dirty="0">
                        <a:latin typeface="Cambria Math" panose="02040503050406030204" pitchFamily="18" charset="0"/>
                        <a:ea typeface="楷体_GB2312" panose="02010609030101010101" pitchFamily="49" charset="-122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800" b="0" i="1" dirty="0">
                            <a:latin typeface="Cambria Math" panose="02040503050406030204" pitchFamily="18" charset="0"/>
                            <a:ea typeface="楷体_GB2312" panose="02010609030101010101" pitchFamily="49" charset="-122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b="0" i="1" dirty="0">
                                <a:latin typeface="Cambria Math" panose="02040503050406030204" pitchFamily="18" charset="0"/>
                                <a:ea typeface="楷体_GB2312" panose="02010609030101010101" pitchFamily="49" charset="-122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dirty="0">
                                <a:latin typeface="Cambria Math" panose="02040503050406030204" pitchFamily="18" charset="0"/>
                                <a:ea typeface="楷体_GB2312" panose="02010609030101010101" pitchFamily="49" charset="-122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latin typeface="楷体_GB2312" panose="02010609030101010101" pitchFamily="49" charset="-122"/>
                    <a:ea typeface="楷体_GB2312" panose="02010609030101010101" pitchFamily="49" charset="-122"/>
                    <a:cs typeface="Arial" panose="020B0604020202020204" pitchFamily="34" charset="0"/>
                  </a:rPr>
                  <a:t> </a:t>
                </a:r>
                <a:endParaRPr lang="zh-CN" altLang="en-US" sz="2800" dirty="0">
                  <a:latin typeface="楷体_GB2312" panose="02010609030101010101" pitchFamily="49" charset="-122"/>
                  <a:ea typeface="楷体_GB2312" panose="0201060903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F66D47C-6336-66CC-5A18-AA492BB31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581" y="2906448"/>
                <a:ext cx="1103971" cy="737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BE5DF6D-D7D2-DC53-6EDB-88912D5403D7}"/>
                  </a:ext>
                </a:extLst>
              </p:cNvPr>
              <p:cNvSpPr txBox="1"/>
              <p:nvPr/>
            </p:nvSpPr>
            <p:spPr>
              <a:xfrm>
                <a:off x="5956522" y="2904172"/>
                <a:ext cx="1103971" cy="7691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8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800" b="0" i="1" dirty="0">
                            <a:latin typeface="Cambria Math" panose="02040503050406030204" pitchFamily="18" charset="0"/>
                            <a:ea typeface="楷体_GB2312" panose="02010609030101010101" pitchFamily="49" charset="-122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  <a:ea typeface="楷体_GB2312" panose="02010609030101010101" pitchFamily="49" charset="-122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  <a:ea typeface="楷体_GB2312" panose="02010609030101010101" pitchFamily="49" charset="-122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sz="2800" i="1" dirty="0">
                                    <a:latin typeface="Cambria Math" panose="02040503050406030204" pitchFamily="18" charset="0"/>
                                    <a:ea typeface="楷体_GB2312" panose="02010609030101010101" pitchFamily="49" charset="-122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latin typeface="楷体_GB2312" panose="02010609030101010101" pitchFamily="49" charset="-122"/>
                    <a:ea typeface="楷体_GB2312" panose="02010609030101010101" pitchFamily="49" charset="-122"/>
                    <a:cs typeface="Arial" panose="020B0604020202020204" pitchFamily="34" charset="0"/>
                  </a:rPr>
                  <a:t> </a:t>
                </a:r>
                <a:endParaRPr lang="zh-CN" altLang="en-US" sz="2800" dirty="0">
                  <a:latin typeface="楷体_GB2312" panose="02010609030101010101" pitchFamily="49" charset="-122"/>
                  <a:ea typeface="楷体_GB2312" panose="0201060903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BE5DF6D-D7D2-DC53-6EDB-88912D540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522" y="2904172"/>
                <a:ext cx="1103971" cy="769121"/>
              </a:xfrm>
              <a:prstGeom prst="rect">
                <a:avLst/>
              </a:prstGeom>
              <a:blipFill>
                <a:blip r:embed="rId5"/>
                <a:stretch>
                  <a:fillRect l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FFF4B66D-7048-B330-603D-A119BA374E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" t="5891" r="3043"/>
          <a:stretch/>
        </p:blipFill>
        <p:spPr>
          <a:xfrm>
            <a:off x="2131217" y="4543031"/>
            <a:ext cx="5797554" cy="2414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E43F0C9-A2AE-A3A6-7F33-F4F8C58084F7}"/>
              </a:ext>
            </a:extLst>
          </p:cNvPr>
          <p:cNvSpPr txBox="1"/>
          <p:nvPr/>
        </p:nvSpPr>
        <p:spPr>
          <a:xfrm>
            <a:off x="4574087" y="3027122"/>
            <a:ext cx="11039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v.s. </a:t>
            </a:r>
            <a:endParaRPr lang="zh-CN" altLang="en-US" sz="28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3434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9496362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Perspectives</a:t>
            </a:r>
            <a:endParaRPr lang="zh-CN" altLang="en-US" sz="3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Freeform 34">
            <a:extLst>
              <a:ext uri="{FF2B5EF4-FFF2-40B4-BE49-F238E27FC236}">
                <a16:creationId xmlns:a16="http://schemas.microsoft.com/office/drawing/2014/main" id="{AB97CEC0-8F27-1256-82F0-7FF42384F2CD}"/>
              </a:ext>
            </a:extLst>
          </p:cNvPr>
          <p:cNvSpPr>
            <a:spLocks noEditPoints="1"/>
          </p:cNvSpPr>
          <p:nvPr/>
        </p:nvSpPr>
        <p:spPr bwMode="auto">
          <a:xfrm>
            <a:off x="493490" y="1636612"/>
            <a:ext cx="9138167" cy="810222"/>
          </a:xfrm>
          <a:custGeom>
            <a:avLst/>
            <a:gdLst>
              <a:gd name="T0" fmla="*/ 26 w 3711"/>
              <a:gd name="T1" fmla="*/ 284 h 969"/>
              <a:gd name="T2" fmla="*/ 283 w 3711"/>
              <a:gd name="T3" fmla="*/ 144 h 969"/>
              <a:gd name="T4" fmla="*/ 394 w 3711"/>
              <a:gd name="T5" fmla="*/ 65 h 969"/>
              <a:gd name="T6" fmla="*/ 1140 w 3711"/>
              <a:gd name="T7" fmla="*/ 13 h 969"/>
              <a:gd name="T8" fmla="*/ 2918 w 3711"/>
              <a:gd name="T9" fmla="*/ 66 h 969"/>
              <a:gd name="T10" fmla="*/ 3387 w 3711"/>
              <a:gd name="T11" fmla="*/ 146 h 969"/>
              <a:gd name="T12" fmla="*/ 3587 w 3711"/>
              <a:gd name="T13" fmla="*/ 188 h 969"/>
              <a:gd name="T14" fmla="*/ 3562 w 3711"/>
              <a:gd name="T15" fmla="*/ 303 h 969"/>
              <a:gd name="T16" fmla="*/ 3630 w 3711"/>
              <a:gd name="T17" fmla="*/ 389 h 969"/>
              <a:gd name="T18" fmla="*/ 3463 w 3711"/>
              <a:gd name="T19" fmla="*/ 519 h 969"/>
              <a:gd name="T20" fmla="*/ 3667 w 3711"/>
              <a:gd name="T21" fmla="*/ 614 h 969"/>
              <a:gd name="T22" fmla="*/ 3484 w 3711"/>
              <a:gd name="T23" fmla="*/ 637 h 969"/>
              <a:gd name="T24" fmla="*/ 3566 w 3711"/>
              <a:gd name="T25" fmla="*/ 718 h 969"/>
              <a:gd name="T26" fmla="*/ 3512 w 3711"/>
              <a:gd name="T27" fmla="*/ 815 h 969"/>
              <a:gd name="T28" fmla="*/ 3417 w 3711"/>
              <a:gd name="T29" fmla="*/ 880 h 969"/>
              <a:gd name="T30" fmla="*/ 3543 w 3711"/>
              <a:gd name="T31" fmla="*/ 941 h 969"/>
              <a:gd name="T32" fmla="*/ 3315 w 3711"/>
              <a:gd name="T33" fmla="*/ 958 h 969"/>
              <a:gd name="T34" fmla="*/ 2731 w 3711"/>
              <a:gd name="T35" fmla="*/ 934 h 969"/>
              <a:gd name="T36" fmla="*/ 2742 w 3711"/>
              <a:gd name="T37" fmla="*/ 924 h 969"/>
              <a:gd name="T38" fmla="*/ 2035 w 3711"/>
              <a:gd name="T39" fmla="*/ 918 h 969"/>
              <a:gd name="T40" fmla="*/ 1396 w 3711"/>
              <a:gd name="T41" fmla="*/ 894 h 969"/>
              <a:gd name="T42" fmla="*/ 1581 w 3711"/>
              <a:gd name="T43" fmla="*/ 860 h 969"/>
              <a:gd name="T44" fmla="*/ 1284 w 3711"/>
              <a:gd name="T45" fmla="*/ 903 h 969"/>
              <a:gd name="T46" fmla="*/ 1054 w 3711"/>
              <a:gd name="T47" fmla="*/ 913 h 969"/>
              <a:gd name="T48" fmla="*/ 612 w 3711"/>
              <a:gd name="T49" fmla="*/ 927 h 969"/>
              <a:gd name="T50" fmla="*/ 365 w 3711"/>
              <a:gd name="T51" fmla="*/ 933 h 969"/>
              <a:gd name="T52" fmla="*/ 292 w 3711"/>
              <a:gd name="T53" fmla="*/ 856 h 969"/>
              <a:gd name="T54" fmla="*/ 155 w 3711"/>
              <a:gd name="T55" fmla="*/ 801 h 969"/>
              <a:gd name="T56" fmla="*/ 238 w 3711"/>
              <a:gd name="T57" fmla="*/ 701 h 969"/>
              <a:gd name="T58" fmla="*/ 182 w 3711"/>
              <a:gd name="T59" fmla="*/ 606 h 969"/>
              <a:gd name="T60" fmla="*/ 16 w 3711"/>
              <a:gd name="T61" fmla="*/ 476 h 969"/>
              <a:gd name="T62" fmla="*/ 3086 w 3711"/>
              <a:gd name="T63" fmla="*/ 869 h 969"/>
              <a:gd name="T64" fmla="*/ 2478 w 3711"/>
              <a:gd name="T65" fmla="*/ 854 h 969"/>
              <a:gd name="T66" fmla="*/ 1072 w 3711"/>
              <a:gd name="T67" fmla="*/ 822 h 969"/>
              <a:gd name="T68" fmla="*/ 3102 w 3711"/>
              <a:gd name="T69" fmla="*/ 871 h 969"/>
              <a:gd name="T70" fmla="*/ 1235 w 3711"/>
              <a:gd name="T71" fmla="*/ 772 h 969"/>
              <a:gd name="T72" fmla="*/ 1026 w 3711"/>
              <a:gd name="T73" fmla="*/ 782 h 969"/>
              <a:gd name="T74" fmla="*/ 2006 w 3711"/>
              <a:gd name="T75" fmla="*/ 589 h 969"/>
              <a:gd name="T76" fmla="*/ 2732 w 3711"/>
              <a:gd name="T77" fmla="*/ 497 h 969"/>
              <a:gd name="T78" fmla="*/ 1607 w 3711"/>
              <a:gd name="T79" fmla="*/ 874 h 969"/>
              <a:gd name="T80" fmla="*/ 1682 w 3711"/>
              <a:gd name="T81" fmla="*/ 880 h 969"/>
              <a:gd name="T82" fmla="*/ 3213 w 3711"/>
              <a:gd name="T83" fmla="*/ 162 h 969"/>
              <a:gd name="T84" fmla="*/ 2125 w 3711"/>
              <a:gd name="T85" fmla="*/ 742 h 969"/>
              <a:gd name="T86" fmla="*/ 2345 w 3711"/>
              <a:gd name="T87" fmla="*/ 791 h 969"/>
              <a:gd name="T88" fmla="*/ 2328 w 3711"/>
              <a:gd name="T89" fmla="*/ 737 h 969"/>
              <a:gd name="T90" fmla="*/ 1289 w 3711"/>
              <a:gd name="T91" fmla="*/ 774 h 969"/>
              <a:gd name="T92" fmla="*/ 2941 w 3711"/>
              <a:gd name="T93" fmla="*/ 925 h 969"/>
              <a:gd name="T94" fmla="*/ 1277 w 3711"/>
              <a:gd name="T95" fmla="*/ 670 h 969"/>
              <a:gd name="T96" fmla="*/ 2834 w 3711"/>
              <a:gd name="T97" fmla="*/ 896 h 969"/>
              <a:gd name="T98" fmla="*/ 1637 w 3711"/>
              <a:gd name="T99" fmla="*/ 745 h 969"/>
              <a:gd name="T100" fmla="*/ 1344 w 3711"/>
              <a:gd name="T101" fmla="*/ 846 h 969"/>
              <a:gd name="T102" fmla="*/ 654 w 3711"/>
              <a:gd name="T103" fmla="*/ 776 h 969"/>
              <a:gd name="T104" fmla="*/ 281 w 3711"/>
              <a:gd name="T105" fmla="*/ 794 h 969"/>
              <a:gd name="T106" fmla="*/ 3306 w 3711"/>
              <a:gd name="T107" fmla="*/ 717 h 969"/>
              <a:gd name="T108" fmla="*/ 2193 w 3711"/>
              <a:gd name="T109" fmla="*/ 600 h 969"/>
              <a:gd name="T110" fmla="*/ 2123 w 3711"/>
              <a:gd name="T111" fmla="*/ 903 h 969"/>
              <a:gd name="T112" fmla="*/ 1028 w 3711"/>
              <a:gd name="T113" fmla="*/ 663 h 969"/>
              <a:gd name="T114" fmla="*/ 1364 w 3711"/>
              <a:gd name="T115" fmla="*/ 872 h 969"/>
              <a:gd name="T116" fmla="*/ 2278 w 3711"/>
              <a:gd name="T117" fmla="*/ 844 h 969"/>
              <a:gd name="T118" fmla="*/ 2650 w 3711"/>
              <a:gd name="T119" fmla="*/ 882 h 969"/>
              <a:gd name="T120" fmla="*/ 2434 w 3711"/>
              <a:gd name="T121" fmla="*/ 678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11" h="969">
                <a:moveTo>
                  <a:pt x="44" y="398"/>
                </a:moveTo>
                <a:cubicBezTo>
                  <a:pt x="37" y="398"/>
                  <a:pt x="30" y="398"/>
                  <a:pt x="23" y="398"/>
                </a:cubicBezTo>
                <a:cubicBezTo>
                  <a:pt x="16" y="399"/>
                  <a:pt x="10" y="399"/>
                  <a:pt x="3" y="400"/>
                </a:cubicBezTo>
                <a:cubicBezTo>
                  <a:pt x="2" y="397"/>
                  <a:pt x="1" y="394"/>
                  <a:pt x="0" y="392"/>
                </a:cubicBezTo>
                <a:cubicBezTo>
                  <a:pt x="12" y="383"/>
                  <a:pt x="24" y="374"/>
                  <a:pt x="36" y="365"/>
                </a:cubicBezTo>
                <a:cubicBezTo>
                  <a:pt x="35" y="365"/>
                  <a:pt x="32" y="364"/>
                  <a:pt x="28" y="362"/>
                </a:cubicBezTo>
                <a:cubicBezTo>
                  <a:pt x="53" y="350"/>
                  <a:pt x="77" y="338"/>
                  <a:pt x="104" y="326"/>
                </a:cubicBezTo>
                <a:cubicBezTo>
                  <a:pt x="77" y="311"/>
                  <a:pt x="53" y="298"/>
                  <a:pt x="26" y="284"/>
                </a:cubicBezTo>
                <a:cubicBezTo>
                  <a:pt x="34" y="276"/>
                  <a:pt x="41" y="269"/>
                  <a:pt x="47" y="262"/>
                </a:cubicBezTo>
                <a:cubicBezTo>
                  <a:pt x="50" y="257"/>
                  <a:pt x="52" y="250"/>
                  <a:pt x="52" y="244"/>
                </a:cubicBezTo>
                <a:cubicBezTo>
                  <a:pt x="53" y="231"/>
                  <a:pt x="59" y="224"/>
                  <a:pt x="72" y="220"/>
                </a:cubicBezTo>
                <a:cubicBezTo>
                  <a:pt x="89" y="216"/>
                  <a:pt x="107" y="213"/>
                  <a:pt x="123" y="206"/>
                </a:cubicBezTo>
                <a:cubicBezTo>
                  <a:pt x="133" y="202"/>
                  <a:pt x="139" y="193"/>
                  <a:pt x="149" y="184"/>
                </a:cubicBezTo>
                <a:cubicBezTo>
                  <a:pt x="161" y="179"/>
                  <a:pt x="177" y="171"/>
                  <a:pt x="194" y="165"/>
                </a:cubicBezTo>
                <a:cubicBezTo>
                  <a:pt x="212" y="158"/>
                  <a:pt x="231" y="149"/>
                  <a:pt x="250" y="148"/>
                </a:cubicBezTo>
                <a:cubicBezTo>
                  <a:pt x="261" y="148"/>
                  <a:pt x="271" y="148"/>
                  <a:pt x="283" y="144"/>
                </a:cubicBezTo>
                <a:cubicBezTo>
                  <a:pt x="279" y="141"/>
                  <a:pt x="277" y="139"/>
                  <a:pt x="270" y="133"/>
                </a:cubicBezTo>
                <a:cubicBezTo>
                  <a:pt x="287" y="135"/>
                  <a:pt x="298" y="136"/>
                  <a:pt x="309" y="138"/>
                </a:cubicBezTo>
                <a:cubicBezTo>
                  <a:pt x="282" y="124"/>
                  <a:pt x="254" y="130"/>
                  <a:pt x="225" y="131"/>
                </a:cubicBezTo>
                <a:cubicBezTo>
                  <a:pt x="228" y="129"/>
                  <a:pt x="232" y="127"/>
                  <a:pt x="238" y="123"/>
                </a:cubicBezTo>
                <a:cubicBezTo>
                  <a:pt x="229" y="120"/>
                  <a:pt x="224" y="119"/>
                  <a:pt x="217" y="117"/>
                </a:cubicBezTo>
                <a:cubicBezTo>
                  <a:pt x="241" y="104"/>
                  <a:pt x="269" y="127"/>
                  <a:pt x="297" y="107"/>
                </a:cubicBezTo>
                <a:cubicBezTo>
                  <a:pt x="274" y="101"/>
                  <a:pt x="252" y="102"/>
                  <a:pt x="254" y="72"/>
                </a:cubicBezTo>
                <a:cubicBezTo>
                  <a:pt x="300" y="70"/>
                  <a:pt x="347" y="67"/>
                  <a:pt x="394" y="65"/>
                </a:cubicBezTo>
                <a:cubicBezTo>
                  <a:pt x="440" y="63"/>
                  <a:pt x="486" y="62"/>
                  <a:pt x="532" y="59"/>
                </a:cubicBezTo>
                <a:cubicBezTo>
                  <a:pt x="541" y="59"/>
                  <a:pt x="550" y="55"/>
                  <a:pt x="559" y="52"/>
                </a:cubicBezTo>
                <a:cubicBezTo>
                  <a:pt x="559" y="50"/>
                  <a:pt x="559" y="49"/>
                  <a:pt x="558" y="47"/>
                </a:cubicBezTo>
                <a:cubicBezTo>
                  <a:pt x="535" y="48"/>
                  <a:pt x="512" y="50"/>
                  <a:pt x="489" y="51"/>
                </a:cubicBezTo>
                <a:cubicBezTo>
                  <a:pt x="489" y="51"/>
                  <a:pt x="489" y="50"/>
                  <a:pt x="489" y="50"/>
                </a:cubicBezTo>
                <a:cubicBezTo>
                  <a:pt x="495" y="48"/>
                  <a:pt x="500" y="45"/>
                  <a:pt x="506" y="45"/>
                </a:cubicBezTo>
                <a:cubicBezTo>
                  <a:pt x="577" y="39"/>
                  <a:pt x="647" y="32"/>
                  <a:pt x="718" y="28"/>
                </a:cubicBezTo>
                <a:cubicBezTo>
                  <a:pt x="859" y="22"/>
                  <a:pt x="1000" y="18"/>
                  <a:pt x="1140" y="13"/>
                </a:cubicBezTo>
                <a:cubicBezTo>
                  <a:pt x="1214" y="11"/>
                  <a:pt x="1289" y="9"/>
                  <a:pt x="1363" y="8"/>
                </a:cubicBezTo>
                <a:cubicBezTo>
                  <a:pt x="1525" y="5"/>
                  <a:pt x="1688" y="1"/>
                  <a:pt x="1851" y="1"/>
                </a:cubicBezTo>
                <a:cubicBezTo>
                  <a:pt x="1982" y="0"/>
                  <a:pt x="2114" y="0"/>
                  <a:pt x="2245" y="4"/>
                </a:cubicBezTo>
                <a:cubicBezTo>
                  <a:pt x="2376" y="8"/>
                  <a:pt x="2506" y="16"/>
                  <a:pt x="2636" y="24"/>
                </a:cubicBezTo>
                <a:cubicBezTo>
                  <a:pt x="2706" y="29"/>
                  <a:pt x="2775" y="36"/>
                  <a:pt x="2844" y="46"/>
                </a:cubicBezTo>
                <a:cubicBezTo>
                  <a:pt x="2833" y="48"/>
                  <a:pt x="2822" y="50"/>
                  <a:pt x="2811" y="52"/>
                </a:cubicBezTo>
                <a:cubicBezTo>
                  <a:pt x="2811" y="53"/>
                  <a:pt x="2811" y="55"/>
                  <a:pt x="2811" y="56"/>
                </a:cubicBezTo>
                <a:cubicBezTo>
                  <a:pt x="2845" y="59"/>
                  <a:pt x="2879" y="62"/>
                  <a:pt x="2918" y="66"/>
                </a:cubicBezTo>
                <a:cubicBezTo>
                  <a:pt x="2905" y="88"/>
                  <a:pt x="2884" y="66"/>
                  <a:pt x="2873" y="78"/>
                </a:cubicBezTo>
                <a:cubicBezTo>
                  <a:pt x="2875" y="79"/>
                  <a:pt x="2879" y="81"/>
                  <a:pt x="2883" y="82"/>
                </a:cubicBezTo>
                <a:cubicBezTo>
                  <a:pt x="2878" y="85"/>
                  <a:pt x="2875" y="87"/>
                  <a:pt x="2867" y="90"/>
                </a:cubicBezTo>
                <a:cubicBezTo>
                  <a:pt x="2919" y="96"/>
                  <a:pt x="2968" y="102"/>
                  <a:pt x="3016" y="107"/>
                </a:cubicBezTo>
                <a:cubicBezTo>
                  <a:pt x="3068" y="113"/>
                  <a:pt x="3120" y="120"/>
                  <a:pt x="3172" y="125"/>
                </a:cubicBezTo>
                <a:cubicBezTo>
                  <a:pt x="3219" y="130"/>
                  <a:pt x="3265" y="133"/>
                  <a:pt x="3312" y="136"/>
                </a:cubicBezTo>
                <a:cubicBezTo>
                  <a:pt x="3332" y="138"/>
                  <a:pt x="3353" y="137"/>
                  <a:pt x="3374" y="138"/>
                </a:cubicBezTo>
                <a:cubicBezTo>
                  <a:pt x="3378" y="139"/>
                  <a:pt x="3382" y="144"/>
                  <a:pt x="3387" y="146"/>
                </a:cubicBezTo>
                <a:cubicBezTo>
                  <a:pt x="3386" y="148"/>
                  <a:pt x="3385" y="150"/>
                  <a:pt x="3384" y="152"/>
                </a:cubicBezTo>
                <a:cubicBezTo>
                  <a:pt x="3366" y="151"/>
                  <a:pt x="3348" y="150"/>
                  <a:pt x="3330" y="149"/>
                </a:cubicBezTo>
                <a:cubicBezTo>
                  <a:pt x="3351" y="163"/>
                  <a:pt x="3373" y="159"/>
                  <a:pt x="3395" y="158"/>
                </a:cubicBezTo>
                <a:cubicBezTo>
                  <a:pt x="3418" y="158"/>
                  <a:pt x="3442" y="159"/>
                  <a:pt x="3465" y="160"/>
                </a:cubicBezTo>
                <a:cubicBezTo>
                  <a:pt x="3486" y="161"/>
                  <a:pt x="3507" y="162"/>
                  <a:pt x="3527" y="164"/>
                </a:cubicBezTo>
                <a:cubicBezTo>
                  <a:pt x="3532" y="165"/>
                  <a:pt x="3537" y="169"/>
                  <a:pt x="3542" y="169"/>
                </a:cubicBezTo>
                <a:cubicBezTo>
                  <a:pt x="3553" y="169"/>
                  <a:pt x="3564" y="168"/>
                  <a:pt x="3578" y="167"/>
                </a:cubicBezTo>
                <a:cubicBezTo>
                  <a:pt x="3580" y="171"/>
                  <a:pt x="3583" y="179"/>
                  <a:pt x="3587" y="188"/>
                </a:cubicBezTo>
                <a:cubicBezTo>
                  <a:pt x="3593" y="188"/>
                  <a:pt x="3600" y="188"/>
                  <a:pt x="3607" y="189"/>
                </a:cubicBezTo>
                <a:cubicBezTo>
                  <a:pt x="3607" y="189"/>
                  <a:pt x="3609" y="190"/>
                  <a:pt x="3609" y="191"/>
                </a:cubicBezTo>
                <a:cubicBezTo>
                  <a:pt x="3622" y="211"/>
                  <a:pt x="3628" y="229"/>
                  <a:pt x="3596" y="236"/>
                </a:cubicBezTo>
                <a:cubicBezTo>
                  <a:pt x="3595" y="236"/>
                  <a:pt x="3593" y="243"/>
                  <a:pt x="3594" y="244"/>
                </a:cubicBezTo>
                <a:cubicBezTo>
                  <a:pt x="3598" y="248"/>
                  <a:pt x="3603" y="251"/>
                  <a:pt x="3608" y="253"/>
                </a:cubicBezTo>
                <a:cubicBezTo>
                  <a:pt x="3628" y="259"/>
                  <a:pt x="3648" y="266"/>
                  <a:pt x="3670" y="273"/>
                </a:cubicBezTo>
                <a:cubicBezTo>
                  <a:pt x="3632" y="281"/>
                  <a:pt x="3596" y="289"/>
                  <a:pt x="3561" y="297"/>
                </a:cubicBezTo>
                <a:cubicBezTo>
                  <a:pt x="3561" y="299"/>
                  <a:pt x="3562" y="301"/>
                  <a:pt x="3562" y="303"/>
                </a:cubicBezTo>
                <a:cubicBezTo>
                  <a:pt x="3572" y="304"/>
                  <a:pt x="3582" y="305"/>
                  <a:pt x="3594" y="307"/>
                </a:cubicBezTo>
                <a:cubicBezTo>
                  <a:pt x="3591" y="311"/>
                  <a:pt x="3589" y="312"/>
                  <a:pt x="3589" y="313"/>
                </a:cubicBezTo>
                <a:cubicBezTo>
                  <a:pt x="3616" y="320"/>
                  <a:pt x="3644" y="326"/>
                  <a:pt x="3672" y="333"/>
                </a:cubicBezTo>
                <a:cubicBezTo>
                  <a:pt x="3676" y="349"/>
                  <a:pt x="3676" y="349"/>
                  <a:pt x="3701" y="349"/>
                </a:cubicBezTo>
                <a:cubicBezTo>
                  <a:pt x="3711" y="363"/>
                  <a:pt x="3710" y="371"/>
                  <a:pt x="3690" y="372"/>
                </a:cubicBezTo>
                <a:cubicBezTo>
                  <a:pt x="3666" y="372"/>
                  <a:pt x="3642" y="374"/>
                  <a:pt x="3618" y="375"/>
                </a:cubicBezTo>
                <a:cubicBezTo>
                  <a:pt x="3613" y="375"/>
                  <a:pt x="3609" y="377"/>
                  <a:pt x="3603" y="382"/>
                </a:cubicBezTo>
                <a:cubicBezTo>
                  <a:pt x="3612" y="384"/>
                  <a:pt x="3622" y="385"/>
                  <a:pt x="3630" y="389"/>
                </a:cubicBezTo>
                <a:cubicBezTo>
                  <a:pt x="3650" y="399"/>
                  <a:pt x="3670" y="410"/>
                  <a:pt x="3689" y="422"/>
                </a:cubicBezTo>
                <a:cubicBezTo>
                  <a:pt x="3694" y="426"/>
                  <a:pt x="3699" y="439"/>
                  <a:pt x="3697" y="441"/>
                </a:cubicBezTo>
                <a:cubicBezTo>
                  <a:pt x="3690" y="449"/>
                  <a:pt x="3680" y="454"/>
                  <a:pt x="3671" y="458"/>
                </a:cubicBezTo>
                <a:cubicBezTo>
                  <a:pt x="3659" y="463"/>
                  <a:pt x="3647" y="466"/>
                  <a:pt x="3635" y="469"/>
                </a:cubicBezTo>
                <a:cubicBezTo>
                  <a:pt x="3626" y="471"/>
                  <a:pt x="3616" y="471"/>
                  <a:pt x="3607" y="473"/>
                </a:cubicBezTo>
                <a:cubicBezTo>
                  <a:pt x="3599" y="474"/>
                  <a:pt x="3586" y="469"/>
                  <a:pt x="3587" y="487"/>
                </a:cubicBezTo>
                <a:cubicBezTo>
                  <a:pt x="3561" y="472"/>
                  <a:pt x="3533" y="482"/>
                  <a:pt x="3515" y="495"/>
                </a:cubicBezTo>
                <a:cubicBezTo>
                  <a:pt x="3498" y="506"/>
                  <a:pt x="3474" y="498"/>
                  <a:pt x="3463" y="519"/>
                </a:cubicBezTo>
                <a:cubicBezTo>
                  <a:pt x="3493" y="517"/>
                  <a:pt x="3522" y="515"/>
                  <a:pt x="3551" y="513"/>
                </a:cubicBezTo>
                <a:cubicBezTo>
                  <a:pt x="3507" y="541"/>
                  <a:pt x="3457" y="544"/>
                  <a:pt x="3408" y="551"/>
                </a:cubicBezTo>
                <a:cubicBezTo>
                  <a:pt x="3484" y="565"/>
                  <a:pt x="3559" y="578"/>
                  <a:pt x="3634" y="591"/>
                </a:cubicBezTo>
                <a:cubicBezTo>
                  <a:pt x="3634" y="593"/>
                  <a:pt x="3634" y="595"/>
                  <a:pt x="3634" y="597"/>
                </a:cubicBezTo>
                <a:cubicBezTo>
                  <a:pt x="3615" y="598"/>
                  <a:pt x="3597" y="600"/>
                  <a:pt x="3578" y="601"/>
                </a:cubicBezTo>
                <a:cubicBezTo>
                  <a:pt x="3578" y="603"/>
                  <a:pt x="3578" y="604"/>
                  <a:pt x="3578" y="606"/>
                </a:cubicBezTo>
                <a:cubicBezTo>
                  <a:pt x="3592" y="606"/>
                  <a:pt x="3606" y="607"/>
                  <a:pt x="3620" y="608"/>
                </a:cubicBezTo>
                <a:cubicBezTo>
                  <a:pt x="3636" y="609"/>
                  <a:pt x="3652" y="611"/>
                  <a:pt x="3667" y="614"/>
                </a:cubicBezTo>
                <a:cubicBezTo>
                  <a:pt x="3670" y="614"/>
                  <a:pt x="3674" y="619"/>
                  <a:pt x="3674" y="621"/>
                </a:cubicBezTo>
                <a:cubicBezTo>
                  <a:pt x="3674" y="624"/>
                  <a:pt x="3670" y="628"/>
                  <a:pt x="3667" y="629"/>
                </a:cubicBezTo>
                <a:cubicBezTo>
                  <a:pt x="3658" y="630"/>
                  <a:pt x="3649" y="632"/>
                  <a:pt x="3639" y="632"/>
                </a:cubicBezTo>
                <a:cubicBezTo>
                  <a:pt x="3593" y="629"/>
                  <a:pt x="3547" y="626"/>
                  <a:pt x="3502" y="623"/>
                </a:cubicBezTo>
                <a:cubicBezTo>
                  <a:pt x="3501" y="625"/>
                  <a:pt x="3501" y="628"/>
                  <a:pt x="3501" y="630"/>
                </a:cubicBezTo>
                <a:cubicBezTo>
                  <a:pt x="3510" y="631"/>
                  <a:pt x="3519" y="633"/>
                  <a:pt x="3528" y="634"/>
                </a:cubicBezTo>
                <a:cubicBezTo>
                  <a:pt x="3528" y="635"/>
                  <a:pt x="3528" y="636"/>
                  <a:pt x="3528" y="637"/>
                </a:cubicBezTo>
                <a:cubicBezTo>
                  <a:pt x="3513" y="637"/>
                  <a:pt x="3498" y="637"/>
                  <a:pt x="3484" y="637"/>
                </a:cubicBezTo>
                <a:cubicBezTo>
                  <a:pt x="3508" y="647"/>
                  <a:pt x="3531" y="659"/>
                  <a:pt x="3556" y="667"/>
                </a:cubicBezTo>
                <a:cubicBezTo>
                  <a:pt x="3571" y="671"/>
                  <a:pt x="3588" y="670"/>
                  <a:pt x="3605" y="672"/>
                </a:cubicBezTo>
                <a:cubicBezTo>
                  <a:pt x="3603" y="675"/>
                  <a:pt x="3599" y="681"/>
                  <a:pt x="3595" y="688"/>
                </a:cubicBezTo>
                <a:cubicBezTo>
                  <a:pt x="3612" y="690"/>
                  <a:pt x="3628" y="691"/>
                  <a:pt x="3646" y="692"/>
                </a:cubicBezTo>
                <a:cubicBezTo>
                  <a:pt x="3645" y="702"/>
                  <a:pt x="3652" y="713"/>
                  <a:pt x="3637" y="719"/>
                </a:cubicBezTo>
                <a:cubicBezTo>
                  <a:pt x="3635" y="721"/>
                  <a:pt x="3636" y="732"/>
                  <a:pt x="3636" y="742"/>
                </a:cubicBezTo>
                <a:cubicBezTo>
                  <a:pt x="3625" y="738"/>
                  <a:pt x="3616" y="734"/>
                  <a:pt x="3605" y="731"/>
                </a:cubicBezTo>
                <a:cubicBezTo>
                  <a:pt x="3592" y="726"/>
                  <a:pt x="3579" y="722"/>
                  <a:pt x="3566" y="718"/>
                </a:cubicBezTo>
                <a:cubicBezTo>
                  <a:pt x="3555" y="715"/>
                  <a:pt x="3547" y="718"/>
                  <a:pt x="3548" y="732"/>
                </a:cubicBezTo>
                <a:cubicBezTo>
                  <a:pt x="3540" y="731"/>
                  <a:pt x="3532" y="731"/>
                  <a:pt x="3524" y="730"/>
                </a:cubicBezTo>
                <a:cubicBezTo>
                  <a:pt x="3526" y="745"/>
                  <a:pt x="3532" y="749"/>
                  <a:pt x="3546" y="747"/>
                </a:cubicBezTo>
                <a:cubicBezTo>
                  <a:pt x="3564" y="745"/>
                  <a:pt x="3582" y="746"/>
                  <a:pt x="3600" y="746"/>
                </a:cubicBezTo>
                <a:cubicBezTo>
                  <a:pt x="3600" y="748"/>
                  <a:pt x="3600" y="750"/>
                  <a:pt x="3600" y="752"/>
                </a:cubicBezTo>
                <a:cubicBezTo>
                  <a:pt x="3574" y="754"/>
                  <a:pt x="3547" y="757"/>
                  <a:pt x="3521" y="759"/>
                </a:cubicBezTo>
                <a:cubicBezTo>
                  <a:pt x="3527" y="780"/>
                  <a:pt x="3527" y="780"/>
                  <a:pt x="3549" y="794"/>
                </a:cubicBezTo>
                <a:cubicBezTo>
                  <a:pt x="3543" y="811"/>
                  <a:pt x="3543" y="811"/>
                  <a:pt x="3512" y="815"/>
                </a:cubicBezTo>
                <a:cubicBezTo>
                  <a:pt x="3520" y="818"/>
                  <a:pt x="3527" y="820"/>
                  <a:pt x="3539" y="825"/>
                </a:cubicBezTo>
                <a:cubicBezTo>
                  <a:pt x="3531" y="827"/>
                  <a:pt x="3527" y="828"/>
                  <a:pt x="3522" y="830"/>
                </a:cubicBezTo>
                <a:cubicBezTo>
                  <a:pt x="3526" y="833"/>
                  <a:pt x="3529" y="835"/>
                  <a:pt x="3537" y="840"/>
                </a:cubicBezTo>
                <a:cubicBezTo>
                  <a:pt x="3521" y="841"/>
                  <a:pt x="3511" y="842"/>
                  <a:pt x="3498" y="844"/>
                </a:cubicBezTo>
                <a:cubicBezTo>
                  <a:pt x="3508" y="857"/>
                  <a:pt x="3522" y="851"/>
                  <a:pt x="3535" y="856"/>
                </a:cubicBezTo>
                <a:cubicBezTo>
                  <a:pt x="3489" y="862"/>
                  <a:pt x="3442" y="842"/>
                  <a:pt x="3400" y="873"/>
                </a:cubicBezTo>
                <a:cubicBezTo>
                  <a:pt x="3409" y="874"/>
                  <a:pt x="3417" y="874"/>
                  <a:pt x="3429" y="875"/>
                </a:cubicBezTo>
                <a:cubicBezTo>
                  <a:pt x="3425" y="877"/>
                  <a:pt x="3423" y="878"/>
                  <a:pt x="3417" y="880"/>
                </a:cubicBezTo>
                <a:cubicBezTo>
                  <a:pt x="3467" y="890"/>
                  <a:pt x="3513" y="900"/>
                  <a:pt x="3560" y="909"/>
                </a:cubicBezTo>
                <a:cubicBezTo>
                  <a:pt x="3560" y="911"/>
                  <a:pt x="3559" y="913"/>
                  <a:pt x="3559" y="915"/>
                </a:cubicBezTo>
                <a:cubicBezTo>
                  <a:pt x="3555" y="915"/>
                  <a:pt x="3551" y="915"/>
                  <a:pt x="3548" y="914"/>
                </a:cubicBezTo>
                <a:cubicBezTo>
                  <a:pt x="3547" y="915"/>
                  <a:pt x="3547" y="916"/>
                  <a:pt x="3547" y="917"/>
                </a:cubicBezTo>
                <a:cubicBezTo>
                  <a:pt x="3553" y="920"/>
                  <a:pt x="3560" y="923"/>
                  <a:pt x="3566" y="926"/>
                </a:cubicBezTo>
                <a:cubicBezTo>
                  <a:pt x="3541" y="923"/>
                  <a:pt x="3516" y="921"/>
                  <a:pt x="3490" y="919"/>
                </a:cubicBezTo>
                <a:cubicBezTo>
                  <a:pt x="3490" y="921"/>
                  <a:pt x="3490" y="924"/>
                  <a:pt x="3489" y="926"/>
                </a:cubicBezTo>
                <a:cubicBezTo>
                  <a:pt x="3505" y="931"/>
                  <a:pt x="3521" y="935"/>
                  <a:pt x="3543" y="941"/>
                </a:cubicBezTo>
                <a:cubicBezTo>
                  <a:pt x="3510" y="941"/>
                  <a:pt x="3483" y="941"/>
                  <a:pt x="3456" y="941"/>
                </a:cubicBezTo>
                <a:cubicBezTo>
                  <a:pt x="3455" y="942"/>
                  <a:pt x="3455" y="943"/>
                  <a:pt x="3455" y="945"/>
                </a:cubicBezTo>
                <a:cubicBezTo>
                  <a:pt x="3466" y="947"/>
                  <a:pt x="3476" y="949"/>
                  <a:pt x="3491" y="952"/>
                </a:cubicBezTo>
                <a:cubicBezTo>
                  <a:pt x="3459" y="954"/>
                  <a:pt x="3432" y="957"/>
                  <a:pt x="3404" y="959"/>
                </a:cubicBezTo>
                <a:cubicBezTo>
                  <a:pt x="3404" y="960"/>
                  <a:pt x="3403" y="962"/>
                  <a:pt x="3402" y="964"/>
                </a:cubicBezTo>
                <a:cubicBezTo>
                  <a:pt x="3405" y="965"/>
                  <a:pt x="3407" y="966"/>
                  <a:pt x="3414" y="969"/>
                </a:cubicBezTo>
                <a:cubicBezTo>
                  <a:pt x="3378" y="966"/>
                  <a:pt x="3346" y="963"/>
                  <a:pt x="3315" y="960"/>
                </a:cubicBezTo>
                <a:cubicBezTo>
                  <a:pt x="3315" y="959"/>
                  <a:pt x="3315" y="959"/>
                  <a:pt x="3315" y="958"/>
                </a:cubicBezTo>
                <a:cubicBezTo>
                  <a:pt x="3327" y="958"/>
                  <a:pt x="3340" y="957"/>
                  <a:pt x="3352" y="957"/>
                </a:cubicBezTo>
                <a:cubicBezTo>
                  <a:pt x="3352" y="956"/>
                  <a:pt x="3352" y="955"/>
                  <a:pt x="3352" y="954"/>
                </a:cubicBezTo>
                <a:cubicBezTo>
                  <a:pt x="3318" y="954"/>
                  <a:pt x="3284" y="954"/>
                  <a:pt x="3246" y="954"/>
                </a:cubicBezTo>
                <a:cubicBezTo>
                  <a:pt x="3254" y="958"/>
                  <a:pt x="3258" y="961"/>
                  <a:pt x="3265" y="964"/>
                </a:cubicBezTo>
                <a:cubicBezTo>
                  <a:pt x="3233" y="964"/>
                  <a:pt x="3202" y="964"/>
                  <a:pt x="3172" y="964"/>
                </a:cubicBezTo>
                <a:cubicBezTo>
                  <a:pt x="3172" y="964"/>
                  <a:pt x="3172" y="963"/>
                  <a:pt x="3172" y="962"/>
                </a:cubicBezTo>
                <a:cubicBezTo>
                  <a:pt x="3184" y="960"/>
                  <a:pt x="3197" y="958"/>
                  <a:pt x="3210" y="956"/>
                </a:cubicBezTo>
                <a:cubicBezTo>
                  <a:pt x="3050" y="953"/>
                  <a:pt x="2890" y="959"/>
                  <a:pt x="2731" y="934"/>
                </a:cubicBezTo>
                <a:cubicBezTo>
                  <a:pt x="2802" y="934"/>
                  <a:pt x="2874" y="934"/>
                  <a:pt x="2943" y="934"/>
                </a:cubicBezTo>
                <a:cubicBezTo>
                  <a:pt x="2924" y="913"/>
                  <a:pt x="2896" y="920"/>
                  <a:pt x="2869" y="919"/>
                </a:cubicBezTo>
                <a:cubicBezTo>
                  <a:pt x="2826" y="916"/>
                  <a:pt x="2782" y="911"/>
                  <a:pt x="2738" y="913"/>
                </a:cubicBezTo>
                <a:cubicBezTo>
                  <a:pt x="2703" y="915"/>
                  <a:pt x="2671" y="901"/>
                  <a:pt x="2634" y="902"/>
                </a:cubicBezTo>
                <a:cubicBezTo>
                  <a:pt x="2638" y="905"/>
                  <a:pt x="2640" y="906"/>
                  <a:pt x="2644" y="909"/>
                </a:cubicBezTo>
                <a:cubicBezTo>
                  <a:pt x="2612" y="909"/>
                  <a:pt x="2582" y="909"/>
                  <a:pt x="2553" y="909"/>
                </a:cubicBezTo>
                <a:cubicBezTo>
                  <a:pt x="2552" y="911"/>
                  <a:pt x="2552" y="912"/>
                  <a:pt x="2552" y="914"/>
                </a:cubicBezTo>
                <a:cubicBezTo>
                  <a:pt x="2616" y="917"/>
                  <a:pt x="2679" y="921"/>
                  <a:pt x="2742" y="924"/>
                </a:cubicBezTo>
                <a:cubicBezTo>
                  <a:pt x="2742" y="925"/>
                  <a:pt x="2742" y="926"/>
                  <a:pt x="2742" y="926"/>
                </a:cubicBezTo>
                <a:cubicBezTo>
                  <a:pt x="2712" y="926"/>
                  <a:pt x="2682" y="926"/>
                  <a:pt x="2652" y="926"/>
                </a:cubicBezTo>
                <a:cubicBezTo>
                  <a:pt x="2645" y="926"/>
                  <a:pt x="2638" y="926"/>
                  <a:pt x="2630" y="926"/>
                </a:cubicBezTo>
                <a:cubicBezTo>
                  <a:pt x="2607" y="926"/>
                  <a:pt x="2582" y="940"/>
                  <a:pt x="2560" y="920"/>
                </a:cubicBezTo>
                <a:cubicBezTo>
                  <a:pt x="2562" y="922"/>
                  <a:pt x="2563" y="924"/>
                  <a:pt x="2566" y="929"/>
                </a:cubicBezTo>
                <a:cubicBezTo>
                  <a:pt x="2535" y="929"/>
                  <a:pt x="2506" y="929"/>
                  <a:pt x="2476" y="929"/>
                </a:cubicBezTo>
                <a:cubicBezTo>
                  <a:pt x="2402" y="928"/>
                  <a:pt x="2328" y="927"/>
                  <a:pt x="2254" y="926"/>
                </a:cubicBezTo>
                <a:cubicBezTo>
                  <a:pt x="2181" y="924"/>
                  <a:pt x="2108" y="921"/>
                  <a:pt x="2035" y="918"/>
                </a:cubicBezTo>
                <a:cubicBezTo>
                  <a:pt x="1997" y="916"/>
                  <a:pt x="1960" y="910"/>
                  <a:pt x="1922" y="908"/>
                </a:cubicBezTo>
                <a:cubicBezTo>
                  <a:pt x="1893" y="906"/>
                  <a:pt x="1865" y="910"/>
                  <a:pt x="1836" y="910"/>
                </a:cubicBezTo>
                <a:cubicBezTo>
                  <a:pt x="1817" y="910"/>
                  <a:pt x="1798" y="905"/>
                  <a:pt x="1779" y="904"/>
                </a:cubicBezTo>
                <a:cubicBezTo>
                  <a:pt x="1700" y="903"/>
                  <a:pt x="1620" y="902"/>
                  <a:pt x="1540" y="901"/>
                </a:cubicBezTo>
                <a:cubicBezTo>
                  <a:pt x="1524" y="901"/>
                  <a:pt x="1507" y="901"/>
                  <a:pt x="1490" y="901"/>
                </a:cubicBezTo>
                <a:cubicBezTo>
                  <a:pt x="1490" y="899"/>
                  <a:pt x="1489" y="896"/>
                  <a:pt x="1489" y="894"/>
                </a:cubicBezTo>
                <a:cubicBezTo>
                  <a:pt x="1495" y="892"/>
                  <a:pt x="1501" y="891"/>
                  <a:pt x="1507" y="890"/>
                </a:cubicBezTo>
                <a:cubicBezTo>
                  <a:pt x="1484" y="880"/>
                  <a:pt x="1422" y="882"/>
                  <a:pt x="1396" y="894"/>
                </a:cubicBezTo>
                <a:cubicBezTo>
                  <a:pt x="1416" y="893"/>
                  <a:pt x="1432" y="891"/>
                  <a:pt x="1449" y="890"/>
                </a:cubicBezTo>
                <a:cubicBezTo>
                  <a:pt x="1438" y="902"/>
                  <a:pt x="1438" y="903"/>
                  <a:pt x="1404" y="900"/>
                </a:cubicBezTo>
                <a:cubicBezTo>
                  <a:pt x="1388" y="899"/>
                  <a:pt x="1372" y="894"/>
                  <a:pt x="1354" y="890"/>
                </a:cubicBezTo>
                <a:cubicBezTo>
                  <a:pt x="1355" y="896"/>
                  <a:pt x="1355" y="900"/>
                  <a:pt x="1356" y="904"/>
                </a:cubicBezTo>
                <a:cubicBezTo>
                  <a:pt x="1325" y="898"/>
                  <a:pt x="1295" y="892"/>
                  <a:pt x="1265" y="886"/>
                </a:cubicBezTo>
                <a:cubicBezTo>
                  <a:pt x="1269" y="885"/>
                  <a:pt x="1274" y="883"/>
                  <a:pt x="1282" y="880"/>
                </a:cubicBezTo>
                <a:cubicBezTo>
                  <a:pt x="1267" y="877"/>
                  <a:pt x="1255" y="874"/>
                  <a:pt x="1239" y="870"/>
                </a:cubicBezTo>
                <a:cubicBezTo>
                  <a:pt x="1355" y="867"/>
                  <a:pt x="1468" y="863"/>
                  <a:pt x="1581" y="860"/>
                </a:cubicBezTo>
                <a:cubicBezTo>
                  <a:pt x="1581" y="858"/>
                  <a:pt x="1581" y="857"/>
                  <a:pt x="1580" y="855"/>
                </a:cubicBezTo>
                <a:cubicBezTo>
                  <a:pt x="1405" y="854"/>
                  <a:pt x="1230" y="865"/>
                  <a:pt x="1055" y="865"/>
                </a:cubicBezTo>
                <a:cubicBezTo>
                  <a:pt x="1065" y="873"/>
                  <a:pt x="1075" y="881"/>
                  <a:pt x="1084" y="888"/>
                </a:cubicBezTo>
                <a:cubicBezTo>
                  <a:pt x="1083" y="891"/>
                  <a:pt x="1083" y="893"/>
                  <a:pt x="1082" y="896"/>
                </a:cubicBezTo>
                <a:cubicBezTo>
                  <a:pt x="1104" y="892"/>
                  <a:pt x="1126" y="887"/>
                  <a:pt x="1148" y="887"/>
                </a:cubicBezTo>
                <a:cubicBezTo>
                  <a:pt x="1165" y="886"/>
                  <a:pt x="1181" y="893"/>
                  <a:pt x="1198" y="894"/>
                </a:cubicBezTo>
                <a:cubicBezTo>
                  <a:pt x="1225" y="896"/>
                  <a:pt x="1253" y="895"/>
                  <a:pt x="1280" y="896"/>
                </a:cubicBezTo>
                <a:cubicBezTo>
                  <a:pt x="1282" y="896"/>
                  <a:pt x="1283" y="897"/>
                  <a:pt x="1284" y="903"/>
                </a:cubicBezTo>
                <a:cubicBezTo>
                  <a:pt x="1242" y="903"/>
                  <a:pt x="1199" y="903"/>
                  <a:pt x="1151" y="903"/>
                </a:cubicBezTo>
                <a:cubicBezTo>
                  <a:pt x="1157" y="909"/>
                  <a:pt x="1158" y="911"/>
                  <a:pt x="1163" y="916"/>
                </a:cubicBezTo>
                <a:cubicBezTo>
                  <a:pt x="1137" y="918"/>
                  <a:pt x="1114" y="920"/>
                  <a:pt x="1091" y="923"/>
                </a:cubicBezTo>
                <a:cubicBezTo>
                  <a:pt x="1091" y="921"/>
                  <a:pt x="1091" y="920"/>
                  <a:pt x="1091" y="919"/>
                </a:cubicBezTo>
                <a:cubicBezTo>
                  <a:pt x="1104" y="916"/>
                  <a:pt x="1117" y="914"/>
                  <a:pt x="1130" y="912"/>
                </a:cubicBezTo>
                <a:cubicBezTo>
                  <a:pt x="1130" y="911"/>
                  <a:pt x="1130" y="911"/>
                  <a:pt x="1130" y="910"/>
                </a:cubicBezTo>
                <a:cubicBezTo>
                  <a:pt x="1106" y="909"/>
                  <a:pt x="1082" y="907"/>
                  <a:pt x="1059" y="907"/>
                </a:cubicBezTo>
                <a:cubicBezTo>
                  <a:pt x="1057" y="906"/>
                  <a:pt x="1053" y="911"/>
                  <a:pt x="1054" y="913"/>
                </a:cubicBezTo>
                <a:cubicBezTo>
                  <a:pt x="1054" y="915"/>
                  <a:pt x="1058" y="917"/>
                  <a:pt x="1060" y="920"/>
                </a:cubicBezTo>
                <a:cubicBezTo>
                  <a:pt x="1023" y="920"/>
                  <a:pt x="985" y="919"/>
                  <a:pt x="947" y="921"/>
                </a:cubicBezTo>
                <a:cubicBezTo>
                  <a:pt x="928" y="921"/>
                  <a:pt x="909" y="926"/>
                  <a:pt x="889" y="927"/>
                </a:cubicBezTo>
                <a:cubicBezTo>
                  <a:pt x="876" y="929"/>
                  <a:pt x="861" y="931"/>
                  <a:pt x="849" y="928"/>
                </a:cubicBezTo>
                <a:cubicBezTo>
                  <a:pt x="808" y="916"/>
                  <a:pt x="767" y="925"/>
                  <a:pt x="726" y="927"/>
                </a:cubicBezTo>
                <a:cubicBezTo>
                  <a:pt x="715" y="927"/>
                  <a:pt x="705" y="926"/>
                  <a:pt x="693" y="923"/>
                </a:cubicBezTo>
                <a:cubicBezTo>
                  <a:pt x="667" y="916"/>
                  <a:pt x="638" y="921"/>
                  <a:pt x="608" y="921"/>
                </a:cubicBezTo>
                <a:cubicBezTo>
                  <a:pt x="610" y="925"/>
                  <a:pt x="611" y="927"/>
                  <a:pt x="612" y="927"/>
                </a:cubicBezTo>
                <a:cubicBezTo>
                  <a:pt x="636" y="931"/>
                  <a:pt x="661" y="934"/>
                  <a:pt x="686" y="937"/>
                </a:cubicBezTo>
                <a:cubicBezTo>
                  <a:pt x="686" y="940"/>
                  <a:pt x="686" y="942"/>
                  <a:pt x="686" y="944"/>
                </a:cubicBezTo>
                <a:cubicBezTo>
                  <a:pt x="664" y="944"/>
                  <a:pt x="643" y="944"/>
                  <a:pt x="622" y="944"/>
                </a:cubicBezTo>
                <a:cubicBezTo>
                  <a:pt x="589" y="944"/>
                  <a:pt x="557" y="945"/>
                  <a:pt x="524" y="943"/>
                </a:cubicBezTo>
                <a:cubicBezTo>
                  <a:pt x="504" y="942"/>
                  <a:pt x="483" y="937"/>
                  <a:pt x="464" y="948"/>
                </a:cubicBezTo>
                <a:cubicBezTo>
                  <a:pt x="462" y="949"/>
                  <a:pt x="456" y="943"/>
                  <a:pt x="446" y="936"/>
                </a:cubicBezTo>
                <a:cubicBezTo>
                  <a:pt x="424" y="936"/>
                  <a:pt x="395" y="936"/>
                  <a:pt x="365" y="936"/>
                </a:cubicBezTo>
                <a:cubicBezTo>
                  <a:pt x="365" y="935"/>
                  <a:pt x="365" y="934"/>
                  <a:pt x="365" y="933"/>
                </a:cubicBezTo>
                <a:cubicBezTo>
                  <a:pt x="375" y="927"/>
                  <a:pt x="384" y="922"/>
                  <a:pt x="393" y="917"/>
                </a:cubicBezTo>
                <a:cubicBezTo>
                  <a:pt x="368" y="908"/>
                  <a:pt x="342" y="899"/>
                  <a:pt x="316" y="890"/>
                </a:cubicBezTo>
                <a:cubicBezTo>
                  <a:pt x="351" y="893"/>
                  <a:pt x="382" y="912"/>
                  <a:pt x="421" y="898"/>
                </a:cubicBezTo>
                <a:cubicBezTo>
                  <a:pt x="404" y="896"/>
                  <a:pt x="389" y="897"/>
                  <a:pt x="376" y="892"/>
                </a:cubicBezTo>
                <a:cubicBezTo>
                  <a:pt x="364" y="889"/>
                  <a:pt x="343" y="894"/>
                  <a:pt x="347" y="869"/>
                </a:cubicBezTo>
                <a:cubicBezTo>
                  <a:pt x="339" y="869"/>
                  <a:pt x="332" y="868"/>
                  <a:pt x="320" y="867"/>
                </a:cubicBezTo>
                <a:cubicBezTo>
                  <a:pt x="325" y="863"/>
                  <a:pt x="328" y="861"/>
                  <a:pt x="332" y="858"/>
                </a:cubicBezTo>
                <a:cubicBezTo>
                  <a:pt x="320" y="858"/>
                  <a:pt x="309" y="857"/>
                  <a:pt x="292" y="856"/>
                </a:cubicBezTo>
                <a:cubicBezTo>
                  <a:pt x="300" y="850"/>
                  <a:pt x="305" y="847"/>
                  <a:pt x="310" y="843"/>
                </a:cubicBezTo>
                <a:cubicBezTo>
                  <a:pt x="308" y="840"/>
                  <a:pt x="306" y="836"/>
                  <a:pt x="303" y="831"/>
                </a:cubicBezTo>
                <a:cubicBezTo>
                  <a:pt x="284" y="839"/>
                  <a:pt x="280" y="838"/>
                  <a:pt x="280" y="820"/>
                </a:cubicBezTo>
                <a:cubicBezTo>
                  <a:pt x="262" y="822"/>
                  <a:pt x="244" y="826"/>
                  <a:pt x="226" y="826"/>
                </a:cubicBezTo>
                <a:cubicBezTo>
                  <a:pt x="213" y="826"/>
                  <a:pt x="200" y="821"/>
                  <a:pt x="187" y="819"/>
                </a:cubicBezTo>
                <a:cubicBezTo>
                  <a:pt x="181" y="819"/>
                  <a:pt x="174" y="822"/>
                  <a:pt x="168" y="823"/>
                </a:cubicBezTo>
                <a:cubicBezTo>
                  <a:pt x="161" y="823"/>
                  <a:pt x="154" y="821"/>
                  <a:pt x="148" y="821"/>
                </a:cubicBezTo>
                <a:cubicBezTo>
                  <a:pt x="150" y="815"/>
                  <a:pt x="152" y="810"/>
                  <a:pt x="155" y="801"/>
                </a:cubicBezTo>
                <a:cubicBezTo>
                  <a:pt x="146" y="799"/>
                  <a:pt x="136" y="797"/>
                  <a:pt x="126" y="795"/>
                </a:cubicBezTo>
                <a:cubicBezTo>
                  <a:pt x="126" y="793"/>
                  <a:pt x="126" y="792"/>
                  <a:pt x="126" y="790"/>
                </a:cubicBezTo>
                <a:cubicBezTo>
                  <a:pt x="182" y="776"/>
                  <a:pt x="238" y="762"/>
                  <a:pt x="294" y="747"/>
                </a:cubicBezTo>
                <a:cubicBezTo>
                  <a:pt x="294" y="746"/>
                  <a:pt x="294" y="745"/>
                  <a:pt x="293" y="743"/>
                </a:cubicBezTo>
                <a:cubicBezTo>
                  <a:pt x="273" y="735"/>
                  <a:pt x="252" y="728"/>
                  <a:pt x="232" y="720"/>
                </a:cubicBezTo>
                <a:cubicBezTo>
                  <a:pt x="232" y="718"/>
                  <a:pt x="233" y="716"/>
                  <a:pt x="233" y="714"/>
                </a:cubicBezTo>
                <a:cubicBezTo>
                  <a:pt x="239" y="715"/>
                  <a:pt x="244" y="716"/>
                  <a:pt x="252" y="717"/>
                </a:cubicBezTo>
                <a:cubicBezTo>
                  <a:pt x="247" y="712"/>
                  <a:pt x="244" y="708"/>
                  <a:pt x="238" y="701"/>
                </a:cubicBezTo>
                <a:cubicBezTo>
                  <a:pt x="253" y="705"/>
                  <a:pt x="265" y="708"/>
                  <a:pt x="278" y="712"/>
                </a:cubicBezTo>
                <a:cubicBezTo>
                  <a:pt x="273" y="704"/>
                  <a:pt x="269" y="699"/>
                  <a:pt x="266" y="695"/>
                </a:cubicBezTo>
                <a:cubicBezTo>
                  <a:pt x="272" y="691"/>
                  <a:pt x="279" y="689"/>
                  <a:pt x="285" y="686"/>
                </a:cubicBezTo>
                <a:cubicBezTo>
                  <a:pt x="274" y="677"/>
                  <a:pt x="265" y="669"/>
                  <a:pt x="256" y="662"/>
                </a:cubicBezTo>
                <a:cubicBezTo>
                  <a:pt x="262" y="658"/>
                  <a:pt x="268" y="655"/>
                  <a:pt x="278" y="648"/>
                </a:cubicBezTo>
                <a:cubicBezTo>
                  <a:pt x="260" y="645"/>
                  <a:pt x="245" y="641"/>
                  <a:pt x="230" y="641"/>
                </a:cubicBezTo>
                <a:cubicBezTo>
                  <a:pt x="217" y="641"/>
                  <a:pt x="210" y="639"/>
                  <a:pt x="204" y="626"/>
                </a:cubicBezTo>
                <a:cubicBezTo>
                  <a:pt x="201" y="617"/>
                  <a:pt x="190" y="611"/>
                  <a:pt x="182" y="606"/>
                </a:cubicBezTo>
                <a:cubicBezTo>
                  <a:pt x="164" y="595"/>
                  <a:pt x="164" y="596"/>
                  <a:pt x="179" y="578"/>
                </a:cubicBezTo>
                <a:cubicBezTo>
                  <a:pt x="173" y="576"/>
                  <a:pt x="168" y="575"/>
                  <a:pt x="164" y="573"/>
                </a:cubicBezTo>
                <a:cubicBezTo>
                  <a:pt x="185" y="546"/>
                  <a:pt x="205" y="519"/>
                  <a:pt x="243" y="512"/>
                </a:cubicBezTo>
                <a:cubicBezTo>
                  <a:pt x="242" y="510"/>
                  <a:pt x="241" y="508"/>
                  <a:pt x="240" y="506"/>
                </a:cubicBezTo>
                <a:cubicBezTo>
                  <a:pt x="210" y="509"/>
                  <a:pt x="180" y="515"/>
                  <a:pt x="150" y="513"/>
                </a:cubicBezTo>
                <a:cubicBezTo>
                  <a:pt x="123" y="511"/>
                  <a:pt x="91" y="522"/>
                  <a:pt x="69" y="493"/>
                </a:cubicBezTo>
                <a:cubicBezTo>
                  <a:pt x="53" y="514"/>
                  <a:pt x="37" y="498"/>
                  <a:pt x="23" y="495"/>
                </a:cubicBezTo>
                <a:cubicBezTo>
                  <a:pt x="20" y="488"/>
                  <a:pt x="17" y="482"/>
                  <a:pt x="16" y="476"/>
                </a:cubicBezTo>
                <a:cubicBezTo>
                  <a:pt x="13" y="465"/>
                  <a:pt x="12" y="452"/>
                  <a:pt x="25" y="448"/>
                </a:cubicBezTo>
                <a:cubicBezTo>
                  <a:pt x="37" y="445"/>
                  <a:pt x="35" y="437"/>
                  <a:pt x="32" y="432"/>
                </a:cubicBezTo>
                <a:cubicBezTo>
                  <a:pt x="20" y="414"/>
                  <a:pt x="34" y="407"/>
                  <a:pt x="44" y="398"/>
                </a:cubicBezTo>
                <a:cubicBezTo>
                  <a:pt x="52" y="404"/>
                  <a:pt x="61" y="410"/>
                  <a:pt x="69" y="416"/>
                </a:cubicBezTo>
                <a:cubicBezTo>
                  <a:pt x="71" y="415"/>
                  <a:pt x="72" y="414"/>
                  <a:pt x="74" y="413"/>
                </a:cubicBezTo>
                <a:cubicBezTo>
                  <a:pt x="72" y="407"/>
                  <a:pt x="71" y="397"/>
                  <a:pt x="68" y="396"/>
                </a:cubicBezTo>
                <a:cubicBezTo>
                  <a:pt x="61" y="395"/>
                  <a:pt x="52" y="398"/>
                  <a:pt x="44" y="398"/>
                </a:cubicBezTo>
                <a:close/>
                <a:moveTo>
                  <a:pt x="3086" y="869"/>
                </a:moveTo>
                <a:cubicBezTo>
                  <a:pt x="3086" y="868"/>
                  <a:pt x="3085" y="868"/>
                  <a:pt x="3085" y="867"/>
                </a:cubicBezTo>
                <a:cubicBezTo>
                  <a:pt x="3069" y="865"/>
                  <a:pt x="3054" y="863"/>
                  <a:pt x="3038" y="862"/>
                </a:cubicBezTo>
                <a:cubicBezTo>
                  <a:pt x="2981" y="857"/>
                  <a:pt x="2923" y="866"/>
                  <a:pt x="2866" y="860"/>
                </a:cubicBezTo>
                <a:cubicBezTo>
                  <a:pt x="2847" y="858"/>
                  <a:pt x="2828" y="863"/>
                  <a:pt x="2810" y="862"/>
                </a:cubicBezTo>
                <a:cubicBezTo>
                  <a:pt x="2774" y="860"/>
                  <a:pt x="2739" y="855"/>
                  <a:pt x="2703" y="854"/>
                </a:cubicBezTo>
                <a:cubicBezTo>
                  <a:pt x="2630" y="851"/>
                  <a:pt x="2558" y="850"/>
                  <a:pt x="2485" y="849"/>
                </a:cubicBezTo>
                <a:cubicBezTo>
                  <a:pt x="2474" y="848"/>
                  <a:pt x="2462" y="847"/>
                  <a:pt x="2451" y="846"/>
                </a:cubicBezTo>
                <a:cubicBezTo>
                  <a:pt x="2459" y="852"/>
                  <a:pt x="2469" y="854"/>
                  <a:pt x="2478" y="854"/>
                </a:cubicBezTo>
                <a:cubicBezTo>
                  <a:pt x="2521" y="856"/>
                  <a:pt x="2564" y="858"/>
                  <a:pt x="2607" y="860"/>
                </a:cubicBezTo>
                <a:cubicBezTo>
                  <a:pt x="2647" y="863"/>
                  <a:pt x="2688" y="867"/>
                  <a:pt x="2728" y="869"/>
                </a:cubicBezTo>
                <a:cubicBezTo>
                  <a:pt x="2799" y="871"/>
                  <a:pt x="2870" y="873"/>
                  <a:pt x="2942" y="875"/>
                </a:cubicBezTo>
                <a:cubicBezTo>
                  <a:pt x="2976" y="876"/>
                  <a:pt x="3011" y="877"/>
                  <a:pt x="3045" y="876"/>
                </a:cubicBezTo>
                <a:cubicBezTo>
                  <a:pt x="3059" y="876"/>
                  <a:pt x="3073" y="872"/>
                  <a:pt x="3086" y="869"/>
                </a:cubicBezTo>
                <a:close/>
                <a:moveTo>
                  <a:pt x="1567" y="812"/>
                </a:moveTo>
                <a:cubicBezTo>
                  <a:pt x="1567" y="812"/>
                  <a:pt x="1567" y="811"/>
                  <a:pt x="1566" y="810"/>
                </a:cubicBezTo>
                <a:cubicBezTo>
                  <a:pt x="1402" y="814"/>
                  <a:pt x="1237" y="818"/>
                  <a:pt x="1072" y="822"/>
                </a:cubicBezTo>
                <a:cubicBezTo>
                  <a:pt x="1098" y="827"/>
                  <a:pt x="1123" y="831"/>
                  <a:pt x="1148" y="832"/>
                </a:cubicBezTo>
                <a:cubicBezTo>
                  <a:pt x="1199" y="832"/>
                  <a:pt x="1249" y="829"/>
                  <a:pt x="1299" y="829"/>
                </a:cubicBezTo>
                <a:cubicBezTo>
                  <a:pt x="1358" y="828"/>
                  <a:pt x="1417" y="831"/>
                  <a:pt x="1476" y="828"/>
                </a:cubicBezTo>
                <a:cubicBezTo>
                  <a:pt x="1506" y="827"/>
                  <a:pt x="1536" y="818"/>
                  <a:pt x="1567" y="812"/>
                </a:cubicBezTo>
                <a:close/>
                <a:moveTo>
                  <a:pt x="3131" y="849"/>
                </a:moveTo>
                <a:cubicBezTo>
                  <a:pt x="3162" y="858"/>
                  <a:pt x="3196" y="839"/>
                  <a:pt x="3228" y="860"/>
                </a:cubicBezTo>
                <a:cubicBezTo>
                  <a:pt x="3183" y="862"/>
                  <a:pt x="3142" y="864"/>
                  <a:pt x="3102" y="866"/>
                </a:cubicBezTo>
                <a:cubicBezTo>
                  <a:pt x="3102" y="868"/>
                  <a:pt x="3102" y="869"/>
                  <a:pt x="3102" y="871"/>
                </a:cubicBezTo>
                <a:cubicBezTo>
                  <a:pt x="3198" y="871"/>
                  <a:pt x="3294" y="871"/>
                  <a:pt x="3390" y="871"/>
                </a:cubicBezTo>
                <a:cubicBezTo>
                  <a:pt x="3390" y="868"/>
                  <a:pt x="3390" y="865"/>
                  <a:pt x="3390" y="861"/>
                </a:cubicBezTo>
                <a:cubicBezTo>
                  <a:pt x="3348" y="861"/>
                  <a:pt x="3305" y="861"/>
                  <a:pt x="3263" y="861"/>
                </a:cubicBezTo>
                <a:cubicBezTo>
                  <a:pt x="3263" y="858"/>
                  <a:pt x="3263" y="855"/>
                  <a:pt x="3263" y="852"/>
                </a:cubicBezTo>
                <a:cubicBezTo>
                  <a:pt x="3294" y="852"/>
                  <a:pt x="3325" y="852"/>
                  <a:pt x="3357" y="852"/>
                </a:cubicBezTo>
                <a:cubicBezTo>
                  <a:pt x="3282" y="846"/>
                  <a:pt x="3207" y="825"/>
                  <a:pt x="3131" y="849"/>
                </a:cubicBezTo>
                <a:close/>
                <a:moveTo>
                  <a:pt x="1026" y="782"/>
                </a:moveTo>
                <a:cubicBezTo>
                  <a:pt x="1093" y="779"/>
                  <a:pt x="1164" y="775"/>
                  <a:pt x="1235" y="772"/>
                </a:cubicBezTo>
                <a:cubicBezTo>
                  <a:pt x="1228" y="768"/>
                  <a:pt x="1220" y="765"/>
                  <a:pt x="1212" y="765"/>
                </a:cubicBezTo>
                <a:cubicBezTo>
                  <a:pt x="1198" y="765"/>
                  <a:pt x="1184" y="768"/>
                  <a:pt x="1171" y="767"/>
                </a:cubicBezTo>
                <a:cubicBezTo>
                  <a:pt x="1125" y="766"/>
                  <a:pt x="1080" y="764"/>
                  <a:pt x="1034" y="764"/>
                </a:cubicBezTo>
                <a:cubicBezTo>
                  <a:pt x="1015" y="763"/>
                  <a:pt x="995" y="765"/>
                  <a:pt x="975" y="766"/>
                </a:cubicBezTo>
                <a:cubicBezTo>
                  <a:pt x="975" y="768"/>
                  <a:pt x="975" y="770"/>
                  <a:pt x="976" y="772"/>
                </a:cubicBezTo>
                <a:cubicBezTo>
                  <a:pt x="994" y="773"/>
                  <a:pt x="1013" y="775"/>
                  <a:pt x="1031" y="776"/>
                </a:cubicBezTo>
                <a:cubicBezTo>
                  <a:pt x="1031" y="778"/>
                  <a:pt x="1031" y="780"/>
                  <a:pt x="1031" y="781"/>
                </a:cubicBezTo>
                <a:cubicBezTo>
                  <a:pt x="1028" y="782"/>
                  <a:pt x="1025" y="782"/>
                  <a:pt x="1026" y="782"/>
                </a:cubicBezTo>
                <a:close/>
                <a:moveTo>
                  <a:pt x="1715" y="582"/>
                </a:moveTo>
                <a:cubicBezTo>
                  <a:pt x="1715" y="585"/>
                  <a:pt x="1715" y="587"/>
                  <a:pt x="1715" y="590"/>
                </a:cubicBezTo>
                <a:cubicBezTo>
                  <a:pt x="1775" y="590"/>
                  <a:pt x="1834" y="589"/>
                  <a:pt x="1893" y="590"/>
                </a:cubicBezTo>
                <a:cubicBezTo>
                  <a:pt x="1930" y="591"/>
                  <a:pt x="1968" y="583"/>
                  <a:pt x="2004" y="598"/>
                </a:cubicBezTo>
                <a:cubicBezTo>
                  <a:pt x="2013" y="601"/>
                  <a:pt x="2023" y="599"/>
                  <a:pt x="2033" y="600"/>
                </a:cubicBezTo>
                <a:cubicBezTo>
                  <a:pt x="2033" y="599"/>
                  <a:pt x="2033" y="598"/>
                  <a:pt x="2033" y="597"/>
                </a:cubicBezTo>
                <a:cubicBezTo>
                  <a:pt x="2024" y="596"/>
                  <a:pt x="2015" y="594"/>
                  <a:pt x="2006" y="593"/>
                </a:cubicBezTo>
                <a:cubicBezTo>
                  <a:pt x="2006" y="592"/>
                  <a:pt x="2006" y="590"/>
                  <a:pt x="2006" y="589"/>
                </a:cubicBezTo>
                <a:cubicBezTo>
                  <a:pt x="2032" y="588"/>
                  <a:pt x="2058" y="586"/>
                  <a:pt x="2084" y="585"/>
                </a:cubicBezTo>
                <a:cubicBezTo>
                  <a:pt x="2084" y="584"/>
                  <a:pt x="2084" y="583"/>
                  <a:pt x="2084" y="582"/>
                </a:cubicBezTo>
                <a:cubicBezTo>
                  <a:pt x="1961" y="582"/>
                  <a:pt x="1838" y="582"/>
                  <a:pt x="1715" y="582"/>
                </a:cubicBezTo>
                <a:close/>
                <a:moveTo>
                  <a:pt x="1860" y="846"/>
                </a:moveTo>
                <a:cubicBezTo>
                  <a:pt x="1973" y="858"/>
                  <a:pt x="2082" y="850"/>
                  <a:pt x="2190" y="852"/>
                </a:cubicBezTo>
                <a:cubicBezTo>
                  <a:pt x="2190" y="850"/>
                  <a:pt x="2190" y="848"/>
                  <a:pt x="2190" y="846"/>
                </a:cubicBezTo>
                <a:cubicBezTo>
                  <a:pt x="2082" y="846"/>
                  <a:pt x="1974" y="846"/>
                  <a:pt x="1860" y="846"/>
                </a:cubicBezTo>
                <a:close/>
                <a:moveTo>
                  <a:pt x="2732" y="497"/>
                </a:moveTo>
                <a:cubicBezTo>
                  <a:pt x="2732" y="499"/>
                  <a:pt x="2733" y="501"/>
                  <a:pt x="2733" y="503"/>
                </a:cubicBezTo>
                <a:cubicBezTo>
                  <a:pt x="2815" y="505"/>
                  <a:pt x="2897" y="507"/>
                  <a:pt x="2979" y="503"/>
                </a:cubicBezTo>
                <a:cubicBezTo>
                  <a:pt x="2979" y="501"/>
                  <a:pt x="2979" y="499"/>
                  <a:pt x="2979" y="497"/>
                </a:cubicBezTo>
                <a:cubicBezTo>
                  <a:pt x="2897" y="497"/>
                  <a:pt x="2815" y="497"/>
                  <a:pt x="2732" y="497"/>
                </a:cubicBezTo>
                <a:close/>
                <a:moveTo>
                  <a:pt x="1642" y="871"/>
                </a:moveTo>
                <a:cubicBezTo>
                  <a:pt x="1622" y="871"/>
                  <a:pt x="1604" y="871"/>
                  <a:pt x="1586" y="871"/>
                </a:cubicBezTo>
                <a:cubicBezTo>
                  <a:pt x="1586" y="871"/>
                  <a:pt x="1586" y="872"/>
                  <a:pt x="1586" y="873"/>
                </a:cubicBezTo>
                <a:cubicBezTo>
                  <a:pt x="1593" y="874"/>
                  <a:pt x="1600" y="874"/>
                  <a:pt x="1607" y="874"/>
                </a:cubicBezTo>
                <a:cubicBezTo>
                  <a:pt x="1607" y="876"/>
                  <a:pt x="1607" y="878"/>
                  <a:pt x="1607" y="879"/>
                </a:cubicBezTo>
                <a:cubicBezTo>
                  <a:pt x="1578" y="879"/>
                  <a:pt x="1548" y="879"/>
                  <a:pt x="1519" y="879"/>
                </a:cubicBezTo>
                <a:cubicBezTo>
                  <a:pt x="1519" y="881"/>
                  <a:pt x="1519" y="883"/>
                  <a:pt x="1519" y="885"/>
                </a:cubicBezTo>
                <a:cubicBezTo>
                  <a:pt x="1534" y="885"/>
                  <a:pt x="1550" y="885"/>
                  <a:pt x="1565" y="885"/>
                </a:cubicBezTo>
                <a:cubicBezTo>
                  <a:pt x="1565" y="886"/>
                  <a:pt x="1565" y="887"/>
                  <a:pt x="1565" y="889"/>
                </a:cubicBezTo>
                <a:cubicBezTo>
                  <a:pt x="1558" y="890"/>
                  <a:pt x="1551" y="891"/>
                  <a:pt x="1544" y="892"/>
                </a:cubicBezTo>
                <a:cubicBezTo>
                  <a:pt x="1544" y="893"/>
                  <a:pt x="1544" y="894"/>
                  <a:pt x="1544" y="895"/>
                </a:cubicBezTo>
                <a:cubicBezTo>
                  <a:pt x="1590" y="890"/>
                  <a:pt x="1636" y="885"/>
                  <a:pt x="1682" y="880"/>
                </a:cubicBezTo>
                <a:cubicBezTo>
                  <a:pt x="1682" y="879"/>
                  <a:pt x="1682" y="878"/>
                  <a:pt x="1682" y="877"/>
                </a:cubicBezTo>
                <a:cubicBezTo>
                  <a:pt x="1666" y="877"/>
                  <a:pt x="1651" y="877"/>
                  <a:pt x="1633" y="877"/>
                </a:cubicBezTo>
                <a:cubicBezTo>
                  <a:pt x="1637" y="874"/>
                  <a:pt x="1639" y="873"/>
                  <a:pt x="1642" y="871"/>
                </a:cubicBezTo>
                <a:close/>
                <a:moveTo>
                  <a:pt x="3146" y="164"/>
                </a:moveTo>
                <a:cubicBezTo>
                  <a:pt x="3146" y="166"/>
                  <a:pt x="3146" y="167"/>
                  <a:pt x="3146" y="168"/>
                </a:cubicBezTo>
                <a:cubicBezTo>
                  <a:pt x="3185" y="168"/>
                  <a:pt x="3224" y="168"/>
                  <a:pt x="3263" y="168"/>
                </a:cubicBezTo>
                <a:cubicBezTo>
                  <a:pt x="3237" y="156"/>
                  <a:pt x="3211" y="142"/>
                  <a:pt x="3180" y="155"/>
                </a:cubicBezTo>
                <a:cubicBezTo>
                  <a:pt x="3191" y="158"/>
                  <a:pt x="3202" y="160"/>
                  <a:pt x="3213" y="162"/>
                </a:cubicBezTo>
                <a:cubicBezTo>
                  <a:pt x="3213" y="163"/>
                  <a:pt x="3213" y="164"/>
                  <a:pt x="3212" y="164"/>
                </a:cubicBezTo>
                <a:cubicBezTo>
                  <a:pt x="3190" y="164"/>
                  <a:pt x="3168" y="164"/>
                  <a:pt x="3146" y="164"/>
                </a:cubicBezTo>
                <a:close/>
                <a:moveTo>
                  <a:pt x="2203" y="745"/>
                </a:moveTo>
                <a:cubicBezTo>
                  <a:pt x="2204" y="744"/>
                  <a:pt x="2204" y="742"/>
                  <a:pt x="2204" y="741"/>
                </a:cubicBezTo>
                <a:cubicBezTo>
                  <a:pt x="2221" y="743"/>
                  <a:pt x="2238" y="744"/>
                  <a:pt x="2256" y="746"/>
                </a:cubicBezTo>
                <a:cubicBezTo>
                  <a:pt x="2256" y="743"/>
                  <a:pt x="2256" y="741"/>
                  <a:pt x="2256" y="738"/>
                </a:cubicBezTo>
                <a:cubicBezTo>
                  <a:pt x="2212" y="738"/>
                  <a:pt x="2169" y="738"/>
                  <a:pt x="2125" y="738"/>
                </a:cubicBezTo>
                <a:cubicBezTo>
                  <a:pt x="2125" y="739"/>
                  <a:pt x="2125" y="740"/>
                  <a:pt x="2125" y="742"/>
                </a:cubicBezTo>
                <a:cubicBezTo>
                  <a:pt x="2157" y="744"/>
                  <a:pt x="2190" y="747"/>
                  <a:pt x="2222" y="750"/>
                </a:cubicBezTo>
                <a:cubicBezTo>
                  <a:pt x="2222" y="748"/>
                  <a:pt x="2223" y="747"/>
                  <a:pt x="2223" y="745"/>
                </a:cubicBezTo>
                <a:cubicBezTo>
                  <a:pt x="2216" y="745"/>
                  <a:pt x="2210" y="745"/>
                  <a:pt x="2203" y="745"/>
                </a:cubicBezTo>
                <a:close/>
                <a:moveTo>
                  <a:pt x="2500" y="797"/>
                </a:moveTo>
                <a:cubicBezTo>
                  <a:pt x="2500" y="796"/>
                  <a:pt x="2500" y="795"/>
                  <a:pt x="2500" y="794"/>
                </a:cubicBezTo>
                <a:cubicBezTo>
                  <a:pt x="2483" y="794"/>
                  <a:pt x="2466" y="794"/>
                  <a:pt x="2448" y="794"/>
                </a:cubicBezTo>
                <a:cubicBezTo>
                  <a:pt x="2431" y="794"/>
                  <a:pt x="2414" y="793"/>
                  <a:pt x="2397" y="793"/>
                </a:cubicBezTo>
                <a:cubicBezTo>
                  <a:pt x="2379" y="792"/>
                  <a:pt x="2362" y="791"/>
                  <a:pt x="2345" y="791"/>
                </a:cubicBezTo>
                <a:cubicBezTo>
                  <a:pt x="2329" y="791"/>
                  <a:pt x="2313" y="793"/>
                  <a:pt x="2296" y="794"/>
                </a:cubicBezTo>
                <a:cubicBezTo>
                  <a:pt x="2297" y="795"/>
                  <a:pt x="2297" y="796"/>
                  <a:pt x="2297" y="797"/>
                </a:cubicBezTo>
                <a:cubicBezTo>
                  <a:pt x="2364" y="797"/>
                  <a:pt x="2432" y="797"/>
                  <a:pt x="2500" y="797"/>
                </a:cubicBezTo>
                <a:close/>
                <a:moveTo>
                  <a:pt x="2362" y="737"/>
                </a:moveTo>
                <a:cubicBezTo>
                  <a:pt x="2363" y="736"/>
                  <a:pt x="2364" y="735"/>
                  <a:pt x="2364" y="733"/>
                </a:cubicBezTo>
                <a:cubicBezTo>
                  <a:pt x="2331" y="733"/>
                  <a:pt x="2299" y="733"/>
                  <a:pt x="2268" y="733"/>
                </a:cubicBezTo>
                <a:cubicBezTo>
                  <a:pt x="2287" y="757"/>
                  <a:pt x="2312" y="745"/>
                  <a:pt x="2335" y="744"/>
                </a:cubicBezTo>
                <a:cubicBezTo>
                  <a:pt x="2334" y="742"/>
                  <a:pt x="2332" y="741"/>
                  <a:pt x="2328" y="737"/>
                </a:cubicBezTo>
                <a:cubicBezTo>
                  <a:pt x="2341" y="737"/>
                  <a:pt x="2352" y="737"/>
                  <a:pt x="2362" y="737"/>
                </a:cubicBezTo>
                <a:close/>
                <a:moveTo>
                  <a:pt x="509" y="791"/>
                </a:moveTo>
                <a:cubicBezTo>
                  <a:pt x="482" y="772"/>
                  <a:pt x="449" y="774"/>
                  <a:pt x="433" y="791"/>
                </a:cubicBezTo>
                <a:cubicBezTo>
                  <a:pt x="456" y="791"/>
                  <a:pt x="480" y="791"/>
                  <a:pt x="509" y="791"/>
                </a:cubicBezTo>
                <a:close/>
                <a:moveTo>
                  <a:pt x="1394" y="774"/>
                </a:moveTo>
                <a:cubicBezTo>
                  <a:pt x="1394" y="773"/>
                  <a:pt x="1394" y="771"/>
                  <a:pt x="1394" y="769"/>
                </a:cubicBezTo>
                <a:cubicBezTo>
                  <a:pt x="1359" y="769"/>
                  <a:pt x="1324" y="769"/>
                  <a:pt x="1289" y="769"/>
                </a:cubicBezTo>
                <a:cubicBezTo>
                  <a:pt x="1289" y="771"/>
                  <a:pt x="1289" y="773"/>
                  <a:pt x="1289" y="774"/>
                </a:cubicBezTo>
                <a:cubicBezTo>
                  <a:pt x="1324" y="774"/>
                  <a:pt x="1359" y="774"/>
                  <a:pt x="1394" y="774"/>
                </a:cubicBezTo>
                <a:close/>
                <a:moveTo>
                  <a:pt x="2394" y="834"/>
                </a:moveTo>
                <a:cubicBezTo>
                  <a:pt x="2394" y="832"/>
                  <a:pt x="2394" y="829"/>
                  <a:pt x="2394" y="827"/>
                </a:cubicBezTo>
                <a:cubicBezTo>
                  <a:pt x="2364" y="825"/>
                  <a:pt x="2334" y="823"/>
                  <a:pt x="2304" y="820"/>
                </a:cubicBezTo>
                <a:cubicBezTo>
                  <a:pt x="2303" y="823"/>
                  <a:pt x="2303" y="826"/>
                  <a:pt x="2303" y="829"/>
                </a:cubicBezTo>
                <a:cubicBezTo>
                  <a:pt x="2333" y="831"/>
                  <a:pt x="2364" y="833"/>
                  <a:pt x="2394" y="834"/>
                </a:cubicBezTo>
                <a:close/>
                <a:moveTo>
                  <a:pt x="2941" y="921"/>
                </a:moveTo>
                <a:cubicBezTo>
                  <a:pt x="2941" y="922"/>
                  <a:pt x="2941" y="924"/>
                  <a:pt x="2941" y="925"/>
                </a:cubicBezTo>
                <a:cubicBezTo>
                  <a:pt x="2984" y="925"/>
                  <a:pt x="3027" y="925"/>
                  <a:pt x="3069" y="925"/>
                </a:cubicBezTo>
                <a:cubicBezTo>
                  <a:pt x="3069" y="924"/>
                  <a:pt x="3069" y="922"/>
                  <a:pt x="3069" y="921"/>
                </a:cubicBezTo>
                <a:cubicBezTo>
                  <a:pt x="3027" y="921"/>
                  <a:pt x="2984" y="921"/>
                  <a:pt x="2941" y="921"/>
                </a:cubicBezTo>
                <a:close/>
                <a:moveTo>
                  <a:pt x="1277" y="670"/>
                </a:moveTo>
                <a:cubicBezTo>
                  <a:pt x="1277" y="668"/>
                  <a:pt x="1277" y="667"/>
                  <a:pt x="1277" y="666"/>
                </a:cubicBezTo>
                <a:cubicBezTo>
                  <a:pt x="1242" y="666"/>
                  <a:pt x="1206" y="666"/>
                  <a:pt x="1171" y="666"/>
                </a:cubicBezTo>
                <a:cubicBezTo>
                  <a:pt x="1171" y="667"/>
                  <a:pt x="1171" y="668"/>
                  <a:pt x="1171" y="670"/>
                </a:cubicBezTo>
                <a:cubicBezTo>
                  <a:pt x="1206" y="670"/>
                  <a:pt x="1242" y="670"/>
                  <a:pt x="1277" y="670"/>
                </a:cubicBezTo>
                <a:close/>
                <a:moveTo>
                  <a:pt x="2225" y="905"/>
                </a:moveTo>
                <a:cubicBezTo>
                  <a:pt x="2225" y="907"/>
                  <a:pt x="2225" y="909"/>
                  <a:pt x="2225" y="910"/>
                </a:cubicBezTo>
                <a:cubicBezTo>
                  <a:pt x="2257" y="910"/>
                  <a:pt x="2289" y="910"/>
                  <a:pt x="2321" y="910"/>
                </a:cubicBezTo>
                <a:cubicBezTo>
                  <a:pt x="2321" y="909"/>
                  <a:pt x="2321" y="907"/>
                  <a:pt x="2321" y="905"/>
                </a:cubicBezTo>
                <a:cubicBezTo>
                  <a:pt x="2289" y="905"/>
                  <a:pt x="2257" y="905"/>
                  <a:pt x="2225" y="905"/>
                </a:cubicBezTo>
                <a:close/>
                <a:moveTo>
                  <a:pt x="2738" y="874"/>
                </a:moveTo>
                <a:cubicBezTo>
                  <a:pt x="2738" y="876"/>
                  <a:pt x="2737" y="879"/>
                  <a:pt x="2737" y="881"/>
                </a:cubicBezTo>
                <a:cubicBezTo>
                  <a:pt x="2769" y="886"/>
                  <a:pt x="2801" y="891"/>
                  <a:pt x="2834" y="896"/>
                </a:cubicBezTo>
                <a:cubicBezTo>
                  <a:pt x="2834" y="894"/>
                  <a:pt x="2834" y="893"/>
                  <a:pt x="2835" y="891"/>
                </a:cubicBezTo>
                <a:cubicBezTo>
                  <a:pt x="2821" y="890"/>
                  <a:pt x="2807" y="889"/>
                  <a:pt x="2793" y="886"/>
                </a:cubicBezTo>
                <a:cubicBezTo>
                  <a:pt x="2775" y="883"/>
                  <a:pt x="2756" y="878"/>
                  <a:pt x="2738" y="874"/>
                </a:cubicBezTo>
                <a:close/>
                <a:moveTo>
                  <a:pt x="1637" y="745"/>
                </a:moveTo>
                <a:cubicBezTo>
                  <a:pt x="1637" y="746"/>
                  <a:pt x="1637" y="748"/>
                  <a:pt x="1637" y="749"/>
                </a:cubicBezTo>
                <a:cubicBezTo>
                  <a:pt x="1672" y="749"/>
                  <a:pt x="1706" y="749"/>
                  <a:pt x="1741" y="749"/>
                </a:cubicBezTo>
                <a:cubicBezTo>
                  <a:pt x="1741" y="748"/>
                  <a:pt x="1741" y="746"/>
                  <a:pt x="1741" y="745"/>
                </a:cubicBezTo>
                <a:cubicBezTo>
                  <a:pt x="1706" y="745"/>
                  <a:pt x="1671" y="745"/>
                  <a:pt x="1637" y="745"/>
                </a:cubicBezTo>
                <a:close/>
                <a:moveTo>
                  <a:pt x="3074" y="946"/>
                </a:moveTo>
                <a:cubicBezTo>
                  <a:pt x="3054" y="925"/>
                  <a:pt x="3036" y="935"/>
                  <a:pt x="3019" y="935"/>
                </a:cubicBezTo>
                <a:cubicBezTo>
                  <a:pt x="3019" y="938"/>
                  <a:pt x="3019" y="940"/>
                  <a:pt x="3019" y="942"/>
                </a:cubicBezTo>
                <a:cubicBezTo>
                  <a:pt x="3036" y="944"/>
                  <a:pt x="3053" y="945"/>
                  <a:pt x="3074" y="946"/>
                </a:cubicBezTo>
                <a:close/>
                <a:moveTo>
                  <a:pt x="1219" y="846"/>
                </a:moveTo>
                <a:cubicBezTo>
                  <a:pt x="1219" y="847"/>
                  <a:pt x="1219" y="848"/>
                  <a:pt x="1219" y="848"/>
                </a:cubicBezTo>
                <a:cubicBezTo>
                  <a:pt x="1261" y="848"/>
                  <a:pt x="1302" y="848"/>
                  <a:pt x="1344" y="848"/>
                </a:cubicBezTo>
                <a:cubicBezTo>
                  <a:pt x="1344" y="848"/>
                  <a:pt x="1344" y="847"/>
                  <a:pt x="1344" y="846"/>
                </a:cubicBezTo>
                <a:cubicBezTo>
                  <a:pt x="1302" y="846"/>
                  <a:pt x="1261" y="846"/>
                  <a:pt x="1219" y="846"/>
                </a:cubicBezTo>
                <a:close/>
                <a:moveTo>
                  <a:pt x="3055" y="502"/>
                </a:moveTo>
                <a:cubicBezTo>
                  <a:pt x="3055" y="500"/>
                  <a:pt x="3055" y="498"/>
                  <a:pt x="3055" y="497"/>
                </a:cubicBezTo>
                <a:cubicBezTo>
                  <a:pt x="3038" y="497"/>
                  <a:pt x="3022" y="497"/>
                  <a:pt x="3005" y="497"/>
                </a:cubicBezTo>
                <a:cubicBezTo>
                  <a:pt x="3005" y="499"/>
                  <a:pt x="3006" y="502"/>
                  <a:pt x="3006" y="504"/>
                </a:cubicBezTo>
                <a:cubicBezTo>
                  <a:pt x="3022" y="504"/>
                  <a:pt x="3039" y="503"/>
                  <a:pt x="3055" y="502"/>
                </a:cubicBezTo>
                <a:close/>
                <a:moveTo>
                  <a:pt x="653" y="768"/>
                </a:moveTo>
                <a:cubicBezTo>
                  <a:pt x="653" y="771"/>
                  <a:pt x="654" y="774"/>
                  <a:pt x="654" y="776"/>
                </a:cubicBezTo>
                <a:cubicBezTo>
                  <a:pt x="686" y="775"/>
                  <a:pt x="718" y="773"/>
                  <a:pt x="750" y="771"/>
                </a:cubicBezTo>
                <a:cubicBezTo>
                  <a:pt x="750" y="770"/>
                  <a:pt x="750" y="769"/>
                  <a:pt x="750" y="768"/>
                </a:cubicBezTo>
                <a:cubicBezTo>
                  <a:pt x="717" y="768"/>
                  <a:pt x="685" y="768"/>
                  <a:pt x="653" y="768"/>
                </a:cubicBezTo>
                <a:close/>
                <a:moveTo>
                  <a:pt x="281" y="794"/>
                </a:moveTo>
                <a:cubicBezTo>
                  <a:pt x="282" y="797"/>
                  <a:pt x="283" y="800"/>
                  <a:pt x="283" y="802"/>
                </a:cubicBezTo>
                <a:cubicBezTo>
                  <a:pt x="302" y="798"/>
                  <a:pt x="320" y="794"/>
                  <a:pt x="338" y="790"/>
                </a:cubicBezTo>
                <a:cubicBezTo>
                  <a:pt x="338" y="788"/>
                  <a:pt x="338" y="786"/>
                  <a:pt x="337" y="784"/>
                </a:cubicBezTo>
                <a:cubicBezTo>
                  <a:pt x="318" y="787"/>
                  <a:pt x="300" y="791"/>
                  <a:pt x="281" y="794"/>
                </a:cubicBezTo>
                <a:close/>
                <a:moveTo>
                  <a:pt x="2788" y="721"/>
                </a:moveTo>
                <a:cubicBezTo>
                  <a:pt x="2762" y="704"/>
                  <a:pt x="2742" y="715"/>
                  <a:pt x="2722" y="721"/>
                </a:cubicBezTo>
                <a:cubicBezTo>
                  <a:pt x="2742" y="721"/>
                  <a:pt x="2762" y="721"/>
                  <a:pt x="2788" y="721"/>
                </a:cubicBezTo>
                <a:close/>
                <a:moveTo>
                  <a:pt x="3306" y="717"/>
                </a:moveTo>
                <a:cubicBezTo>
                  <a:pt x="3306" y="718"/>
                  <a:pt x="3305" y="720"/>
                  <a:pt x="3305" y="721"/>
                </a:cubicBezTo>
                <a:cubicBezTo>
                  <a:pt x="3332" y="724"/>
                  <a:pt x="3358" y="726"/>
                  <a:pt x="3384" y="728"/>
                </a:cubicBezTo>
                <a:cubicBezTo>
                  <a:pt x="3384" y="726"/>
                  <a:pt x="3384" y="724"/>
                  <a:pt x="3385" y="723"/>
                </a:cubicBezTo>
                <a:cubicBezTo>
                  <a:pt x="3358" y="721"/>
                  <a:pt x="3332" y="719"/>
                  <a:pt x="3306" y="717"/>
                </a:cubicBezTo>
                <a:close/>
                <a:moveTo>
                  <a:pt x="2322" y="606"/>
                </a:moveTo>
                <a:cubicBezTo>
                  <a:pt x="2322" y="604"/>
                  <a:pt x="2322" y="602"/>
                  <a:pt x="2322" y="601"/>
                </a:cubicBezTo>
                <a:cubicBezTo>
                  <a:pt x="2295" y="599"/>
                  <a:pt x="2268" y="598"/>
                  <a:pt x="2241" y="597"/>
                </a:cubicBezTo>
                <a:cubicBezTo>
                  <a:pt x="2241" y="598"/>
                  <a:pt x="2241" y="600"/>
                  <a:pt x="2241" y="601"/>
                </a:cubicBezTo>
                <a:cubicBezTo>
                  <a:pt x="2268" y="603"/>
                  <a:pt x="2295" y="604"/>
                  <a:pt x="2322" y="606"/>
                </a:cubicBezTo>
                <a:close/>
                <a:moveTo>
                  <a:pt x="2164" y="590"/>
                </a:moveTo>
                <a:cubicBezTo>
                  <a:pt x="2163" y="592"/>
                  <a:pt x="2163" y="593"/>
                  <a:pt x="2163" y="595"/>
                </a:cubicBezTo>
                <a:cubicBezTo>
                  <a:pt x="2173" y="597"/>
                  <a:pt x="2183" y="600"/>
                  <a:pt x="2193" y="600"/>
                </a:cubicBezTo>
                <a:cubicBezTo>
                  <a:pt x="2204" y="600"/>
                  <a:pt x="2214" y="598"/>
                  <a:pt x="2225" y="597"/>
                </a:cubicBezTo>
                <a:cubicBezTo>
                  <a:pt x="2225" y="596"/>
                  <a:pt x="2225" y="595"/>
                  <a:pt x="2225" y="595"/>
                </a:cubicBezTo>
                <a:cubicBezTo>
                  <a:pt x="2204" y="593"/>
                  <a:pt x="2184" y="592"/>
                  <a:pt x="2164" y="590"/>
                </a:cubicBezTo>
                <a:close/>
                <a:moveTo>
                  <a:pt x="2123" y="903"/>
                </a:moveTo>
                <a:cubicBezTo>
                  <a:pt x="2123" y="904"/>
                  <a:pt x="2123" y="905"/>
                  <a:pt x="2123" y="906"/>
                </a:cubicBezTo>
                <a:cubicBezTo>
                  <a:pt x="2152" y="906"/>
                  <a:pt x="2182" y="906"/>
                  <a:pt x="2211" y="906"/>
                </a:cubicBezTo>
                <a:cubicBezTo>
                  <a:pt x="2211" y="905"/>
                  <a:pt x="2211" y="904"/>
                  <a:pt x="2211" y="903"/>
                </a:cubicBezTo>
                <a:cubicBezTo>
                  <a:pt x="2182" y="903"/>
                  <a:pt x="2152" y="903"/>
                  <a:pt x="2123" y="903"/>
                </a:cubicBezTo>
                <a:close/>
                <a:moveTo>
                  <a:pt x="2261" y="828"/>
                </a:moveTo>
                <a:cubicBezTo>
                  <a:pt x="2261" y="827"/>
                  <a:pt x="2261" y="826"/>
                  <a:pt x="2261" y="825"/>
                </a:cubicBezTo>
                <a:cubicBezTo>
                  <a:pt x="2230" y="825"/>
                  <a:pt x="2199" y="825"/>
                  <a:pt x="2168" y="825"/>
                </a:cubicBezTo>
                <a:cubicBezTo>
                  <a:pt x="2168" y="826"/>
                  <a:pt x="2168" y="827"/>
                  <a:pt x="2168" y="828"/>
                </a:cubicBezTo>
                <a:cubicBezTo>
                  <a:pt x="2199" y="828"/>
                  <a:pt x="2230" y="828"/>
                  <a:pt x="2261" y="828"/>
                </a:cubicBezTo>
                <a:close/>
                <a:moveTo>
                  <a:pt x="955" y="661"/>
                </a:moveTo>
                <a:cubicBezTo>
                  <a:pt x="954" y="662"/>
                  <a:pt x="954" y="662"/>
                  <a:pt x="954" y="663"/>
                </a:cubicBezTo>
                <a:cubicBezTo>
                  <a:pt x="979" y="663"/>
                  <a:pt x="1004" y="663"/>
                  <a:pt x="1028" y="663"/>
                </a:cubicBezTo>
                <a:cubicBezTo>
                  <a:pt x="1028" y="661"/>
                  <a:pt x="1028" y="659"/>
                  <a:pt x="1028" y="657"/>
                </a:cubicBezTo>
                <a:cubicBezTo>
                  <a:pt x="1004" y="658"/>
                  <a:pt x="979" y="660"/>
                  <a:pt x="955" y="661"/>
                </a:cubicBezTo>
                <a:close/>
                <a:moveTo>
                  <a:pt x="1762" y="685"/>
                </a:moveTo>
                <a:cubicBezTo>
                  <a:pt x="1762" y="684"/>
                  <a:pt x="1762" y="683"/>
                  <a:pt x="1762" y="681"/>
                </a:cubicBezTo>
                <a:cubicBezTo>
                  <a:pt x="1742" y="681"/>
                  <a:pt x="1723" y="681"/>
                  <a:pt x="1703" y="681"/>
                </a:cubicBezTo>
                <a:cubicBezTo>
                  <a:pt x="1703" y="683"/>
                  <a:pt x="1703" y="684"/>
                  <a:pt x="1704" y="685"/>
                </a:cubicBezTo>
                <a:cubicBezTo>
                  <a:pt x="1723" y="685"/>
                  <a:pt x="1743" y="685"/>
                  <a:pt x="1762" y="685"/>
                </a:cubicBezTo>
                <a:close/>
                <a:moveTo>
                  <a:pt x="1364" y="872"/>
                </a:moveTo>
                <a:cubicBezTo>
                  <a:pt x="1365" y="875"/>
                  <a:pt x="1365" y="877"/>
                  <a:pt x="1365" y="880"/>
                </a:cubicBezTo>
                <a:cubicBezTo>
                  <a:pt x="1381" y="878"/>
                  <a:pt x="1398" y="877"/>
                  <a:pt x="1414" y="875"/>
                </a:cubicBezTo>
                <a:cubicBezTo>
                  <a:pt x="1414" y="874"/>
                  <a:pt x="1414" y="873"/>
                  <a:pt x="1414" y="872"/>
                </a:cubicBezTo>
                <a:cubicBezTo>
                  <a:pt x="1397" y="872"/>
                  <a:pt x="1381" y="872"/>
                  <a:pt x="1364" y="872"/>
                </a:cubicBezTo>
                <a:close/>
                <a:moveTo>
                  <a:pt x="2329" y="844"/>
                </a:moveTo>
                <a:cubicBezTo>
                  <a:pt x="2329" y="843"/>
                  <a:pt x="2329" y="841"/>
                  <a:pt x="2329" y="840"/>
                </a:cubicBezTo>
                <a:cubicBezTo>
                  <a:pt x="2312" y="840"/>
                  <a:pt x="2295" y="840"/>
                  <a:pt x="2278" y="840"/>
                </a:cubicBezTo>
                <a:cubicBezTo>
                  <a:pt x="2278" y="841"/>
                  <a:pt x="2278" y="843"/>
                  <a:pt x="2278" y="844"/>
                </a:cubicBezTo>
                <a:cubicBezTo>
                  <a:pt x="2295" y="844"/>
                  <a:pt x="2312" y="844"/>
                  <a:pt x="2329" y="844"/>
                </a:cubicBezTo>
                <a:close/>
                <a:moveTo>
                  <a:pt x="1447" y="801"/>
                </a:moveTo>
                <a:cubicBezTo>
                  <a:pt x="1447" y="802"/>
                  <a:pt x="1447" y="803"/>
                  <a:pt x="1447" y="804"/>
                </a:cubicBezTo>
                <a:cubicBezTo>
                  <a:pt x="1474" y="804"/>
                  <a:pt x="1501" y="804"/>
                  <a:pt x="1529" y="804"/>
                </a:cubicBezTo>
                <a:cubicBezTo>
                  <a:pt x="1529" y="803"/>
                  <a:pt x="1529" y="802"/>
                  <a:pt x="1529" y="801"/>
                </a:cubicBezTo>
                <a:cubicBezTo>
                  <a:pt x="1501" y="801"/>
                  <a:pt x="1474" y="801"/>
                  <a:pt x="1447" y="801"/>
                </a:cubicBezTo>
                <a:close/>
                <a:moveTo>
                  <a:pt x="2649" y="874"/>
                </a:moveTo>
                <a:cubicBezTo>
                  <a:pt x="2649" y="876"/>
                  <a:pt x="2650" y="879"/>
                  <a:pt x="2650" y="882"/>
                </a:cubicBezTo>
                <a:cubicBezTo>
                  <a:pt x="2664" y="880"/>
                  <a:pt x="2678" y="878"/>
                  <a:pt x="2691" y="876"/>
                </a:cubicBezTo>
                <a:cubicBezTo>
                  <a:pt x="2691" y="874"/>
                  <a:pt x="2691" y="873"/>
                  <a:pt x="2691" y="871"/>
                </a:cubicBezTo>
                <a:cubicBezTo>
                  <a:pt x="2677" y="872"/>
                  <a:pt x="2663" y="873"/>
                  <a:pt x="2649" y="874"/>
                </a:cubicBezTo>
                <a:close/>
                <a:moveTo>
                  <a:pt x="2434" y="678"/>
                </a:moveTo>
                <a:cubicBezTo>
                  <a:pt x="2434" y="677"/>
                  <a:pt x="2434" y="675"/>
                  <a:pt x="2434" y="674"/>
                </a:cubicBezTo>
                <a:cubicBezTo>
                  <a:pt x="2409" y="675"/>
                  <a:pt x="2384" y="677"/>
                  <a:pt x="2360" y="678"/>
                </a:cubicBezTo>
                <a:cubicBezTo>
                  <a:pt x="2360" y="680"/>
                  <a:pt x="2360" y="681"/>
                  <a:pt x="2360" y="682"/>
                </a:cubicBezTo>
                <a:cubicBezTo>
                  <a:pt x="2385" y="681"/>
                  <a:pt x="2410" y="679"/>
                  <a:pt x="2434" y="678"/>
                </a:cubicBezTo>
                <a:close/>
                <a:moveTo>
                  <a:pt x="2441" y="598"/>
                </a:moveTo>
                <a:cubicBezTo>
                  <a:pt x="2441" y="596"/>
                  <a:pt x="2441" y="594"/>
                  <a:pt x="2441" y="593"/>
                </a:cubicBezTo>
                <a:cubicBezTo>
                  <a:pt x="2423" y="593"/>
                  <a:pt x="2404" y="593"/>
                  <a:pt x="2386" y="593"/>
                </a:cubicBezTo>
                <a:cubicBezTo>
                  <a:pt x="2386" y="594"/>
                  <a:pt x="2386" y="596"/>
                  <a:pt x="2386" y="598"/>
                </a:cubicBezTo>
                <a:cubicBezTo>
                  <a:pt x="2405" y="598"/>
                  <a:pt x="2423" y="598"/>
                  <a:pt x="2441" y="598"/>
                </a:cubicBezTo>
                <a:close/>
              </a:path>
            </a:pathLst>
          </a:custGeom>
          <a:solidFill>
            <a:srgbClr val="CEE7FA"/>
          </a:solidFill>
          <a:ln>
            <a:noFill/>
          </a:ln>
        </p:spPr>
        <p:txBody>
          <a:bodyPr vert="horz" wrap="square" lIns="100600" tIns="50300" rIns="100600" bIns="5030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Single-Pair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</a:rPr>
              <a:t> Random-Walk Probability Estimation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F66D47C-6336-66CC-5A18-AA492BB31022}"/>
                  </a:ext>
                </a:extLst>
              </p:cNvPr>
              <p:cNvSpPr txBox="1"/>
              <p:nvPr/>
            </p:nvSpPr>
            <p:spPr>
              <a:xfrm>
                <a:off x="5175211" y="4763784"/>
                <a:ext cx="1103971" cy="50469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dirty="0">
                          <a:latin typeface="Cambria Math" panose="02040503050406030204" pitchFamily="18" charset="0"/>
                          <a:ea typeface="楷体_GB2312" panose="02010609030101010101" pitchFamily="49" charset="-122"/>
                          <a:cs typeface="Arial" panose="020B0604020202020204" pitchFamily="34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  <a:ea typeface="楷体_GB2312" panose="02010609030101010101" pitchFamily="49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zh-CN" sz="2200" i="1" dirty="0">
                                  <a:latin typeface="Cambria Math" panose="02040503050406030204" pitchFamily="18" charset="0"/>
                                  <a:ea typeface="楷体_GB2312" panose="02010609030101010101" pitchFamily="49" charset="-122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200" i="1" dirty="0">
                                  <a:latin typeface="Cambria Math" panose="02040503050406030204" pitchFamily="18" charset="0"/>
                                  <a:ea typeface="楷体_GB2312" panose="02010609030101010101" pitchFamily="49" charset="-122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altLang="zh-CN" sz="2200" b="0" i="1" dirty="0">
                                  <a:latin typeface="Cambria Math" panose="02040503050406030204" pitchFamily="18" charset="0"/>
                                  <a:ea typeface="楷体_GB2312" panose="02010609030101010101" pitchFamily="49" charset="-122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zh-CN" altLang="en-US" sz="2200" dirty="0">
                  <a:latin typeface="楷体_GB2312" panose="02010609030101010101" pitchFamily="49" charset="-122"/>
                  <a:ea typeface="楷体_GB2312" panose="0201060903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F66D47C-6336-66CC-5A18-AA492BB31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211" y="4763784"/>
                <a:ext cx="1103971" cy="504690"/>
              </a:xfrm>
              <a:prstGeom prst="rect">
                <a:avLst/>
              </a:prstGeom>
              <a:blipFill>
                <a:blip r:embed="rId3"/>
                <a:stretch>
                  <a:fillRect l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AB0F1595-2024-8A45-CB22-EA2A9D80BAB2}"/>
              </a:ext>
            </a:extLst>
          </p:cNvPr>
          <p:cNvSpPr txBox="1"/>
          <p:nvPr/>
        </p:nvSpPr>
        <p:spPr>
          <a:xfrm>
            <a:off x="4637906" y="5485659"/>
            <a:ext cx="210101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2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Upper Bound</a:t>
            </a:r>
            <a:endParaRPr lang="zh-CN" altLang="en-US" sz="2200" dirty="0">
              <a:latin typeface="楷体_GB2312" panose="02010609030101010101" pitchFamily="49" charset="-122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Freeform 734">
            <a:extLst>
              <a:ext uri="{FF2B5EF4-FFF2-40B4-BE49-F238E27FC236}">
                <a16:creationId xmlns:a16="http://schemas.microsoft.com/office/drawing/2014/main" id="{A9C97FE0-5BC2-BE84-F4AF-CF52D7546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445" y="5203071"/>
            <a:ext cx="182223" cy="263407"/>
          </a:xfrm>
          <a:custGeom>
            <a:avLst/>
            <a:gdLst>
              <a:gd name="T0" fmla="*/ 43 w 263"/>
              <a:gd name="T1" fmla="*/ 348 h 354"/>
              <a:gd name="T2" fmla="*/ 43 w 263"/>
              <a:gd name="T3" fmla="*/ 348 h 354"/>
              <a:gd name="T4" fmla="*/ 250 w 263"/>
              <a:gd name="T5" fmla="*/ 198 h 354"/>
              <a:gd name="T6" fmla="*/ 262 w 263"/>
              <a:gd name="T7" fmla="*/ 178 h 354"/>
              <a:gd name="T8" fmla="*/ 250 w 263"/>
              <a:gd name="T9" fmla="*/ 155 h 354"/>
              <a:gd name="T10" fmla="*/ 43 w 263"/>
              <a:gd name="T11" fmla="*/ 5 h 354"/>
              <a:gd name="T12" fmla="*/ 14 w 263"/>
              <a:gd name="T13" fmla="*/ 5 h 354"/>
              <a:gd name="T14" fmla="*/ 0 w 263"/>
              <a:gd name="T15" fmla="*/ 28 h 354"/>
              <a:gd name="T16" fmla="*/ 0 w 263"/>
              <a:gd name="T17" fmla="*/ 324 h 354"/>
              <a:gd name="T18" fmla="*/ 14 w 263"/>
              <a:gd name="T19" fmla="*/ 350 h 354"/>
              <a:gd name="T20" fmla="*/ 43 w 263"/>
              <a:gd name="T21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3" h="354">
                <a:moveTo>
                  <a:pt x="43" y="348"/>
                </a:moveTo>
                <a:lnTo>
                  <a:pt x="43" y="348"/>
                </a:lnTo>
                <a:cubicBezTo>
                  <a:pt x="250" y="198"/>
                  <a:pt x="250" y="198"/>
                  <a:pt x="250" y="198"/>
                </a:cubicBezTo>
                <a:cubicBezTo>
                  <a:pt x="259" y="192"/>
                  <a:pt x="262" y="186"/>
                  <a:pt x="262" y="178"/>
                </a:cubicBezTo>
                <a:cubicBezTo>
                  <a:pt x="262" y="169"/>
                  <a:pt x="259" y="161"/>
                  <a:pt x="250" y="155"/>
                </a:cubicBezTo>
                <a:cubicBezTo>
                  <a:pt x="43" y="5"/>
                  <a:pt x="43" y="5"/>
                  <a:pt x="43" y="5"/>
                </a:cubicBezTo>
                <a:cubicBezTo>
                  <a:pt x="35" y="0"/>
                  <a:pt x="23" y="0"/>
                  <a:pt x="14" y="5"/>
                </a:cubicBezTo>
                <a:cubicBezTo>
                  <a:pt x="5" y="8"/>
                  <a:pt x="0" y="16"/>
                  <a:pt x="0" y="28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6"/>
                  <a:pt x="5" y="344"/>
                  <a:pt x="14" y="350"/>
                </a:cubicBezTo>
                <a:cubicBezTo>
                  <a:pt x="23" y="353"/>
                  <a:pt x="35" y="353"/>
                  <a:pt x="43" y="348"/>
                </a:cubicBezTo>
              </a:path>
            </a:pathLst>
          </a:custGeom>
          <a:solidFill>
            <a:srgbClr val="4C7EB7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F2B04B1F-D09A-1D7D-BA55-F516E9C8C79E}"/>
              </a:ext>
            </a:extLst>
          </p:cNvPr>
          <p:cNvSpPr/>
          <p:nvPr/>
        </p:nvSpPr>
        <p:spPr>
          <a:xfrm>
            <a:off x="4887309" y="5287663"/>
            <a:ext cx="1512589" cy="130843"/>
          </a:xfrm>
          <a:prstGeom prst="rect">
            <a:avLst/>
          </a:prstGeom>
          <a:solidFill>
            <a:srgbClr val="4C7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solidFill>
                <a:srgbClr val="9E1E2B"/>
              </a:solidFill>
              <a:latin typeface="Calibri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BE5DF6D-D7D2-DC53-6EDB-88912D5403D7}"/>
                  </a:ext>
                </a:extLst>
              </p:cNvPr>
              <p:cNvSpPr txBox="1"/>
              <p:nvPr/>
            </p:nvSpPr>
            <p:spPr>
              <a:xfrm>
                <a:off x="7981954" y="4766061"/>
                <a:ext cx="1103971" cy="43473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sz="22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Ω</m:t>
                      </m:r>
                      <m:d>
                        <m:d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  <a:ea typeface="楷体_GB2312" panose="02010609030101010101" pitchFamily="49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zh-CN" sz="2200" i="1" dirty="0">
                                  <a:latin typeface="Cambria Math" panose="02040503050406030204" pitchFamily="18" charset="0"/>
                                  <a:ea typeface="楷体_GB2312" panose="02010609030101010101" pitchFamily="49" charset="-122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200" b="0" i="1" dirty="0">
                                  <a:latin typeface="Cambria Math" panose="02040503050406030204" pitchFamily="18" charset="0"/>
                                  <a:ea typeface="楷体_GB2312" panose="02010609030101010101" pitchFamily="49" charset="-122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zh-CN" altLang="en-US" sz="2200" dirty="0">
                  <a:latin typeface="楷体_GB2312" panose="02010609030101010101" pitchFamily="49" charset="-122"/>
                  <a:ea typeface="楷体_GB2312" panose="0201060903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BE5DF6D-D7D2-DC53-6EDB-88912D540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954" y="4766061"/>
                <a:ext cx="1103971" cy="434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734">
            <a:extLst>
              <a:ext uri="{FF2B5EF4-FFF2-40B4-BE49-F238E27FC236}">
                <a16:creationId xmlns:a16="http://schemas.microsoft.com/office/drawing/2014/main" id="{65E8BEF3-FE5D-FB69-CF25-FF76D256F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4164" y="5215355"/>
            <a:ext cx="182223" cy="263407"/>
          </a:xfrm>
          <a:custGeom>
            <a:avLst/>
            <a:gdLst>
              <a:gd name="T0" fmla="*/ 43 w 263"/>
              <a:gd name="T1" fmla="*/ 348 h 354"/>
              <a:gd name="T2" fmla="*/ 43 w 263"/>
              <a:gd name="T3" fmla="*/ 348 h 354"/>
              <a:gd name="T4" fmla="*/ 250 w 263"/>
              <a:gd name="T5" fmla="*/ 198 h 354"/>
              <a:gd name="T6" fmla="*/ 262 w 263"/>
              <a:gd name="T7" fmla="*/ 178 h 354"/>
              <a:gd name="T8" fmla="*/ 250 w 263"/>
              <a:gd name="T9" fmla="*/ 155 h 354"/>
              <a:gd name="T10" fmla="*/ 43 w 263"/>
              <a:gd name="T11" fmla="*/ 5 h 354"/>
              <a:gd name="T12" fmla="*/ 14 w 263"/>
              <a:gd name="T13" fmla="*/ 5 h 354"/>
              <a:gd name="T14" fmla="*/ 0 w 263"/>
              <a:gd name="T15" fmla="*/ 28 h 354"/>
              <a:gd name="T16" fmla="*/ 0 w 263"/>
              <a:gd name="T17" fmla="*/ 324 h 354"/>
              <a:gd name="T18" fmla="*/ 14 w 263"/>
              <a:gd name="T19" fmla="*/ 350 h 354"/>
              <a:gd name="T20" fmla="*/ 43 w 263"/>
              <a:gd name="T21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3" h="354">
                <a:moveTo>
                  <a:pt x="43" y="348"/>
                </a:moveTo>
                <a:lnTo>
                  <a:pt x="43" y="348"/>
                </a:lnTo>
                <a:cubicBezTo>
                  <a:pt x="250" y="198"/>
                  <a:pt x="250" y="198"/>
                  <a:pt x="250" y="198"/>
                </a:cubicBezTo>
                <a:cubicBezTo>
                  <a:pt x="259" y="192"/>
                  <a:pt x="262" y="186"/>
                  <a:pt x="262" y="178"/>
                </a:cubicBezTo>
                <a:cubicBezTo>
                  <a:pt x="262" y="169"/>
                  <a:pt x="259" y="161"/>
                  <a:pt x="250" y="155"/>
                </a:cubicBezTo>
                <a:cubicBezTo>
                  <a:pt x="43" y="5"/>
                  <a:pt x="43" y="5"/>
                  <a:pt x="43" y="5"/>
                </a:cubicBezTo>
                <a:cubicBezTo>
                  <a:pt x="35" y="0"/>
                  <a:pt x="23" y="0"/>
                  <a:pt x="14" y="5"/>
                </a:cubicBezTo>
                <a:cubicBezTo>
                  <a:pt x="5" y="8"/>
                  <a:pt x="0" y="16"/>
                  <a:pt x="0" y="28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6"/>
                  <a:pt x="5" y="344"/>
                  <a:pt x="14" y="350"/>
                </a:cubicBezTo>
                <a:cubicBezTo>
                  <a:pt x="23" y="353"/>
                  <a:pt x="35" y="353"/>
                  <a:pt x="43" y="348"/>
                </a:cubicBezTo>
              </a:path>
            </a:pathLst>
          </a:custGeom>
          <a:solidFill>
            <a:srgbClr val="4C7EB7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1" name="Rectangle 27">
            <a:extLst>
              <a:ext uri="{FF2B5EF4-FFF2-40B4-BE49-F238E27FC236}">
                <a16:creationId xmlns:a16="http://schemas.microsoft.com/office/drawing/2014/main" id="{21F2A5DF-34BF-3C46-4CA4-A9DE04EFC7A3}"/>
              </a:ext>
            </a:extLst>
          </p:cNvPr>
          <p:cNvSpPr/>
          <p:nvPr/>
        </p:nvSpPr>
        <p:spPr>
          <a:xfrm>
            <a:off x="7752720" y="5303605"/>
            <a:ext cx="1381444" cy="130843"/>
          </a:xfrm>
          <a:prstGeom prst="rect">
            <a:avLst/>
          </a:prstGeom>
          <a:solidFill>
            <a:srgbClr val="4C7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solidFill>
                <a:srgbClr val="9E1E2B"/>
              </a:solidFill>
              <a:latin typeface="Calibri Ligh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1284BF4-6905-8878-8356-0FB108C108D8}"/>
              </a:ext>
            </a:extLst>
          </p:cNvPr>
          <p:cNvSpPr/>
          <p:nvPr/>
        </p:nvSpPr>
        <p:spPr>
          <a:xfrm>
            <a:off x="6868976" y="515689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❓</a:t>
            </a:r>
            <a:endParaRPr lang="en-US" altLang="zh-CN" sz="2800" b="1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95AEB4-395E-DE09-5938-8C08601E351F}"/>
              </a:ext>
            </a:extLst>
          </p:cNvPr>
          <p:cNvSpPr txBox="1"/>
          <p:nvPr/>
        </p:nvSpPr>
        <p:spPr>
          <a:xfrm>
            <a:off x="7431393" y="5485659"/>
            <a:ext cx="210101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2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Lower Bound</a:t>
            </a:r>
            <a:endParaRPr lang="zh-CN" altLang="en-US" sz="22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37065DB-D8DB-AFB3-E20B-525F6FE43316}"/>
              </a:ext>
            </a:extLst>
          </p:cNvPr>
          <p:cNvGrpSpPr/>
          <p:nvPr/>
        </p:nvGrpSpPr>
        <p:grpSpPr>
          <a:xfrm>
            <a:off x="411061" y="3587466"/>
            <a:ext cx="4253887" cy="3031250"/>
            <a:chOff x="781522" y="3598962"/>
            <a:chExt cx="4608512" cy="3348376"/>
          </a:xfrm>
        </p:grpSpPr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E0AC2EF7-62F5-F4FA-B39B-2063899C7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522" y="4611262"/>
              <a:ext cx="389452" cy="3893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CA02FEDF-C7FB-D13A-7BE7-E2C5215DE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5883" y="5312085"/>
              <a:ext cx="389452" cy="38934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777C0CD5-8C01-73B6-EF8D-D318FE6A1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969" y="4844870"/>
              <a:ext cx="389452" cy="3893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2" name="Oval 6">
              <a:extLst>
                <a:ext uri="{FF2B5EF4-FFF2-40B4-BE49-F238E27FC236}">
                  <a16:creationId xmlns:a16="http://schemas.microsoft.com/office/drawing/2014/main" id="{3BE3A6A2-E570-6D3C-E5EB-394D9E4DB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608" y="4221916"/>
              <a:ext cx="389452" cy="3893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3" name="Oval 7">
              <a:extLst>
                <a:ext uri="{FF2B5EF4-FFF2-40B4-BE49-F238E27FC236}">
                  <a16:creationId xmlns:a16="http://schemas.microsoft.com/office/drawing/2014/main" id="{ABB31712-3285-308E-1CAE-99389DC12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603" y="5935038"/>
              <a:ext cx="389452" cy="3893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4" name="Oval 8">
              <a:extLst>
                <a:ext uri="{FF2B5EF4-FFF2-40B4-BE49-F238E27FC236}">
                  <a16:creationId xmlns:a16="http://schemas.microsoft.com/office/drawing/2014/main" id="{54FF10F4-EBA0-FA8A-B2BA-C8261F26D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415" y="5779300"/>
              <a:ext cx="389452" cy="3893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5" name="Oval 9">
              <a:extLst>
                <a:ext uri="{FF2B5EF4-FFF2-40B4-BE49-F238E27FC236}">
                  <a16:creationId xmlns:a16="http://schemas.microsoft.com/office/drawing/2014/main" id="{C36CB9E6-D609-9BCC-5A3E-8C74490F8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474" y="6557992"/>
              <a:ext cx="389452" cy="3893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6" name="Oval 10">
              <a:extLst>
                <a:ext uri="{FF2B5EF4-FFF2-40B4-BE49-F238E27FC236}">
                  <a16:creationId xmlns:a16="http://schemas.microsoft.com/office/drawing/2014/main" id="{0D90BCEF-8CF8-A3F8-BC47-C28F843FA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049" y="3754700"/>
              <a:ext cx="389452" cy="3893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8" name="Oval 11">
              <a:extLst>
                <a:ext uri="{FF2B5EF4-FFF2-40B4-BE49-F238E27FC236}">
                  <a16:creationId xmlns:a16="http://schemas.microsoft.com/office/drawing/2014/main" id="{8DF4E504-EAA3-E99B-99B7-7B55FDE43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770" y="3598962"/>
              <a:ext cx="389452" cy="38934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9" name="Oval 12">
              <a:extLst>
                <a:ext uri="{FF2B5EF4-FFF2-40B4-BE49-F238E27FC236}">
                  <a16:creationId xmlns:a16="http://schemas.microsoft.com/office/drawing/2014/main" id="{1683BDC9-7106-26A5-F8A6-067FBB541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958" y="4533393"/>
              <a:ext cx="389452" cy="3893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30" name="Oval 13">
              <a:extLst>
                <a:ext uri="{FF2B5EF4-FFF2-40B4-BE49-F238E27FC236}">
                  <a16:creationId xmlns:a16="http://schemas.microsoft.com/office/drawing/2014/main" id="{853A594A-8081-9670-1B48-1BE358538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770" y="4767000"/>
              <a:ext cx="389452" cy="38934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180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31" name="Oval 14">
              <a:extLst>
                <a:ext uri="{FF2B5EF4-FFF2-40B4-BE49-F238E27FC236}">
                  <a16:creationId xmlns:a16="http://schemas.microsoft.com/office/drawing/2014/main" id="{9209C403-FA91-FC45-4B18-5A44B0E09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582" y="4066177"/>
              <a:ext cx="389452" cy="38934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0"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cxnSp>
          <p:nvCxnSpPr>
            <p:cNvPr id="32" name="直线箭头连接符 31">
              <a:extLst>
                <a:ext uri="{FF2B5EF4-FFF2-40B4-BE49-F238E27FC236}">
                  <a16:creationId xmlns:a16="http://schemas.microsoft.com/office/drawing/2014/main" id="{1E4F5558-26C9-33AC-4694-183852971549}"/>
                </a:ext>
              </a:extLst>
            </p:cNvPr>
            <p:cNvCxnSpPr>
              <a:cxnSpLocks/>
              <a:stCxn id="19" idx="5"/>
            </p:cNvCxnSpPr>
            <p:nvPr/>
          </p:nvCxnSpPr>
          <p:spPr>
            <a:xfrm>
              <a:off x="1568301" y="5644412"/>
              <a:ext cx="632895" cy="350024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线箭头连接符 32">
              <a:extLst>
                <a:ext uri="{FF2B5EF4-FFF2-40B4-BE49-F238E27FC236}">
                  <a16:creationId xmlns:a16="http://schemas.microsoft.com/office/drawing/2014/main" id="{4B524ED1-D1FE-533F-725C-ACD8B5C0E871}"/>
                </a:ext>
              </a:extLst>
            </p:cNvPr>
            <p:cNvCxnSpPr>
              <a:cxnSpLocks/>
              <a:stCxn id="19" idx="1"/>
              <a:endCxn id="18" idx="5"/>
            </p:cNvCxnSpPr>
            <p:nvPr/>
          </p:nvCxnSpPr>
          <p:spPr>
            <a:xfrm flipH="1" flipV="1">
              <a:off x="1113940" y="4943589"/>
              <a:ext cx="178976" cy="425513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线箭头连接符 33">
              <a:extLst>
                <a:ext uri="{FF2B5EF4-FFF2-40B4-BE49-F238E27FC236}">
                  <a16:creationId xmlns:a16="http://schemas.microsoft.com/office/drawing/2014/main" id="{0D6F17A9-81C9-7325-BAD5-D3C69A172E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2806" y="4421551"/>
              <a:ext cx="312487" cy="251722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线箭头连接符 34">
              <a:extLst>
                <a:ext uri="{FF2B5EF4-FFF2-40B4-BE49-F238E27FC236}">
                  <a16:creationId xmlns:a16="http://schemas.microsoft.com/office/drawing/2014/main" id="{D6BF3CB7-8C00-CDC7-B85D-FF270901BE24}"/>
                </a:ext>
              </a:extLst>
            </p:cNvPr>
            <p:cNvCxnSpPr>
              <a:cxnSpLocks/>
            </p:cNvCxnSpPr>
            <p:nvPr/>
          </p:nvCxnSpPr>
          <p:spPr>
            <a:xfrm>
              <a:off x="1815463" y="4421551"/>
              <a:ext cx="1504515" cy="308894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线箭头连接符 35">
              <a:extLst>
                <a:ext uri="{FF2B5EF4-FFF2-40B4-BE49-F238E27FC236}">
                  <a16:creationId xmlns:a16="http://schemas.microsoft.com/office/drawing/2014/main" id="{3C2888AE-0893-1EFD-DF94-779F2A8528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58324" y="4559223"/>
              <a:ext cx="182712" cy="350394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线箭头连接符 36">
              <a:extLst>
                <a:ext uri="{FF2B5EF4-FFF2-40B4-BE49-F238E27FC236}">
                  <a16:creationId xmlns:a16="http://schemas.microsoft.com/office/drawing/2014/main" id="{8120E733-15BA-5F34-AAFE-AB95C5FB41EC}"/>
                </a:ext>
              </a:extLst>
            </p:cNvPr>
            <p:cNvCxnSpPr>
              <a:cxnSpLocks/>
            </p:cNvCxnSpPr>
            <p:nvPr/>
          </p:nvCxnSpPr>
          <p:spPr>
            <a:xfrm>
              <a:off x="1171693" y="4806710"/>
              <a:ext cx="713952" cy="236343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线箭头连接符 37">
              <a:extLst>
                <a:ext uri="{FF2B5EF4-FFF2-40B4-BE49-F238E27FC236}">
                  <a16:creationId xmlns:a16="http://schemas.microsoft.com/office/drawing/2014/main" id="{CC81E76C-A464-5D23-E1B0-37F50BA446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6076" y="4850012"/>
              <a:ext cx="900097" cy="1123940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线箭头连接符 38">
              <a:extLst>
                <a:ext uri="{FF2B5EF4-FFF2-40B4-BE49-F238E27FC236}">
                  <a16:creationId xmlns:a16="http://schemas.microsoft.com/office/drawing/2014/main" id="{66EF97E3-F5EA-0A3F-ACC2-65364A232DF3}"/>
                </a:ext>
              </a:extLst>
            </p:cNvPr>
            <p:cNvCxnSpPr>
              <a:cxnSpLocks/>
              <a:stCxn id="19" idx="7"/>
            </p:cNvCxnSpPr>
            <p:nvPr/>
          </p:nvCxnSpPr>
          <p:spPr>
            <a:xfrm flipV="1">
              <a:off x="1568301" y="5156346"/>
              <a:ext cx="374484" cy="212756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线箭头连接符 39">
              <a:extLst>
                <a:ext uri="{FF2B5EF4-FFF2-40B4-BE49-F238E27FC236}">
                  <a16:creationId xmlns:a16="http://schemas.microsoft.com/office/drawing/2014/main" id="{8E76D5CC-7069-57A4-754C-8B7D4578DE7C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V="1">
              <a:off x="2534227" y="5973973"/>
              <a:ext cx="454188" cy="158135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线箭头连接符 40">
              <a:extLst>
                <a:ext uri="{FF2B5EF4-FFF2-40B4-BE49-F238E27FC236}">
                  <a16:creationId xmlns:a16="http://schemas.microsoft.com/office/drawing/2014/main" id="{00148655-3216-296B-9635-033456F03367}"/>
                </a:ext>
              </a:extLst>
            </p:cNvPr>
            <p:cNvCxnSpPr>
              <a:cxnSpLocks/>
              <a:stCxn id="23" idx="5"/>
              <a:endCxn id="25" idx="1"/>
            </p:cNvCxnSpPr>
            <p:nvPr/>
          </p:nvCxnSpPr>
          <p:spPr>
            <a:xfrm>
              <a:off x="2477021" y="6267366"/>
              <a:ext cx="334486" cy="347644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线箭头连接符 41">
              <a:extLst>
                <a:ext uri="{FF2B5EF4-FFF2-40B4-BE49-F238E27FC236}">
                  <a16:creationId xmlns:a16="http://schemas.microsoft.com/office/drawing/2014/main" id="{3B9423B7-0672-20F8-58D1-0936E4207840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flipV="1">
              <a:off x="2949200" y="6159179"/>
              <a:ext cx="236164" cy="398813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线箭头连接符 42">
              <a:extLst>
                <a:ext uri="{FF2B5EF4-FFF2-40B4-BE49-F238E27FC236}">
                  <a16:creationId xmlns:a16="http://schemas.microsoft.com/office/drawing/2014/main" id="{CABF5CDE-B20B-D064-8993-27E328BCBD98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>
              <a:off x="3653010" y="4868117"/>
              <a:ext cx="503760" cy="93556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线箭头连接符 43">
              <a:extLst>
                <a:ext uri="{FF2B5EF4-FFF2-40B4-BE49-F238E27FC236}">
                  <a16:creationId xmlns:a16="http://schemas.microsoft.com/office/drawing/2014/main" id="{C4F026F5-C3DE-FA25-CF56-EEA106519C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89227" y="4391524"/>
              <a:ext cx="567776" cy="424317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线箭头连接符 44">
              <a:extLst>
                <a:ext uri="{FF2B5EF4-FFF2-40B4-BE49-F238E27FC236}">
                  <a16:creationId xmlns:a16="http://schemas.microsoft.com/office/drawing/2014/main" id="{336D8BFF-C92D-A52A-CA47-552701C04048}"/>
                </a:ext>
              </a:extLst>
            </p:cNvPr>
            <p:cNvCxnSpPr>
              <a:cxnSpLocks/>
              <a:endCxn id="28" idx="4"/>
            </p:cNvCxnSpPr>
            <p:nvPr/>
          </p:nvCxnSpPr>
          <p:spPr>
            <a:xfrm flipV="1">
              <a:off x="4351281" y="3988308"/>
              <a:ext cx="216" cy="770508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线箭头连接符 45">
              <a:extLst>
                <a:ext uri="{FF2B5EF4-FFF2-40B4-BE49-F238E27FC236}">
                  <a16:creationId xmlns:a16="http://schemas.microsoft.com/office/drawing/2014/main" id="{99C521DB-8207-CB09-2003-0F5C0B41D30C}"/>
                </a:ext>
              </a:extLst>
            </p:cNvPr>
            <p:cNvCxnSpPr>
              <a:cxnSpLocks/>
              <a:stCxn id="26" idx="6"/>
            </p:cNvCxnSpPr>
            <p:nvPr/>
          </p:nvCxnSpPr>
          <p:spPr>
            <a:xfrm flipV="1">
              <a:off x="3637501" y="3793660"/>
              <a:ext cx="528908" cy="155714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线箭头连接符 46">
              <a:extLst>
                <a:ext uri="{FF2B5EF4-FFF2-40B4-BE49-F238E27FC236}">
                  <a16:creationId xmlns:a16="http://schemas.microsoft.com/office/drawing/2014/main" id="{7CA8CC20-3953-92CE-31BD-3F278F04349C}"/>
                </a:ext>
              </a:extLst>
            </p:cNvPr>
            <p:cNvCxnSpPr>
              <a:cxnSpLocks/>
              <a:endCxn id="26" idx="4"/>
            </p:cNvCxnSpPr>
            <p:nvPr/>
          </p:nvCxnSpPr>
          <p:spPr>
            <a:xfrm flipH="1" flipV="1">
              <a:off x="3442776" y="4144046"/>
              <a:ext cx="72289" cy="391702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线箭头连接符 47">
              <a:extLst>
                <a:ext uri="{FF2B5EF4-FFF2-40B4-BE49-F238E27FC236}">
                  <a16:creationId xmlns:a16="http://schemas.microsoft.com/office/drawing/2014/main" id="{2143C1C9-2513-6736-4A0F-B57D4A8DE84E}"/>
                </a:ext>
              </a:extLst>
            </p:cNvPr>
            <p:cNvCxnSpPr>
              <a:cxnSpLocks/>
              <a:stCxn id="31" idx="1"/>
              <a:endCxn id="28" idx="6"/>
            </p:cNvCxnSpPr>
            <p:nvPr/>
          </p:nvCxnSpPr>
          <p:spPr>
            <a:xfrm flipH="1" flipV="1">
              <a:off x="4546222" y="3793635"/>
              <a:ext cx="511394" cy="329560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线箭头连接符 48">
              <a:extLst>
                <a:ext uri="{FF2B5EF4-FFF2-40B4-BE49-F238E27FC236}">
                  <a16:creationId xmlns:a16="http://schemas.microsoft.com/office/drawing/2014/main" id="{7F08E248-A692-DDBE-7502-6C5AE09B74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61798" y="4887138"/>
              <a:ext cx="713952" cy="236343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线箭头连接符 49">
              <a:extLst>
                <a:ext uri="{FF2B5EF4-FFF2-40B4-BE49-F238E27FC236}">
                  <a16:creationId xmlns:a16="http://schemas.microsoft.com/office/drawing/2014/main" id="{0E10F1DD-1B05-299D-7D1B-151952DC0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9151" y="4917641"/>
              <a:ext cx="900097" cy="1123940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线箭头连接符 50">
              <a:extLst>
                <a:ext uri="{FF2B5EF4-FFF2-40B4-BE49-F238E27FC236}">
                  <a16:creationId xmlns:a16="http://schemas.microsoft.com/office/drawing/2014/main" id="{99800491-E1BE-9A08-9D42-0596ACAA20A4}"/>
                </a:ext>
              </a:extLst>
            </p:cNvPr>
            <p:cNvCxnSpPr>
              <a:cxnSpLocks/>
            </p:cNvCxnSpPr>
            <p:nvPr/>
          </p:nvCxnSpPr>
          <p:spPr>
            <a:xfrm>
              <a:off x="4546449" y="3887830"/>
              <a:ext cx="471220" cy="315934"/>
            </a:xfrm>
            <a:prstGeom prst="straightConnector1">
              <a:avLst/>
            </a:prstGeom>
            <a:ln>
              <a:tailEnd type="stealth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BAB913FC-C647-EB67-68DB-D467CF3768C9}"/>
                  </a:ext>
                </a:extLst>
              </p:cNvPr>
              <p:cNvSpPr txBox="1"/>
              <p:nvPr/>
            </p:nvSpPr>
            <p:spPr bwMode="auto">
              <a:xfrm>
                <a:off x="42953" y="5455442"/>
                <a:ext cx="1719330" cy="70735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Source Node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BAB913FC-C647-EB67-68DB-D467CF376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53" y="5455442"/>
                <a:ext cx="1719330" cy="707351"/>
              </a:xfrm>
              <a:prstGeom prst="rect">
                <a:avLst/>
              </a:prstGeom>
              <a:blipFill>
                <a:blip r:embed="rId5"/>
                <a:stretch>
                  <a:fillRect l="-2941" t="-3509" b="-1403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C8CF0934-EC28-33A6-4349-71395E8634C8}"/>
                  </a:ext>
                </a:extLst>
              </p:cNvPr>
              <p:cNvSpPr txBox="1"/>
              <p:nvPr/>
            </p:nvSpPr>
            <p:spPr bwMode="auto">
              <a:xfrm>
                <a:off x="858567" y="5121724"/>
                <a:ext cx="303265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C8CF0934-EC28-33A6-4349-71395E863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8567" y="5121724"/>
                <a:ext cx="30326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弧 54">
            <a:extLst>
              <a:ext uri="{FF2B5EF4-FFF2-40B4-BE49-F238E27FC236}">
                <a16:creationId xmlns:a16="http://schemas.microsoft.com/office/drawing/2014/main" id="{CB8B0340-844A-BCBD-D161-C676A4942420}"/>
              </a:ext>
            </a:extLst>
          </p:cNvPr>
          <p:cNvSpPr/>
          <p:nvPr/>
        </p:nvSpPr>
        <p:spPr>
          <a:xfrm rot="16395408">
            <a:off x="1033635" y="3430061"/>
            <a:ext cx="3606235" cy="3677665"/>
          </a:xfrm>
          <a:prstGeom prst="arc">
            <a:avLst>
              <a:gd name="adj1" fmla="val 16200000"/>
              <a:gd name="adj2" fmla="val 1320449"/>
            </a:avLst>
          </a:prstGeom>
          <a:ln w="57150">
            <a:solidFill>
              <a:srgbClr val="4F81BD"/>
            </a:solidFill>
            <a:headEnd w="lg" len="lg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E27ED8A8-3E00-22DA-2DA7-5FF128B780AF}"/>
                  </a:ext>
                </a:extLst>
              </p:cNvPr>
              <p:cNvSpPr txBox="1"/>
              <p:nvPr/>
            </p:nvSpPr>
            <p:spPr bwMode="auto">
              <a:xfrm>
                <a:off x="1363348" y="2935987"/>
                <a:ext cx="2768710" cy="4303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200" dirty="0">
                    <a:solidFill>
                      <a:srgbClr val="005A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estimate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5A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200" b="0" i="1" dirty="0">
                        <a:solidFill>
                          <a:srgbClr val="005A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b="0" i="1" dirty="0">
                        <a:solidFill>
                          <a:srgbClr val="005A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200" b="0" i="1" dirty="0">
                        <a:solidFill>
                          <a:srgbClr val="005A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200" b="0" i="1" dirty="0">
                        <a:solidFill>
                          <a:srgbClr val="005A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200" b="0" i="1" dirty="0">
                        <a:solidFill>
                          <a:srgbClr val="005A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005AA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E27ED8A8-3E00-22DA-2DA7-5FF128B78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3348" y="2935987"/>
                <a:ext cx="2768710" cy="430352"/>
              </a:xfrm>
              <a:prstGeom prst="rect">
                <a:avLst/>
              </a:prstGeom>
              <a:blipFill>
                <a:blip r:embed="rId7"/>
                <a:stretch>
                  <a:fillRect l="-2740" t="-8824" b="-2941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文本框 60">
            <a:extLst>
              <a:ext uri="{FF2B5EF4-FFF2-40B4-BE49-F238E27FC236}">
                <a16:creationId xmlns:a16="http://schemas.microsoft.com/office/drawing/2014/main" id="{21D17387-8C04-0362-8220-700707068993}"/>
              </a:ext>
            </a:extLst>
          </p:cNvPr>
          <p:cNvSpPr txBox="1"/>
          <p:nvPr/>
        </p:nvSpPr>
        <p:spPr bwMode="auto">
          <a:xfrm>
            <a:off x="227886" y="2920598"/>
            <a:ext cx="1166578" cy="461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2400" b="1" dirty="0">
                <a:solidFill>
                  <a:srgbClr val="005A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Goal: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6B478FC-2B58-3591-E586-CA2018615C59}"/>
                  </a:ext>
                </a:extLst>
              </p:cNvPr>
              <p:cNvSpPr txBox="1"/>
              <p:nvPr/>
            </p:nvSpPr>
            <p:spPr bwMode="auto">
              <a:xfrm>
                <a:off x="3720751" y="3028661"/>
                <a:ext cx="1790308" cy="70735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909" tIns="45455" rIns="90909" bIns="45455" rtlCol="0" anchor="ctr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Target Node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6B478FC-2B58-3591-E586-CA2018615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0751" y="3028661"/>
                <a:ext cx="1790308" cy="707351"/>
              </a:xfrm>
              <a:prstGeom prst="rect">
                <a:avLst/>
              </a:prstGeom>
              <a:blipFill>
                <a:blip r:embed="rId8"/>
                <a:stretch>
                  <a:fillRect t="-3509" b="-1403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D748752F-9353-93A4-1358-2C45BB411171}"/>
                  </a:ext>
                </a:extLst>
              </p:cNvPr>
              <p:cNvSpPr txBox="1"/>
              <p:nvPr/>
            </p:nvSpPr>
            <p:spPr bwMode="auto">
              <a:xfrm>
                <a:off x="3563871" y="3587230"/>
                <a:ext cx="303265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D748752F-9353-93A4-1358-2C45BB411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871" y="3587230"/>
                <a:ext cx="303265" cy="307777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0862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6">
            <a:extLst>
              <a:ext uri="{FF2B5EF4-FFF2-40B4-BE49-F238E27FC236}">
                <a16:creationId xmlns:a16="http://schemas.microsoft.com/office/drawing/2014/main" id="{655CB967-75AA-4088-849E-A43585F91F49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20" name="标题 24">
            <a:extLst>
              <a:ext uri="{FF2B5EF4-FFF2-40B4-BE49-F238E27FC236}">
                <a16:creationId xmlns:a16="http://schemas.microsoft.com/office/drawing/2014/main" id="{02E46307-80DF-7D2D-2676-528D350C88EA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9496362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Perspectives</a:t>
            </a:r>
            <a:endParaRPr lang="zh-CN" altLang="en-US" sz="3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Freeform 34">
            <a:extLst>
              <a:ext uri="{FF2B5EF4-FFF2-40B4-BE49-F238E27FC236}">
                <a16:creationId xmlns:a16="http://schemas.microsoft.com/office/drawing/2014/main" id="{AB97CEC0-8F27-1256-82F0-7FF42384F2CD}"/>
              </a:ext>
            </a:extLst>
          </p:cNvPr>
          <p:cNvSpPr>
            <a:spLocks noEditPoints="1"/>
          </p:cNvSpPr>
          <p:nvPr/>
        </p:nvSpPr>
        <p:spPr bwMode="auto">
          <a:xfrm>
            <a:off x="493490" y="1636612"/>
            <a:ext cx="9138167" cy="810222"/>
          </a:xfrm>
          <a:custGeom>
            <a:avLst/>
            <a:gdLst>
              <a:gd name="T0" fmla="*/ 26 w 3711"/>
              <a:gd name="T1" fmla="*/ 284 h 969"/>
              <a:gd name="T2" fmla="*/ 283 w 3711"/>
              <a:gd name="T3" fmla="*/ 144 h 969"/>
              <a:gd name="T4" fmla="*/ 394 w 3711"/>
              <a:gd name="T5" fmla="*/ 65 h 969"/>
              <a:gd name="T6" fmla="*/ 1140 w 3711"/>
              <a:gd name="T7" fmla="*/ 13 h 969"/>
              <a:gd name="T8" fmla="*/ 2918 w 3711"/>
              <a:gd name="T9" fmla="*/ 66 h 969"/>
              <a:gd name="T10" fmla="*/ 3387 w 3711"/>
              <a:gd name="T11" fmla="*/ 146 h 969"/>
              <a:gd name="T12" fmla="*/ 3587 w 3711"/>
              <a:gd name="T13" fmla="*/ 188 h 969"/>
              <a:gd name="T14" fmla="*/ 3562 w 3711"/>
              <a:gd name="T15" fmla="*/ 303 h 969"/>
              <a:gd name="T16" fmla="*/ 3630 w 3711"/>
              <a:gd name="T17" fmla="*/ 389 h 969"/>
              <a:gd name="T18" fmla="*/ 3463 w 3711"/>
              <a:gd name="T19" fmla="*/ 519 h 969"/>
              <a:gd name="T20" fmla="*/ 3667 w 3711"/>
              <a:gd name="T21" fmla="*/ 614 h 969"/>
              <a:gd name="T22" fmla="*/ 3484 w 3711"/>
              <a:gd name="T23" fmla="*/ 637 h 969"/>
              <a:gd name="T24" fmla="*/ 3566 w 3711"/>
              <a:gd name="T25" fmla="*/ 718 h 969"/>
              <a:gd name="T26" fmla="*/ 3512 w 3711"/>
              <a:gd name="T27" fmla="*/ 815 h 969"/>
              <a:gd name="T28" fmla="*/ 3417 w 3711"/>
              <a:gd name="T29" fmla="*/ 880 h 969"/>
              <a:gd name="T30" fmla="*/ 3543 w 3711"/>
              <a:gd name="T31" fmla="*/ 941 h 969"/>
              <a:gd name="T32" fmla="*/ 3315 w 3711"/>
              <a:gd name="T33" fmla="*/ 958 h 969"/>
              <a:gd name="T34" fmla="*/ 2731 w 3711"/>
              <a:gd name="T35" fmla="*/ 934 h 969"/>
              <a:gd name="T36" fmla="*/ 2742 w 3711"/>
              <a:gd name="T37" fmla="*/ 924 h 969"/>
              <a:gd name="T38" fmla="*/ 2035 w 3711"/>
              <a:gd name="T39" fmla="*/ 918 h 969"/>
              <a:gd name="T40" fmla="*/ 1396 w 3711"/>
              <a:gd name="T41" fmla="*/ 894 h 969"/>
              <a:gd name="T42" fmla="*/ 1581 w 3711"/>
              <a:gd name="T43" fmla="*/ 860 h 969"/>
              <a:gd name="T44" fmla="*/ 1284 w 3711"/>
              <a:gd name="T45" fmla="*/ 903 h 969"/>
              <a:gd name="T46" fmla="*/ 1054 w 3711"/>
              <a:gd name="T47" fmla="*/ 913 h 969"/>
              <a:gd name="T48" fmla="*/ 612 w 3711"/>
              <a:gd name="T49" fmla="*/ 927 h 969"/>
              <a:gd name="T50" fmla="*/ 365 w 3711"/>
              <a:gd name="T51" fmla="*/ 933 h 969"/>
              <a:gd name="T52" fmla="*/ 292 w 3711"/>
              <a:gd name="T53" fmla="*/ 856 h 969"/>
              <a:gd name="T54" fmla="*/ 155 w 3711"/>
              <a:gd name="T55" fmla="*/ 801 h 969"/>
              <a:gd name="T56" fmla="*/ 238 w 3711"/>
              <a:gd name="T57" fmla="*/ 701 h 969"/>
              <a:gd name="T58" fmla="*/ 182 w 3711"/>
              <a:gd name="T59" fmla="*/ 606 h 969"/>
              <a:gd name="T60" fmla="*/ 16 w 3711"/>
              <a:gd name="T61" fmla="*/ 476 h 969"/>
              <a:gd name="T62" fmla="*/ 3086 w 3711"/>
              <a:gd name="T63" fmla="*/ 869 h 969"/>
              <a:gd name="T64" fmla="*/ 2478 w 3711"/>
              <a:gd name="T65" fmla="*/ 854 h 969"/>
              <a:gd name="T66" fmla="*/ 1072 w 3711"/>
              <a:gd name="T67" fmla="*/ 822 h 969"/>
              <a:gd name="T68" fmla="*/ 3102 w 3711"/>
              <a:gd name="T69" fmla="*/ 871 h 969"/>
              <a:gd name="T70" fmla="*/ 1235 w 3711"/>
              <a:gd name="T71" fmla="*/ 772 h 969"/>
              <a:gd name="T72" fmla="*/ 1026 w 3711"/>
              <a:gd name="T73" fmla="*/ 782 h 969"/>
              <a:gd name="T74" fmla="*/ 2006 w 3711"/>
              <a:gd name="T75" fmla="*/ 589 h 969"/>
              <a:gd name="T76" fmla="*/ 2732 w 3711"/>
              <a:gd name="T77" fmla="*/ 497 h 969"/>
              <a:gd name="T78" fmla="*/ 1607 w 3711"/>
              <a:gd name="T79" fmla="*/ 874 h 969"/>
              <a:gd name="T80" fmla="*/ 1682 w 3711"/>
              <a:gd name="T81" fmla="*/ 880 h 969"/>
              <a:gd name="T82" fmla="*/ 3213 w 3711"/>
              <a:gd name="T83" fmla="*/ 162 h 969"/>
              <a:gd name="T84" fmla="*/ 2125 w 3711"/>
              <a:gd name="T85" fmla="*/ 742 h 969"/>
              <a:gd name="T86" fmla="*/ 2345 w 3711"/>
              <a:gd name="T87" fmla="*/ 791 h 969"/>
              <a:gd name="T88" fmla="*/ 2328 w 3711"/>
              <a:gd name="T89" fmla="*/ 737 h 969"/>
              <a:gd name="T90" fmla="*/ 1289 w 3711"/>
              <a:gd name="T91" fmla="*/ 774 h 969"/>
              <a:gd name="T92" fmla="*/ 2941 w 3711"/>
              <a:gd name="T93" fmla="*/ 925 h 969"/>
              <a:gd name="T94" fmla="*/ 1277 w 3711"/>
              <a:gd name="T95" fmla="*/ 670 h 969"/>
              <a:gd name="T96" fmla="*/ 2834 w 3711"/>
              <a:gd name="T97" fmla="*/ 896 h 969"/>
              <a:gd name="T98" fmla="*/ 1637 w 3711"/>
              <a:gd name="T99" fmla="*/ 745 h 969"/>
              <a:gd name="T100" fmla="*/ 1344 w 3711"/>
              <a:gd name="T101" fmla="*/ 846 h 969"/>
              <a:gd name="T102" fmla="*/ 654 w 3711"/>
              <a:gd name="T103" fmla="*/ 776 h 969"/>
              <a:gd name="T104" fmla="*/ 281 w 3711"/>
              <a:gd name="T105" fmla="*/ 794 h 969"/>
              <a:gd name="T106" fmla="*/ 3306 w 3711"/>
              <a:gd name="T107" fmla="*/ 717 h 969"/>
              <a:gd name="T108" fmla="*/ 2193 w 3711"/>
              <a:gd name="T109" fmla="*/ 600 h 969"/>
              <a:gd name="T110" fmla="*/ 2123 w 3711"/>
              <a:gd name="T111" fmla="*/ 903 h 969"/>
              <a:gd name="T112" fmla="*/ 1028 w 3711"/>
              <a:gd name="T113" fmla="*/ 663 h 969"/>
              <a:gd name="T114" fmla="*/ 1364 w 3711"/>
              <a:gd name="T115" fmla="*/ 872 h 969"/>
              <a:gd name="T116" fmla="*/ 2278 w 3711"/>
              <a:gd name="T117" fmla="*/ 844 h 969"/>
              <a:gd name="T118" fmla="*/ 2650 w 3711"/>
              <a:gd name="T119" fmla="*/ 882 h 969"/>
              <a:gd name="T120" fmla="*/ 2434 w 3711"/>
              <a:gd name="T121" fmla="*/ 678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11" h="969">
                <a:moveTo>
                  <a:pt x="44" y="398"/>
                </a:moveTo>
                <a:cubicBezTo>
                  <a:pt x="37" y="398"/>
                  <a:pt x="30" y="398"/>
                  <a:pt x="23" y="398"/>
                </a:cubicBezTo>
                <a:cubicBezTo>
                  <a:pt x="16" y="399"/>
                  <a:pt x="10" y="399"/>
                  <a:pt x="3" y="400"/>
                </a:cubicBezTo>
                <a:cubicBezTo>
                  <a:pt x="2" y="397"/>
                  <a:pt x="1" y="394"/>
                  <a:pt x="0" y="392"/>
                </a:cubicBezTo>
                <a:cubicBezTo>
                  <a:pt x="12" y="383"/>
                  <a:pt x="24" y="374"/>
                  <a:pt x="36" y="365"/>
                </a:cubicBezTo>
                <a:cubicBezTo>
                  <a:pt x="35" y="365"/>
                  <a:pt x="32" y="364"/>
                  <a:pt x="28" y="362"/>
                </a:cubicBezTo>
                <a:cubicBezTo>
                  <a:pt x="53" y="350"/>
                  <a:pt x="77" y="338"/>
                  <a:pt x="104" y="326"/>
                </a:cubicBezTo>
                <a:cubicBezTo>
                  <a:pt x="77" y="311"/>
                  <a:pt x="53" y="298"/>
                  <a:pt x="26" y="284"/>
                </a:cubicBezTo>
                <a:cubicBezTo>
                  <a:pt x="34" y="276"/>
                  <a:pt x="41" y="269"/>
                  <a:pt x="47" y="262"/>
                </a:cubicBezTo>
                <a:cubicBezTo>
                  <a:pt x="50" y="257"/>
                  <a:pt x="52" y="250"/>
                  <a:pt x="52" y="244"/>
                </a:cubicBezTo>
                <a:cubicBezTo>
                  <a:pt x="53" y="231"/>
                  <a:pt x="59" y="224"/>
                  <a:pt x="72" y="220"/>
                </a:cubicBezTo>
                <a:cubicBezTo>
                  <a:pt x="89" y="216"/>
                  <a:pt x="107" y="213"/>
                  <a:pt x="123" y="206"/>
                </a:cubicBezTo>
                <a:cubicBezTo>
                  <a:pt x="133" y="202"/>
                  <a:pt x="139" y="193"/>
                  <a:pt x="149" y="184"/>
                </a:cubicBezTo>
                <a:cubicBezTo>
                  <a:pt x="161" y="179"/>
                  <a:pt x="177" y="171"/>
                  <a:pt x="194" y="165"/>
                </a:cubicBezTo>
                <a:cubicBezTo>
                  <a:pt x="212" y="158"/>
                  <a:pt x="231" y="149"/>
                  <a:pt x="250" y="148"/>
                </a:cubicBezTo>
                <a:cubicBezTo>
                  <a:pt x="261" y="148"/>
                  <a:pt x="271" y="148"/>
                  <a:pt x="283" y="144"/>
                </a:cubicBezTo>
                <a:cubicBezTo>
                  <a:pt x="279" y="141"/>
                  <a:pt x="277" y="139"/>
                  <a:pt x="270" y="133"/>
                </a:cubicBezTo>
                <a:cubicBezTo>
                  <a:pt x="287" y="135"/>
                  <a:pt x="298" y="136"/>
                  <a:pt x="309" y="138"/>
                </a:cubicBezTo>
                <a:cubicBezTo>
                  <a:pt x="282" y="124"/>
                  <a:pt x="254" y="130"/>
                  <a:pt x="225" y="131"/>
                </a:cubicBezTo>
                <a:cubicBezTo>
                  <a:pt x="228" y="129"/>
                  <a:pt x="232" y="127"/>
                  <a:pt x="238" y="123"/>
                </a:cubicBezTo>
                <a:cubicBezTo>
                  <a:pt x="229" y="120"/>
                  <a:pt x="224" y="119"/>
                  <a:pt x="217" y="117"/>
                </a:cubicBezTo>
                <a:cubicBezTo>
                  <a:pt x="241" y="104"/>
                  <a:pt x="269" y="127"/>
                  <a:pt x="297" y="107"/>
                </a:cubicBezTo>
                <a:cubicBezTo>
                  <a:pt x="274" y="101"/>
                  <a:pt x="252" y="102"/>
                  <a:pt x="254" y="72"/>
                </a:cubicBezTo>
                <a:cubicBezTo>
                  <a:pt x="300" y="70"/>
                  <a:pt x="347" y="67"/>
                  <a:pt x="394" y="65"/>
                </a:cubicBezTo>
                <a:cubicBezTo>
                  <a:pt x="440" y="63"/>
                  <a:pt x="486" y="62"/>
                  <a:pt x="532" y="59"/>
                </a:cubicBezTo>
                <a:cubicBezTo>
                  <a:pt x="541" y="59"/>
                  <a:pt x="550" y="55"/>
                  <a:pt x="559" y="52"/>
                </a:cubicBezTo>
                <a:cubicBezTo>
                  <a:pt x="559" y="50"/>
                  <a:pt x="559" y="49"/>
                  <a:pt x="558" y="47"/>
                </a:cubicBezTo>
                <a:cubicBezTo>
                  <a:pt x="535" y="48"/>
                  <a:pt x="512" y="50"/>
                  <a:pt x="489" y="51"/>
                </a:cubicBezTo>
                <a:cubicBezTo>
                  <a:pt x="489" y="51"/>
                  <a:pt x="489" y="50"/>
                  <a:pt x="489" y="50"/>
                </a:cubicBezTo>
                <a:cubicBezTo>
                  <a:pt x="495" y="48"/>
                  <a:pt x="500" y="45"/>
                  <a:pt x="506" y="45"/>
                </a:cubicBezTo>
                <a:cubicBezTo>
                  <a:pt x="577" y="39"/>
                  <a:pt x="647" y="32"/>
                  <a:pt x="718" y="28"/>
                </a:cubicBezTo>
                <a:cubicBezTo>
                  <a:pt x="859" y="22"/>
                  <a:pt x="1000" y="18"/>
                  <a:pt x="1140" y="13"/>
                </a:cubicBezTo>
                <a:cubicBezTo>
                  <a:pt x="1214" y="11"/>
                  <a:pt x="1289" y="9"/>
                  <a:pt x="1363" y="8"/>
                </a:cubicBezTo>
                <a:cubicBezTo>
                  <a:pt x="1525" y="5"/>
                  <a:pt x="1688" y="1"/>
                  <a:pt x="1851" y="1"/>
                </a:cubicBezTo>
                <a:cubicBezTo>
                  <a:pt x="1982" y="0"/>
                  <a:pt x="2114" y="0"/>
                  <a:pt x="2245" y="4"/>
                </a:cubicBezTo>
                <a:cubicBezTo>
                  <a:pt x="2376" y="8"/>
                  <a:pt x="2506" y="16"/>
                  <a:pt x="2636" y="24"/>
                </a:cubicBezTo>
                <a:cubicBezTo>
                  <a:pt x="2706" y="29"/>
                  <a:pt x="2775" y="36"/>
                  <a:pt x="2844" y="46"/>
                </a:cubicBezTo>
                <a:cubicBezTo>
                  <a:pt x="2833" y="48"/>
                  <a:pt x="2822" y="50"/>
                  <a:pt x="2811" y="52"/>
                </a:cubicBezTo>
                <a:cubicBezTo>
                  <a:pt x="2811" y="53"/>
                  <a:pt x="2811" y="55"/>
                  <a:pt x="2811" y="56"/>
                </a:cubicBezTo>
                <a:cubicBezTo>
                  <a:pt x="2845" y="59"/>
                  <a:pt x="2879" y="62"/>
                  <a:pt x="2918" y="66"/>
                </a:cubicBezTo>
                <a:cubicBezTo>
                  <a:pt x="2905" y="88"/>
                  <a:pt x="2884" y="66"/>
                  <a:pt x="2873" y="78"/>
                </a:cubicBezTo>
                <a:cubicBezTo>
                  <a:pt x="2875" y="79"/>
                  <a:pt x="2879" y="81"/>
                  <a:pt x="2883" y="82"/>
                </a:cubicBezTo>
                <a:cubicBezTo>
                  <a:pt x="2878" y="85"/>
                  <a:pt x="2875" y="87"/>
                  <a:pt x="2867" y="90"/>
                </a:cubicBezTo>
                <a:cubicBezTo>
                  <a:pt x="2919" y="96"/>
                  <a:pt x="2968" y="102"/>
                  <a:pt x="3016" y="107"/>
                </a:cubicBezTo>
                <a:cubicBezTo>
                  <a:pt x="3068" y="113"/>
                  <a:pt x="3120" y="120"/>
                  <a:pt x="3172" y="125"/>
                </a:cubicBezTo>
                <a:cubicBezTo>
                  <a:pt x="3219" y="130"/>
                  <a:pt x="3265" y="133"/>
                  <a:pt x="3312" y="136"/>
                </a:cubicBezTo>
                <a:cubicBezTo>
                  <a:pt x="3332" y="138"/>
                  <a:pt x="3353" y="137"/>
                  <a:pt x="3374" y="138"/>
                </a:cubicBezTo>
                <a:cubicBezTo>
                  <a:pt x="3378" y="139"/>
                  <a:pt x="3382" y="144"/>
                  <a:pt x="3387" y="146"/>
                </a:cubicBezTo>
                <a:cubicBezTo>
                  <a:pt x="3386" y="148"/>
                  <a:pt x="3385" y="150"/>
                  <a:pt x="3384" y="152"/>
                </a:cubicBezTo>
                <a:cubicBezTo>
                  <a:pt x="3366" y="151"/>
                  <a:pt x="3348" y="150"/>
                  <a:pt x="3330" y="149"/>
                </a:cubicBezTo>
                <a:cubicBezTo>
                  <a:pt x="3351" y="163"/>
                  <a:pt x="3373" y="159"/>
                  <a:pt x="3395" y="158"/>
                </a:cubicBezTo>
                <a:cubicBezTo>
                  <a:pt x="3418" y="158"/>
                  <a:pt x="3442" y="159"/>
                  <a:pt x="3465" y="160"/>
                </a:cubicBezTo>
                <a:cubicBezTo>
                  <a:pt x="3486" y="161"/>
                  <a:pt x="3507" y="162"/>
                  <a:pt x="3527" y="164"/>
                </a:cubicBezTo>
                <a:cubicBezTo>
                  <a:pt x="3532" y="165"/>
                  <a:pt x="3537" y="169"/>
                  <a:pt x="3542" y="169"/>
                </a:cubicBezTo>
                <a:cubicBezTo>
                  <a:pt x="3553" y="169"/>
                  <a:pt x="3564" y="168"/>
                  <a:pt x="3578" y="167"/>
                </a:cubicBezTo>
                <a:cubicBezTo>
                  <a:pt x="3580" y="171"/>
                  <a:pt x="3583" y="179"/>
                  <a:pt x="3587" y="188"/>
                </a:cubicBezTo>
                <a:cubicBezTo>
                  <a:pt x="3593" y="188"/>
                  <a:pt x="3600" y="188"/>
                  <a:pt x="3607" y="189"/>
                </a:cubicBezTo>
                <a:cubicBezTo>
                  <a:pt x="3607" y="189"/>
                  <a:pt x="3609" y="190"/>
                  <a:pt x="3609" y="191"/>
                </a:cubicBezTo>
                <a:cubicBezTo>
                  <a:pt x="3622" y="211"/>
                  <a:pt x="3628" y="229"/>
                  <a:pt x="3596" y="236"/>
                </a:cubicBezTo>
                <a:cubicBezTo>
                  <a:pt x="3595" y="236"/>
                  <a:pt x="3593" y="243"/>
                  <a:pt x="3594" y="244"/>
                </a:cubicBezTo>
                <a:cubicBezTo>
                  <a:pt x="3598" y="248"/>
                  <a:pt x="3603" y="251"/>
                  <a:pt x="3608" y="253"/>
                </a:cubicBezTo>
                <a:cubicBezTo>
                  <a:pt x="3628" y="259"/>
                  <a:pt x="3648" y="266"/>
                  <a:pt x="3670" y="273"/>
                </a:cubicBezTo>
                <a:cubicBezTo>
                  <a:pt x="3632" y="281"/>
                  <a:pt x="3596" y="289"/>
                  <a:pt x="3561" y="297"/>
                </a:cubicBezTo>
                <a:cubicBezTo>
                  <a:pt x="3561" y="299"/>
                  <a:pt x="3562" y="301"/>
                  <a:pt x="3562" y="303"/>
                </a:cubicBezTo>
                <a:cubicBezTo>
                  <a:pt x="3572" y="304"/>
                  <a:pt x="3582" y="305"/>
                  <a:pt x="3594" y="307"/>
                </a:cubicBezTo>
                <a:cubicBezTo>
                  <a:pt x="3591" y="311"/>
                  <a:pt x="3589" y="312"/>
                  <a:pt x="3589" y="313"/>
                </a:cubicBezTo>
                <a:cubicBezTo>
                  <a:pt x="3616" y="320"/>
                  <a:pt x="3644" y="326"/>
                  <a:pt x="3672" y="333"/>
                </a:cubicBezTo>
                <a:cubicBezTo>
                  <a:pt x="3676" y="349"/>
                  <a:pt x="3676" y="349"/>
                  <a:pt x="3701" y="349"/>
                </a:cubicBezTo>
                <a:cubicBezTo>
                  <a:pt x="3711" y="363"/>
                  <a:pt x="3710" y="371"/>
                  <a:pt x="3690" y="372"/>
                </a:cubicBezTo>
                <a:cubicBezTo>
                  <a:pt x="3666" y="372"/>
                  <a:pt x="3642" y="374"/>
                  <a:pt x="3618" y="375"/>
                </a:cubicBezTo>
                <a:cubicBezTo>
                  <a:pt x="3613" y="375"/>
                  <a:pt x="3609" y="377"/>
                  <a:pt x="3603" y="382"/>
                </a:cubicBezTo>
                <a:cubicBezTo>
                  <a:pt x="3612" y="384"/>
                  <a:pt x="3622" y="385"/>
                  <a:pt x="3630" y="389"/>
                </a:cubicBezTo>
                <a:cubicBezTo>
                  <a:pt x="3650" y="399"/>
                  <a:pt x="3670" y="410"/>
                  <a:pt x="3689" y="422"/>
                </a:cubicBezTo>
                <a:cubicBezTo>
                  <a:pt x="3694" y="426"/>
                  <a:pt x="3699" y="439"/>
                  <a:pt x="3697" y="441"/>
                </a:cubicBezTo>
                <a:cubicBezTo>
                  <a:pt x="3690" y="449"/>
                  <a:pt x="3680" y="454"/>
                  <a:pt x="3671" y="458"/>
                </a:cubicBezTo>
                <a:cubicBezTo>
                  <a:pt x="3659" y="463"/>
                  <a:pt x="3647" y="466"/>
                  <a:pt x="3635" y="469"/>
                </a:cubicBezTo>
                <a:cubicBezTo>
                  <a:pt x="3626" y="471"/>
                  <a:pt x="3616" y="471"/>
                  <a:pt x="3607" y="473"/>
                </a:cubicBezTo>
                <a:cubicBezTo>
                  <a:pt x="3599" y="474"/>
                  <a:pt x="3586" y="469"/>
                  <a:pt x="3587" y="487"/>
                </a:cubicBezTo>
                <a:cubicBezTo>
                  <a:pt x="3561" y="472"/>
                  <a:pt x="3533" y="482"/>
                  <a:pt x="3515" y="495"/>
                </a:cubicBezTo>
                <a:cubicBezTo>
                  <a:pt x="3498" y="506"/>
                  <a:pt x="3474" y="498"/>
                  <a:pt x="3463" y="519"/>
                </a:cubicBezTo>
                <a:cubicBezTo>
                  <a:pt x="3493" y="517"/>
                  <a:pt x="3522" y="515"/>
                  <a:pt x="3551" y="513"/>
                </a:cubicBezTo>
                <a:cubicBezTo>
                  <a:pt x="3507" y="541"/>
                  <a:pt x="3457" y="544"/>
                  <a:pt x="3408" y="551"/>
                </a:cubicBezTo>
                <a:cubicBezTo>
                  <a:pt x="3484" y="565"/>
                  <a:pt x="3559" y="578"/>
                  <a:pt x="3634" y="591"/>
                </a:cubicBezTo>
                <a:cubicBezTo>
                  <a:pt x="3634" y="593"/>
                  <a:pt x="3634" y="595"/>
                  <a:pt x="3634" y="597"/>
                </a:cubicBezTo>
                <a:cubicBezTo>
                  <a:pt x="3615" y="598"/>
                  <a:pt x="3597" y="600"/>
                  <a:pt x="3578" y="601"/>
                </a:cubicBezTo>
                <a:cubicBezTo>
                  <a:pt x="3578" y="603"/>
                  <a:pt x="3578" y="604"/>
                  <a:pt x="3578" y="606"/>
                </a:cubicBezTo>
                <a:cubicBezTo>
                  <a:pt x="3592" y="606"/>
                  <a:pt x="3606" y="607"/>
                  <a:pt x="3620" y="608"/>
                </a:cubicBezTo>
                <a:cubicBezTo>
                  <a:pt x="3636" y="609"/>
                  <a:pt x="3652" y="611"/>
                  <a:pt x="3667" y="614"/>
                </a:cubicBezTo>
                <a:cubicBezTo>
                  <a:pt x="3670" y="614"/>
                  <a:pt x="3674" y="619"/>
                  <a:pt x="3674" y="621"/>
                </a:cubicBezTo>
                <a:cubicBezTo>
                  <a:pt x="3674" y="624"/>
                  <a:pt x="3670" y="628"/>
                  <a:pt x="3667" y="629"/>
                </a:cubicBezTo>
                <a:cubicBezTo>
                  <a:pt x="3658" y="630"/>
                  <a:pt x="3649" y="632"/>
                  <a:pt x="3639" y="632"/>
                </a:cubicBezTo>
                <a:cubicBezTo>
                  <a:pt x="3593" y="629"/>
                  <a:pt x="3547" y="626"/>
                  <a:pt x="3502" y="623"/>
                </a:cubicBezTo>
                <a:cubicBezTo>
                  <a:pt x="3501" y="625"/>
                  <a:pt x="3501" y="628"/>
                  <a:pt x="3501" y="630"/>
                </a:cubicBezTo>
                <a:cubicBezTo>
                  <a:pt x="3510" y="631"/>
                  <a:pt x="3519" y="633"/>
                  <a:pt x="3528" y="634"/>
                </a:cubicBezTo>
                <a:cubicBezTo>
                  <a:pt x="3528" y="635"/>
                  <a:pt x="3528" y="636"/>
                  <a:pt x="3528" y="637"/>
                </a:cubicBezTo>
                <a:cubicBezTo>
                  <a:pt x="3513" y="637"/>
                  <a:pt x="3498" y="637"/>
                  <a:pt x="3484" y="637"/>
                </a:cubicBezTo>
                <a:cubicBezTo>
                  <a:pt x="3508" y="647"/>
                  <a:pt x="3531" y="659"/>
                  <a:pt x="3556" y="667"/>
                </a:cubicBezTo>
                <a:cubicBezTo>
                  <a:pt x="3571" y="671"/>
                  <a:pt x="3588" y="670"/>
                  <a:pt x="3605" y="672"/>
                </a:cubicBezTo>
                <a:cubicBezTo>
                  <a:pt x="3603" y="675"/>
                  <a:pt x="3599" y="681"/>
                  <a:pt x="3595" y="688"/>
                </a:cubicBezTo>
                <a:cubicBezTo>
                  <a:pt x="3612" y="690"/>
                  <a:pt x="3628" y="691"/>
                  <a:pt x="3646" y="692"/>
                </a:cubicBezTo>
                <a:cubicBezTo>
                  <a:pt x="3645" y="702"/>
                  <a:pt x="3652" y="713"/>
                  <a:pt x="3637" y="719"/>
                </a:cubicBezTo>
                <a:cubicBezTo>
                  <a:pt x="3635" y="721"/>
                  <a:pt x="3636" y="732"/>
                  <a:pt x="3636" y="742"/>
                </a:cubicBezTo>
                <a:cubicBezTo>
                  <a:pt x="3625" y="738"/>
                  <a:pt x="3616" y="734"/>
                  <a:pt x="3605" y="731"/>
                </a:cubicBezTo>
                <a:cubicBezTo>
                  <a:pt x="3592" y="726"/>
                  <a:pt x="3579" y="722"/>
                  <a:pt x="3566" y="718"/>
                </a:cubicBezTo>
                <a:cubicBezTo>
                  <a:pt x="3555" y="715"/>
                  <a:pt x="3547" y="718"/>
                  <a:pt x="3548" y="732"/>
                </a:cubicBezTo>
                <a:cubicBezTo>
                  <a:pt x="3540" y="731"/>
                  <a:pt x="3532" y="731"/>
                  <a:pt x="3524" y="730"/>
                </a:cubicBezTo>
                <a:cubicBezTo>
                  <a:pt x="3526" y="745"/>
                  <a:pt x="3532" y="749"/>
                  <a:pt x="3546" y="747"/>
                </a:cubicBezTo>
                <a:cubicBezTo>
                  <a:pt x="3564" y="745"/>
                  <a:pt x="3582" y="746"/>
                  <a:pt x="3600" y="746"/>
                </a:cubicBezTo>
                <a:cubicBezTo>
                  <a:pt x="3600" y="748"/>
                  <a:pt x="3600" y="750"/>
                  <a:pt x="3600" y="752"/>
                </a:cubicBezTo>
                <a:cubicBezTo>
                  <a:pt x="3574" y="754"/>
                  <a:pt x="3547" y="757"/>
                  <a:pt x="3521" y="759"/>
                </a:cubicBezTo>
                <a:cubicBezTo>
                  <a:pt x="3527" y="780"/>
                  <a:pt x="3527" y="780"/>
                  <a:pt x="3549" y="794"/>
                </a:cubicBezTo>
                <a:cubicBezTo>
                  <a:pt x="3543" y="811"/>
                  <a:pt x="3543" y="811"/>
                  <a:pt x="3512" y="815"/>
                </a:cubicBezTo>
                <a:cubicBezTo>
                  <a:pt x="3520" y="818"/>
                  <a:pt x="3527" y="820"/>
                  <a:pt x="3539" y="825"/>
                </a:cubicBezTo>
                <a:cubicBezTo>
                  <a:pt x="3531" y="827"/>
                  <a:pt x="3527" y="828"/>
                  <a:pt x="3522" y="830"/>
                </a:cubicBezTo>
                <a:cubicBezTo>
                  <a:pt x="3526" y="833"/>
                  <a:pt x="3529" y="835"/>
                  <a:pt x="3537" y="840"/>
                </a:cubicBezTo>
                <a:cubicBezTo>
                  <a:pt x="3521" y="841"/>
                  <a:pt x="3511" y="842"/>
                  <a:pt x="3498" y="844"/>
                </a:cubicBezTo>
                <a:cubicBezTo>
                  <a:pt x="3508" y="857"/>
                  <a:pt x="3522" y="851"/>
                  <a:pt x="3535" y="856"/>
                </a:cubicBezTo>
                <a:cubicBezTo>
                  <a:pt x="3489" y="862"/>
                  <a:pt x="3442" y="842"/>
                  <a:pt x="3400" y="873"/>
                </a:cubicBezTo>
                <a:cubicBezTo>
                  <a:pt x="3409" y="874"/>
                  <a:pt x="3417" y="874"/>
                  <a:pt x="3429" y="875"/>
                </a:cubicBezTo>
                <a:cubicBezTo>
                  <a:pt x="3425" y="877"/>
                  <a:pt x="3423" y="878"/>
                  <a:pt x="3417" y="880"/>
                </a:cubicBezTo>
                <a:cubicBezTo>
                  <a:pt x="3467" y="890"/>
                  <a:pt x="3513" y="900"/>
                  <a:pt x="3560" y="909"/>
                </a:cubicBezTo>
                <a:cubicBezTo>
                  <a:pt x="3560" y="911"/>
                  <a:pt x="3559" y="913"/>
                  <a:pt x="3559" y="915"/>
                </a:cubicBezTo>
                <a:cubicBezTo>
                  <a:pt x="3555" y="915"/>
                  <a:pt x="3551" y="915"/>
                  <a:pt x="3548" y="914"/>
                </a:cubicBezTo>
                <a:cubicBezTo>
                  <a:pt x="3547" y="915"/>
                  <a:pt x="3547" y="916"/>
                  <a:pt x="3547" y="917"/>
                </a:cubicBezTo>
                <a:cubicBezTo>
                  <a:pt x="3553" y="920"/>
                  <a:pt x="3560" y="923"/>
                  <a:pt x="3566" y="926"/>
                </a:cubicBezTo>
                <a:cubicBezTo>
                  <a:pt x="3541" y="923"/>
                  <a:pt x="3516" y="921"/>
                  <a:pt x="3490" y="919"/>
                </a:cubicBezTo>
                <a:cubicBezTo>
                  <a:pt x="3490" y="921"/>
                  <a:pt x="3490" y="924"/>
                  <a:pt x="3489" y="926"/>
                </a:cubicBezTo>
                <a:cubicBezTo>
                  <a:pt x="3505" y="931"/>
                  <a:pt x="3521" y="935"/>
                  <a:pt x="3543" y="941"/>
                </a:cubicBezTo>
                <a:cubicBezTo>
                  <a:pt x="3510" y="941"/>
                  <a:pt x="3483" y="941"/>
                  <a:pt x="3456" y="941"/>
                </a:cubicBezTo>
                <a:cubicBezTo>
                  <a:pt x="3455" y="942"/>
                  <a:pt x="3455" y="943"/>
                  <a:pt x="3455" y="945"/>
                </a:cubicBezTo>
                <a:cubicBezTo>
                  <a:pt x="3466" y="947"/>
                  <a:pt x="3476" y="949"/>
                  <a:pt x="3491" y="952"/>
                </a:cubicBezTo>
                <a:cubicBezTo>
                  <a:pt x="3459" y="954"/>
                  <a:pt x="3432" y="957"/>
                  <a:pt x="3404" y="959"/>
                </a:cubicBezTo>
                <a:cubicBezTo>
                  <a:pt x="3404" y="960"/>
                  <a:pt x="3403" y="962"/>
                  <a:pt x="3402" y="964"/>
                </a:cubicBezTo>
                <a:cubicBezTo>
                  <a:pt x="3405" y="965"/>
                  <a:pt x="3407" y="966"/>
                  <a:pt x="3414" y="969"/>
                </a:cubicBezTo>
                <a:cubicBezTo>
                  <a:pt x="3378" y="966"/>
                  <a:pt x="3346" y="963"/>
                  <a:pt x="3315" y="960"/>
                </a:cubicBezTo>
                <a:cubicBezTo>
                  <a:pt x="3315" y="959"/>
                  <a:pt x="3315" y="959"/>
                  <a:pt x="3315" y="958"/>
                </a:cubicBezTo>
                <a:cubicBezTo>
                  <a:pt x="3327" y="958"/>
                  <a:pt x="3340" y="957"/>
                  <a:pt x="3352" y="957"/>
                </a:cubicBezTo>
                <a:cubicBezTo>
                  <a:pt x="3352" y="956"/>
                  <a:pt x="3352" y="955"/>
                  <a:pt x="3352" y="954"/>
                </a:cubicBezTo>
                <a:cubicBezTo>
                  <a:pt x="3318" y="954"/>
                  <a:pt x="3284" y="954"/>
                  <a:pt x="3246" y="954"/>
                </a:cubicBezTo>
                <a:cubicBezTo>
                  <a:pt x="3254" y="958"/>
                  <a:pt x="3258" y="961"/>
                  <a:pt x="3265" y="964"/>
                </a:cubicBezTo>
                <a:cubicBezTo>
                  <a:pt x="3233" y="964"/>
                  <a:pt x="3202" y="964"/>
                  <a:pt x="3172" y="964"/>
                </a:cubicBezTo>
                <a:cubicBezTo>
                  <a:pt x="3172" y="964"/>
                  <a:pt x="3172" y="963"/>
                  <a:pt x="3172" y="962"/>
                </a:cubicBezTo>
                <a:cubicBezTo>
                  <a:pt x="3184" y="960"/>
                  <a:pt x="3197" y="958"/>
                  <a:pt x="3210" y="956"/>
                </a:cubicBezTo>
                <a:cubicBezTo>
                  <a:pt x="3050" y="953"/>
                  <a:pt x="2890" y="959"/>
                  <a:pt x="2731" y="934"/>
                </a:cubicBezTo>
                <a:cubicBezTo>
                  <a:pt x="2802" y="934"/>
                  <a:pt x="2874" y="934"/>
                  <a:pt x="2943" y="934"/>
                </a:cubicBezTo>
                <a:cubicBezTo>
                  <a:pt x="2924" y="913"/>
                  <a:pt x="2896" y="920"/>
                  <a:pt x="2869" y="919"/>
                </a:cubicBezTo>
                <a:cubicBezTo>
                  <a:pt x="2826" y="916"/>
                  <a:pt x="2782" y="911"/>
                  <a:pt x="2738" y="913"/>
                </a:cubicBezTo>
                <a:cubicBezTo>
                  <a:pt x="2703" y="915"/>
                  <a:pt x="2671" y="901"/>
                  <a:pt x="2634" y="902"/>
                </a:cubicBezTo>
                <a:cubicBezTo>
                  <a:pt x="2638" y="905"/>
                  <a:pt x="2640" y="906"/>
                  <a:pt x="2644" y="909"/>
                </a:cubicBezTo>
                <a:cubicBezTo>
                  <a:pt x="2612" y="909"/>
                  <a:pt x="2582" y="909"/>
                  <a:pt x="2553" y="909"/>
                </a:cubicBezTo>
                <a:cubicBezTo>
                  <a:pt x="2552" y="911"/>
                  <a:pt x="2552" y="912"/>
                  <a:pt x="2552" y="914"/>
                </a:cubicBezTo>
                <a:cubicBezTo>
                  <a:pt x="2616" y="917"/>
                  <a:pt x="2679" y="921"/>
                  <a:pt x="2742" y="924"/>
                </a:cubicBezTo>
                <a:cubicBezTo>
                  <a:pt x="2742" y="925"/>
                  <a:pt x="2742" y="926"/>
                  <a:pt x="2742" y="926"/>
                </a:cubicBezTo>
                <a:cubicBezTo>
                  <a:pt x="2712" y="926"/>
                  <a:pt x="2682" y="926"/>
                  <a:pt x="2652" y="926"/>
                </a:cubicBezTo>
                <a:cubicBezTo>
                  <a:pt x="2645" y="926"/>
                  <a:pt x="2638" y="926"/>
                  <a:pt x="2630" y="926"/>
                </a:cubicBezTo>
                <a:cubicBezTo>
                  <a:pt x="2607" y="926"/>
                  <a:pt x="2582" y="940"/>
                  <a:pt x="2560" y="920"/>
                </a:cubicBezTo>
                <a:cubicBezTo>
                  <a:pt x="2562" y="922"/>
                  <a:pt x="2563" y="924"/>
                  <a:pt x="2566" y="929"/>
                </a:cubicBezTo>
                <a:cubicBezTo>
                  <a:pt x="2535" y="929"/>
                  <a:pt x="2506" y="929"/>
                  <a:pt x="2476" y="929"/>
                </a:cubicBezTo>
                <a:cubicBezTo>
                  <a:pt x="2402" y="928"/>
                  <a:pt x="2328" y="927"/>
                  <a:pt x="2254" y="926"/>
                </a:cubicBezTo>
                <a:cubicBezTo>
                  <a:pt x="2181" y="924"/>
                  <a:pt x="2108" y="921"/>
                  <a:pt x="2035" y="918"/>
                </a:cubicBezTo>
                <a:cubicBezTo>
                  <a:pt x="1997" y="916"/>
                  <a:pt x="1960" y="910"/>
                  <a:pt x="1922" y="908"/>
                </a:cubicBezTo>
                <a:cubicBezTo>
                  <a:pt x="1893" y="906"/>
                  <a:pt x="1865" y="910"/>
                  <a:pt x="1836" y="910"/>
                </a:cubicBezTo>
                <a:cubicBezTo>
                  <a:pt x="1817" y="910"/>
                  <a:pt x="1798" y="905"/>
                  <a:pt x="1779" y="904"/>
                </a:cubicBezTo>
                <a:cubicBezTo>
                  <a:pt x="1700" y="903"/>
                  <a:pt x="1620" y="902"/>
                  <a:pt x="1540" y="901"/>
                </a:cubicBezTo>
                <a:cubicBezTo>
                  <a:pt x="1524" y="901"/>
                  <a:pt x="1507" y="901"/>
                  <a:pt x="1490" y="901"/>
                </a:cubicBezTo>
                <a:cubicBezTo>
                  <a:pt x="1490" y="899"/>
                  <a:pt x="1489" y="896"/>
                  <a:pt x="1489" y="894"/>
                </a:cubicBezTo>
                <a:cubicBezTo>
                  <a:pt x="1495" y="892"/>
                  <a:pt x="1501" y="891"/>
                  <a:pt x="1507" y="890"/>
                </a:cubicBezTo>
                <a:cubicBezTo>
                  <a:pt x="1484" y="880"/>
                  <a:pt x="1422" y="882"/>
                  <a:pt x="1396" y="894"/>
                </a:cubicBezTo>
                <a:cubicBezTo>
                  <a:pt x="1416" y="893"/>
                  <a:pt x="1432" y="891"/>
                  <a:pt x="1449" y="890"/>
                </a:cubicBezTo>
                <a:cubicBezTo>
                  <a:pt x="1438" y="902"/>
                  <a:pt x="1438" y="903"/>
                  <a:pt x="1404" y="900"/>
                </a:cubicBezTo>
                <a:cubicBezTo>
                  <a:pt x="1388" y="899"/>
                  <a:pt x="1372" y="894"/>
                  <a:pt x="1354" y="890"/>
                </a:cubicBezTo>
                <a:cubicBezTo>
                  <a:pt x="1355" y="896"/>
                  <a:pt x="1355" y="900"/>
                  <a:pt x="1356" y="904"/>
                </a:cubicBezTo>
                <a:cubicBezTo>
                  <a:pt x="1325" y="898"/>
                  <a:pt x="1295" y="892"/>
                  <a:pt x="1265" y="886"/>
                </a:cubicBezTo>
                <a:cubicBezTo>
                  <a:pt x="1269" y="885"/>
                  <a:pt x="1274" y="883"/>
                  <a:pt x="1282" y="880"/>
                </a:cubicBezTo>
                <a:cubicBezTo>
                  <a:pt x="1267" y="877"/>
                  <a:pt x="1255" y="874"/>
                  <a:pt x="1239" y="870"/>
                </a:cubicBezTo>
                <a:cubicBezTo>
                  <a:pt x="1355" y="867"/>
                  <a:pt x="1468" y="863"/>
                  <a:pt x="1581" y="860"/>
                </a:cubicBezTo>
                <a:cubicBezTo>
                  <a:pt x="1581" y="858"/>
                  <a:pt x="1581" y="857"/>
                  <a:pt x="1580" y="855"/>
                </a:cubicBezTo>
                <a:cubicBezTo>
                  <a:pt x="1405" y="854"/>
                  <a:pt x="1230" y="865"/>
                  <a:pt x="1055" y="865"/>
                </a:cubicBezTo>
                <a:cubicBezTo>
                  <a:pt x="1065" y="873"/>
                  <a:pt x="1075" y="881"/>
                  <a:pt x="1084" y="888"/>
                </a:cubicBezTo>
                <a:cubicBezTo>
                  <a:pt x="1083" y="891"/>
                  <a:pt x="1083" y="893"/>
                  <a:pt x="1082" y="896"/>
                </a:cubicBezTo>
                <a:cubicBezTo>
                  <a:pt x="1104" y="892"/>
                  <a:pt x="1126" y="887"/>
                  <a:pt x="1148" y="887"/>
                </a:cubicBezTo>
                <a:cubicBezTo>
                  <a:pt x="1165" y="886"/>
                  <a:pt x="1181" y="893"/>
                  <a:pt x="1198" y="894"/>
                </a:cubicBezTo>
                <a:cubicBezTo>
                  <a:pt x="1225" y="896"/>
                  <a:pt x="1253" y="895"/>
                  <a:pt x="1280" y="896"/>
                </a:cubicBezTo>
                <a:cubicBezTo>
                  <a:pt x="1282" y="896"/>
                  <a:pt x="1283" y="897"/>
                  <a:pt x="1284" y="903"/>
                </a:cubicBezTo>
                <a:cubicBezTo>
                  <a:pt x="1242" y="903"/>
                  <a:pt x="1199" y="903"/>
                  <a:pt x="1151" y="903"/>
                </a:cubicBezTo>
                <a:cubicBezTo>
                  <a:pt x="1157" y="909"/>
                  <a:pt x="1158" y="911"/>
                  <a:pt x="1163" y="916"/>
                </a:cubicBezTo>
                <a:cubicBezTo>
                  <a:pt x="1137" y="918"/>
                  <a:pt x="1114" y="920"/>
                  <a:pt x="1091" y="923"/>
                </a:cubicBezTo>
                <a:cubicBezTo>
                  <a:pt x="1091" y="921"/>
                  <a:pt x="1091" y="920"/>
                  <a:pt x="1091" y="919"/>
                </a:cubicBezTo>
                <a:cubicBezTo>
                  <a:pt x="1104" y="916"/>
                  <a:pt x="1117" y="914"/>
                  <a:pt x="1130" y="912"/>
                </a:cubicBezTo>
                <a:cubicBezTo>
                  <a:pt x="1130" y="911"/>
                  <a:pt x="1130" y="911"/>
                  <a:pt x="1130" y="910"/>
                </a:cubicBezTo>
                <a:cubicBezTo>
                  <a:pt x="1106" y="909"/>
                  <a:pt x="1082" y="907"/>
                  <a:pt x="1059" y="907"/>
                </a:cubicBezTo>
                <a:cubicBezTo>
                  <a:pt x="1057" y="906"/>
                  <a:pt x="1053" y="911"/>
                  <a:pt x="1054" y="913"/>
                </a:cubicBezTo>
                <a:cubicBezTo>
                  <a:pt x="1054" y="915"/>
                  <a:pt x="1058" y="917"/>
                  <a:pt x="1060" y="920"/>
                </a:cubicBezTo>
                <a:cubicBezTo>
                  <a:pt x="1023" y="920"/>
                  <a:pt x="985" y="919"/>
                  <a:pt x="947" y="921"/>
                </a:cubicBezTo>
                <a:cubicBezTo>
                  <a:pt x="928" y="921"/>
                  <a:pt x="909" y="926"/>
                  <a:pt x="889" y="927"/>
                </a:cubicBezTo>
                <a:cubicBezTo>
                  <a:pt x="876" y="929"/>
                  <a:pt x="861" y="931"/>
                  <a:pt x="849" y="928"/>
                </a:cubicBezTo>
                <a:cubicBezTo>
                  <a:pt x="808" y="916"/>
                  <a:pt x="767" y="925"/>
                  <a:pt x="726" y="927"/>
                </a:cubicBezTo>
                <a:cubicBezTo>
                  <a:pt x="715" y="927"/>
                  <a:pt x="705" y="926"/>
                  <a:pt x="693" y="923"/>
                </a:cubicBezTo>
                <a:cubicBezTo>
                  <a:pt x="667" y="916"/>
                  <a:pt x="638" y="921"/>
                  <a:pt x="608" y="921"/>
                </a:cubicBezTo>
                <a:cubicBezTo>
                  <a:pt x="610" y="925"/>
                  <a:pt x="611" y="927"/>
                  <a:pt x="612" y="927"/>
                </a:cubicBezTo>
                <a:cubicBezTo>
                  <a:pt x="636" y="931"/>
                  <a:pt x="661" y="934"/>
                  <a:pt x="686" y="937"/>
                </a:cubicBezTo>
                <a:cubicBezTo>
                  <a:pt x="686" y="940"/>
                  <a:pt x="686" y="942"/>
                  <a:pt x="686" y="944"/>
                </a:cubicBezTo>
                <a:cubicBezTo>
                  <a:pt x="664" y="944"/>
                  <a:pt x="643" y="944"/>
                  <a:pt x="622" y="944"/>
                </a:cubicBezTo>
                <a:cubicBezTo>
                  <a:pt x="589" y="944"/>
                  <a:pt x="557" y="945"/>
                  <a:pt x="524" y="943"/>
                </a:cubicBezTo>
                <a:cubicBezTo>
                  <a:pt x="504" y="942"/>
                  <a:pt x="483" y="937"/>
                  <a:pt x="464" y="948"/>
                </a:cubicBezTo>
                <a:cubicBezTo>
                  <a:pt x="462" y="949"/>
                  <a:pt x="456" y="943"/>
                  <a:pt x="446" y="936"/>
                </a:cubicBezTo>
                <a:cubicBezTo>
                  <a:pt x="424" y="936"/>
                  <a:pt x="395" y="936"/>
                  <a:pt x="365" y="936"/>
                </a:cubicBezTo>
                <a:cubicBezTo>
                  <a:pt x="365" y="935"/>
                  <a:pt x="365" y="934"/>
                  <a:pt x="365" y="933"/>
                </a:cubicBezTo>
                <a:cubicBezTo>
                  <a:pt x="375" y="927"/>
                  <a:pt x="384" y="922"/>
                  <a:pt x="393" y="917"/>
                </a:cubicBezTo>
                <a:cubicBezTo>
                  <a:pt x="368" y="908"/>
                  <a:pt x="342" y="899"/>
                  <a:pt x="316" y="890"/>
                </a:cubicBezTo>
                <a:cubicBezTo>
                  <a:pt x="351" y="893"/>
                  <a:pt x="382" y="912"/>
                  <a:pt x="421" y="898"/>
                </a:cubicBezTo>
                <a:cubicBezTo>
                  <a:pt x="404" y="896"/>
                  <a:pt x="389" y="897"/>
                  <a:pt x="376" y="892"/>
                </a:cubicBezTo>
                <a:cubicBezTo>
                  <a:pt x="364" y="889"/>
                  <a:pt x="343" y="894"/>
                  <a:pt x="347" y="869"/>
                </a:cubicBezTo>
                <a:cubicBezTo>
                  <a:pt x="339" y="869"/>
                  <a:pt x="332" y="868"/>
                  <a:pt x="320" y="867"/>
                </a:cubicBezTo>
                <a:cubicBezTo>
                  <a:pt x="325" y="863"/>
                  <a:pt x="328" y="861"/>
                  <a:pt x="332" y="858"/>
                </a:cubicBezTo>
                <a:cubicBezTo>
                  <a:pt x="320" y="858"/>
                  <a:pt x="309" y="857"/>
                  <a:pt x="292" y="856"/>
                </a:cubicBezTo>
                <a:cubicBezTo>
                  <a:pt x="300" y="850"/>
                  <a:pt x="305" y="847"/>
                  <a:pt x="310" y="843"/>
                </a:cubicBezTo>
                <a:cubicBezTo>
                  <a:pt x="308" y="840"/>
                  <a:pt x="306" y="836"/>
                  <a:pt x="303" y="831"/>
                </a:cubicBezTo>
                <a:cubicBezTo>
                  <a:pt x="284" y="839"/>
                  <a:pt x="280" y="838"/>
                  <a:pt x="280" y="820"/>
                </a:cubicBezTo>
                <a:cubicBezTo>
                  <a:pt x="262" y="822"/>
                  <a:pt x="244" y="826"/>
                  <a:pt x="226" y="826"/>
                </a:cubicBezTo>
                <a:cubicBezTo>
                  <a:pt x="213" y="826"/>
                  <a:pt x="200" y="821"/>
                  <a:pt x="187" y="819"/>
                </a:cubicBezTo>
                <a:cubicBezTo>
                  <a:pt x="181" y="819"/>
                  <a:pt x="174" y="822"/>
                  <a:pt x="168" y="823"/>
                </a:cubicBezTo>
                <a:cubicBezTo>
                  <a:pt x="161" y="823"/>
                  <a:pt x="154" y="821"/>
                  <a:pt x="148" y="821"/>
                </a:cubicBezTo>
                <a:cubicBezTo>
                  <a:pt x="150" y="815"/>
                  <a:pt x="152" y="810"/>
                  <a:pt x="155" y="801"/>
                </a:cubicBezTo>
                <a:cubicBezTo>
                  <a:pt x="146" y="799"/>
                  <a:pt x="136" y="797"/>
                  <a:pt x="126" y="795"/>
                </a:cubicBezTo>
                <a:cubicBezTo>
                  <a:pt x="126" y="793"/>
                  <a:pt x="126" y="792"/>
                  <a:pt x="126" y="790"/>
                </a:cubicBezTo>
                <a:cubicBezTo>
                  <a:pt x="182" y="776"/>
                  <a:pt x="238" y="762"/>
                  <a:pt x="294" y="747"/>
                </a:cubicBezTo>
                <a:cubicBezTo>
                  <a:pt x="294" y="746"/>
                  <a:pt x="294" y="745"/>
                  <a:pt x="293" y="743"/>
                </a:cubicBezTo>
                <a:cubicBezTo>
                  <a:pt x="273" y="735"/>
                  <a:pt x="252" y="728"/>
                  <a:pt x="232" y="720"/>
                </a:cubicBezTo>
                <a:cubicBezTo>
                  <a:pt x="232" y="718"/>
                  <a:pt x="233" y="716"/>
                  <a:pt x="233" y="714"/>
                </a:cubicBezTo>
                <a:cubicBezTo>
                  <a:pt x="239" y="715"/>
                  <a:pt x="244" y="716"/>
                  <a:pt x="252" y="717"/>
                </a:cubicBezTo>
                <a:cubicBezTo>
                  <a:pt x="247" y="712"/>
                  <a:pt x="244" y="708"/>
                  <a:pt x="238" y="701"/>
                </a:cubicBezTo>
                <a:cubicBezTo>
                  <a:pt x="253" y="705"/>
                  <a:pt x="265" y="708"/>
                  <a:pt x="278" y="712"/>
                </a:cubicBezTo>
                <a:cubicBezTo>
                  <a:pt x="273" y="704"/>
                  <a:pt x="269" y="699"/>
                  <a:pt x="266" y="695"/>
                </a:cubicBezTo>
                <a:cubicBezTo>
                  <a:pt x="272" y="691"/>
                  <a:pt x="279" y="689"/>
                  <a:pt x="285" y="686"/>
                </a:cubicBezTo>
                <a:cubicBezTo>
                  <a:pt x="274" y="677"/>
                  <a:pt x="265" y="669"/>
                  <a:pt x="256" y="662"/>
                </a:cubicBezTo>
                <a:cubicBezTo>
                  <a:pt x="262" y="658"/>
                  <a:pt x="268" y="655"/>
                  <a:pt x="278" y="648"/>
                </a:cubicBezTo>
                <a:cubicBezTo>
                  <a:pt x="260" y="645"/>
                  <a:pt x="245" y="641"/>
                  <a:pt x="230" y="641"/>
                </a:cubicBezTo>
                <a:cubicBezTo>
                  <a:pt x="217" y="641"/>
                  <a:pt x="210" y="639"/>
                  <a:pt x="204" y="626"/>
                </a:cubicBezTo>
                <a:cubicBezTo>
                  <a:pt x="201" y="617"/>
                  <a:pt x="190" y="611"/>
                  <a:pt x="182" y="606"/>
                </a:cubicBezTo>
                <a:cubicBezTo>
                  <a:pt x="164" y="595"/>
                  <a:pt x="164" y="596"/>
                  <a:pt x="179" y="578"/>
                </a:cubicBezTo>
                <a:cubicBezTo>
                  <a:pt x="173" y="576"/>
                  <a:pt x="168" y="575"/>
                  <a:pt x="164" y="573"/>
                </a:cubicBezTo>
                <a:cubicBezTo>
                  <a:pt x="185" y="546"/>
                  <a:pt x="205" y="519"/>
                  <a:pt x="243" y="512"/>
                </a:cubicBezTo>
                <a:cubicBezTo>
                  <a:pt x="242" y="510"/>
                  <a:pt x="241" y="508"/>
                  <a:pt x="240" y="506"/>
                </a:cubicBezTo>
                <a:cubicBezTo>
                  <a:pt x="210" y="509"/>
                  <a:pt x="180" y="515"/>
                  <a:pt x="150" y="513"/>
                </a:cubicBezTo>
                <a:cubicBezTo>
                  <a:pt x="123" y="511"/>
                  <a:pt x="91" y="522"/>
                  <a:pt x="69" y="493"/>
                </a:cubicBezTo>
                <a:cubicBezTo>
                  <a:pt x="53" y="514"/>
                  <a:pt x="37" y="498"/>
                  <a:pt x="23" y="495"/>
                </a:cubicBezTo>
                <a:cubicBezTo>
                  <a:pt x="20" y="488"/>
                  <a:pt x="17" y="482"/>
                  <a:pt x="16" y="476"/>
                </a:cubicBezTo>
                <a:cubicBezTo>
                  <a:pt x="13" y="465"/>
                  <a:pt x="12" y="452"/>
                  <a:pt x="25" y="448"/>
                </a:cubicBezTo>
                <a:cubicBezTo>
                  <a:pt x="37" y="445"/>
                  <a:pt x="35" y="437"/>
                  <a:pt x="32" y="432"/>
                </a:cubicBezTo>
                <a:cubicBezTo>
                  <a:pt x="20" y="414"/>
                  <a:pt x="34" y="407"/>
                  <a:pt x="44" y="398"/>
                </a:cubicBezTo>
                <a:cubicBezTo>
                  <a:pt x="52" y="404"/>
                  <a:pt x="61" y="410"/>
                  <a:pt x="69" y="416"/>
                </a:cubicBezTo>
                <a:cubicBezTo>
                  <a:pt x="71" y="415"/>
                  <a:pt x="72" y="414"/>
                  <a:pt x="74" y="413"/>
                </a:cubicBezTo>
                <a:cubicBezTo>
                  <a:pt x="72" y="407"/>
                  <a:pt x="71" y="397"/>
                  <a:pt x="68" y="396"/>
                </a:cubicBezTo>
                <a:cubicBezTo>
                  <a:pt x="61" y="395"/>
                  <a:pt x="52" y="398"/>
                  <a:pt x="44" y="398"/>
                </a:cubicBezTo>
                <a:close/>
                <a:moveTo>
                  <a:pt x="3086" y="869"/>
                </a:moveTo>
                <a:cubicBezTo>
                  <a:pt x="3086" y="868"/>
                  <a:pt x="3085" y="868"/>
                  <a:pt x="3085" y="867"/>
                </a:cubicBezTo>
                <a:cubicBezTo>
                  <a:pt x="3069" y="865"/>
                  <a:pt x="3054" y="863"/>
                  <a:pt x="3038" y="862"/>
                </a:cubicBezTo>
                <a:cubicBezTo>
                  <a:pt x="2981" y="857"/>
                  <a:pt x="2923" y="866"/>
                  <a:pt x="2866" y="860"/>
                </a:cubicBezTo>
                <a:cubicBezTo>
                  <a:pt x="2847" y="858"/>
                  <a:pt x="2828" y="863"/>
                  <a:pt x="2810" y="862"/>
                </a:cubicBezTo>
                <a:cubicBezTo>
                  <a:pt x="2774" y="860"/>
                  <a:pt x="2739" y="855"/>
                  <a:pt x="2703" y="854"/>
                </a:cubicBezTo>
                <a:cubicBezTo>
                  <a:pt x="2630" y="851"/>
                  <a:pt x="2558" y="850"/>
                  <a:pt x="2485" y="849"/>
                </a:cubicBezTo>
                <a:cubicBezTo>
                  <a:pt x="2474" y="848"/>
                  <a:pt x="2462" y="847"/>
                  <a:pt x="2451" y="846"/>
                </a:cubicBezTo>
                <a:cubicBezTo>
                  <a:pt x="2459" y="852"/>
                  <a:pt x="2469" y="854"/>
                  <a:pt x="2478" y="854"/>
                </a:cubicBezTo>
                <a:cubicBezTo>
                  <a:pt x="2521" y="856"/>
                  <a:pt x="2564" y="858"/>
                  <a:pt x="2607" y="860"/>
                </a:cubicBezTo>
                <a:cubicBezTo>
                  <a:pt x="2647" y="863"/>
                  <a:pt x="2688" y="867"/>
                  <a:pt x="2728" y="869"/>
                </a:cubicBezTo>
                <a:cubicBezTo>
                  <a:pt x="2799" y="871"/>
                  <a:pt x="2870" y="873"/>
                  <a:pt x="2942" y="875"/>
                </a:cubicBezTo>
                <a:cubicBezTo>
                  <a:pt x="2976" y="876"/>
                  <a:pt x="3011" y="877"/>
                  <a:pt x="3045" y="876"/>
                </a:cubicBezTo>
                <a:cubicBezTo>
                  <a:pt x="3059" y="876"/>
                  <a:pt x="3073" y="872"/>
                  <a:pt x="3086" y="869"/>
                </a:cubicBezTo>
                <a:close/>
                <a:moveTo>
                  <a:pt x="1567" y="812"/>
                </a:moveTo>
                <a:cubicBezTo>
                  <a:pt x="1567" y="812"/>
                  <a:pt x="1567" y="811"/>
                  <a:pt x="1566" y="810"/>
                </a:cubicBezTo>
                <a:cubicBezTo>
                  <a:pt x="1402" y="814"/>
                  <a:pt x="1237" y="818"/>
                  <a:pt x="1072" y="822"/>
                </a:cubicBezTo>
                <a:cubicBezTo>
                  <a:pt x="1098" y="827"/>
                  <a:pt x="1123" y="831"/>
                  <a:pt x="1148" y="832"/>
                </a:cubicBezTo>
                <a:cubicBezTo>
                  <a:pt x="1199" y="832"/>
                  <a:pt x="1249" y="829"/>
                  <a:pt x="1299" y="829"/>
                </a:cubicBezTo>
                <a:cubicBezTo>
                  <a:pt x="1358" y="828"/>
                  <a:pt x="1417" y="831"/>
                  <a:pt x="1476" y="828"/>
                </a:cubicBezTo>
                <a:cubicBezTo>
                  <a:pt x="1506" y="827"/>
                  <a:pt x="1536" y="818"/>
                  <a:pt x="1567" y="812"/>
                </a:cubicBezTo>
                <a:close/>
                <a:moveTo>
                  <a:pt x="3131" y="849"/>
                </a:moveTo>
                <a:cubicBezTo>
                  <a:pt x="3162" y="858"/>
                  <a:pt x="3196" y="839"/>
                  <a:pt x="3228" y="860"/>
                </a:cubicBezTo>
                <a:cubicBezTo>
                  <a:pt x="3183" y="862"/>
                  <a:pt x="3142" y="864"/>
                  <a:pt x="3102" y="866"/>
                </a:cubicBezTo>
                <a:cubicBezTo>
                  <a:pt x="3102" y="868"/>
                  <a:pt x="3102" y="869"/>
                  <a:pt x="3102" y="871"/>
                </a:cubicBezTo>
                <a:cubicBezTo>
                  <a:pt x="3198" y="871"/>
                  <a:pt x="3294" y="871"/>
                  <a:pt x="3390" y="871"/>
                </a:cubicBezTo>
                <a:cubicBezTo>
                  <a:pt x="3390" y="868"/>
                  <a:pt x="3390" y="865"/>
                  <a:pt x="3390" y="861"/>
                </a:cubicBezTo>
                <a:cubicBezTo>
                  <a:pt x="3348" y="861"/>
                  <a:pt x="3305" y="861"/>
                  <a:pt x="3263" y="861"/>
                </a:cubicBezTo>
                <a:cubicBezTo>
                  <a:pt x="3263" y="858"/>
                  <a:pt x="3263" y="855"/>
                  <a:pt x="3263" y="852"/>
                </a:cubicBezTo>
                <a:cubicBezTo>
                  <a:pt x="3294" y="852"/>
                  <a:pt x="3325" y="852"/>
                  <a:pt x="3357" y="852"/>
                </a:cubicBezTo>
                <a:cubicBezTo>
                  <a:pt x="3282" y="846"/>
                  <a:pt x="3207" y="825"/>
                  <a:pt x="3131" y="849"/>
                </a:cubicBezTo>
                <a:close/>
                <a:moveTo>
                  <a:pt x="1026" y="782"/>
                </a:moveTo>
                <a:cubicBezTo>
                  <a:pt x="1093" y="779"/>
                  <a:pt x="1164" y="775"/>
                  <a:pt x="1235" y="772"/>
                </a:cubicBezTo>
                <a:cubicBezTo>
                  <a:pt x="1228" y="768"/>
                  <a:pt x="1220" y="765"/>
                  <a:pt x="1212" y="765"/>
                </a:cubicBezTo>
                <a:cubicBezTo>
                  <a:pt x="1198" y="765"/>
                  <a:pt x="1184" y="768"/>
                  <a:pt x="1171" y="767"/>
                </a:cubicBezTo>
                <a:cubicBezTo>
                  <a:pt x="1125" y="766"/>
                  <a:pt x="1080" y="764"/>
                  <a:pt x="1034" y="764"/>
                </a:cubicBezTo>
                <a:cubicBezTo>
                  <a:pt x="1015" y="763"/>
                  <a:pt x="995" y="765"/>
                  <a:pt x="975" y="766"/>
                </a:cubicBezTo>
                <a:cubicBezTo>
                  <a:pt x="975" y="768"/>
                  <a:pt x="975" y="770"/>
                  <a:pt x="976" y="772"/>
                </a:cubicBezTo>
                <a:cubicBezTo>
                  <a:pt x="994" y="773"/>
                  <a:pt x="1013" y="775"/>
                  <a:pt x="1031" y="776"/>
                </a:cubicBezTo>
                <a:cubicBezTo>
                  <a:pt x="1031" y="778"/>
                  <a:pt x="1031" y="780"/>
                  <a:pt x="1031" y="781"/>
                </a:cubicBezTo>
                <a:cubicBezTo>
                  <a:pt x="1028" y="782"/>
                  <a:pt x="1025" y="782"/>
                  <a:pt x="1026" y="782"/>
                </a:cubicBezTo>
                <a:close/>
                <a:moveTo>
                  <a:pt x="1715" y="582"/>
                </a:moveTo>
                <a:cubicBezTo>
                  <a:pt x="1715" y="585"/>
                  <a:pt x="1715" y="587"/>
                  <a:pt x="1715" y="590"/>
                </a:cubicBezTo>
                <a:cubicBezTo>
                  <a:pt x="1775" y="590"/>
                  <a:pt x="1834" y="589"/>
                  <a:pt x="1893" y="590"/>
                </a:cubicBezTo>
                <a:cubicBezTo>
                  <a:pt x="1930" y="591"/>
                  <a:pt x="1968" y="583"/>
                  <a:pt x="2004" y="598"/>
                </a:cubicBezTo>
                <a:cubicBezTo>
                  <a:pt x="2013" y="601"/>
                  <a:pt x="2023" y="599"/>
                  <a:pt x="2033" y="600"/>
                </a:cubicBezTo>
                <a:cubicBezTo>
                  <a:pt x="2033" y="599"/>
                  <a:pt x="2033" y="598"/>
                  <a:pt x="2033" y="597"/>
                </a:cubicBezTo>
                <a:cubicBezTo>
                  <a:pt x="2024" y="596"/>
                  <a:pt x="2015" y="594"/>
                  <a:pt x="2006" y="593"/>
                </a:cubicBezTo>
                <a:cubicBezTo>
                  <a:pt x="2006" y="592"/>
                  <a:pt x="2006" y="590"/>
                  <a:pt x="2006" y="589"/>
                </a:cubicBezTo>
                <a:cubicBezTo>
                  <a:pt x="2032" y="588"/>
                  <a:pt x="2058" y="586"/>
                  <a:pt x="2084" y="585"/>
                </a:cubicBezTo>
                <a:cubicBezTo>
                  <a:pt x="2084" y="584"/>
                  <a:pt x="2084" y="583"/>
                  <a:pt x="2084" y="582"/>
                </a:cubicBezTo>
                <a:cubicBezTo>
                  <a:pt x="1961" y="582"/>
                  <a:pt x="1838" y="582"/>
                  <a:pt x="1715" y="582"/>
                </a:cubicBezTo>
                <a:close/>
                <a:moveTo>
                  <a:pt x="1860" y="846"/>
                </a:moveTo>
                <a:cubicBezTo>
                  <a:pt x="1973" y="858"/>
                  <a:pt x="2082" y="850"/>
                  <a:pt x="2190" y="852"/>
                </a:cubicBezTo>
                <a:cubicBezTo>
                  <a:pt x="2190" y="850"/>
                  <a:pt x="2190" y="848"/>
                  <a:pt x="2190" y="846"/>
                </a:cubicBezTo>
                <a:cubicBezTo>
                  <a:pt x="2082" y="846"/>
                  <a:pt x="1974" y="846"/>
                  <a:pt x="1860" y="846"/>
                </a:cubicBezTo>
                <a:close/>
                <a:moveTo>
                  <a:pt x="2732" y="497"/>
                </a:moveTo>
                <a:cubicBezTo>
                  <a:pt x="2732" y="499"/>
                  <a:pt x="2733" y="501"/>
                  <a:pt x="2733" y="503"/>
                </a:cubicBezTo>
                <a:cubicBezTo>
                  <a:pt x="2815" y="505"/>
                  <a:pt x="2897" y="507"/>
                  <a:pt x="2979" y="503"/>
                </a:cubicBezTo>
                <a:cubicBezTo>
                  <a:pt x="2979" y="501"/>
                  <a:pt x="2979" y="499"/>
                  <a:pt x="2979" y="497"/>
                </a:cubicBezTo>
                <a:cubicBezTo>
                  <a:pt x="2897" y="497"/>
                  <a:pt x="2815" y="497"/>
                  <a:pt x="2732" y="497"/>
                </a:cubicBezTo>
                <a:close/>
                <a:moveTo>
                  <a:pt x="1642" y="871"/>
                </a:moveTo>
                <a:cubicBezTo>
                  <a:pt x="1622" y="871"/>
                  <a:pt x="1604" y="871"/>
                  <a:pt x="1586" y="871"/>
                </a:cubicBezTo>
                <a:cubicBezTo>
                  <a:pt x="1586" y="871"/>
                  <a:pt x="1586" y="872"/>
                  <a:pt x="1586" y="873"/>
                </a:cubicBezTo>
                <a:cubicBezTo>
                  <a:pt x="1593" y="874"/>
                  <a:pt x="1600" y="874"/>
                  <a:pt x="1607" y="874"/>
                </a:cubicBezTo>
                <a:cubicBezTo>
                  <a:pt x="1607" y="876"/>
                  <a:pt x="1607" y="878"/>
                  <a:pt x="1607" y="879"/>
                </a:cubicBezTo>
                <a:cubicBezTo>
                  <a:pt x="1578" y="879"/>
                  <a:pt x="1548" y="879"/>
                  <a:pt x="1519" y="879"/>
                </a:cubicBezTo>
                <a:cubicBezTo>
                  <a:pt x="1519" y="881"/>
                  <a:pt x="1519" y="883"/>
                  <a:pt x="1519" y="885"/>
                </a:cubicBezTo>
                <a:cubicBezTo>
                  <a:pt x="1534" y="885"/>
                  <a:pt x="1550" y="885"/>
                  <a:pt x="1565" y="885"/>
                </a:cubicBezTo>
                <a:cubicBezTo>
                  <a:pt x="1565" y="886"/>
                  <a:pt x="1565" y="887"/>
                  <a:pt x="1565" y="889"/>
                </a:cubicBezTo>
                <a:cubicBezTo>
                  <a:pt x="1558" y="890"/>
                  <a:pt x="1551" y="891"/>
                  <a:pt x="1544" y="892"/>
                </a:cubicBezTo>
                <a:cubicBezTo>
                  <a:pt x="1544" y="893"/>
                  <a:pt x="1544" y="894"/>
                  <a:pt x="1544" y="895"/>
                </a:cubicBezTo>
                <a:cubicBezTo>
                  <a:pt x="1590" y="890"/>
                  <a:pt x="1636" y="885"/>
                  <a:pt x="1682" y="880"/>
                </a:cubicBezTo>
                <a:cubicBezTo>
                  <a:pt x="1682" y="879"/>
                  <a:pt x="1682" y="878"/>
                  <a:pt x="1682" y="877"/>
                </a:cubicBezTo>
                <a:cubicBezTo>
                  <a:pt x="1666" y="877"/>
                  <a:pt x="1651" y="877"/>
                  <a:pt x="1633" y="877"/>
                </a:cubicBezTo>
                <a:cubicBezTo>
                  <a:pt x="1637" y="874"/>
                  <a:pt x="1639" y="873"/>
                  <a:pt x="1642" y="871"/>
                </a:cubicBezTo>
                <a:close/>
                <a:moveTo>
                  <a:pt x="3146" y="164"/>
                </a:moveTo>
                <a:cubicBezTo>
                  <a:pt x="3146" y="166"/>
                  <a:pt x="3146" y="167"/>
                  <a:pt x="3146" y="168"/>
                </a:cubicBezTo>
                <a:cubicBezTo>
                  <a:pt x="3185" y="168"/>
                  <a:pt x="3224" y="168"/>
                  <a:pt x="3263" y="168"/>
                </a:cubicBezTo>
                <a:cubicBezTo>
                  <a:pt x="3237" y="156"/>
                  <a:pt x="3211" y="142"/>
                  <a:pt x="3180" y="155"/>
                </a:cubicBezTo>
                <a:cubicBezTo>
                  <a:pt x="3191" y="158"/>
                  <a:pt x="3202" y="160"/>
                  <a:pt x="3213" y="162"/>
                </a:cubicBezTo>
                <a:cubicBezTo>
                  <a:pt x="3213" y="163"/>
                  <a:pt x="3213" y="164"/>
                  <a:pt x="3212" y="164"/>
                </a:cubicBezTo>
                <a:cubicBezTo>
                  <a:pt x="3190" y="164"/>
                  <a:pt x="3168" y="164"/>
                  <a:pt x="3146" y="164"/>
                </a:cubicBezTo>
                <a:close/>
                <a:moveTo>
                  <a:pt x="2203" y="745"/>
                </a:moveTo>
                <a:cubicBezTo>
                  <a:pt x="2204" y="744"/>
                  <a:pt x="2204" y="742"/>
                  <a:pt x="2204" y="741"/>
                </a:cubicBezTo>
                <a:cubicBezTo>
                  <a:pt x="2221" y="743"/>
                  <a:pt x="2238" y="744"/>
                  <a:pt x="2256" y="746"/>
                </a:cubicBezTo>
                <a:cubicBezTo>
                  <a:pt x="2256" y="743"/>
                  <a:pt x="2256" y="741"/>
                  <a:pt x="2256" y="738"/>
                </a:cubicBezTo>
                <a:cubicBezTo>
                  <a:pt x="2212" y="738"/>
                  <a:pt x="2169" y="738"/>
                  <a:pt x="2125" y="738"/>
                </a:cubicBezTo>
                <a:cubicBezTo>
                  <a:pt x="2125" y="739"/>
                  <a:pt x="2125" y="740"/>
                  <a:pt x="2125" y="742"/>
                </a:cubicBezTo>
                <a:cubicBezTo>
                  <a:pt x="2157" y="744"/>
                  <a:pt x="2190" y="747"/>
                  <a:pt x="2222" y="750"/>
                </a:cubicBezTo>
                <a:cubicBezTo>
                  <a:pt x="2222" y="748"/>
                  <a:pt x="2223" y="747"/>
                  <a:pt x="2223" y="745"/>
                </a:cubicBezTo>
                <a:cubicBezTo>
                  <a:pt x="2216" y="745"/>
                  <a:pt x="2210" y="745"/>
                  <a:pt x="2203" y="745"/>
                </a:cubicBezTo>
                <a:close/>
                <a:moveTo>
                  <a:pt x="2500" y="797"/>
                </a:moveTo>
                <a:cubicBezTo>
                  <a:pt x="2500" y="796"/>
                  <a:pt x="2500" y="795"/>
                  <a:pt x="2500" y="794"/>
                </a:cubicBezTo>
                <a:cubicBezTo>
                  <a:pt x="2483" y="794"/>
                  <a:pt x="2466" y="794"/>
                  <a:pt x="2448" y="794"/>
                </a:cubicBezTo>
                <a:cubicBezTo>
                  <a:pt x="2431" y="794"/>
                  <a:pt x="2414" y="793"/>
                  <a:pt x="2397" y="793"/>
                </a:cubicBezTo>
                <a:cubicBezTo>
                  <a:pt x="2379" y="792"/>
                  <a:pt x="2362" y="791"/>
                  <a:pt x="2345" y="791"/>
                </a:cubicBezTo>
                <a:cubicBezTo>
                  <a:pt x="2329" y="791"/>
                  <a:pt x="2313" y="793"/>
                  <a:pt x="2296" y="794"/>
                </a:cubicBezTo>
                <a:cubicBezTo>
                  <a:pt x="2297" y="795"/>
                  <a:pt x="2297" y="796"/>
                  <a:pt x="2297" y="797"/>
                </a:cubicBezTo>
                <a:cubicBezTo>
                  <a:pt x="2364" y="797"/>
                  <a:pt x="2432" y="797"/>
                  <a:pt x="2500" y="797"/>
                </a:cubicBezTo>
                <a:close/>
                <a:moveTo>
                  <a:pt x="2362" y="737"/>
                </a:moveTo>
                <a:cubicBezTo>
                  <a:pt x="2363" y="736"/>
                  <a:pt x="2364" y="735"/>
                  <a:pt x="2364" y="733"/>
                </a:cubicBezTo>
                <a:cubicBezTo>
                  <a:pt x="2331" y="733"/>
                  <a:pt x="2299" y="733"/>
                  <a:pt x="2268" y="733"/>
                </a:cubicBezTo>
                <a:cubicBezTo>
                  <a:pt x="2287" y="757"/>
                  <a:pt x="2312" y="745"/>
                  <a:pt x="2335" y="744"/>
                </a:cubicBezTo>
                <a:cubicBezTo>
                  <a:pt x="2334" y="742"/>
                  <a:pt x="2332" y="741"/>
                  <a:pt x="2328" y="737"/>
                </a:cubicBezTo>
                <a:cubicBezTo>
                  <a:pt x="2341" y="737"/>
                  <a:pt x="2352" y="737"/>
                  <a:pt x="2362" y="737"/>
                </a:cubicBezTo>
                <a:close/>
                <a:moveTo>
                  <a:pt x="509" y="791"/>
                </a:moveTo>
                <a:cubicBezTo>
                  <a:pt x="482" y="772"/>
                  <a:pt x="449" y="774"/>
                  <a:pt x="433" y="791"/>
                </a:cubicBezTo>
                <a:cubicBezTo>
                  <a:pt x="456" y="791"/>
                  <a:pt x="480" y="791"/>
                  <a:pt x="509" y="791"/>
                </a:cubicBezTo>
                <a:close/>
                <a:moveTo>
                  <a:pt x="1394" y="774"/>
                </a:moveTo>
                <a:cubicBezTo>
                  <a:pt x="1394" y="773"/>
                  <a:pt x="1394" y="771"/>
                  <a:pt x="1394" y="769"/>
                </a:cubicBezTo>
                <a:cubicBezTo>
                  <a:pt x="1359" y="769"/>
                  <a:pt x="1324" y="769"/>
                  <a:pt x="1289" y="769"/>
                </a:cubicBezTo>
                <a:cubicBezTo>
                  <a:pt x="1289" y="771"/>
                  <a:pt x="1289" y="773"/>
                  <a:pt x="1289" y="774"/>
                </a:cubicBezTo>
                <a:cubicBezTo>
                  <a:pt x="1324" y="774"/>
                  <a:pt x="1359" y="774"/>
                  <a:pt x="1394" y="774"/>
                </a:cubicBezTo>
                <a:close/>
                <a:moveTo>
                  <a:pt x="2394" y="834"/>
                </a:moveTo>
                <a:cubicBezTo>
                  <a:pt x="2394" y="832"/>
                  <a:pt x="2394" y="829"/>
                  <a:pt x="2394" y="827"/>
                </a:cubicBezTo>
                <a:cubicBezTo>
                  <a:pt x="2364" y="825"/>
                  <a:pt x="2334" y="823"/>
                  <a:pt x="2304" y="820"/>
                </a:cubicBezTo>
                <a:cubicBezTo>
                  <a:pt x="2303" y="823"/>
                  <a:pt x="2303" y="826"/>
                  <a:pt x="2303" y="829"/>
                </a:cubicBezTo>
                <a:cubicBezTo>
                  <a:pt x="2333" y="831"/>
                  <a:pt x="2364" y="833"/>
                  <a:pt x="2394" y="834"/>
                </a:cubicBezTo>
                <a:close/>
                <a:moveTo>
                  <a:pt x="2941" y="921"/>
                </a:moveTo>
                <a:cubicBezTo>
                  <a:pt x="2941" y="922"/>
                  <a:pt x="2941" y="924"/>
                  <a:pt x="2941" y="925"/>
                </a:cubicBezTo>
                <a:cubicBezTo>
                  <a:pt x="2984" y="925"/>
                  <a:pt x="3027" y="925"/>
                  <a:pt x="3069" y="925"/>
                </a:cubicBezTo>
                <a:cubicBezTo>
                  <a:pt x="3069" y="924"/>
                  <a:pt x="3069" y="922"/>
                  <a:pt x="3069" y="921"/>
                </a:cubicBezTo>
                <a:cubicBezTo>
                  <a:pt x="3027" y="921"/>
                  <a:pt x="2984" y="921"/>
                  <a:pt x="2941" y="921"/>
                </a:cubicBezTo>
                <a:close/>
                <a:moveTo>
                  <a:pt x="1277" y="670"/>
                </a:moveTo>
                <a:cubicBezTo>
                  <a:pt x="1277" y="668"/>
                  <a:pt x="1277" y="667"/>
                  <a:pt x="1277" y="666"/>
                </a:cubicBezTo>
                <a:cubicBezTo>
                  <a:pt x="1242" y="666"/>
                  <a:pt x="1206" y="666"/>
                  <a:pt x="1171" y="666"/>
                </a:cubicBezTo>
                <a:cubicBezTo>
                  <a:pt x="1171" y="667"/>
                  <a:pt x="1171" y="668"/>
                  <a:pt x="1171" y="670"/>
                </a:cubicBezTo>
                <a:cubicBezTo>
                  <a:pt x="1206" y="670"/>
                  <a:pt x="1242" y="670"/>
                  <a:pt x="1277" y="670"/>
                </a:cubicBezTo>
                <a:close/>
                <a:moveTo>
                  <a:pt x="2225" y="905"/>
                </a:moveTo>
                <a:cubicBezTo>
                  <a:pt x="2225" y="907"/>
                  <a:pt x="2225" y="909"/>
                  <a:pt x="2225" y="910"/>
                </a:cubicBezTo>
                <a:cubicBezTo>
                  <a:pt x="2257" y="910"/>
                  <a:pt x="2289" y="910"/>
                  <a:pt x="2321" y="910"/>
                </a:cubicBezTo>
                <a:cubicBezTo>
                  <a:pt x="2321" y="909"/>
                  <a:pt x="2321" y="907"/>
                  <a:pt x="2321" y="905"/>
                </a:cubicBezTo>
                <a:cubicBezTo>
                  <a:pt x="2289" y="905"/>
                  <a:pt x="2257" y="905"/>
                  <a:pt x="2225" y="905"/>
                </a:cubicBezTo>
                <a:close/>
                <a:moveTo>
                  <a:pt x="2738" y="874"/>
                </a:moveTo>
                <a:cubicBezTo>
                  <a:pt x="2738" y="876"/>
                  <a:pt x="2737" y="879"/>
                  <a:pt x="2737" y="881"/>
                </a:cubicBezTo>
                <a:cubicBezTo>
                  <a:pt x="2769" y="886"/>
                  <a:pt x="2801" y="891"/>
                  <a:pt x="2834" y="896"/>
                </a:cubicBezTo>
                <a:cubicBezTo>
                  <a:pt x="2834" y="894"/>
                  <a:pt x="2834" y="893"/>
                  <a:pt x="2835" y="891"/>
                </a:cubicBezTo>
                <a:cubicBezTo>
                  <a:pt x="2821" y="890"/>
                  <a:pt x="2807" y="889"/>
                  <a:pt x="2793" y="886"/>
                </a:cubicBezTo>
                <a:cubicBezTo>
                  <a:pt x="2775" y="883"/>
                  <a:pt x="2756" y="878"/>
                  <a:pt x="2738" y="874"/>
                </a:cubicBezTo>
                <a:close/>
                <a:moveTo>
                  <a:pt x="1637" y="745"/>
                </a:moveTo>
                <a:cubicBezTo>
                  <a:pt x="1637" y="746"/>
                  <a:pt x="1637" y="748"/>
                  <a:pt x="1637" y="749"/>
                </a:cubicBezTo>
                <a:cubicBezTo>
                  <a:pt x="1672" y="749"/>
                  <a:pt x="1706" y="749"/>
                  <a:pt x="1741" y="749"/>
                </a:cubicBezTo>
                <a:cubicBezTo>
                  <a:pt x="1741" y="748"/>
                  <a:pt x="1741" y="746"/>
                  <a:pt x="1741" y="745"/>
                </a:cubicBezTo>
                <a:cubicBezTo>
                  <a:pt x="1706" y="745"/>
                  <a:pt x="1671" y="745"/>
                  <a:pt x="1637" y="745"/>
                </a:cubicBezTo>
                <a:close/>
                <a:moveTo>
                  <a:pt x="3074" y="946"/>
                </a:moveTo>
                <a:cubicBezTo>
                  <a:pt x="3054" y="925"/>
                  <a:pt x="3036" y="935"/>
                  <a:pt x="3019" y="935"/>
                </a:cubicBezTo>
                <a:cubicBezTo>
                  <a:pt x="3019" y="938"/>
                  <a:pt x="3019" y="940"/>
                  <a:pt x="3019" y="942"/>
                </a:cubicBezTo>
                <a:cubicBezTo>
                  <a:pt x="3036" y="944"/>
                  <a:pt x="3053" y="945"/>
                  <a:pt x="3074" y="946"/>
                </a:cubicBezTo>
                <a:close/>
                <a:moveTo>
                  <a:pt x="1219" y="846"/>
                </a:moveTo>
                <a:cubicBezTo>
                  <a:pt x="1219" y="847"/>
                  <a:pt x="1219" y="848"/>
                  <a:pt x="1219" y="848"/>
                </a:cubicBezTo>
                <a:cubicBezTo>
                  <a:pt x="1261" y="848"/>
                  <a:pt x="1302" y="848"/>
                  <a:pt x="1344" y="848"/>
                </a:cubicBezTo>
                <a:cubicBezTo>
                  <a:pt x="1344" y="848"/>
                  <a:pt x="1344" y="847"/>
                  <a:pt x="1344" y="846"/>
                </a:cubicBezTo>
                <a:cubicBezTo>
                  <a:pt x="1302" y="846"/>
                  <a:pt x="1261" y="846"/>
                  <a:pt x="1219" y="846"/>
                </a:cubicBezTo>
                <a:close/>
                <a:moveTo>
                  <a:pt x="3055" y="502"/>
                </a:moveTo>
                <a:cubicBezTo>
                  <a:pt x="3055" y="500"/>
                  <a:pt x="3055" y="498"/>
                  <a:pt x="3055" y="497"/>
                </a:cubicBezTo>
                <a:cubicBezTo>
                  <a:pt x="3038" y="497"/>
                  <a:pt x="3022" y="497"/>
                  <a:pt x="3005" y="497"/>
                </a:cubicBezTo>
                <a:cubicBezTo>
                  <a:pt x="3005" y="499"/>
                  <a:pt x="3006" y="502"/>
                  <a:pt x="3006" y="504"/>
                </a:cubicBezTo>
                <a:cubicBezTo>
                  <a:pt x="3022" y="504"/>
                  <a:pt x="3039" y="503"/>
                  <a:pt x="3055" y="502"/>
                </a:cubicBezTo>
                <a:close/>
                <a:moveTo>
                  <a:pt x="653" y="768"/>
                </a:moveTo>
                <a:cubicBezTo>
                  <a:pt x="653" y="771"/>
                  <a:pt x="654" y="774"/>
                  <a:pt x="654" y="776"/>
                </a:cubicBezTo>
                <a:cubicBezTo>
                  <a:pt x="686" y="775"/>
                  <a:pt x="718" y="773"/>
                  <a:pt x="750" y="771"/>
                </a:cubicBezTo>
                <a:cubicBezTo>
                  <a:pt x="750" y="770"/>
                  <a:pt x="750" y="769"/>
                  <a:pt x="750" y="768"/>
                </a:cubicBezTo>
                <a:cubicBezTo>
                  <a:pt x="717" y="768"/>
                  <a:pt x="685" y="768"/>
                  <a:pt x="653" y="768"/>
                </a:cubicBezTo>
                <a:close/>
                <a:moveTo>
                  <a:pt x="281" y="794"/>
                </a:moveTo>
                <a:cubicBezTo>
                  <a:pt x="282" y="797"/>
                  <a:pt x="283" y="800"/>
                  <a:pt x="283" y="802"/>
                </a:cubicBezTo>
                <a:cubicBezTo>
                  <a:pt x="302" y="798"/>
                  <a:pt x="320" y="794"/>
                  <a:pt x="338" y="790"/>
                </a:cubicBezTo>
                <a:cubicBezTo>
                  <a:pt x="338" y="788"/>
                  <a:pt x="338" y="786"/>
                  <a:pt x="337" y="784"/>
                </a:cubicBezTo>
                <a:cubicBezTo>
                  <a:pt x="318" y="787"/>
                  <a:pt x="300" y="791"/>
                  <a:pt x="281" y="794"/>
                </a:cubicBezTo>
                <a:close/>
                <a:moveTo>
                  <a:pt x="2788" y="721"/>
                </a:moveTo>
                <a:cubicBezTo>
                  <a:pt x="2762" y="704"/>
                  <a:pt x="2742" y="715"/>
                  <a:pt x="2722" y="721"/>
                </a:cubicBezTo>
                <a:cubicBezTo>
                  <a:pt x="2742" y="721"/>
                  <a:pt x="2762" y="721"/>
                  <a:pt x="2788" y="721"/>
                </a:cubicBezTo>
                <a:close/>
                <a:moveTo>
                  <a:pt x="3306" y="717"/>
                </a:moveTo>
                <a:cubicBezTo>
                  <a:pt x="3306" y="718"/>
                  <a:pt x="3305" y="720"/>
                  <a:pt x="3305" y="721"/>
                </a:cubicBezTo>
                <a:cubicBezTo>
                  <a:pt x="3332" y="724"/>
                  <a:pt x="3358" y="726"/>
                  <a:pt x="3384" y="728"/>
                </a:cubicBezTo>
                <a:cubicBezTo>
                  <a:pt x="3384" y="726"/>
                  <a:pt x="3384" y="724"/>
                  <a:pt x="3385" y="723"/>
                </a:cubicBezTo>
                <a:cubicBezTo>
                  <a:pt x="3358" y="721"/>
                  <a:pt x="3332" y="719"/>
                  <a:pt x="3306" y="717"/>
                </a:cubicBezTo>
                <a:close/>
                <a:moveTo>
                  <a:pt x="2322" y="606"/>
                </a:moveTo>
                <a:cubicBezTo>
                  <a:pt x="2322" y="604"/>
                  <a:pt x="2322" y="602"/>
                  <a:pt x="2322" y="601"/>
                </a:cubicBezTo>
                <a:cubicBezTo>
                  <a:pt x="2295" y="599"/>
                  <a:pt x="2268" y="598"/>
                  <a:pt x="2241" y="597"/>
                </a:cubicBezTo>
                <a:cubicBezTo>
                  <a:pt x="2241" y="598"/>
                  <a:pt x="2241" y="600"/>
                  <a:pt x="2241" y="601"/>
                </a:cubicBezTo>
                <a:cubicBezTo>
                  <a:pt x="2268" y="603"/>
                  <a:pt x="2295" y="604"/>
                  <a:pt x="2322" y="606"/>
                </a:cubicBezTo>
                <a:close/>
                <a:moveTo>
                  <a:pt x="2164" y="590"/>
                </a:moveTo>
                <a:cubicBezTo>
                  <a:pt x="2163" y="592"/>
                  <a:pt x="2163" y="593"/>
                  <a:pt x="2163" y="595"/>
                </a:cubicBezTo>
                <a:cubicBezTo>
                  <a:pt x="2173" y="597"/>
                  <a:pt x="2183" y="600"/>
                  <a:pt x="2193" y="600"/>
                </a:cubicBezTo>
                <a:cubicBezTo>
                  <a:pt x="2204" y="600"/>
                  <a:pt x="2214" y="598"/>
                  <a:pt x="2225" y="597"/>
                </a:cubicBezTo>
                <a:cubicBezTo>
                  <a:pt x="2225" y="596"/>
                  <a:pt x="2225" y="595"/>
                  <a:pt x="2225" y="595"/>
                </a:cubicBezTo>
                <a:cubicBezTo>
                  <a:pt x="2204" y="593"/>
                  <a:pt x="2184" y="592"/>
                  <a:pt x="2164" y="590"/>
                </a:cubicBezTo>
                <a:close/>
                <a:moveTo>
                  <a:pt x="2123" y="903"/>
                </a:moveTo>
                <a:cubicBezTo>
                  <a:pt x="2123" y="904"/>
                  <a:pt x="2123" y="905"/>
                  <a:pt x="2123" y="906"/>
                </a:cubicBezTo>
                <a:cubicBezTo>
                  <a:pt x="2152" y="906"/>
                  <a:pt x="2182" y="906"/>
                  <a:pt x="2211" y="906"/>
                </a:cubicBezTo>
                <a:cubicBezTo>
                  <a:pt x="2211" y="905"/>
                  <a:pt x="2211" y="904"/>
                  <a:pt x="2211" y="903"/>
                </a:cubicBezTo>
                <a:cubicBezTo>
                  <a:pt x="2182" y="903"/>
                  <a:pt x="2152" y="903"/>
                  <a:pt x="2123" y="903"/>
                </a:cubicBezTo>
                <a:close/>
                <a:moveTo>
                  <a:pt x="2261" y="828"/>
                </a:moveTo>
                <a:cubicBezTo>
                  <a:pt x="2261" y="827"/>
                  <a:pt x="2261" y="826"/>
                  <a:pt x="2261" y="825"/>
                </a:cubicBezTo>
                <a:cubicBezTo>
                  <a:pt x="2230" y="825"/>
                  <a:pt x="2199" y="825"/>
                  <a:pt x="2168" y="825"/>
                </a:cubicBezTo>
                <a:cubicBezTo>
                  <a:pt x="2168" y="826"/>
                  <a:pt x="2168" y="827"/>
                  <a:pt x="2168" y="828"/>
                </a:cubicBezTo>
                <a:cubicBezTo>
                  <a:pt x="2199" y="828"/>
                  <a:pt x="2230" y="828"/>
                  <a:pt x="2261" y="828"/>
                </a:cubicBezTo>
                <a:close/>
                <a:moveTo>
                  <a:pt x="955" y="661"/>
                </a:moveTo>
                <a:cubicBezTo>
                  <a:pt x="954" y="662"/>
                  <a:pt x="954" y="662"/>
                  <a:pt x="954" y="663"/>
                </a:cubicBezTo>
                <a:cubicBezTo>
                  <a:pt x="979" y="663"/>
                  <a:pt x="1004" y="663"/>
                  <a:pt x="1028" y="663"/>
                </a:cubicBezTo>
                <a:cubicBezTo>
                  <a:pt x="1028" y="661"/>
                  <a:pt x="1028" y="659"/>
                  <a:pt x="1028" y="657"/>
                </a:cubicBezTo>
                <a:cubicBezTo>
                  <a:pt x="1004" y="658"/>
                  <a:pt x="979" y="660"/>
                  <a:pt x="955" y="661"/>
                </a:cubicBezTo>
                <a:close/>
                <a:moveTo>
                  <a:pt x="1762" y="685"/>
                </a:moveTo>
                <a:cubicBezTo>
                  <a:pt x="1762" y="684"/>
                  <a:pt x="1762" y="683"/>
                  <a:pt x="1762" y="681"/>
                </a:cubicBezTo>
                <a:cubicBezTo>
                  <a:pt x="1742" y="681"/>
                  <a:pt x="1723" y="681"/>
                  <a:pt x="1703" y="681"/>
                </a:cubicBezTo>
                <a:cubicBezTo>
                  <a:pt x="1703" y="683"/>
                  <a:pt x="1703" y="684"/>
                  <a:pt x="1704" y="685"/>
                </a:cubicBezTo>
                <a:cubicBezTo>
                  <a:pt x="1723" y="685"/>
                  <a:pt x="1743" y="685"/>
                  <a:pt x="1762" y="685"/>
                </a:cubicBezTo>
                <a:close/>
                <a:moveTo>
                  <a:pt x="1364" y="872"/>
                </a:moveTo>
                <a:cubicBezTo>
                  <a:pt x="1365" y="875"/>
                  <a:pt x="1365" y="877"/>
                  <a:pt x="1365" y="880"/>
                </a:cubicBezTo>
                <a:cubicBezTo>
                  <a:pt x="1381" y="878"/>
                  <a:pt x="1398" y="877"/>
                  <a:pt x="1414" y="875"/>
                </a:cubicBezTo>
                <a:cubicBezTo>
                  <a:pt x="1414" y="874"/>
                  <a:pt x="1414" y="873"/>
                  <a:pt x="1414" y="872"/>
                </a:cubicBezTo>
                <a:cubicBezTo>
                  <a:pt x="1397" y="872"/>
                  <a:pt x="1381" y="872"/>
                  <a:pt x="1364" y="872"/>
                </a:cubicBezTo>
                <a:close/>
                <a:moveTo>
                  <a:pt x="2329" y="844"/>
                </a:moveTo>
                <a:cubicBezTo>
                  <a:pt x="2329" y="843"/>
                  <a:pt x="2329" y="841"/>
                  <a:pt x="2329" y="840"/>
                </a:cubicBezTo>
                <a:cubicBezTo>
                  <a:pt x="2312" y="840"/>
                  <a:pt x="2295" y="840"/>
                  <a:pt x="2278" y="840"/>
                </a:cubicBezTo>
                <a:cubicBezTo>
                  <a:pt x="2278" y="841"/>
                  <a:pt x="2278" y="843"/>
                  <a:pt x="2278" y="844"/>
                </a:cubicBezTo>
                <a:cubicBezTo>
                  <a:pt x="2295" y="844"/>
                  <a:pt x="2312" y="844"/>
                  <a:pt x="2329" y="844"/>
                </a:cubicBezTo>
                <a:close/>
                <a:moveTo>
                  <a:pt x="1447" y="801"/>
                </a:moveTo>
                <a:cubicBezTo>
                  <a:pt x="1447" y="802"/>
                  <a:pt x="1447" y="803"/>
                  <a:pt x="1447" y="804"/>
                </a:cubicBezTo>
                <a:cubicBezTo>
                  <a:pt x="1474" y="804"/>
                  <a:pt x="1501" y="804"/>
                  <a:pt x="1529" y="804"/>
                </a:cubicBezTo>
                <a:cubicBezTo>
                  <a:pt x="1529" y="803"/>
                  <a:pt x="1529" y="802"/>
                  <a:pt x="1529" y="801"/>
                </a:cubicBezTo>
                <a:cubicBezTo>
                  <a:pt x="1501" y="801"/>
                  <a:pt x="1474" y="801"/>
                  <a:pt x="1447" y="801"/>
                </a:cubicBezTo>
                <a:close/>
                <a:moveTo>
                  <a:pt x="2649" y="874"/>
                </a:moveTo>
                <a:cubicBezTo>
                  <a:pt x="2649" y="876"/>
                  <a:pt x="2650" y="879"/>
                  <a:pt x="2650" y="882"/>
                </a:cubicBezTo>
                <a:cubicBezTo>
                  <a:pt x="2664" y="880"/>
                  <a:pt x="2678" y="878"/>
                  <a:pt x="2691" y="876"/>
                </a:cubicBezTo>
                <a:cubicBezTo>
                  <a:pt x="2691" y="874"/>
                  <a:pt x="2691" y="873"/>
                  <a:pt x="2691" y="871"/>
                </a:cubicBezTo>
                <a:cubicBezTo>
                  <a:pt x="2677" y="872"/>
                  <a:pt x="2663" y="873"/>
                  <a:pt x="2649" y="874"/>
                </a:cubicBezTo>
                <a:close/>
                <a:moveTo>
                  <a:pt x="2434" y="678"/>
                </a:moveTo>
                <a:cubicBezTo>
                  <a:pt x="2434" y="677"/>
                  <a:pt x="2434" y="675"/>
                  <a:pt x="2434" y="674"/>
                </a:cubicBezTo>
                <a:cubicBezTo>
                  <a:pt x="2409" y="675"/>
                  <a:pt x="2384" y="677"/>
                  <a:pt x="2360" y="678"/>
                </a:cubicBezTo>
                <a:cubicBezTo>
                  <a:pt x="2360" y="680"/>
                  <a:pt x="2360" y="681"/>
                  <a:pt x="2360" y="682"/>
                </a:cubicBezTo>
                <a:cubicBezTo>
                  <a:pt x="2385" y="681"/>
                  <a:pt x="2410" y="679"/>
                  <a:pt x="2434" y="678"/>
                </a:cubicBezTo>
                <a:close/>
                <a:moveTo>
                  <a:pt x="2441" y="598"/>
                </a:moveTo>
                <a:cubicBezTo>
                  <a:pt x="2441" y="596"/>
                  <a:pt x="2441" y="594"/>
                  <a:pt x="2441" y="593"/>
                </a:cubicBezTo>
                <a:cubicBezTo>
                  <a:pt x="2423" y="593"/>
                  <a:pt x="2404" y="593"/>
                  <a:pt x="2386" y="593"/>
                </a:cubicBezTo>
                <a:cubicBezTo>
                  <a:pt x="2386" y="594"/>
                  <a:pt x="2386" y="596"/>
                  <a:pt x="2386" y="598"/>
                </a:cubicBezTo>
                <a:cubicBezTo>
                  <a:pt x="2405" y="598"/>
                  <a:pt x="2423" y="598"/>
                  <a:pt x="2441" y="598"/>
                </a:cubicBezTo>
                <a:close/>
              </a:path>
            </a:pathLst>
          </a:custGeom>
          <a:solidFill>
            <a:srgbClr val="CEE7FA"/>
          </a:solidFill>
          <a:ln>
            <a:noFill/>
          </a:ln>
        </p:spPr>
        <p:txBody>
          <a:bodyPr vert="horz" wrap="square" lIns="100600" tIns="50300" rIns="100600" bIns="5030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</a:rPr>
              <a:t>General Random Walk Probability Computations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ED9055B-4FF4-7024-DB0A-C3169A2FD313}"/>
                  </a:ext>
                </a:extLst>
              </p:cNvPr>
              <p:cNvSpPr txBox="1"/>
              <p:nvPr/>
            </p:nvSpPr>
            <p:spPr>
              <a:xfrm>
                <a:off x="1159086" y="3018811"/>
                <a:ext cx="4017719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400" i="1" dirty="0">
                        <a:latin typeface="Cambria Math" panose="02040503050406030204" pitchFamily="18" charset="0"/>
                        <a:ea typeface="楷体_GB2312" panose="02010609030101010101" pitchFamily="49" charset="-122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-Random Walks</a:t>
                </a:r>
                <a:endParaRPr lang="zh-CN" altLang="en-US" sz="24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ED9055B-4FF4-7024-DB0A-C3169A2FD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086" y="3018811"/>
                <a:ext cx="4017719" cy="461665"/>
              </a:xfrm>
              <a:prstGeom prst="rect">
                <a:avLst/>
              </a:prstGeom>
              <a:blipFill>
                <a:blip r:embed="rId3"/>
                <a:stretch>
                  <a:fillRect l="-220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89E4AC34-9A0B-03DF-FF4D-A9A3A72245CD}"/>
              </a:ext>
            </a:extLst>
          </p:cNvPr>
          <p:cNvSpPr txBox="1"/>
          <p:nvPr/>
        </p:nvSpPr>
        <p:spPr>
          <a:xfrm>
            <a:off x="1159086" y="4007561"/>
            <a:ext cx="424631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Heat Kernel Random Walks</a:t>
            </a:r>
            <a:endParaRPr lang="zh-CN" altLang="en-US" sz="24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ADF5A5C-1AC5-7FA6-1AD2-E1D16433D8F3}"/>
                  </a:ext>
                </a:extLst>
              </p:cNvPr>
              <p:cNvSpPr txBox="1"/>
              <p:nvPr/>
            </p:nvSpPr>
            <p:spPr>
              <a:xfrm>
                <a:off x="1159086" y="4996310"/>
                <a:ext cx="4017719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dirty="0">
                        <a:latin typeface="Cambria Math" panose="02040503050406030204" pitchFamily="18" charset="0"/>
                        <a:ea typeface="楷体_GB2312" panose="02010609030101010101" pitchFamily="49" charset="-122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-hop Random Walks</a:t>
                </a:r>
                <a:endParaRPr lang="zh-CN" altLang="en-US" sz="2400" dirty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ADF5A5C-1AC5-7FA6-1AD2-E1D16433D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086" y="4996310"/>
                <a:ext cx="4017719" cy="461665"/>
              </a:xfrm>
              <a:prstGeom prst="rect">
                <a:avLst/>
              </a:prstGeom>
              <a:blipFill>
                <a:blip r:embed="rId4"/>
                <a:stretch>
                  <a:fillRect l="-2208" t="-10811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3D5878C7-8B98-D703-9282-7AE3ECC16F99}"/>
              </a:ext>
            </a:extLst>
          </p:cNvPr>
          <p:cNvSpPr txBox="1"/>
          <p:nvPr/>
        </p:nvSpPr>
        <p:spPr>
          <a:xfrm>
            <a:off x="1159085" y="5985059"/>
            <a:ext cx="401771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Katz Index</a:t>
            </a:r>
            <a:endParaRPr lang="zh-CN" altLang="en-US" sz="24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右大括号 10">
            <a:extLst>
              <a:ext uri="{FF2B5EF4-FFF2-40B4-BE49-F238E27FC236}">
                <a16:creationId xmlns:a16="http://schemas.microsoft.com/office/drawing/2014/main" id="{A709DCD0-EDE8-F0CD-1384-0F0073072685}"/>
              </a:ext>
            </a:extLst>
          </p:cNvPr>
          <p:cNvSpPr/>
          <p:nvPr/>
        </p:nvSpPr>
        <p:spPr>
          <a:xfrm>
            <a:off x="5511800" y="3124200"/>
            <a:ext cx="355600" cy="3322524"/>
          </a:xfrm>
          <a:prstGeom prst="rightBrace">
            <a:avLst/>
          </a:prstGeom>
          <a:ln w="12700">
            <a:solidFill>
              <a:srgbClr val="005AA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72D32D0-E6A9-C53B-ACEF-A6FEEBBADC62}"/>
              </a:ext>
            </a:extLst>
          </p:cNvPr>
          <p:cNvSpPr txBox="1"/>
          <p:nvPr/>
        </p:nvSpPr>
        <p:spPr>
          <a:xfrm>
            <a:off x="6176995" y="4534645"/>
            <a:ext cx="401771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Upper and Lower Bounds</a:t>
            </a:r>
            <a:endParaRPr lang="zh-CN" altLang="en-US" sz="24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2D6285E-FE95-41B7-455B-180A4E9734D0}"/>
              </a:ext>
            </a:extLst>
          </p:cNvPr>
          <p:cNvSpPr/>
          <p:nvPr/>
        </p:nvSpPr>
        <p:spPr>
          <a:xfrm>
            <a:off x="5595530" y="424225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❓</a:t>
            </a:r>
            <a:endParaRPr lang="en-US" altLang="zh-CN" sz="2800" b="1"/>
          </a:p>
        </p:txBody>
      </p:sp>
    </p:spTree>
    <p:extLst>
      <p:ext uri="{BB962C8B-B14F-4D97-AF65-F5344CB8AC3E}">
        <p14:creationId xmlns:p14="http://schemas.microsoft.com/office/powerpoint/2010/main" val="9582502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4">
            <a:extLst>
              <a:ext uri="{FF2B5EF4-FFF2-40B4-BE49-F238E27FC236}">
                <a16:creationId xmlns:a16="http://schemas.microsoft.com/office/drawing/2014/main" id="{B510007A-C88F-E37B-5DB9-47868D12B2F9}"/>
              </a:ext>
            </a:extLst>
          </p:cNvPr>
          <p:cNvSpPr>
            <a:spLocks noEditPoints="1"/>
          </p:cNvSpPr>
          <p:nvPr/>
        </p:nvSpPr>
        <p:spPr bwMode="auto">
          <a:xfrm>
            <a:off x="334418" y="3464169"/>
            <a:ext cx="9138167" cy="660193"/>
          </a:xfrm>
          <a:custGeom>
            <a:avLst/>
            <a:gdLst>
              <a:gd name="T0" fmla="*/ 26 w 3711"/>
              <a:gd name="T1" fmla="*/ 284 h 969"/>
              <a:gd name="T2" fmla="*/ 283 w 3711"/>
              <a:gd name="T3" fmla="*/ 144 h 969"/>
              <a:gd name="T4" fmla="*/ 394 w 3711"/>
              <a:gd name="T5" fmla="*/ 65 h 969"/>
              <a:gd name="T6" fmla="*/ 1140 w 3711"/>
              <a:gd name="T7" fmla="*/ 13 h 969"/>
              <a:gd name="T8" fmla="*/ 2918 w 3711"/>
              <a:gd name="T9" fmla="*/ 66 h 969"/>
              <a:gd name="T10" fmla="*/ 3387 w 3711"/>
              <a:gd name="T11" fmla="*/ 146 h 969"/>
              <a:gd name="T12" fmla="*/ 3587 w 3711"/>
              <a:gd name="T13" fmla="*/ 188 h 969"/>
              <a:gd name="T14" fmla="*/ 3562 w 3711"/>
              <a:gd name="T15" fmla="*/ 303 h 969"/>
              <a:gd name="T16" fmla="*/ 3630 w 3711"/>
              <a:gd name="T17" fmla="*/ 389 h 969"/>
              <a:gd name="T18" fmla="*/ 3463 w 3711"/>
              <a:gd name="T19" fmla="*/ 519 h 969"/>
              <a:gd name="T20" fmla="*/ 3667 w 3711"/>
              <a:gd name="T21" fmla="*/ 614 h 969"/>
              <a:gd name="T22" fmla="*/ 3484 w 3711"/>
              <a:gd name="T23" fmla="*/ 637 h 969"/>
              <a:gd name="T24" fmla="*/ 3566 w 3711"/>
              <a:gd name="T25" fmla="*/ 718 h 969"/>
              <a:gd name="T26" fmla="*/ 3512 w 3711"/>
              <a:gd name="T27" fmla="*/ 815 h 969"/>
              <a:gd name="T28" fmla="*/ 3417 w 3711"/>
              <a:gd name="T29" fmla="*/ 880 h 969"/>
              <a:gd name="T30" fmla="*/ 3543 w 3711"/>
              <a:gd name="T31" fmla="*/ 941 h 969"/>
              <a:gd name="T32" fmla="*/ 3315 w 3711"/>
              <a:gd name="T33" fmla="*/ 958 h 969"/>
              <a:gd name="T34" fmla="*/ 2731 w 3711"/>
              <a:gd name="T35" fmla="*/ 934 h 969"/>
              <a:gd name="T36" fmla="*/ 2742 w 3711"/>
              <a:gd name="T37" fmla="*/ 924 h 969"/>
              <a:gd name="T38" fmla="*/ 2035 w 3711"/>
              <a:gd name="T39" fmla="*/ 918 h 969"/>
              <a:gd name="T40" fmla="*/ 1396 w 3711"/>
              <a:gd name="T41" fmla="*/ 894 h 969"/>
              <a:gd name="T42" fmla="*/ 1581 w 3711"/>
              <a:gd name="T43" fmla="*/ 860 h 969"/>
              <a:gd name="T44" fmla="*/ 1284 w 3711"/>
              <a:gd name="T45" fmla="*/ 903 h 969"/>
              <a:gd name="T46" fmla="*/ 1054 w 3711"/>
              <a:gd name="T47" fmla="*/ 913 h 969"/>
              <a:gd name="T48" fmla="*/ 612 w 3711"/>
              <a:gd name="T49" fmla="*/ 927 h 969"/>
              <a:gd name="T50" fmla="*/ 365 w 3711"/>
              <a:gd name="T51" fmla="*/ 933 h 969"/>
              <a:gd name="T52" fmla="*/ 292 w 3711"/>
              <a:gd name="T53" fmla="*/ 856 h 969"/>
              <a:gd name="T54" fmla="*/ 155 w 3711"/>
              <a:gd name="T55" fmla="*/ 801 h 969"/>
              <a:gd name="T56" fmla="*/ 238 w 3711"/>
              <a:gd name="T57" fmla="*/ 701 h 969"/>
              <a:gd name="T58" fmla="*/ 182 w 3711"/>
              <a:gd name="T59" fmla="*/ 606 h 969"/>
              <a:gd name="T60" fmla="*/ 16 w 3711"/>
              <a:gd name="T61" fmla="*/ 476 h 969"/>
              <a:gd name="T62" fmla="*/ 3086 w 3711"/>
              <a:gd name="T63" fmla="*/ 869 h 969"/>
              <a:gd name="T64" fmla="*/ 2478 w 3711"/>
              <a:gd name="T65" fmla="*/ 854 h 969"/>
              <a:gd name="T66" fmla="*/ 1072 w 3711"/>
              <a:gd name="T67" fmla="*/ 822 h 969"/>
              <a:gd name="T68" fmla="*/ 3102 w 3711"/>
              <a:gd name="T69" fmla="*/ 871 h 969"/>
              <a:gd name="T70" fmla="*/ 1235 w 3711"/>
              <a:gd name="T71" fmla="*/ 772 h 969"/>
              <a:gd name="T72" fmla="*/ 1026 w 3711"/>
              <a:gd name="T73" fmla="*/ 782 h 969"/>
              <a:gd name="T74" fmla="*/ 2006 w 3711"/>
              <a:gd name="T75" fmla="*/ 589 h 969"/>
              <a:gd name="T76" fmla="*/ 2732 w 3711"/>
              <a:gd name="T77" fmla="*/ 497 h 969"/>
              <a:gd name="T78" fmla="*/ 1607 w 3711"/>
              <a:gd name="T79" fmla="*/ 874 h 969"/>
              <a:gd name="T80" fmla="*/ 1682 w 3711"/>
              <a:gd name="T81" fmla="*/ 880 h 969"/>
              <a:gd name="T82" fmla="*/ 3213 w 3711"/>
              <a:gd name="T83" fmla="*/ 162 h 969"/>
              <a:gd name="T84" fmla="*/ 2125 w 3711"/>
              <a:gd name="T85" fmla="*/ 742 h 969"/>
              <a:gd name="T86" fmla="*/ 2345 w 3711"/>
              <a:gd name="T87" fmla="*/ 791 h 969"/>
              <a:gd name="T88" fmla="*/ 2328 w 3711"/>
              <a:gd name="T89" fmla="*/ 737 h 969"/>
              <a:gd name="T90" fmla="*/ 1289 w 3711"/>
              <a:gd name="T91" fmla="*/ 774 h 969"/>
              <a:gd name="T92" fmla="*/ 2941 w 3711"/>
              <a:gd name="T93" fmla="*/ 925 h 969"/>
              <a:gd name="T94" fmla="*/ 1277 w 3711"/>
              <a:gd name="T95" fmla="*/ 670 h 969"/>
              <a:gd name="T96" fmla="*/ 2834 w 3711"/>
              <a:gd name="T97" fmla="*/ 896 h 969"/>
              <a:gd name="T98" fmla="*/ 1637 w 3711"/>
              <a:gd name="T99" fmla="*/ 745 h 969"/>
              <a:gd name="T100" fmla="*/ 1344 w 3711"/>
              <a:gd name="T101" fmla="*/ 846 h 969"/>
              <a:gd name="T102" fmla="*/ 654 w 3711"/>
              <a:gd name="T103" fmla="*/ 776 h 969"/>
              <a:gd name="T104" fmla="*/ 281 w 3711"/>
              <a:gd name="T105" fmla="*/ 794 h 969"/>
              <a:gd name="T106" fmla="*/ 3306 w 3711"/>
              <a:gd name="T107" fmla="*/ 717 h 969"/>
              <a:gd name="T108" fmla="*/ 2193 w 3711"/>
              <a:gd name="T109" fmla="*/ 600 h 969"/>
              <a:gd name="T110" fmla="*/ 2123 w 3711"/>
              <a:gd name="T111" fmla="*/ 903 h 969"/>
              <a:gd name="T112" fmla="*/ 1028 w 3711"/>
              <a:gd name="T113" fmla="*/ 663 h 969"/>
              <a:gd name="T114" fmla="*/ 1364 w 3711"/>
              <a:gd name="T115" fmla="*/ 872 h 969"/>
              <a:gd name="T116" fmla="*/ 2278 w 3711"/>
              <a:gd name="T117" fmla="*/ 844 h 969"/>
              <a:gd name="T118" fmla="*/ 2650 w 3711"/>
              <a:gd name="T119" fmla="*/ 882 h 969"/>
              <a:gd name="T120" fmla="*/ 2434 w 3711"/>
              <a:gd name="T121" fmla="*/ 678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11" h="969">
                <a:moveTo>
                  <a:pt x="44" y="398"/>
                </a:moveTo>
                <a:cubicBezTo>
                  <a:pt x="37" y="398"/>
                  <a:pt x="30" y="398"/>
                  <a:pt x="23" y="398"/>
                </a:cubicBezTo>
                <a:cubicBezTo>
                  <a:pt x="16" y="399"/>
                  <a:pt x="10" y="399"/>
                  <a:pt x="3" y="400"/>
                </a:cubicBezTo>
                <a:cubicBezTo>
                  <a:pt x="2" y="397"/>
                  <a:pt x="1" y="394"/>
                  <a:pt x="0" y="392"/>
                </a:cubicBezTo>
                <a:cubicBezTo>
                  <a:pt x="12" y="383"/>
                  <a:pt x="24" y="374"/>
                  <a:pt x="36" y="365"/>
                </a:cubicBezTo>
                <a:cubicBezTo>
                  <a:pt x="35" y="365"/>
                  <a:pt x="32" y="364"/>
                  <a:pt x="28" y="362"/>
                </a:cubicBezTo>
                <a:cubicBezTo>
                  <a:pt x="53" y="350"/>
                  <a:pt x="77" y="338"/>
                  <a:pt x="104" y="326"/>
                </a:cubicBezTo>
                <a:cubicBezTo>
                  <a:pt x="77" y="311"/>
                  <a:pt x="53" y="298"/>
                  <a:pt x="26" y="284"/>
                </a:cubicBezTo>
                <a:cubicBezTo>
                  <a:pt x="34" y="276"/>
                  <a:pt x="41" y="269"/>
                  <a:pt x="47" y="262"/>
                </a:cubicBezTo>
                <a:cubicBezTo>
                  <a:pt x="50" y="257"/>
                  <a:pt x="52" y="250"/>
                  <a:pt x="52" y="244"/>
                </a:cubicBezTo>
                <a:cubicBezTo>
                  <a:pt x="53" y="231"/>
                  <a:pt x="59" y="224"/>
                  <a:pt x="72" y="220"/>
                </a:cubicBezTo>
                <a:cubicBezTo>
                  <a:pt x="89" y="216"/>
                  <a:pt x="107" y="213"/>
                  <a:pt x="123" y="206"/>
                </a:cubicBezTo>
                <a:cubicBezTo>
                  <a:pt x="133" y="202"/>
                  <a:pt x="139" y="193"/>
                  <a:pt x="149" y="184"/>
                </a:cubicBezTo>
                <a:cubicBezTo>
                  <a:pt x="161" y="179"/>
                  <a:pt x="177" y="171"/>
                  <a:pt x="194" y="165"/>
                </a:cubicBezTo>
                <a:cubicBezTo>
                  <a:pt x="212" y="158"/>
                  <a:pt x="231" y="149"/>
                  <a:pt x="250" y="148"/>
                </a:cubicBezTo>
                <a:cubicBezTo>
                  <a:pt x="261" y="148"/>
                  <a:pt x="271" y="148"/>
                  <a:pt x="283" y="144"/>
                </a:cubicBezTo>
                <a:cubicBezTo>
                  <a:pt x="279" y="141"/>
                  <a:pt x="277" y="139"/>
                  <a:pt x="270" y="133"/>
                </a:cubicBezTo>
                <a:cubicBezTo>
                  <a:pt x="287" y="135"/>
                  <a:pt x="298" y="136"/>
                  <a:pt x="309" y="138"/>
                </a:cubicBezTo>
                <a:cubicBezTo>
                  <a:pt x="282" y="124"/>
                  <a:pt x="254" y="130"/>
                  <a:pt x="225" y="131"/>
                </a:cubicBezTo>
                <a:cubicBezTo>
                  <a:pt x="228" y="129"/>
                  <a:pt x="232" y="127"/>
                  <a:pt x="238" y="123"/>
                </a:cubicBezTo>
                <a:cubicBezTo>
                  <a:pt x="229" y="120"/>
                  <a:pt x="224" y="119"/>
                  <a:pt x="217" y="117"/>
                </a:cubicBezTo>
                <a:cubicBezTo>
                  <a:pt x="241" y="104"/>
                  <a:pt x="269" y="127"/>
                  <a:pt x="297" y="107"/>
                </a:cubicBezTo>
                <a:cubicBezTo>
                  <a:pt x="274" y="101"/>
                  <a:pt x="252" y="102"/>
                  <a:pt x="254" y="72"/>
                </a:cubicBezTo>
                <a:cubicBezTo>
                  <a:pt x="300" y="70"/>
                  <a:pt x="347" y="67"/>
                  <a:pt x="394" y="65"/>
                </a:cubicBezTo>
                <a:cubicBezTo>
                  <a:pt x="440" y="63"/>
                  <a:pt x="486" y="62"/>
                  <a:pt x="532" y="59"/>
                </a:cubicBezTo>
                <a:cubicBezTo>
                  <a:pt x="541" y="59"/>
                  <a:pt x="550" y="55"/>
                  <a:pt x="559" y="52"/>
                </a:cubicBezTo>
                <a:cubicBezTo>
                  <a:pt x="559" y="50"/>
                  <a:pt x="559" y="49"/>
                  <a:pt x="558" y="47"/>
                </a:cubicBezTo>
                <a:cubicBezTo>
                  <a:pt x="535" y="48"/>
                  <a:pt x="512" y="50"/>
                  <a:pt x="489" y="51"/>
                </a:cubicBezTo>
                <a:cubicBezTo>
                  <a:pt x="489" y="51"/>
                  <a:pt x="489" y="50"/>
                  <a:pt x="489" y="50"/>
                </a:cubicBezTo>
                <a:cubicBezTo>
                  <a:pt x="495" y="48"/>
                  <a:pt x="500" y="45"/>
                  <a:pt x="506" y="45"/>
                </a:cubicBezTo>
                <a:cubicBezTo>
                  <a:pt x="577" y="39"/>
                  <a:pt x="647" y="32"/>
                  <a:pt x="718" y="28"/>
                </a:cubicBezTo>
                <a:cubicBezTo>
                  <a:pt x="859" y="22"/>
                  <a:pt x="1000" y="18"/>
                  <a:pt x="1140" y="13"/>
                </a:cubicBezTo>
                <a:cubicBezTo>
                  <a:pt x="1214" y="11"/>
                  <a:pt x="1289" y="9"/>
                  <a:pt x="1363" y="8"/>
                </a:cubicBezTo>
                <a:cubicBezTo>
                  <a:pt x="1525" y="5"/>
                  <a:pt x="1688" y="1"/>
                  <a:pt x="1851" y="1"/>
                </a:cubicBezTo>
                <a:cubicBezTo>
                  <a:pt x="1982" y="0"/>
                  <a:pt x="2114" y="0"/>
                  <a:pt x="2245" y="4"/>
                </a:cubicBezTo>
                <a:cubicBezTo>
                  <a:pt x="2376" y="8"/>
                  <a:pt x="2506" y="16"/>
                  <a:pt x="2636" y="24"/>
                </a:cubicBezTo>
                <a:cubicBezTo>
                  <a:pt x="2706" y="29"/>
                  <a:pt x="2775" y="36"/>
                  <a:pt x="2844" y="46"/>
                </a:cubicBezTo>
                <a:cubicBezTo>
                  <a:pt x="2833" y="48"/>
                  <a:pt x="2822" y="50"/>
                  <a:pt x="2811" y="52"/>
                </a:cubicBezTo>
                <a:cubicBezTo>
                  <a:pt x="2811" y="53"/>
                  <a:pt x="2811" y="55"/>
                  <a:pt x="2811" y="56"/>
                </a:cubicBezTo>
                <a:cubicBezTo>
                  <a:pt x="2845" y="59"/>
                  <a:pt x="2879" y="62"/>
                  <a:pt x="2918" y="66"/>
                </a:cubicBezTo>
                <a:cubicBezTo>
                  <a:pt x="2905" y="88"/>
                  <a:pt x="2884" y="66"/>
                  <a:pt x="2873" y="78"/>
                </a:cubicBezTo>
                <a:cubicBezTo>
                  <a:pt x="2875" y="79"/>
                  <a:pt x="2879" y="81"/>
                  <a:pt x="2883" y="82"/>
                </a:cubicBezTo>
                <a:cubicBezTo>
                  <a:pt x="2878" y="85"/>
                  <a:pt x="2875" y="87"/>
                  <a:pt x="2867" y="90"/>
                </a:cubicBezTo>
                <a:cubicBezTo>
                  <a:pt x="2919" y="96"/>
                  <a:pt x="2968" y="102"/>
                  <a:pt x="3016" y="107"/>
                </a:cubicBezTo>
                <a:cubicBezTo>
                  <a:pt x="3068" y="113"/>
                  <a:pt x="3120" y="120"/>
                  <a:pt x="3172" y="125"/>
                </a:cubicBezTo>
                <a:cubicBezTo>
                  <a:pt x="3219" y="130"/>
                  <a:pt x="3265" y="133"/>
                  <a:pt x="3312" y="136"/>
                </a:cubicBezTo>
                <a:cubicBezTo>
                  <a:pt x="3332" y="138"/>
                  <a:pt x="3353" y="137"/>
                  <a:pt x="3374" y="138"/>
                </a:cubicBezTo>
                <a:cubicBezTo>
                  <a:pt x="3378" y="139"/>
                  <a:pt x="3382" y="144"/>
                  <a:pt x="3387" y="146"/>
                </a:cubicBezTo>
                <a:cubicBezTo>
                  <a:pt x="3386" y="148"/>
                  <a:pt x="3385" y="150"/>
                  <a:pt x="3384" y="152"/>
                </a:cubicBezTo>
                <a:cubicBezTo>
                  <a:pt x="3366" y="151"/>
                  <a:pt x="3348" y="150"/>
                  <a:pt x="3330" y="149"/>
                </a:cubicBezTo>
                <a:cubicBezTo>
                  <a:pt x="3351" y="163"/>
                  <a:pt x="3373" y="159"/>
                  <a:pt x="3395" y="158"/>
                </a:cubicBezTo>
                <a:cubicBezTo>
                  <a:pt x="3418" y="158"/>
                  <a:pt x="3442" y="159"/>
                  <a:pt x="3465" y="160"/>
                </a:cubicBezTo>
                <a:cubicBezTo>
                  <a:pt x="3486" y="161"/>
                  <a:pt x="3507" y="162"/>
                  <a:pt x="3527" y="164"/>
                </a:cubicBezTo>
                <a:cubicBezTo>
                  <a:pt x="3532" y="165"/>
                  <a:pt x="3537" y="169"/>
                  <a:pt x="3542" y="169"/>
                </a:cubicBezTo>
                <a:cubicBezTo>
                  <a:pt x="3553" y="169"/>
                  <a:pt x="3564" y="168"/>
                  <a:pt x="3578" y="167"/>
                </a:cubicBezTo>
                <a:cubicBezTo>
                  <a:pt x="3580" y="171"/>
                  <a:pt x="3583" y="179"/>
                  <a:pt x="3587" y="188"/>
                </a:cubicBezTo>
                <a:cubicBezTo>
                  <a:pt x="3593" y="188"/>
                  <a:pt x="3600" y="188"/>
                  <a:pt x="3607" y="189"/>
                </a:cubicBezTo>
                <a:cubicBezTo>
                  <a:pt x="3607" y="189"/>
                  <a:pt x="3609" y="190"/>
                  <a:pt x="3609" y="191"/>
                </a:cubicBezTo>
                <a:cubicBezTo>
                  <a:pt x="3622" y="211"/>
                  <a:pt x="3628" y="229"/>
                  <a:pt x="3596" y="236"/>
                </a:cubicBezTo>
                <a:cubicBezTo>
                  <a:pt x="3595" y="236"/>
                  <a:pt x="3593" y="243"/>
                  <a:pt x="3594" y="244"/>
                </a:cubicBezTo>
                <a:cubicBezTo>
                  <a:pt x="3598" y="248"/>
                  <a:pt x="3603" y="251"/>
                  <a:pt x="3608" y="253"/>
                </a:cubicBezTo>
                <a:cubicBezTo>
                  <a:pt x="3628" y="259"/>
                  <a:pt x="3648" y="266"/>
                  <a:pt x="3670" y="273"/>
                </a:cubicBezTo>
                <a:cubicBezTo>
                  <a:pt x="3632" y="281"/>
                  <a:pt x="3596" y="289"/>
                  <a:pt x="3561" y="297"/>
                </a:cubicBezTo>
                <a:cubicBezTo>
                  <a:pt x="3561" y="299"/>
                  <a:pt x="3562" y="301"/>
                  <a:pt x="3562" y="303"/>
                </a:cubicBezTo>
                <a:cubicBezTo>
                  <a:pt x="3572" y="304"/>
                  <a:pt x="3582" y="305"/>
                  <a:pt x="3594" y="307"/>
                </a:cubicBezTo>
                <a:cubicBezTo>
                  <a:pt x="3591" y="311"/>
                  <a:pt x="3589" y="312"/>
                  <a:pt x="3589" y="313"/>
                </a:cubicBezTo>
                <a:cubicBezTo>
                  <a:pt x="3616" y="320"/>
                  <a:pt x="3644" y="326"/>
                  <a:pt x="3672" y="333"/>
                </a:cubicBezTo>
                <a:cubicBezTo>
                  <a:pt x="3676" y="349"/>
                  <a:pt x="3676" y="349"/>
                  <a:pt x="3701" y="349"/>
                </a:cubicBezTo>
                <a:cubicBezTo>
                  <a:pt x="3711" y="363"/>
                  <a:pt x="3710" y="371"/>
                  <a:pt x="3690" y="372"/>
                </a:cubicBezTo>
                <a:cubicBezTo>
                  <a:pt x="3666" y="372"/>
                  <a:pt x="3642" y="374"/>
                  <a:pt x="3618" y="375"/>
                </a:cubicBezTo>
                <a:cubicBezTo>
                  <a:pt x="3613" y="375"/>
                  <a:pt x="3609" y="377"/>
                  <a:pt x="3603" y="382"/>
                </a:cubicBezTo>
                <a:cubicBezTo>
                  <a:pt x="3612" y="384"/>
                  <a:pt x="3622" y="385"/>
                  <a:pt x="3630" y="389"/>
                </a:cubicBezTo>
                <a:cubicBezTo>
                  <a:pt x="3650" y="399"/>
                  <a:pt x="3670" y="410"/>
                  <a:pt x="3689" y="422"/>
                </a:cubicBezTo>
                <a:cubicBezTo>
                  <a:pt x="3694" y="426"/>
                  <a:pt x="3699" y="439"/>
                  <a:pt x="3697" y="441"/>
                </a:cubicBezTo>
                <a:cubicBezTo>
                  <a:pt x="3690" y="449"/>
                  <a:pt x="3680" y="454"/>
                  <a:pt x="3671" y="458"/>
                </a:cubicBezTo>
                <a:cubicBezTo>
                  <a:pt x="3659" y="463"/>
                  <a:pt x="3647" y="466"/>
                  <a:pt x="3635" y="469"/>
                </a:cubicBezTo>
                <a:cubicBezTo>
                  <a:pt x="3626" y="471"/>
                  <a:pt x="3616" y="471"/>
                  <a:pt x="3607" y="473"/>
                </a:cubicBezTo>
                <a:cubicBezTo>
                  <a:pt x="3599" y="474"/>
                  <a:pt x="3586" y="469"/>
                  <a:pt x="3587" y="487"/>
                </a:cubicBezTo>
                <a:cubicBezTo>
                  <a:pt x="3561" y="472"/>
                  <a:pt x="3533" y="482"/>
                  <a:pt x="3515" y="495"/>
                </a:cubicBezTo>
                <a:cubicBezTo>
                  <a:pt x="3498" y="506"/>
                  <a:pt x="3474" y="498"/>
                  <a:pt x="3463" y="519"/>
                </a:cubicBezTo>
                <a:cubicBezTo>
                  <a:pt x="3493" y="517"/>
                  <a:pt x="3522" y="515"/>
                  <a:pt x="3551" y="513"/>
                </a:cubicBezTo>
                <a:cubicBezTo>
                  <a:pt x="3507" y="541"/>
                  <a:pt x="3457" y="544"/>
                  <a:pt x="3408" y="551"/>
                </a:cubicBezTo>
                <a:cubicBezTo>
                  <a:pt x="3484" y="565"/>
                  <a:pt x="3559" y="578"/>
                  <a:pt x="3634" y="591"/>
                </a:cubicBezTo>
                <a:cubicBezTo>
                  <a:pt x="3634" y="593"/>
                  <a:pt x="3634" y="595"/>
                  <a:pt x="3634" y="597"/>
                </a:cubicBezTo>
                <a:cubicBezTo>
                  <a:pt x="3615" y="598"/>
                  <a:pt x="3597" y="600"/>
                  <a:pt x="3578" y="601"/>
                </a:cubicBezTo>
                <a:cubicBezTo>
                  <a:pt x="3578" y="603"/>
                  <a:pt x="3578" y="604"/>
                  <a:pt x="3578" y="606"/>
                </a:cubicBezTo>
                <a:cubicBezTo>
                  <a:pt x="3592" y="606"/>
                  <a:pt x="3606" y="607"/>
                  <a:pt x="3620" y="608"/>
                </a:cubicBezTo>
                <a:cubicBezTo>
                  <a:pt x="3636" y="609"/>
                  <a:pt x="3652" y="611"/>
                  <a:pt x="3667" y="614"/>
                </a:cubicBezTo>
                <a:cubicBezTo>
                  <a:pt x="3670" y="614"/>
                  <a:pt x="3674" y="619"/>
                  <a:pt x="3674" y="621"/>
                </a:cubicBezTo>
                <a:cubicBezTo>
                  <a:pt x="3674" y="624"/>
                  <a:pt x="3670" y="628"/>
                  <a:pt x="3667" y="629"/>
                </a:cubicBezTo>
                <a:cubicBezTo>
                  <a:pt x="3658" y="630"/>
                  <a:pt x="3649" y="632"/>
                  <a:pt x="3639" y="632"/>
                </a:cubicBezTo>
                <a:cubicBezTo>
                  <a:pt x="3593" y="629"/>
                  <a:pt x="3547" y="626"/>
                  <a:pt x="3502" y="623"/>
                </a:cubicBezTo>
                <a:cubicBezTo>
                  <a:pt x="3501" y="625"/>
                  <a:pt x="3501" y="628"/>
                  <a:pt x="3501" y="630"/>
                </a:cubicBezTo>
                <a:cubicBezTo>
                  <a:pt x="3510" y="631"/>
                  <a:pt x="3519" y="633"/>
                  <a:pt x="3528" y="634"/>
                </a:cubicBezTo>
                <a:cubicBezTo>
                  <a:pt x="3528" y="635"/>
                  <a:pt x="3528" y="636"/>
                  <a:pt x="3528" y="637"/>
                </a:cubicBezTo>
                <a:cubicBezTo>
                  <a:pt x="3513" y="637"/>
                  <a:pt x="3498" y="637"/>
                  <a:pt x="3484" y="637"/>
                </a:cubicBezTo>
                <a:cubicBezTo>
                  <a:pt x="3508" y="647"/>
                  <a:pt x="3531" y="659"/>
                  <a:pt x="3556" y="667"/>
                </a:cubicBezTo>
                <a:cubicBezTo>
                  <a:pt x="3571" y="671"/>
                  <a:pt x="3588" y="670"/>
                  <a:pt x="3605" y="672"/>
                </a:cubicBezTo>
                <a:cubicBezTo>
                  <a:pt x="3603" y="675"/>
                  <a:pt x="3599" y="681"/>
                  <a:pt x="3595" y="688"/>
                </a:cubicBezTo>
                <a:cubicBezTo>
                  <a:pt x="3612" y="690"/>
                  <a:pt x="3628" y="691"/>
                  <a:pt x="3646" y="692"/>
                </a:cubicBezTo>
                <a:cubicBezTo>
                  <a:pt x="3645" y="702"/>
                  <a:pt x="3652" y="713"/>
                  <a:pt x="3637" y="719"/>
                </a:cubicBezTo>
                <a:cubicBezTo>
                  <a:pt x="3635" y="721"/>
                  <a:pt x="3636" y="732"/>
                  <a:pt x="3636" y="742"/>
                </a:cubicBezTo>
                <a:cubicBezTo>
                  <a:pt x="3625" y="738"/>
                  <a:pt x="3616" y="734"/>
                  <a:pt x="3605" y="731"/>
                </a:cubicBezTo>
                <a:cubicBezTo>
                  <a:pt x="3592" y="726"/>
                  <a:pt x="3579" y="722"/>
                  <a:pt x="3566" y="718"/>
                </a:cubicBezTo>
                <a:cubicBezTo>
                  <a:pt x="3555" y="715"/>
                  <a:pt x="3547" y="718"/>
                  <a:pt x="3548" y="732"/>
                </a:cubicBezTo>
                <a:cubicBezTo>
                  <a:pt x="3540" y="731"/>
                  <a:pt x="3532" y="731"/>
                  <a:pt x="3524" y="730"/>
                </a:cubicBezTo>
                <a:cubicBezTo>
                  <a:pt x="3526" y="745"/>
                  <a:pt x="3532" y="749"/>
                  <a:pt x="3546" y="747"/>
                </a:cubicBezTo>
                <a:cubicBezTo>
                  <a:pt x="3564" y="745"/>
                  <a:pt x="3582" y="746"/>
                  <a:pt x="3600" y="746"/>
                </a:cubicBezTo>
                <a:cubicBezTo>
                  <a:pt x="3600" y="748"/>
                  <a:pt x="3600" y="750"/>
                  <a:pt x="3600" y="752"/>
                </a:cubicBezTo>
                <a:cubicBezTo>
                  <a:pt x="3574" y="754"/>
                  <a:pt x="3547" y="757"/>
                  <a:pt x="3521" y="759"/>
                </a:cubicBezTo>
                <a:cubicBezTo>
                  <a:pt x="3527" y="780"/>
                  <a:pt x="3527" y="780"/>
                  <a:pt x="3549" y="794"/>
                </a:cubicBezTo>
                <a:cubicBezTo>
                  <a:pt x="3543" y="811"/>
                  <a:pt x="3543" y="811"/>
                  <a:pt x="3512" y="815"/>
                </a:cubicBezTo>
                <a:cubicBezTo>
                  <a:pt x="3520" y="818"/>
                  <a:pt x="3527" y="820"/>
                  <a:pt x="3539" y="825"/>
                </a:cubicBezTo>
                <a:cubicBezTo>
                  <a:pt x="3531" y="827"/>
                  <a:pt x="3527" y="828"/>
                  <a:pt x="3522" y="830"/>
                </a:cubicBezTo>
                <a:cubicBezTo>
                  <a:pt x="3526" y="833"/>
                  <a:pt x="3529" y="835"/>
                  <a:pt x="3537" y="840"/>
                </a:cubicBezTo>
                <a:cubicBezTo>
                  <a:pt x="3521" y="841"/>
                  <a:pt x="3511" y="842"/>
                  <a:pt x="3498" y="844"/>
                </a:cubicBezTo>
                <a:cubicBezTo>
                  <a:pt x="3508" y="857"/>
                  <a:pt x="3522" y="851"/>
                  <a:pt x="3535" y="856"/>
                </a:cubicBezTo>
                <a:cubicBezTo>
                  <a:pt x="3489" y="862"/>
                  <a:pt x="3442" y="842"/>
                  <a:pt x="3400" y="873"/>
                </a:cubicBezTo>
                <a:cubicBezTo>
                  <a:pt x="3409" y="874"/>
                  <a:pt x="3417" y="874"/>
                  <a:pt x="3429" y="875"/>
                </a:cubicBezTo>
                <a:cubicBezTo>
                  <a:pt x="3425" y="877"/>
                  <a:pt x="3423" y="878"/>
                  <a:pt x="3417" y="880"/>
                </a:cubicBezTo>
                <a:cubicBezTo>
                  <a:pt x="3467" y="890"/>
                  <a:pt x="3513" y="900"/>
                  <a:pt x="3560" y="909"/>
                </a:cubicBezTo>
                <a:cubicBezTo>
                  <a:pt x="3560" y="911"/>
                  <a:pt x="3559" y="913"/>
                  <a:pt x="3559" y="915"/>
                </a:cubicBezTo>
                <a:cubicBezTo>
                  <a:pt x="3555" y="915"/>
                  <a:pt x="3551" y="915"/>
                  <a:pt x="3548" y="914"/>
                </a:cubicBezTo>
                <a:cubicBezTo>
                  <a:pt x="3547" y="915"/>
                  <a:pt x="3547" y="916"/>
                  <a:pt x="3547" y="917"/>
                </a:cubicBezTo>
                <a:cubicBezTo>
                  <a:pt x="3553" y="920"/>
                  <a:pt x="3560" y="923"/>
                  <a:pt x="3566" y="926"/>
                </a:cubicBezTo>
                <a:cubicBezTo>
                  <a:pt x="3541" y="923"/>
                  <a:pt x="3516" y="921"/>
                  <a:pt x="3490" y="919"/>
                </a:cubicBezTo>
                <a:cubicBezTo>
                  <a:pt x="3490" y="921"/>
                  <a:pt x="3490" y="924"/>
                  <a:pt x="3489" y="926"/>
                </a:cubicBezTo>
                <a:cubicBezTo>
                  <a:pt x="3505" y="931"/>
                  <a:pt x="3521" y="935"/>
                  <a:pt x="3543" y="941"/>
                </a:cubicBezTo>
                <a:cubicBezTo>
                  <a:pt x="3510" y="941"/>
                  <a:pt x="3483" y="941"/>
                  <a:pt x="3456" y="941"/>
                </a:cubicBezTo>
                <a:cubicBezTo>
                  <a:pt x="3455" y="942"/>
                  <a:pt x="3455" y="943"/>
                  <a:pt x="3455" y="945"/>
                </a:cubicBezTo>
                <a:cubicBezTo>
                  <a:pt x="3466" y="947"/>
                  <a:pt x="3476" y="949"/>
                  <a:pt x="3491" y="952"/>
                </a:cubicBezTo>
                <a:cubicBezTo>
                  <a:pt x="3459" y="954"/>
                  <a:pt x="3432" y="957"/>
                  <a:pt x="3404" y="959"/>
                </a:cubicBezTo>
                <a:cubicBezTo>
                  <a:pt x="3404" y="960"/>
                  <a:pt x="3403" y="962"/>
                  <a:pt x="3402" y="964"/>
                </a:cubicBezTo>
                <a:cubicBezTo>
                  <a:pt x="3405" y="965"/>
                  <a:pt x="3407" y="966"/>
                  <a:pt x="3414" y="969"/>
                </a:cubicBezTo>
                <a:cubicBezTo>
                  <a:pt x="3378" y="966"/>
                  <a:pt x="3346" y="963"/>
                  <a:pt x="3315" y="960"/>
                </a:cubicBezTo>
                <a:cubicBezTo>
                  <a:pt x="3315" y="959"/>
                  <a:pt x="3315" y="959"/>
                  <a:pt x="3315" y="958"/>
                </a:cubicBezTo>
                <a:cubicBezTo>
                  <a:pt x="3327" y="958"/>
                  <a:pt x="3340" y="957"/>
                  <a:pt x="3352" y="957"/>
                </a:cubicBezTo>
                <a:cubicBezTo>
                  <a:pt x="3352" y="956"/>
                  <a:pt x="3352" y="955"/>
                  <a:pt x="3352" y="954"/>
                </a:cubicBezTo>
                <a:cubicBezTo>
                  <a:pt x="3318" y="954"/>
                  <a:pt x="3284" y="954"/>
                  <a:pt x="3246" y="954"/>
                </a:cubicBezTo>
                <a:cubicBezTo>
                  <a:pt x="3254" y="958"/>
                  <a:pt x="3258" y="961"/>
                  <a:pt x="3265" y="964"/>
                </a:cubicBezTo>
                <a:cubicBezTo>
                  <a:pt x="3233" y="964"/>
                  <a:pt x="3202" y="964"/>
                  <a:pt x="3172" y="964"/>
                </a:cubicBezTo>
                <a:cubicBezTo>
                  <a:pt x="3172" y="964"/>
                  <a:pt x="3172" y="963"/>
                  <a:pt x="3172" y="962"/>
                </a:cubicBezTo>
                <a:cubicBezTo>
                  <a:pt x="3184" y="960"/>
                  <a:pt x="3197" y="958"/>
                  <a:pt x="3210" y="956"/>
                </a:cubicBezTo>
                <a:cubicBezTo>
                  <a:pt x="3050" y="953"/>
                  <a:pt x="2890" y="959"/>
                  <a:pt x="2731" y="934"/>
                </a:cubicBezTo>
                <a:cubicBezTo>
                  <a:pt x="2802" y="934"/>
                  <a:pt x="2874" y="934"/>
                  <a:pt x="2943" y="934"/>
                </a:cubicBezTo>
                <a:cubicBezTo>
                  <a:pt x="2924" y="913"/>
                  <a:pt x="2896" y="920"/>
                  <a:pt x="2869" y="919"/>
                </a:cubicBezTo>
                <a:cubicBezTo>
                  <a:pt x="2826" y="916"/>
                  <a:pt x="2782" y="911"/>
                  <a:pt x="2738" y="913"/>
                </a:cubicBezTo>
                <a:cubicBezTo>
                  <a:pt x="2703" y="915"/>
                  <a:pt x="2671" y="901"/>
                  <a:pt x="2634" y="902"/>
                </a:cubicBezTo>
                <a:cubicBezTo>
                  <a:pt x="2638" y="905"/>
                  <a:pt x="2640" y="906"/>
                  <a:pt x="2644" y="909"/>
                </a:cubicBezTo>
                <a:cubicBezTo>
                  <a:pt x="2612" y="909"/>
                  <a:pt x="2582" y="909"/>
                  <a:pt x="2553" y="909"/>
                </a:cubicBezTo>
                <a:cubicBezTo>
                  <a:pt x="2552" y="911"/>
                  <a:pt x="2552" y="912"/>
                  <a:pt x="2552" y="914"/>
                </a:cubicBezTo>
                <a:cubicBezTo>
                  <a:pt x="2616" y="917"/>
                  <a:pt x="2679" y="921"/>
                  <a:pt x="2742" y="924"/>
                </a:cubicBezTo>
                <a:cubicBezTo>
                  <a:pt x="2742" y="925"/>
                  <a:pt x="2742" y="926"/>
                  <a:pt x="2742" y="926"/>
                </a:cubicBezTo>
                <a:cubicBezTo>
                  <a:pt x="2712" y="926"/>
                  <a:pt x="2682" y="926"/>
                  <a:pt x="2652" y="926"/>
                </a:cubicBezTo>
                <a:cubicBezTo>
                  <a:pt x="2645" y="926"/>
                  <a:pt x="2638" y="926"/>
                  <a:pt x="2630" y="926"/>
                </a:cubicBezTo>
                <a:cubicBezTo>
                  <a:pt x="2607" y="926"/>
                  <a:pt x="2582" y="940"/>
                  <a:pt x="2560" y="920"/>
                </a:cubicBezTo>
                <a:cubicBezTo>
                  <a:pt x="2562" y="922"/>
                  <a:pt x="2563" y="924"/>
                  <a:pt x="2566" y="929"/>
                </a:cubicBezTo>
                <a:cubicBezTo>
                  <a:pt x="2535" y="929"/>
                  <a:pt x="2506" y="929"/>
                  <a:pt x="2476" y="929"/>
                </a:cubicBezTo>
                <a:cubicBezTo>
                  <a:pt x="2402" y="928"/>
                  <a:pt x="2328" y="927"/>
                  <a:pt x="2254" y="926"/>
                </a:cubicBezTo>
                <a:cubicBezTo>
                  <a:pt x="2181" y="924"/>
                  <a:pt x="2108" y="921"/>
                  <a:pt x="2035" y="918"/>
                </a:cubicBezTo>
                <a:cubicBezTo>
                  <a:pt x="1997" y="916"/>
                  <a:pt x="1960" y="910"/>
                  <a:pt x="1922" y="908"/>
                </a:cubicBezTo>
                <a:cubicBezTo>
                  <a:pt x="1893" y="906"/>
                  <a:pt x="1865" y="910"/>
                  <a:pt x="1836" y="910"/>
                </a:cubicBezTo>
                <a:cubicBezTo>
                  <a:pt x="1817" y="910"/>
                  <a:pt x="1798" y="905"/>
                  <a:pt x="1779" y="904"/>
                </a:cubicBezTo>
                <a:cubicBezTo>
                  <a:pt x="1700" y="903"/>
                  <a:pt x="1620" y="902"/>
                  <a:pt x="1540" y="901"/>
                </a:cubicBezTo>
                <a:cubicBezTo>
                  <a:pt x="1524" y="901"/>
                  <a:pt x="1507" y="901"/>
                  <a:pt x="1490" y="901"/>
                </a:cubicBezTo>
                <a:cubicBezTo>
                  <a:pt x="1490" y="899"/>
                  <a:pt x="1489" y="896"/>
                  <a:pt x="1489" y="894"/>
                </a:cubicBezTo>
                <a:cubicBezTo>
                  <a:pt x="1495" y="892"/>
                  <a:pt x="1501" y="891"/>
                  <a:pt x="1507" y="890"/>
                </a:cubicBezTo>
                <a:cubicBezTo>
                  <a:pt x="1484" y="880"/>
                  <a:pt x="1422" y="882"/>
                  <a:pt x="1396" y="894"/>
                </a:cubicBezTo>
                <a:cubicBezTo>
                  <a:pt x="1416" y="893"/>
                  <a:pt x="1432" y="891"/>
                  <a:pt x="1449" y="890"/>
                </a:cubicBezTo>
                <a:cubicBezTo>
                  <a:pt x="1438" y="902"/>
                  <a:pt x="1438" y="903"/>
                  <a:pt x="1404" y="900"/>
                </a:cubicBezTo>
                <a:cubicBezTo>
                  <a:pt x="1388" y="899"/>
                  <a:pt x="1372" y="894"/>
                  <a:pt x="1354" y="890"/>
                </a:cubicBezTo>
                <a:cubicBezTo>
                  <a:pt x="1355" y="896"/>
                  <a:pt x="1355" y="900"/>
                  <a:pt x="1356" y="904"/>
                </a:cubicBezTo>
                <a:cubicBezTo>
                  <a:pt x="1325" y="898"/>
                  <a:pt x="1295" y="892"/>
                  <a:pt x="1265" y="886"/>
                </a:cubicBezTo>
                <a:cubicBezTo>
                  <a:pt x="1269" y="885"/>
                  <a:pt x="1274" y="883"/>
                  <a:pt x="1282" y="880"/>
                </a:cubicBezTo>
                <a:cubicBezTo>
                  <a:pt x="1267" y="877"/>
                  <a:pt x="1255" y="874"/>
                  <a:pt x="1239" y="870"/>
                </a:cubicBezTo>
                <a:cubicBezTo>
                  <a:pt x="1355" y="867"/>
                  <a:pt x="1468" y="863"/>
                  <a:pt x="1581" y="860"/>
                </a:cubicBezTo>
                <a:cubicBezTo>
                  <a:pt x="1581" y="858"/>
                  <a:pt x="1581" y="857"/>
                  <a:pt x="1580" y="855"/>
                </a:cubicBezTo>
                <a:cubicBezTo>
                  <a:pt x="1405" y="854"/>
                  <a:pt x="1230" y="865"/>
                  <a:pt x="1055" y="865"/>
                </a:cubicBezTo>
                <a:cubicBezTo>
                  <a:pt x="1065" y="873"/>
                  <a:pt x="1075" y="881"/>
                  <a:pt x="1084" y="888"/>
                </a:cubicBezTo>
                <a:cubicBezTo>
                  <a:pt x="1083" y="891"/>
                  <a:pt x="1083" y="893"/>
                  <a:pt x="1082" y="896"/>
                </a:cubicBezTo>
                <a:cubicBezTo>
                  <a:pt x="1104" y="892"/>
                  <a:pt x="1126" y="887"/>
                  <a:pt x="1148" y="887"/>
                </a:cubicBezTo>
                <a:cubicBezTo>
                  <a:pt x="1165" y="886"/>
                  <a:pt x="1181" y="893"/>
                  <a:pt x="1198" y="894"/>
                </a:cubicBezTo>
                <a:cubicBezTo>
                  <a:pt x="1225" y="896"/>
                  <a:pt x="1253" y="895"/>
                  <a:pt x="1280" y="896"/>
                </a:cubicBezTo>
                <a:cubicBezTo>
                  <a:pt x="1282" y="896"/>
                  <a:pt x="1283" y="897"/>
                  <a:pt x="1284" y="903"/>
                </a:cubicBezTo>
                <a:cubicBezTo>
                  <a:pt x="1242" y="903"/>
                  <a:pt x="1199" y="903"/>
                  <a:pt x="1151" y="903"/>
                </a:cubicBezTo>
                <a:cubicBezTo>
                  <a:pt x="1157" y="909"/>
                  <a:pt x="1158" y="911"/>
                  <a:pt x="1163" y="916"/>
                </a:cubicBezTo>
                <a:cubicBezTo>
                  <a:pt x="1137" y="918"/>
                  <a:pt x="1114" y="920"/>
                  <a:pt x="1091" y="923"/>
                </a:cubicBezTo>
                <a:cubicBezTo>
                  <a:pt x="1091" y="921"/>
                  <a:pt x="1091" y="920"/>
                  <a:pt x="1091" y="919"/>
                </a:cubicBezTo>
                <a:cubicBezTo>
                  <a:pt x="1104" y="916"/>
                  <a:pt x="1117" y="914"/>
                  <a:pt x="1130" y="912"/>
                </a:cubicBezTo>
                <a:cubicBezTo>
                  <a:pt x="1130" y="911"/>
                  <a:pt x="1130" y="911"/>
                  <a:pt x="1130" y="910"/>
                </a:cubicBezTo>
                <a:cubicBezTo>
                  <a:pt x="1106" y="909"/>
                  <a:pt x="1082" y="907"/>
                  <a:pt x="1059" y="907"/>
                </a:cubicBezTo>
                <a:cubicBezTo>
                  <a:pt x="1057" y="906"/>
                  <a:pt x="1053" y="911"/>
                  <a:pt x="1054" y="913"/>
                </a:cubicBezTo>
                <a:cubicBezTo>
                  <a:pt x="1054" y="915"/>
                  <a:pt x="1058" y="917"/>
                  <a:pt x="1060" y="920"/>
                </a:cubicBezTo>
                <a:cubicBezTo>
                  <a:pt x="1023" y="920"/>
                  <a:pt x="985" y="919"/>
                  <a:pt x="947" y="921"/>
                </a:cubicBezTo>
                <a:cubicBezTo>
                  <a:pt x="928" y="921"/>
                  <a:pt x="909" y="926"/>
                  <a:pt x="889" y="927"/>
                </a:cubicBezTo>
                <a:cubicBezTo>
                  <a:pt x="876" y="929"/>
                  <a:pt x="861" y="931"/>
                  <a:pt x="849" y="928"/>
                </a:cubicBezTo>
                <a:cubicBezTo>
                  <a:pt x="808" y="916"/>
                  <a:pt x="767" y="925"/>
                  <a:pt x="726" y="927"/>
                </a:cubicBezTo>
                <a:cubicBezTo>
                  <a:pt x="715" y="927"/>
                  <a:pt x="705" y="926"/>
                  <a:pt x="693" y="923"/>
                </a:cubicBezTo>
                <a:cubicBezTo>
                  <a:pt x="667" y="916"/>
                  <a:pt x="638" y="921"/>
                  <a:pt x="608" y="921"/>
                </a:cubicBezTo>
                <a:cubicBezTo>
                  <a:pt x="610" y="925"/>
                  <a:pt x="611" y="927"/>
                  <a:pt x="612" y="927"/>
                </a:cubicBezTo>
                <a:cubicBezTo>
                  <a:pt x="636" y="931"/>
                  <a:pt x="661" y="934"/>
                  <a:pt x="686" y="937"/>
                </a:cubicBezTo>
                <a:cubicBezTo>
                  <a:pt x="686" y="940"/>
                  <a:pt x="686" y="942"/>
                  <a:pt x="686" y="944"/>
                </a:cubicBezTo>
                <a:cubicBezTo>
                  <a:pt x="664" y="944"/>
                  <a:pt x="643" y="944"/>
                  <a:pt x="622" y="944"/>
                </a:cubicBezTo>
                <a:cubicBezTo>
                  <a:pt x="589" y="944"/>
                  <a:pt x="557" y="945"/>
                  <a:pt x="524" y="943"/>
                </a:cubicBezTo>
                <a:cubicBezTo>
                  <a:pt x="504" y="942"/>
                  <a:pt x="483" y="937"/>
                  <a:pt x="464" y="948"/>
                </a:cubicBezTo>
                <a:cubicBezTo>
                  <a:pt x="462" y="949"/>
                  <a:pt x="456" y="943"/>
                  <a:pt x="446" y="936"/>
                </a:cubicBezTo>
                <a:cubicBezTo>
                  <a:pt x="424" y="936"/>
                  <a:pt x="395" y="936"/>
                  <a:pt x="365" y="936"/>
                </a:cubicBezTo>
                <a:cubicBezTo>
                  <a:pt x="365" y="935"/>
                  <a:pt x="365" y="934"/>
                  <a:pt x="365" y="933"/>
                </a:cubicBezTo>
                <a:cubicBezTo>
                  <a:pt x="375" y="927"/>
                  <a:pt x="384" y="922"/>
                  <a:pt x="393" y="917"/>
                </a:cubicBezTo>
                <a:cubicBezTo>
                  <a:pt x="368" y="908"/>
                  <a:pt x="342" y="899"/>
                  <a:pt x="316" y="890"/>
                </a:cubicBezTo>
                <a:cubicBezTo>
                  <a:pt x="351" y="893"/>
                  <a:pt x="382" y="912"/>
                  <a:pt x="421" y="898"/>
                </a:cubicBezTo>
                <a:cubicBezTo>
                  <a:pt x="404" y="896"/>
                  <a:pt x="389" y="897"/>
                  <a:pt x="376" y="892"/>
                </a:cubicBezTo>
                <a:cubicBezTo>
                  <a:pt x="364" y="889"/>
                  <a:pt x="343" y="894"/>
                  <a:pt x="347" y="869"/>
                </a:cubicBezTo>
                <a:cubicBezTo>
                  <a:pt x="339" y="869"/>
                  <a:pt x="332" y="868"/>
                  <a:pt x="320" y="867"/>
                </a:cubicBezTo>
                <a:cubicBezTo>
                  <a:pt x="325" y="863"/>
                  <a:pt x="328" y="861"/>
                  <a:pt x="332" y="858"/>
                </a:cubicBezTo>
                <a:cubicBezTo>
                  <a:pt x="320" y="858"/>
                  <a:pt x="309" y="857"/>
                  <a:pt x="292" y="856"/>
                </a:cubicBezTo>
                <a:cubicBezTo>
                  <a:pt x="300" y="850"/>
                  <a:pt x="305" y="847"/>
                  <a:pt x="310" y="843"/>
                </a:cubicBezTo>
                <a:cubicBezTo>
                  <a:pt x="308" y="840"/>
                  <a:pt x="306" y="836"/>
                  <a:pt x="303" y="831"/>
                </a:cubicBezTo>
                <a:cubicBezTo>
                  <a:pt x="284" y="839"/>
                  <a:pt x="280" y="838"/>
                  <a:pt x="280" y="820"/>
                </a:cubicBezTo>
                <a:cubicBezTo>
                  <a:pt x="262" y="822"/>
                  <a:pt x="244" y="826"/>
                  <a:pt x="226" y="826"/>
                </a:cubicBezTo>
                <a:cubicBezTo>
                  <a:pt x="213" y="826"/>
                  <a:pt x="200" y="821"/>
                  <a:pt x="187" y="819"/>
                </a:cubicBezTo>
                <a:cubicBezTo>
                  <a:pt x="181" y="819"/>
                  <a:pt x="174" y="822"/>
                  <a:pt x="168" y="823"/>
                </a:cubicBezTo>
                <a:cubicBezTo>
                  <a:pt x="161" y="823"/>
                  <a:pt x="154" y="821"/>
                  <a:pt x="148" y="821"/>
                </a:cubicBezTo>
                <a:cubicBezTo>
                  <a:pt x="150" y="815"/>
                  <a:pt x="152" y="810"/>
                  <a:pt x="155" y="801"/>
                </a:cubicBezTo>
                <a:cubicBezTo>
                  <a:pt x="146" y="799"/>
                  <a:pt x="136" y="797"/>
                  <a:pt x="126" y="795"/>
                </a:cubicBezTo>
                <a:cubicBezTo>
                  <a:pt x="126" y="793"/>
                  <a:pt x="126" y="792"/>
                  <a:pt x="126" y="790"/>
                </a:cubicBezTo>
                <a:cubicBezTo>
                  <a:pt x="182" y="776"/>
                  <a:pt x="238" y="762"/>
                  <a:pt x="294" y="747"/>
                </a:cubicBezTo>
                <a:cubicBezTo>
                  <a:pt x="294" y="746"/>
                  <a:pt x="294" y="745"/>
                  <a:pt x="293" y="743"/>
                </a:cubicBezTo>
                <a:cubicBezTo>
                  <a:pt x="273" y="735"/>
                  <a:pt x="252" y="728"/>
                  <a:pt x="232" y="720"/>
                </a:cubicBezTo>
                <a:cubicBezTo>
                  <a:pt x="232" y="718"/>
                  <a:pt x="233" y="716"/>
                  <a:pt x="233" y="714"/>
                </a:cubicBezTo>
                <a:cubicBezTo>
                  <a:pt x="239" y="715"/>
                  <a:pt x="244" y="716"/>
                  <a:pt x="252" y="717"/>
                </a:cubicBezTo>
                <a:cubicBezTo>
                  <a:pt x="247" y="712"/>
                  <a:pt x="244" y="708"/>
                  <a:pt x="238" y="701"/>
                </a:cubicBezTo>
                <a:cubicBezTo>
                  <a:pt x="253" y="705"/>
                  <a:pt x="265" y="708"/>
                  <a:pt x="278" y="712"/>
                </a:cubicBezTo>
                <a:cubicBezTo>
                  <a:pt x="273" y="704"/>
                  <a:pt x="269" y="699"/>
                  <a:pt x="266" y="695"/>
                </a:cubicBezTo>
                <a:cubicBezTo>
                  <a:pt x="272" y="691"/>
                  <a:pt x="279" y="689"/>
                  <a:pt x="285" y="686"/>
                </a:cubicBezTo>
                <a:cubicBezTo>
                  <a:pt x="274" y="677"/>
                  <a:pt x="265" y="669"/>
                  <a:pt x="256" y="662"/>
                </a:cubicBezTo>
                <a:cubicBezTo>
                  <a:pt x="262" y="658"/>
                  <a:pt x="268" y="655"/>
                  <a:pt x="278" y="648"/>
                </a:cubicBezTo>
                <a:cubicBezTo>
                  <a:pt x="260" y="645"/>
                  <a:pt x="245" y="641"/>
                  <a:pt x="230" y="641"/>
                </a:cubicBezTo>
                <a:cubicBezTo>
                  <a:pt x="217" y="641"/>
                  <a:pt x="210" y="639"/>
                  <a:pt x="204" y="626"/>
                </a:cubicBezTo>
                <a:cubicBezTo>
                  <a:pt x="201" y="617"/>
                  <a:pt x="190" y="611"/>
                  <a:pt x="182" y="606"/>
                </a:cubicBezTo>
                <a:cubicBezTo>
                  <a:pt x="164" y="595"/>
                  <a:pt x="164" y="596"/>
                  <a:pt x="179" y="578"/>
                </a:cubicBezTo>
                <a:cubicBezTo>
                  <a:pt x="173" y="576"/>
                  <a:pt x="168" y="575"/>
                  <a:pt x="164" y="573"/>
                </a:cubicBezTo>
                <a:cubicBezTo>
                  <a:pt x="185" y="546"/>
                  <a:pt x="205" y="519"/>
                  <a:pt x="243" y="512"/>
                </a:cubicBezTo>
                <a:cubicBezTo>
                  <a:pt x="242" y="510"/>
                  <a:pt x="241" y="508"/>
                  <a:pt x="240" y="506"/>
                </a:cubicBezTo>
                <a:cubicBezTo>
                  <a:pt x="210" y="509"/>
                  <a:pt x="180" y="515"/>
                  <a:pt x="150" y="513"/>
                </a:cubicBezTo>
                <a:cubicBezTo>
                  <a:pt x="123" y="511"/>
                  <a:pt x="91" y="522"/>
                  <a:pt x="69" y="493"/>
                </a:cubicBezTo>
                <a:cubicBezTo>
                  <a:pt x="53" y="514"/>
                  <a:pt x="37" y="498"/>
                  <a:pt x="23" y="495"/>
                </a:cubicBezTo>
                <a:cubicBezTo>
                  <a:pt x="20" y="488"/>
                  <a:pt x="17" y="482"/>
                  <a:pt x="16" y="476"/>
                </a:cubicBezTo>
                <a:cubicBezTo>
                  <a:pt x="13" y="465"/>
                  <a:pt x="12" y="452"/>
                  <a:pt x="25" y="448"/>
                </a:cubicBezTo>
                <a:cubicBezTo>
                  <a:pt x="37" y="445"/>
                  <a:pt x="35" y="437"/>
                  <a:pt x="32" y="432"/>
                </a:cubicBezTo>
                <a:cubicBezTo>
                  <a:pt x="20" y="414"/>
                  <a:pt x="34" y="407"/>
                  <a:pt x="44" y="398"/>
                </a:cubicBezTo>
                <a:cubicBezTo>
                  <a:pt x="52" y="404"/>
                  <a:pt x="61" y="410"/>
                  <a:pt x="69" y="416"/>
                </a:cubicBezTo>
                <a:cubicBezTo>
                  <a:pt x="71" y="415"/>
                  <a:pt x="72" y="414"/>
                  <a:pt x="74" y="413"/>
                </a:cubicBezTo>
                <a:cubicBezTo>
                  <a:pt x="72" y="407"/>
                  <a:pt x="71" y="397"/>
                  <a:pt x="68" y="396"/>
                </a:cubicBezTo>
                <a:cubicBezTo>
                  <a:pt x="61" y="395"/>
                  <a:pt x="52" y="398"/>
                  <a:pt x="44" y="398"/>
                </a:cubicBezTo>
                <a:close/>
                <a:moveTo>
                  <a:pt x="3086" y="869"/>
                </a:moveTo>
                <a:cubicBezTo>
                  <a:pt x="3086" y="868"/>
                  <a:pt x="3085" y="868"/>
                  <a:pt x="3085" y="867"/>
                </a:cubicBezTo>
                <a:cubicBezTo>
                  <a:pt x="3069" y="865"/>
                  <a:pt x="3054" y="863"/>
                  <a:pt x="3038" y="862"/>
                </a:cubicBezTo>
                <a:cubicBezTo>
                  <a:pt x="2981" y="857"/>
                  <a:pt x="2923" y="866"/>
                  <a:pt x="2866" y="860"/>
                </a:cubicBezTo>
                <a:cubicBezTo>
                  <a:pt x="2847" y="858"/>
                  <a:pt x="2828" y="863"/>
                  <a:pt x="2810" y="862"/>
                </a:cubicBezTo>
                <a:cubicBezTo>
                  <a:pt x="2774" y="860"/>
                  <a:pt x="2739" y="855"/>
                  <a:pt x="2703" y="854"/>
                </a:cubicBezTo>
                <a:cubicBezTo>
                  <a:pt x="2630" y="851"/>
                  <a:pt x="2558" y="850"/>
                  <a:pt x="2485" y="849"/>
                </a:cubicBezTo>
                <a:cubicBezTo>
                  <a:pt x="2474" y="848"/>
                  <a:pt x="2462" y="847"/>
                  <a:pt x="2451" y="846"/>
                </a:cubicBezTo>
                <a:cubicBezTo>
                  <a:pt x="2459" y="852"/>
                  <a:pt x="2469" y="854"/>
                  <a:pt x="2478" y="854"/>
                </a:cubicBezTo>
                <a:cubicBezTo>
                  <a:pt x="2521" y="856"/>
                  <a:pt x="2564" y="858"/>
                  <a:pt x="2607" y="860"/>
                </a:cubicBezTo>
                <a:cubicBezTo>
                  <a:pt x="2647" y="863"/>
                  <a:pt x="2688" y="867"/>
                  <a:pt x="2728" y="869"/>
                </a:cubicBezTo>
                <a:cubicBezTo>
                  <a:pt x="2799" y="871"/>
                  <a:pt x="2870" y="873"/>
                  <a:pt x="2942" y="875"/>
                </a:cubicBezTo>
                <a:cubicBezTo>
                  <a:pt x="2976" y="876"/>
                  <a:pt x="3011" y="877"/>
                  <a:pt x="3045" y="876"/>
                </a:cubicBezTo>
                <a:cubicBezTo>
                  <a:pt x="3059" y="876"/>
                  <a:pt x="3073" y="872"/>
                  <a:pt x="3086" y="869"/>
                </a:cubicBezTo>
                <a:close/>
                <a:moveTo>
                  <a:pt x="1567" y="812"/>
                </a:moveTo>
                <a:cubicBezTo>
                  <a:pt x="1567" y="812"/>
                  <a:pt x="1567" y="811"/>
                  <a:pt x="1566" y="810"/>
                </a:cubicBezTo>
                <a:cubicBezTo>
                  <a:pt x="1402" y="814"/>
                  <a:pt x="1237" y="818"/>
                  <a:pt x="1072" y="822"/>
                </a:cubicBezTo>
                <a:cubicBezTo>
                  <a:pt x="1098" y="827"/>
                  <a:pt x="1123" y="831"/>
                  <a:pt x="1148" y="832"/>
                </a:cubicBezTo>
                <a:cubicBezTo>
                  <a:pt x="1199" y="832"/>
                  <a:pt x="1249" y="829"/>
                  <a:pt x="1299" y="829"/>
                </a:cubicBezTo>
                <a:cubicBezTo>
                  <a:pt x="1358" y="828"/>
                  <a:pt x="1417" y="831"/>
                  <a:pt x="1476" y="828"/>
                </a:cubicBezTo>
                <a:cubicBezTo>
                  <a:pt x="1506" y="827"/>
                  <a:pt x="1536" y="818"/>
                  <a:pt x="1567" y="812"/>
                </a:cubicBezTo>
                <a:close/>
                <a:moveTo>
                  <a:pt x="3131" y="849"/>
                </a:moveTo>
                <a:cubicBezTo>
                  <a:pt x="3162" y="858"/>
                  <a:pt x="3196" y="839"/>
                  <a:pt x="3228" y="860"/>
                </a:cubicBezTo>
                <a:cubicBezTo>
                  <a:pt x="3183" y="862"/>
                  <a:pt x="3142" y="864"/>
                  <a:pt x="3102" y="866"/>
                </a:cubicBezTo>
                <a:cubicBezTo>
                  <a:pt x="3102" y="868"/>
                  <a:pt x="3102" y="869"/>
                  <a:pt x="3102" y="871"/>
                </a:cubicBezTo>
                <a:cubicBezTo>
                  <a:pt x="3198" y="871"/>
                  <a:pt x="3294" y="871"/>
                  <a:pt x="3390" y="871"/>
                </a:cubicBezTo>
                <a:cubicBezTo>
                  <a:pt x="3390" y="868"/>
                  <a:pt x="3390" y="865"/>
                  <a:pt x="3390" y="861"/>
                </a:cubicBezTo>
                <a:cubicBezTo>
                  <a:pt x="3348" y="861"/>
                  <a:pt x="3305" y="861"/>
                  <a:pt x="3263" y="861"/>
                </a:cubicBezTo>
                <a:cubicBezTo>
                  <a:pt x="3263" y="858"/>
                  <a:pt x="3263" y="855"/>
                  <a:pt x="3263" y="852"/>
                </a:cubicBezTo>
                <a:cubicBezTo>
                  <a:pt x="3294" y="852"/>
                  <a:pt x="3325" y="852"/>
                  <a:pt x="3357" y="852"/>
                </a:cubicBezTo>
                <a:cubicBezTo>
                  <a:pt x="3282" y="846"/>
                  <a:pt x="3207" y="825"/>
                  <a:pt x="3131" y="849"/>
                </a:cubicBezTo>
                <a:close/>
                <a:moveTo>
                  <a:pt x="1026" y="782"/>
                </a:moveTo>
                <a:cubicBezTo>
                  <a:pt x="1093" y="779"/>
                  <a:pt x="1164" y="775"/>
                  <a:pt x="1235" y="772"/>
                </a:cubicBezTo>
                <a:cubicBezTo>
                  <a:pt x="1228" y="768"/>
                  <a:pt x="1220" y="765"/>
                  <a:pt x="1212" y="765"/>
                </a:cubicBezTo>
                <a:cubicBezTo>
                  <a:pt x="1198" y="765"/>
                  <a:pt x="1184" y="768"/>
                  <a:pt x="1171" y="767"/>
                </a:cubicBezTo>
                <a:cubicBezTo>
                  <a:pt x="1125" y="766"/>
                  <a:pt x="1080" y="764"/>
                  <a:pt x="1034" y="764"/>
                </a:cubicBezTo>
                <a:cubicBezTo>
                  <a:pt x="1015" y="763"/>
                  <a:pt x="995" y="765"/>
                  <a:pt x="975" y="766"/>
                </a:cubicBezTo>
                <a:cubicBezTo>
                  <a:pt x="975" y="768"/>
                  <a:pt x="975" y="770"/>
                  <a:pt x="976" y="772"/>
                </a:cubicBezTo>
                <a:cubicBezTo>
                  <a:pt x="994" y="773"/>
                  <a:pt x="1013" y="775"/>
                  <a:pt x="1031" y="776"/>
                </a:cubicBezTo>
                <a:cubicBezTo>
                  <a:pt x="1031" y="778"/>
                  <a:pt x="1031" y="780"/>
                  <a:pt x="1031" y="781"/>
                </a:cubicBezTo>
                <a:cubicBezTo>
                  <a:pt x="1028" y="782"/>
                  <a:pt x="1025" y="782"/>
                  <a:pt x="1026" y="782"/>
                </a:cubicBezTo>
                <a:close/>
                <a:moveTo>
                  <a:pt x="1715" y="582"/>
                </a:moveTo>
                <a:cubicBezTo>
                  <a:pt x="1715" y="585"/>
                  <a:pt x="1715" y="587"/>
                  <a:pt x="1715" y="590"/>
                </a:cubicBezTo>
                <a:cubicBezTo>
                  <a:pt x="1775" y="590"/>
                  <a:pt x="1834" y="589"/>
                  <a:pt x="1893" y="590"/>
                </a:cubicBezTo>
                <a:cubicBezTo>
                  <a:pt x="1930" y="591"/>
                  <a:pt x="1968" y="583"/>
                  <a:pt x="2004" y="598"/>
                </a:cubicBezTo>
                <a:cubicBezTo>
                  <a:pt x="2013" y="601"/>
                  <a:pt x="2023" y="599"/>
                  <a:pt x="2033" y="600"/>
                </a:cubicBezTo>
                <a:cubicBezTo>
                  <a:pt x="2033" y="599"/>
                  <a:pt x="2033" y="598"/>
                  <a:pt x="2033" y="597"/>
                </a:cubicBezTo>
                <a:cubicBezTo>
                  <a:pt x="2024" y="596"/>
                  <a:pt x="2015" y="594"/>
                  <a:pt x="2006" y="593"/>
                </a:cubicBezTo>
                <a:cubicBezTo>
                  <a:pt x="2006" y="592"/>
                  <a:pt x="2006" y="590"/>
                  <a:pt x="2006" y="589"/>
                </a:cubicBezTo>
                <a:cubicBezTo>
                  <a:pt x="2032" y="588"/>
                  <a:pt x="2058" y="586"/>
                  <a:pt x="2084" y="585"/>
                </a:cubicBezTo>
                <a:cubicBezTo>
                  <a:pt x="2084" y="584"/>
                  <a:pt x="2084" y="583"/>
                  <a:pt x="2084" y="582"/>
                </a:cubicBezTo>
                <a:cubicBezTo>
                  <a:pt x="1961" y="582"/>
                  <a:pt x="1838" y="582"/>
                  <a:pt x="1715" y="582"/>
                </a:cubicBezTo>
                <a:close/>
                <a:moveTo>
                  <a:pt x="1860" y="846"/>
                </a:moveTo>
                <a:cubicBezTo>
                  <a:pt x="1973" y="858"/>
                  <a:pt x="2082" y="850"/>
                  <a:pt x="2190" y="852"/>
                </a:cubicBezTo>
                <a:cubicBezTo>
                  <a:pt x="2190" y="850"/>
                  <a:pt x="2190" y="848"/>
                  <a:pt x="2190" y="846"/>
                </a:cubicBezTo>
                <a:cubicBezTo>
                  <a:pt x="2082" y="846"/>
                  <a:pt x="1974" y="846"/>
                  <a:pt x="1860" y="846"/>
                </a:cubicBezTo>
                <a:close/>
                <a:moveTo>
                  <a:pt x="2732" y="497"/>
                </a:moveTo>
                <a:cubicBezTo>
                  <a:pt x="2732" y="499"/>
                  <a:pt x="2733" y="501"/>
                  <a:pt x="2733" y="503"/>
                </a:cubicBezTo>
                <a:cubicBezTo>
                  <a:pt x="2815" y="505"/>
                  <a:pt x="2897" y="507"/>
                  <a:pt x="2979" y="503"/>
                </a:cubicBezTo>
                <a:cubicBezTo>
                  <a:pt x="2979" y="501"/>
                  <a:pt x="2979" y="499"/>
                  <a:pt x="2979" y="497"/>
                </a:cubicBezTo>
                <a:cubicBezTo>
                  <a:pt x="2897" y="497"/>
                  <a:pt x="2815" y="497"/>
                  <a:pt x="2732" y="497"/>
                </a:cubicBezTo>
                <a:close/>
                <a:moveTo>
                  <a:pt x="1642" y="871"/>
                </a:moveTo>
                <a:cubicBezTo>
                  <a:pt x="1622" y="871"/>
                  <a:pt x="1604" y="871"/>
                  <a:pt x="1586" y="871"/>
                </a:cubicBezTo>
                <a:cubicBezTo>
                  <a:pt x="1586" y="871"/>
                  <a:pt x="1586" y="872"/>
                  <a:pt x="1586" y="873"/>
                </a:cubicBezTo>
                <a:cubicBezTo>
                  <a:pt x="1593" y="874"/>
                  <a:pt x="1600" y="874"/>
                  <a:pt x="1607" y="874"/>
                </a:cubicBezTo>
                <a:cubicBezTo>
                  <a:pt x="1607" y="876"/>
                  <a:pt x="1607" y="878"/>
                  <a:pt x="1607" y="879"/>
                </a:cubicBezTo>
                <a:cubicBezTo>
                  <a:pt x="1578" y="879"/>
                  <a:pt x="1548" y="879"/>
                  <a:pt x="1519" y="879"/>
                </a:cubicBezTo>
                <a:cubicBezTo>
                  <a:pt x="1519" y="881"/>
                  <a:pt x="1519" y="883"/>
                  <a:pt x="1519" y="885"/>
                </a:cubicBezTo>
                <a:cubicBezTo>
                  <a:pt x="1534" y="885"/>
                  <a:pt x="1550" y="885"/>
                  <a:pt x="1565" y="885"/>
                </a:cubicBezTo>
                <a:cubicBezTo>
                  <a:pt x="1565" y="886"/>
                  <a:pt x="1565" y="887"/>
                  <a:pt x="1565" y="889"/>
                </a:cubicBezTo>
                <a:cubicBezTo>
                  <a:pt x="1558" y="890"/>
                  <a:pt x="1551" y="891"/>
                  <a:pt x="1544" y="892"/>
                </a:cubicBezTo>
                <a:cubicBezTo>
                  <a:pt x="1544" y="893"/>
                  <a:pt x="1544" y="894"/>
                  <a:pt x="1544" y="895"/>
                </a:cubicBezTo>
                <a:cubicBezTo>
                  <a:pt x="1590" y="890"/>
                  <a:pt x="1636" y="885"/>
                  <a:pt x="1682" y="880"/>
                </a:cubicBezTo>
                <a:cubicBezTo>
                  <a:pt x="1682" y="879"/>
                  <a:pt x="1682" y="878"/>
                  <a:pt x="1682" y="877"/>
                </a:cubicBezTo>
                <a:cubicBezTo>
                  <a:pt x="1666" y="877"/>
                  <a:pt x="1651" y="877"/>
                  <a:pt x="1633" y="877"/>
                </a:cubicBezTo>
                <a:cubicBezTo>
                  <a:pt x="1637" y="874"/>
                  <a:pt x="1639" y="873"/>
                  <a:pt x="1642" y="871"/>
                </a:cubicBezTo>
                <a:close/>
                <a:moveTo>
                  <a:pt x="3146" y="164"/>
                </a:moveTo>
                <a:cubicBezTo>
                  <a:pt x="3146" y="166"/>
                  <a:pt x="3146" y="167"/>
                  <a:pt x="3146" y="168"/>
                </a:cubicBezTo>
                <a:cubicBezTo>
                  <a:pt x="3185" y="168"/>
                  <a:pt x="3224" y="168"/>
                  <a:pt x="3263" y="168"/>
                </a:cubicBezTo>
                <a:cubicBezTo>
                  <a:pt x="3237" y="156"/>
                  <a:pt x="3211" y="142"/>
                  <a:pt x="3180" y="155"/>
                </a:cubicBezTo>
                <a:cubicBezTo>
                  <a:pt x="3191" y="158"/>
                  <a:pt x="3202" y="160"/>
                  <a:pt x="3213" y="162"/>
                </a:cubicBezTo>
                <a:cubicBezTo>
                  <a:pt x="3213" y="163"/>
                  <a:pt x="3213" y="164"/>
                  <a:pt x="3212" y="164"/>
                </a:cubicBezTo>
                <a:cubicBezTo>
                  <a:pt x="3190" y="164"/>
                  <a:pt x="3168" y="164"/>
                  <a:pt x="3146" y="164"/>
                </a:cubicBezTo>
                <a:close/>
                <a:moveTo>
                  <a:pt x="2203" y="745"/>
                </a:moveTo>
                <a:cubicBezTo>
                  <a:pt x="2204" y="744"/>
                  <a:pt x="2204" y="742"/>
                  <a:pt x="2204" y="741"/>
                </a:cubicBezTo>
                <a:cubicBezTo>
                  <a:pt x="2221" y="743"/>
                  <a:pt x="2238" y="744"/>
                  <a:pt x="2256" y="746"/>
                </a:cubicBezTo>
                <a:cubicBezTo>
                  <a:pt x="2256" y="743"/>
                  <a:pt x="2256" y="741"/>
                  <a:pt x="2256" y="738"/>
                </a:cubicBezTo>
                <a:cubicBezTo>
                  <a:pt x="2212" y="738"/>
                  <a:pt x="2169" y="738"/>
                  <a:pt x="2125" y="738"/>
                </a:cubicBezTo>
                <a:cubicBezTo>
                  <a:pt x="2125" y="739"/>
                  <a:pt x="2125" y="740"/>
                  <a:pt x="2125" y="742"/>
                </a:cubicBezTo>
                <a:cubicBezTo>
                  <a:pt x="2157" y="744"/>
                  <a:pt x="2190" y="747"/>
                  <a:pt x="2222" y="750"/>
                </a:cubicBezTo>
                <a:cubicBezTo>
                  <a:pt x="2222" y="748"/>
                  <a:pt x="2223" y="747"/>
                  <a:pt x="2223" y="745"/>
                </a:cubicBezTo>
                <a:cubicBezTo>
                  <a:pt x="2216" y="745"/>
                  <a:pt x="2210" y="745"/>
                  <a:pt x="2203" y="745"/>
                </a:cubicBezTo>
                <a:close/>
                <a:moveTo>
                  <a:pt x="2500" y="797"/>
                </a:moveTo>
                <a:cubicBezTo>
                  <a:pt x="2500" y="796"/>
                  <a:pt x="2500" y="795"/>
                  <a:pt x="2500" y="794"/>
                </a:cubicBezTo>
                <a:cubicBezTo>
                  <a:pt x="2483" y="794"/>
                  <a:pt x="2466" y="794"/>
                  <a:pt x="2448" y="794"/>
                </a:cubicBezTo>
                <a:cubicBezTo>
                  <a:pt x="2431" y="794"/>
                  <a:pt x="2414" y="793"/>
                  <a:pt x="2397" y="793"/>
                </a:cubicBezTo>
                <a:cubicBezTo>
                  <a:pt x="2379" y="792"/>
                  <a:pt x="2362" y="791"/>
                  <a:pt x="2345" y="791"/>
                </a:cubicBezTo>
                <a:cubicBezTo>
                  <a:pt x="2329" y="791"/>
                  <a:pt x="2313" y="793"/>
                  <a:pt x="2296" y="794"/>
                </a:cubicBezTo>
                <a:cubicBezTo>
                  <a:pt x="2297" y="795"/>
                  <a:pt x="2297" y="796"/>
                  <a:pt x="2297" y="797"/>
                </a:cubicBezTo>
                <a:cubicBezTo>
                  <a:pt x="2364" y="797"/>
                  <a:pt x="2432" y="797"/>
                  <a:pt x="2500" y="797"/>
                </a:cubicBezTo>
                <a:close/>
                <a:moveTo>
                  <a:pt x="2362" y="737"/>
                </a:moveTo>
                <a:cubicBezTo>
                  <a:pt x="2363" y="736"/>
                  <a:pt x="2364" y="735"/>
                  <a:pt x="2364" y="733"/>
                </a:cubicBezTo>
                <a:cubicBezTo>
                  <a:pt x="2331" y="733"/>
                  <a:pt x="2299" y="733"/>
                  <a:pt x="2268" y="733"/>
                </a:cubicBezTo>
                <a:cubicBezTo>
                  <a:pt x="2287" y="757"/>
                  <a:pt x="2312" y="745"/>
                  <a:pt x="2335" y="744"/>
                </a:cubicBezTo>
                <a:cubicBezTo>
                  <a:pt x="2334" y="742"/>
                  <a:pt x="2332" y="741"/>
                  <a:pt x="2328" y="737"/>
                </a:cubicBezTo>
                <a:cubicBezTo>
                  <a:pt x="2341" y="737"/>
                  <a:pt x="2352" y="737"/>
                  <a:pt x="2362" y="737"/>
                </a:cubicBezTo>
                <a:close/>
                <a:moveTo>
                  <a:pt x="509" y="791"/>
                </a:moveTo>
                <a:cubicBezTo>
                  <a:pt x="482" y="772"/>
                  <a:pt x="449" y="774"/>
                  <a:pt x="433" y="791"/>
                </a:cubicBezTo>
                <a:cubicBezTo>
                  <a:pt x="456" y="791"/>
                  <a:pt x="480" y="791"/>
                  <a:pt x="509" y="791"/>
                </a:cubicBezTo>
                <a:close/>
                <a:moveTo>
                  <a:pt x="1394" y="774"/>
                </a:moveTo>
                <a:cubicBezTo>
                  <a:pt x="1394" y="773"/>
                  <a:pt x="1394" y="771"/>
                  <a:pt x="1394" y="769"/>
                </a:cubicBezTo>
                <a:cubicBezTo>
                  <a:pt x="1359" y="769"/>
                  <a:pt x="1324" y="769"/>
                  <a:pt x="1289" y="769"/>
                </a:cubicBezTo>
                <a:cubicBezTo>
                  <a:pt x="1289" y="771"/>
                  <a:pt x="1289" y="773"/>
                  <a:pt x="1289" y="774"/>
                </a:cubicBezTo>
                <a:cubicBezTo>
                  <a:pt x="1324" y="774"/>
                  <a:pt x="1359" y="774"/>
                  <a:pt x="1394" y="774"/>
                </a:cubicBezTo>
                <a:close/>
                <a:moveTo>
                  <a:pt x="2394" y="834"/>
                </a:moveTo>
                <a:cubicBezTo>
                  <a:pt x="2394" y="832"/>
                  <a:pt x="2394" y="829"/>
                  <a:pt x="2394" y="827"/>
                </a:cubicBezTo>
                <a:cubicBezTo>
                  <a:pt x="2364" y="825"/>
                  <a:pt x="2334" y="823"/>
                  <a:pt x="2304" y="820"/>
                </a:cubicBezTo>
                <a:cubicBezTo>
                  <a:pt x="2303" y="823"/>
                  <a:pt x="2303" y="826"/>
                  <a:pt x="2303" y="829"/>
                </a:cubicBezTo>
                <a:cubicBezTo>
                  <a:pt x="2333" y="831"/>
                  <a:pt x="2364" y="833"/>
                  <a:pt x="2394" y="834"/>
                </a:cubicBezTo>
                <a:close/>
                <a:moveTo>
                  <a:pt x="2941" y="921"/>
                </a:moveTo>
                <a:cubicBezTo>
                  <a:pt x="2941" y="922"/>
                  <a:pt x="2941" y="924"/>
                  <a:pt x="2941" y="925"/>
                </a:cubicBezTo>
                <a:cubicBezTo>
                  <a:pt x="2984" y="925"/>
                  <a:pt x="3027" y="925"/>
                  <a:pt x="3069" y="925"/>
                </a:cubicBezTo>
                <a:cubicBezTo>
                  <a:pt x="3069" y="924"/>
                  <a:pt x="3069" y="922"/>
                  <a:pt x="3069" y="921"/>
                </a:cubicBezTo>
                <a:cubicBezTo>
                  <a:pt x="3027" y="921"/>
                  <a:pt x="2984" y="921"/>
                  <a:pt x="2941" y="921"/>
                </a:cubicBezTo>
                <a:close/>
                <a:moveTo>
                  <a:pt x="1277" y="670"/>
                </a:moveTo>
                <a:cubicBezTo>
                  <a:pt x="1277" y="668"/>
                  <a:pt x="1277" y="667"/>
                  <a:pt x="1277" y="666"/>
                </a:cubicBezTo>
                <a:cubicBezTo>
                  <a:pt x="1242" y="666"/>
                  <a:pt x="1206" y="666"/>
                  <a:pt x="1171" y="666"/>
                </a:cubicBezTo>
                <a:cubicBezTo>
                  <a:pt x="1171" y="667"/>
                  <a:pt x="1171" y="668"/>
                  <a:pt x="1171" y="670"/>
                </a:cubicBezTo>
                <a:cubicBezTo>
                  <a:pt x="1206" y="670"/>
                  <a:pt x="1242" y="670"/>
                  <a:pt x="1277" y="670"/>
                </a:cubicBezTo>
                <a:close/>
                <a:moveTo>
                  <a:pt x="2225" y="905"/>
                </a:moveTo>
                <a:cubicBezTo>
                  <a:pt x="2225" y="907"/>
                  <a:pt x="2225" y="909"/>
                  <a:pt x="2225" y="910"/>
                </a:cubicBezTo>
                <a:cubicBezTo>
                  <a:pt x="2257" y="910"/>
                  <a:pt x="2289" y="910"/>
                  <a:pt x="2321" y="910"/>
                </a:cubicBezTo>
                <a:cubicBezTo>
                  <a:pt x="2321" y="909"/>
                  <a:pt x="2321" y="907"/>
                  <a:pt x="2321" y="905"/>
                </a:cubicBezTo>
                <a:cubicBezTo>
                  <a:pt x="2289" y="905"/>
                  <a:pt x="2257" y="905"/>
                  <a:pt x="2225" y="905"/>
                </a:cubicBezTo>
                <a:close/>
                <a:moveTo>
                  <a:pt x="2738" y="874"/>
                </a:moveTo>
                <a:cubicBezTo>
                  <a:pt x="2738" y="876"/>
                  <a:pt x="2737" y="879"/>
                  <a:pt x="2737" y="881"/>
                </a:cubicBezTo>
                <a:cubicBezTo>
                  <a:pt x="2769" y="886"/>
                  <a:pt x="2801" y="891"/>
                  <a:pt x="2834" y="896"/>
                </a:cubicBezTo>
                <a:cubicBezTo>
                  <a:pt x="2834" y="894"/>
                  <a:pt x="2834" y="893"/>
                  <a:pt x="2835" y="891"/>
                </a:cubicBezTo>
                <a:cubicBezTo>
                  <a:pt x="2821" y="890"/>
                  <a:pt x="2807" y="889"/>
                  <a:pt x="2793" y="886"/>
                </a:cubicBezTo>
                <a:cubicBezTo>
                  <a:pt x="2775" y="883"/>
                  <a:pt x="2756" y="878"/>
                  <a:pt x="2738" y="874"/>
                </a:cubicBezTo>
                <a:close/>
                <a:moveTo>
                  <a:pt x="1637" y="745"/>
                </a:moveTo>
                <a:cubicBezTo>
                  <a:pt x="1637" y="746"/>
                  <a:pt x="1637" y="748"/>
                  <a:pt x="1637" y="749"/>
                </a:cubicBezTo>
                <a:cubicBezTo>
                  <a:pt x="1672" y="749"/>
                  <a:pt x="1706" y="749"/>
                  <a:pt x="1741" y="749"/>
                </a:cubicBezTo>
                <a:cubicBezTo>
                  <a:pt x="1741" y="748"/>
                  <a:pt x="1741" y="746"/>
                  <a:pt x="1741" y="745"/>
                </a:cubicBezTo>
                <a:cubicBezTo>
                  <a:pt x="1706" y="745"/>
                  <a:pt x="1671" y="745"/>
                  <a:pt x="1637" y="745"/>
                </a:cubicBezTo>
                <a:close/>
                <a:moveTo>
                  <a:pt x="3074" y="946"/>
                </a:moveTo>
                <a:cubicBezTo>
                  <a:pt x="3054" y="925"/>
                  <a:pt x="3036" y="935"/>
                  <a:pt x="3019" y="935"/>
                </a:cubicBezTo>
                <a:cubicBezTo>
                  <a:pt x="3019" y="938"/>
                  <a:pt x="3019" y="940"/>
                  <a:pt x="3019" y="942"/>
                </a:cubicBezTo>
                <a:cubicBezTo>
                  <a:pt x="3036" y="944"/>
                  <a:pt x="3053" y="945"/>
                  <a:pt x="3074" y="946"/>
                </a:cubicBezTo>
                <a:close/>
                <a:moveTo>
                  <a:pt x="1219" y="846"/>
                </a:moveTo>
                <a:cubicBezTo>
                  <a:pt x="1219" y="847"/>
                  <a:pt x="1219" y="848"/>
                  <a:pt x="1219" y="848"/>
                </a:cubicBezTo>
                <a:cubicBezTo>
                  <a:pt x="1261" y="848"/>
                  <a:pt x="1302" y="848"/>
                  <a:pt x="1344" y="848"/>
                </a:cubicBezTo>
                <a:cubicBezTo>
                  <a:pt x="1344" y="848"/>
                  <a:pt x="1344" y="847"/>
                  <a:pt x="1344" y="846"/>
                </a:cubicBezTo>
                <a:cubicBezTo>
                  <a:pt x="1302" y="846"/>
                  <a:pt x="1261" y="846"/>
                  <a:pt x="1219" y="846"/>
                </a:cubicBezTo>
                <a:close/>
                <a:moveTo>
                  <a:pt x="3055" y="502"/>
                </a:moveTo>
                <a:cubicBezTo>
                  <a:pt x="3055" y="500"/>
                  <a:pt x="3055" y="498"/>
                  <a:pt x="3055" y="497"/>
                </a:cubicBezTo>
                <a:cubicBezTo>
                  <a:pt x="3038" y="497"/>
                  <a:pt x="3022" y="497"/>
                  <a:pt x="3005" y="497"/>
                </a:cubicBezTo>
                <a:cubicBezTo>
                  <a:pt x="3005" y="499"/>
                  <a:pt x="3006" y="502"/>
                  <a:pt x="3006" y="504"/>
                </a:cubicBezTo>
                <a:cubicBezTo>
                  <a:pt x="3022" y="504"/>
                  <a:pt x="3039" y="503"/>
                  <a:pt x="3055" y="502"/>
                </a:cubicBezTo>
                <a:close/>
                <a:moveTo>
                  <a:pt x="653" y="768"/>
                </a:moveTo>
                <a:cubicBezTo>
                  <a:pt x="653" y="771"/>
                  <a:pt x="654" y="774"/>
                  <a:pt x="654" y="776"/>
                </a:cubicBezTo>
                <a:cubicBezTo>
                  <a:pt x="686" y="775"/>
                  <a:pt x="718" y="773"/>
                  <a:pt x="750" y="771"/>
                </a:cubicBezTo>
                <a:cubicBezTo>
                  <a:pt x="750" y="770"/>
                  <a:pt x="750" y="769"/>
                  <a:pt x="750" y="768"/>
                </a:cubicBezTo>
                <a:cubicBezTo>
                  <a:pt x="717" y="768"/>
                  <a:pt x="685" y="768"/>
                  <a:pt x="653" y="768"/>
                </a:cubicBezTo>
                <a:close/>
                <a:moveTo>
                  <a:pt x="281" y="794"/>
                </a:moveTo>
                <a:cubicBezTo>
                  <a:pt x="282" y="797"/>
                  <a:pt x="283" y="800"/>
                  <a:pt x="283" y="802"/>
                </a:cubicBezTo>
                <a:cubicBezTo>
                  <a:pt x="302" y="798"/>
                  <a:pt x="320" y="794"/>
                  <a:pt x="338" y="790"/>
                </a:cubicBezTo>
                <a:cubicBezTo>
                  <a:pt x="338" y="788"/>
                  <a:pt x="338" y="786"/>
                  <a:pt x="337" y="784"/>
                </a:cubicBezTo>
                <a:cubicBezTo>
                  <a:pt x="318" y="787"/>
                  <a:pt x="300" y="791"/>
                  <a:pt x="281" y="794"/>
                </a:cubicBezTo>
                <a:close/>
                <a:moveTo>
                  <a:pt x="2788" y="721"/>
                </a:moveTo>
                <a:cubicBezTo>
                  <a:pt x="2762" y="704"/>
                  <a:pt x="2742" y="715"/>
                  <a:pt x="2722" y="721"/>
                </a:cubicBezTo>
                <a:cubicBezTo>
                  <a:pt x="2742" y="721"/>
                  <a:pt x="2762" y="721"/>
                  <a:pt x="2788" y="721"/>
                </a:cubicBezTo>
                <a:close/>
                <a:moveTo>
                  <a:pt x="3306" y="717"/>
                </a:moveTo>
                <a:cubicBezTo>
                  <a:pt x="3306" y="718"/>
                  <a:pt x="3305" y="720"/>
                  <a:pt x="3305" y="721"/>
                </a:cubicBezTo>
                <a:cubicBezTo>
                  <a:pt x="3332" y="724"/>
                  <a:pt x="3358" y="726"/>
                  <a:pt x="3384" y="728"/>
                </a:cubicBezTo>
                <a:cubicBezTo>
                  <a:pt x="3384" y="726"/>
                  <a:pt x="3384" y="724"/>
                  <a:pt x="3385" y="723"/>
                </a:cubicBezTo>
                <a:cubicBezTo>
                  <a:pt x="3358" y="721"/>
                  <a:pt x="3332" y="719"/>
                  <a:pt x="3306" y="717"/>
                </a:cubicBezTo>
                <a:close/>
                <a:moveTo>
                  <a:pt x="2322" y="606"/>
                </a:moveTo>
                <a:cubicBezTo>
                  <a:pt x="2322" y="604"/>
                  <a:pt x="2322" y="602"/>
                  <a:pt x="2322" y="601"/>
                </a:cubicBezTo>
                <a:cubicBezTo>
                  <a:pt x="2295" y="599"/>
                  <a:pt x="2268" y="598"/>
                  <a:pt x="2241" y="597"/>
                </a:cubicBezTo>
                <a:cubicBezTo>
                  <a:pt x="2241" y="598"/>
                  <a:pt x="2241" y="600"/>
                  <a:pt x="2241" y="601"/>
                </a:cubicBezTo>
                <a:cubicBezTo>
                  <a:pt x="2268" y="603"/>
                  <a:pt x="2295" y="604"/>
                  <a:pt x="2322" y="606"/>
                </a:cubicBezTo>
                <a:close/>
                <a:moveTo>
                  <a:pt x="2164" y="590"/>
                </a:moveTo>
                <a:cubicBezTo>
                  <a:pt x="2163" y="592"/>
                  <a:pt x="2163" y="593"/>
                  <a:pt x="2163" y="595"/>
                </a:cubicBezTo>
                <a:cubicBezTo>
                  <a:pt x="2173" y="597"/>
                  <a:pt x="2183" y="600"/>
                  <a:pt x="2193" y="600"/>
                </a:cubicBezTo>
                <a:cubicBezTo>
                  <a:pt x="2204" y="600"/>
                  <a:pt x="2214" y="598"/>
                  <a:pt x="2225" y="597"/>
                </a:cubicBezTo>
                <a:cubicBezTo>
                  <a:pt x="2225" y="596"/>
                  <a:pt x="2225" y="595"/>
                  <a:pt x="2225" y="595"/>
                </a:cubicBezTo>
                <a:cubicBezTo>
                  <a:pt x="2204" y="593"/>
                  <a:pt x="2184" y="592"/>
                  <a:pt x="2164" y="590"/>
                </a:cubicBezTo>
                <a:close/>
                <a:moveTo>
                  <a:pt x="2123" y="903"/>
                </a:moveTo>
                <a:cubicBezTo>
                  <a:pt x="2123" y="904"/>
                  <a:pt x="2123" y="905"/>
                  <a:pt x="2123" y="906"/>
                </a:cubicBezTo>
                <a:cubicBezTo>
                  <a:pt x="2152" y="906"/>
                  <a:pt x="2182" y="906"/>
                  <a:pt x="2211" y="906"/>
                </a:cubicBezTo>
                <a:cubicBezTo>
                  <a:pt x="2211" y="905"/>
                  <a:pt x="2211" y="904"/>
                  <a:pt x="2211" y="903"/>
                </a:cubicBezTo>
                <a:cubicBezTo>
                  <a:pt x="2182" y="903"/>
                  <a:pt x="2152" y="903"/>
                  <a:pt x="2123" y="903"/>
                </a:cubicBezTo>
                <a:close/>
                <a:moveTo>
                  <a:pt x="2261" y="828"/>
                </a:moveTo>
                <a:cubicBezTo>
                  <a:pt x="2261" y="827"/>
                  <a:pt x="2261" y="826"/>
                  <a:pt x="2261" y="825"/>
                </a:cubicBezTo>
                <a:cubicBezTo>
                  <a:pt x="2230" y="825"/>
                  <a:pt x="2199" y="825"/>
                  <a:pt x="2168" y="825"/>
                </a:cubicBezTo>
                <a:cubicBezTo>
                  <a:pt x="2168" y="826"/>
                  <a:pt x="2168" y="827"/>
                  <a:pt x="2168" y="828"/>
                </a:cubicBezTo>
                <a:cubicBezTo>
                  <a:pt x="2199" y="828"/>
                  <a:pt x="2230" y="828"/>
                  <a:pt x="2261" y="828"/>
                </a:cubicBezTo>
                <a:close/>
                <a:moveTo>
                  <a:pt x="955" y="661"/>
                </a:moveTo>
                <a:cubicBezTo>
                  <a:pt x="954" y="662"/>
                  <a:pt x="954" y="662"/>
                  <a:pt x="954" y="663"/>
                </a:cubicBezTo>
                <a:cubicBezTo>
                  <a:pt x="979" y="663"/>
                  <a:pt x="1004" y="663"/>
                  <a:pt x="1028" y="663"/>
                </a:cubicBezTo>
                <a:cubicBezTo>
                  <a:pt x="1028" y="661"/>
                  <a:pt x="1028" y="659"/>
                  <a:pt x="1028" y="657"/>
                </a:cubicBezTo>
                <a:cubicBezTo>
                  <a:pt x="1004" y="658"/>
                  <a:pt x="979" y="660"/>
                  <a:pt x="955" y="661"/>
                </a:cubicBezTo>
                <a:close/>
                <a:moveTo>
                  <a:pt x="1762" y="685"/>
                </a:moveTo>
                <a:cubicBezTo>
                  <a:pt x="1762" y="684"/>
                  <a:pt x="1762" y="683"/>
                  <a:pt x="1762" y="681"/>
                </a:cubicBezTo>
                <a:cubicBezTo>
                  <a:pt x="1742" y="681"/>
                  <a:pt x="1723" y="681"/>
                  <a:pt x="1703" y="681"/>
                </a:cubicBezTo>
                <a:cubicBezTo>
                  <a:pt x="1703" y="683"/>
                  <a:pt x="1703" y="684"/>
                  <a:pt x="1704" y="685"/>
                </a:cubicBezTo>
                <a:cubicBezTo>
                  <a:pt x="1723" y="685"/>
                  <a:pt x="1743" y="685"/>
                  <a:pt x="1762" y="685"/>
                </a:cubicBezTo>
                <a:close/>
                <a:moveTo>
                  <a:pt x="1364" y="872"/>
                </a:moveTo>
                <a:cubicBezTo>
                  <a:pt x="1365" y="875"/>
                  <a:pt x="1365" y="877"/>
                  <a:pt x="1365" y="880"/>
                </a:cubicBezTo>
                <a:cubicBezTo>
                  <a:pt x="1381" y="878"/>
                  <a:pt x="1398" y="877"/>
                  <a:pt x="1414" y="875"/>
                </a:cubicBezTo>
                <a:cubicBezTo>
                  <a:pt x="1414" y="874"/>
                  <a:pt x="1414" y="873"/>
                  <a:pt x="1414" y="872"/>
                </a:cubicBezTo>
                <a:cubicBezTo>
                  <a:pt x="1397" y="872"/>
                  <a:pt x="1381" y="872"/>
                  <a:pt x="1364" y="872"/>
                </a:cubicBezTo>
                <a:close/>
                <a:moveTo>
                  <a:pt x="2329" y="844"/>
                </a:moveTo>
                <a:cubicBezTo>
                  <a:pt x="2329" y="843"/>
                  <a:pt x="2329" y="841"/>
                  <a:pt x="2329" y="840"/>
                </a:cubicBezTo>
                <a:cubicBezTo>
                  <a:pt x="2312" y="840"/>
                  <a:pt x="2295" y="840"/>
                  <a:pt x="2278" y="840"/>
                </a:cubicBezTo>
                <a:cubicBezTo>
                  <a:pt x="2278" y="841"/>
                  <a:pt x="2278" y="843"/>
                  <a:pt x="2278" y="844"/>
                </a:cubicBezTo>
                <a:cubicBezTo>
                  <a:pt x="2295" y="844"/>
                  <a:pt x="2312" y="844"/>
                  <a:pt x="2329" y="844"/>
                </a:cubicBezTo>
                <a:close/>
                <a:moveTo>
                  <a:pt x="1447" y="801"/>
                </a:moveTo>
                <a:cubicBezTo>
                  <a:pt x="1447" y="802"/>
                  <a:pt x="1447" y="803"/>
                  <a:pt x="1447" y="804"/>
                </a:cubicBezTo>
                <a:cubicBezTo>
                  <a:pt x="1474" y="804"/>
                  <a:pt x="1501" y="804"/>
                  <a:pt x="1529" y="804"/>
                </a:cubicBezTo>
                <a:cubicBezTo>
                  <a:pt x="1529" y="803"/>
                  <a:pt x="1529" y="802"/>
                  <a:pt x="1529" y="801"/>
                </a:cubicBezTo>
                <a:cubicBezTo>
                  <a:pt x="1501" y="801"/>
                  <a:pt x="1474" y="801"/>
                  <a:pt x="1447" y="801"/>
                </a:cubicBezTo>
                <a:close/>
                <a:moveTo>
                  <a:pt x="2649" y="874"/>
                </a:moveTo>
                <a:cubicBezTo>
                  <a:pt x="2649" y="876"/>
                  <a:pt x="2650" y="879"/>
                  <a:pt x="2650" y="882"/>
                </a:cubicBezTo>
                <a:cubicBezTo>
                  <a:pt x="2664" y="880"/>
                  <a:pt x="2678" y="878"/>
                  <a:pt x="2691" y="876"/>
                </a:cubicBezTo>
                <a:cubicBezTo>
                  <a:pt x="2691" y="874"/>
                  <a:pt x="2691" y="873"/>
                  <a:pt x="2691" y="871"/>
                </a:cubicBezTo>
                <a:cubicBezTo>
                  <a:pt x="2677" y="872"/>
                  <a:pt x="2663" y="873"/>
                  <a:pt x="2649" y="874"/>
                </a:cubicBezTo>
                <a:close/>
                <a:moveTo>
                  <a:pt x="2434" y="678"/>
                </a:moveTo>
                <a:cubicBezTo>
                  <a:pt x="2434" y="677"/>
                  <a:pt x="2434" y="675"/>
                  <a:pt x="2434" y="674"/>
                </a:cubicBezTo>
                <a:cubicBezTo>
                  <a:pt x="2409" y="675"/>
                  <a:pt x="2384" y="677"/>
                  <a:pt x="2360" y="678"/>
                </a:cubicBezTo>
                <a:cubicBezTo>
                  <a:pt x="2360" y="680"/>
                  <a:pt x="2360" y="681"/>
                  <a:pt x="2360" y="682"/>
                </a:cubicBezTo>
                <a:cubicBezTo>
                  <a:pt x="2385" y="681"/>
                  <a:pt x="2410" y="679"/>
                  <a:pt x="2434" y="678"/>
                </a:cubicBezTo>
                <a:close/>
                <a:moveTo>
                  <a:pt x="2441" y="598"/>
                </a:moveTo>
                <a:cubicBezTo>
                  <a:pt x="2441" y="596"/>
                  <a:pt x="2441" y="594"/>
                  <a:pt x="2441" y="593"/>
                </a:cubicBezTo>
                <a:cubicBezTo>
                  <a:pt x="2423" y="593"/>
                  <a:pt x="2404" y="593"/>
                  <a:pt x="2386" y="593"/>
                </a:cubicBezTo>
                <a:cubicBezTo>
                  <a:pt x="2386" y="594"/>
                  <a:pt x="2386" y="596"/>
                  <a:pt x="2386" y="598"/>
                </a:cubicBezTo>
                <a:cubicBezTo>
                  <a:pt x="2405" y="598"/>
                  <a:pt x="2423" y="598"/>
                  <a:pt x="2441" y="598"/>
                </a:cubicBezTo>
                <a:close/>
              </a:path>
            </a:pathLst>
          </a:custGeom>
          <a:solidFill>
            <a:srgbClr val="CEE7FA"/>
          </a:solidFill>
          <a:ln>
            <a:noFill/>
          </a:ln>
        </p:spPr>
        <p:txBody>
          <a:bodyPr vert="horz" wrap="square" lIns="100600" tIns="50300" rIns="100600" bIns="5030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800" b="1" dirty="0">
                <a:solidFill>
                  <a:srgbClr val="0E508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Thanks and QA!</a:t>
            </a:r>
            <a:endParaRPr lang="zh-CN" altLang="en-US" sz="2800" b="1" dirty="0">
              <a:solidFill>
                <a:srgbClr val="0E508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324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16">
            <a:extLst>
              <a:ext uri="{FF2B5EF4-FFF2-40B4-BE49-F238E27FC236}">
                <a16:creationId xmlns:a16="http://schemas.microsoft.com/office/drawing/2014/main" id="{C5B383B3-4DD5-4708-A811-718D06811BDA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1062" name="标题 24">
            <a:extLst>
              <a:ext uri="{FF2B5EF4-FFF2-40B4-BE49-F238E27FC236}">
                <a16:creationId xmlns:a16="http://schemas.microsoft.com/office/drawing/2014/main" id="{DE392036-4198-3EC3-E4F8-E910381ACAF8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Background</a:t>
            </a:r>
            <a:endParaRPr lang="zh-CN" altLang="en-US" sz="3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Freeform 34">
            <a:extLst>
              <a:ext uri="{FF2B5EF4-FFF2-40B4-BE49-F238E27FC236}">
                <a16:creationId xmlns:a16="http://schemas.microsoft.com/office/drawing/2014/main" id="{43C91774-14DE-9219-1EE5-027832A28D04}"/>
              </a:ext>
            </a:extLst>
          </p:cNvPr>
          <p:cNvSpPr>
            <a:spLocks noEditPoints="1"/>
          </p:cNvSpPr>
          <p:nvPr/>
        </p:nvSpPr>
        <p:spPr bwMode="auto">
          <a:xfrm>
            <a:off x="713500" y="1510730"/>
            <a:ext cx="8997950" cy="1106082"/>
          </a:xfrm>
          <a:custGeom>
            <a:avLst/>
            <a:gdLst>
              <a:gd name="T0" fmla="*/ 26 w 3711"/>
              <a:gd name="T1" fmla="*/ 284 h 969"/>
              <a:gd name="T2" fmla="*/ 283 w 3711"/>
              <a:gd name="T3" fmla="*/ 144 h 969"/>
              <a:gd name="T4" fmla="*/ 394 w 3711"/>
              <a:gd name="T5" fmla="*/ 65 h 969"/>
              <a:gd name="T6" fmla="*/ 1140 w 3711"/>
              <a:gd name="T7" fmla="*/ 13 h 969"/>
              <a:gd name="T8" fmla="*/ 2918 w 3711"/>
              <a:gd name="T9" fmla="*/ 66 h 969"/>
              <a:gd name="T10" fmla="*/ 3387 w 3711"/>
              <a:gd name="T11" fmla="*/ 146 h 969"/>
              <a:gd name="T12" fmla="*/ 3587 w 3711"/>
              <a:gd name="T13" fmla="*/ 188 h 969"/>
              <a:gd name="T14" fmla="*/ 3562 w 3711"/>
              <a:gd name="T15" fmla="*/ 303 h 969"/>
              <a:gd name="T16" fmla="*/ 3630 w 3711"/>
              <a:gd name="T17" fmla="*/ 389 h 969"/>
              <a:gd name="T18" fmla="*/ 3463 w 3711"/>
              <a:gd name="T19" fmla="*/ 519 h 969"/>
              <a:gd name="T20" fmla="*/ 3667 w 3711"/>
              <a:gd name="T21" fmla="*/ 614 h 969"/>
              <a:gd name="T22" fmla="*/ 3484 w 3711"/>
              <a:gd name="T23" fmla="*/ 637 h 969"/>
              <a:gd name="T24" fmla="*/ 3566 w 3711"/>
              <a:gd name="T25" fmla="*/ 718 h 969"/>
              <a:gd name="T26" fmla="*/ 3512 w 3711"/>
              <a:gd name="T27" fmla="*/ 815 h 969"/>
              <a:gd name="T28" fmla="*/ 3417 w 3711"/>
              <a:gd name="T29" fmla="*/ 880 h 969"/>
              <a:gd name="T30" fmla="*/ 3543 w 3711"/>
              <a:gd name="T31" fmla="*/ 941 h 969"/>
              <a:gd name="T32" fmla="*/ 3315 w 3711"/>
              <a:gd name="T33" fmla="*/ 958 h 969"/>
              <a:gd name="T34" fmla="*/ 2731 w 3711"/>
              <a:gd name="T35" fmla="*/ 934 h 969"/>
              <a:gd name="T36" fmla="*/ 2742 w 3711"/>
              <a:gd name="T37" fmla="*/ 924 h 969"/>
              <a:gd name="T38" fmla="*/ 2035 w 3711"/>
              <a:gd name="T39" fmla="*/ 918 h 969"/>
              <a:gd name="T40" fmla="*/ 1396 w 3711"/>
              <a:gd name="T41" fmla="*/ 894 h 969"/>
              <a:gd name="T42" fmla="*/ 1581 w 3711"/>
              <a:gd name="T43" fmla="*/ 860 h 969"/>
              <a:gd name="T44" fmla="*/ 1284 w 3711"/>
              <a:gd name="T45" fmla="*/ 903 h 969"/>
              <a:gd name="T46" fmla="*/ 1054 w 3711"/>
              <a:gd name="T47" fmla="*/ 913 h 969"/>
              <a:gd name="T48" fmla="*/ 612 w 3711"/>
              <a:gd name="T49" fmla="*/ 927 h 969"/>
              <a:gd name="T50" fmla="*/ 365 w 3711"/>
              <a:gd name="T51" fmla="*/ 933 h 969"/>
              <a:gd name="T52" fmla="*/ 292 w 3711"/>
              <a:gd name="T53" fmla="*/ 856 h 969"/>
              <a:gd name="T54" fmla="*/ 155 w 3711"/>
              <a:gd name="T55" fmla="*/ 801 h 969"/>
              <a:gd name="T56" fmla="*/ 238 w 3711"/>
              <a:gd name="T57" fmla="*/ 701 h 969"/>
              <a:gd name="T58" fmla="*/ 182 w 3711"/>
              <a:gd name="T59" fmla="*/ 606 h 969"/>
              <a:gd name="T60" fmla="*/ 16 w 3711"/>
              <a:gd name="T61" fmla="*/ 476 h 969"/>
              <a:gd name="T62" fmla="*/ 3086 w 3711"/>
              <a:gd name="T63" fmla="*/ 869 h 969"/>
              <a:gd name="T64" fmla="*/ 2478 w 3711"/>
              <a:gd name="T65" fmla="*/ 854 h 969"/>
              <a:gd name="T66" fmla="*/ 1072 w 3711"/>
              <a:gd name="T67" fmla="*/ 822 h 969"/>
              <a:gd name="T68" fmla="*/ 3102 w 3711"/>
              <a:gd name="T69" fmla="*/ 871 h 969"/>
              <a:gd name="T70" fmla="*/ 1235 w 3711"/>
              <a:gd name="T71" fmla="*/ 772 h 969"/>
              <a:gd name="T72" fmla="*/ 1026 w 3711"/>
              <a:gd name="T73" fmla="*/ 782 h 969"/>
              <a:gd name="T74" fmla="*/ 2006 w 3711"/>
              <a:gd name="T75" fmla="*/ 589 h 969"/>
              <a:gd name="T76" fmla="*/ 2732 w 3711"/>
              <a:gd name="T77" fmla="*/ 497 h 969"/>
              <a:gd name="T78" fmla="*/ 1607 w 3711"/>
              <a:gd name="T79" fmla="*/ 874 h 969"/>
              <a:gd name="T80" fmla="*/ 1682 w 3711"/>
              <a:gd name="T81" fmla="*/ 880 h 969"/>
              <a:gd name="T82" fmla="*/ 3213 w 3711"/>
              <a:gd name="T83" fmla="*/ 162 h 969"/>
              <a:gd name="T84" fmla="*/ 2125 w 3711"/>
              <a:gd name="T85" fmla="*/ 742 h 969"/>
              <a:gd name="T86" fmla="*/ 2345 w 3711"/>
              <a:gd name="T87" fmla="*/ 791 h 969"/>
              <a:gd name="T88" fmla="*/ 2328 w 3711"/>
              <a:gd name="T89" fmla="*/ 737 h 969"/>
              <a:gd name="T90" fmla="*/ 1289 w 3711"/>
              <a:gd name="T91" fmla="*/ 774 h 969"/>
              <a:gd name="T92" fmla="*/ 2941 w 3711"/>
              <a:gd name="T93" fmla="*/ 925 h 969"/>
              <a:gd name="T94" fmla="*/ 1277 w 3711"/>
              <a:gd name="T95" fmla="*/ 670 h 969"/>
              <a:gd name="T96" fmla="*/ 2834 w 3711"/>
              <a:gd name="T97" fmla="*/ 896 h 969"/>
              <a:gd name="T98" fmla="*/ 1637 w 3711"/>
              <a:gd name="T99" fmla="*/ 745 h 969"/>
              <a:gd name="T100" fmla="*/ 1344 w 3711"/>
              <a:gd name="T101" fmla="*/ 846 h 969"/>
              <a:gd name="T102" fmla="*/ 654 w 3711"/>
              <a:gd name="T103" fmla="*/ 776 h 969"/>
              <a:gd name="T104" fmla="*/ 281 w 3711"/>
              <a:gd name="T105" fmla="*/ 794 h 969"/>
              <a:gd name="T106" fmla="*/ 3306 w 3711"/>
              <a:gd name="T107" fmla="*/ 717 h 969"/>
              <a:gd name="T108" fmla="*/ 2193 w 3711"/>
              <a:gd name="T109" fmla="*/ 600 h 969"/>
              <a:gd name="T110" fmla="*/ 2123 w 3711"/>
              <a:gd name="T111" fmla="*/ 903 h 969"/>
              <a:gd name="T112" fmla="*/ 1028 w 3711"/>
              <a:gd name="T113" fmla="*/ 663 h 969"/>
              <a:gd name="T114" fmla="*/ 1364 w 3711"/>
              <a:gd name="T115" fmla="*/ 872 h 969"/>
              <a:gd name="T116" fmla="*/ 2278 w 3711"/>
              <a:gd name="T117" fmla="*/ 844 h 969"/>
              <a:gd name="T118" fmla="*/ 2650 w 3711"/>
              <a:gd name="T119" fmla="*/ 882 h 969"/>
              <a:gd name="T120" fmla="*/ 2434 w 3711"/>
              <a:gd name="T121" fmla="*/ 678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11" h="969">
                <a:moveTo>
                  <a:pt x="44" y="398"/>
                </a:moveTo>
                <a:cubicBezTo>
                  <a:pt x="37" y="398"/>
                  <a:pt x="30" y="398"/>
                  <a:pt x="23" y="398"/>
                </a:cubicBezTo>
                <a:cubicBezTo>
                  <a:pt x="16" y="399"/>
                  <a:pt x="10" y="399"/>
                  <a:pt x="3" y="400"/>
                </a:cubicBezTo>
                <a:cubicBezTo>
                  <a:pt x="2" y="397"/>
                  <a:pt x="1" y="394"/>
                  <a:pt x="0" y="392"/>
                </a:cubicBezTo>
                <a:cubicBezTo>
                  <a:pt x="12" y="383"/>
                  <a:pt x="24" y="374"/>
                  <a:pt x="36" y="365"/>
                </a:cubicBezTo>
                <a:cubicBezTo>
                  <a:pt x="35" y="365"/>
                  <a:pt x="32" y="364"/>
                  <a:pt x="28" y="362"/>
                </a:cubicBezTo>
                <a:cubicBezTo>
                  <a:pt x="53" y="350"/>
                  <a:pt x="77" y="338"/>
                  <a:pt x="104" y="326"/>
                </a:cubicBezTo>
                <a:cubicBezTo>
                  <a:pt x="77" y="311"/>
                  <a:pt x="53" y="298"/>
                  <a:pt x="26" y="284"/>
                </a:cubicBezTo>
                <a:cubicBezTo>
                  <a:pt x="34" y="276"/>
                  <a:pt x="41" y="269"/>
                  <a:pt x="47" y="262"/>
                </a:cubicBezTo>
                <a:cubicBezTo>
                  <a:pt x="50" y="257"/>
                  <a:pt x="52" y="250"/>
                  <a:pt x="52" y="244"/>
                </a:cubicBezTo>
                <a:cubicBezTo>
                  <a:pt x="53" y="231"/>
                  <a:pt x="59" y="224"/>
                  <a:pt x="72" y="220"/>
                </a:cubicBezTo>
                <a:cubicBezTo>
                  <a:pt x="89" y="216"/>
                  <a:pt x="107" y="213"/>
                  <a:pt x="123" y="206"/>
                </a:cubicBezTo>
                <a:cubicBezTo>
                  <a:pt x="133" y="202"/>
                  <a:pt x="139" y="193"/>
                  <a:pt x="149" y="184"/>
                </a:cubicBezTo>
                <a:cubicBezTo>
                  <a:pt x="161" y="179"/>
                  <a:pt x="177" y="171"/>
                  <a:pt x="194" y="165"/>
                </a:cubicBezTo>
                <a:cubicBezTo>
                  <a:pt x="212" y="158"/>
                  <a:pt x="231" y="149"/>
                  <a:pt x="250" y="148"/>
                </a:cubicBezTo>
                <a:cubicBezTo>
                  <a:pt x="261" y="148"/>
                  <a:pt x="271" y="148"/>
                  <a:pt x="283" y="144"/>
                </a:cubicBezTo>
                <a:cubicBezTo>
                  <a:pt x="279" y="141"/>
                  <a:pt x="277" y="139"/>
                  <a:pt x="270" y="133"/>
                </a:cubicBezTo>
                <a:cubicBezTo>
                  <a:pt x="287" y="135"/>
                  <a:pt x="298" y="136"/>
                  <a:pt x="309" y="138"/>
                </a:cubicBezTo>
                <a:cubicBezTo>
                  <a:pt x="282" y="124"/>
                  <a:pt x="254" y="130"/>
                  <a:pt x="225" y="131"/>
                </a:cubicBezTo>
                <a:cubicBezTo>
                  <a:pt x="228" y="129"/>
                  <a:pt x="232" y="127"/>
                  <a:pt x="238" y="123"/>
                </a:cubicBezTo>
                <a:cubicBezTo>
                  <a:pt x="229" y="120"/>
                  <a:pt x="224" y="119"/>
                  <a:pt x="217" y="117"/>
                </a:cubicBezTo>
                <a:cubicBezTo>
                  <a:pt x="241" y="104"/>
                  <a:pt x="269" y="127"/>
                  <a:pt x="297" y="107"/>
                </a:cubicBezTo>
                <a:cubicBezTo>
                  <a:pt x="274" y="101"/>
                  <a:pt x="252" y="102"/>
                  <a:pt x="254" y="72"/>
                </a:cubicBezTo>
                <a:cubicBezTo>
                  <a:pt x="300" y="70"/>
                  <a:pt x="347" y="67"/>
                  <a:pt x="394" y="65"/>
                </a:cubicBezTo>
                <a:cubicBezTo>
                  <a:pt x="440" y="63"/>
                  <a:pt x="486" y="62"/>
                  <a:pt x="532" y="59"/>
                </a:cubicBezTo>
                <a:cubicBezTo>
                  <a:pt x="541" y="59"/>
                  <a:pt x="550" y="55"/>
                  <a:pt x="559" y="52"/>
                </a:cubicBezTo>
                <a:cubicBezTo>
                  <a:pt x="559" y="50"/>
                  <a:pt x="559" y="49"/>
                  <a:pt x="558" y="47"/>
                </a:cubicBezTo>
                <a:cubicBezTo>
                  <a:pt x="535" y="48"/>
                  <a:pt x="512" y="50"/>
                  <a:pt x="489" y="51"/>
                </a:cubicBezTo>
                <a:cubicBezTo>
                  <a:pt x="489" y="51"/>
                  <a:pt x="489" y="50"/>
                  <a:pt x="489" y="50"/>
                </a:cubicBezTo>
                <a:cubicBezTo>
                  <a:pt x="495" y="48"/>
                  <a:pt x="500" y="45"/>
                  <a:pt x="506" y="45"/>
                </a:cubicBezTo>
                <a:cubicBezTo>
                  <a:pt x="577" y="39"/>
                  <a:pt x="647" y="32"/>
                  <a:pt x="718" y="28"/>
                </a:cubicBezTo>
                <a:cubicBezTo>
                  <a:pt x="859" y="22"/>
                  <a:pt x="1000" y="18"/>
                  <a:pt x="1140" y="13"/>
                </a:cubicBezTo>
                <a:cubicBezTo>
                  <a:pt x="1214" y="11"/>
                  <a:pt x="1289" y="9"/>
                  <a:pt x="1363" y="8"/>
                </a:cubicBezTo>
                <a:cubicBezTo>
                  <a:pt x="1525" y="5"/>
                  <a:pt x="1688" y="1"/>
                  <a:pt x="1851" y="1"/>
                </a:cubicBezTo>
                <a:cubicBezTo>
                  <a:pt x="1982" y="0"/>
                  <a:pt x="2114" y="0"/>
                  <a:pt x="2245" y="4"/>
                </a:cubicBezTo>
                <a:cubicBezTo>
                  <a:pt x="2376" y="8"/>
                  <a:pt x="2506" y="16"/>
                  <a:pt x="2636" y="24"/>
                </a:cubicBezTo>
                <a:cubicBezTo>
                  <a:pt x="2706" y="29"/>
                  <a:pt x="2775" y="36"/>
                  <a:pt x="2844" y="46"/>
                </a:cubicBezTo>
                <a:cubicBezTo>
                  <a:pt x="2833" y="48"/>
                  <a:pt x="2822" y="50"/>
                  <a:pt x="2811" y="52"/>
                </a:cubicBezTo>
                <a:cubicBezTo>
                  <a:pt x="2811" y="53"/>
                  <a:pt x="2811" y="55"/>
                  <a:pt x="2811" y="56"/>
                </a:cubicBezTo>
                <a:cubicBezTo>
                  <a:pt x="2845" y="59"/>
                  <a:pt x="2879" y="62"/>
                  <a:pt x="2918" y="66"/>
                </a:cubicBezTo>
                <a:cubicBezTo>
                  <a:pt x="2905" y="88"/>
                  <a:pt x="2884" y="66"/>
                  <a:pt x="2873" y="78"/>
                </a:cubicBezTo>
                <a:cubicBezTo>
                  <a:pt x="2875" y="79"/>
                  <a:pt x="2879" y="81"/>
                  <a:pt x="2883" y="82"/>
                </a:cubicBezTo>
                <a:cubicBezTo>
                  <a:pt x="2878" y="85"/>
                  <a:pt x="2875" y="87"/>
                  <a:pt x="2867" y="90"/>
                </a:cubicBezTo>
                <a:cubicBezTo>
                  <a:pt x="2919" y="96"/>
                  <a:pt x="2968" y="102"/>
                  <a:pt x="3016" y="107"/>
                </a:cubicBezTo>
                <a:cubicBezTo>
                  <a:pt x="3068" y="113"/>
                  <a:pt x="3120" y="120"/>
                  <a:pt x="3172" y="125"/>
                </a:cubicBezTo>
                <a:cubicBezTo>
                  <a:pt x="3219" y="130"/>
                  <a:pt x="3265" y="133"/>
                  <a:pt x="3312" y="136"/>
                </a:cubicBezTo>
                <a:cubicBezTo>
                  <a:pt x="3332" y="138"/>
                  <a:pt x="3353" y="137"/>
                  <a:pt x="3374" y="138"/>
                </a:cubicBezTo>
                <a:cubicBezTo>
                  <a:pt x="3378" y="139"/>
                  <a:pt x="3382" y="144"/>
                  <a:pt x="3387" y="146"/>
                </a:cubicBezTo>
                <a:cubicBezTo>
                  <a:pt x="3386" y="148"/>
                  <a:pt x="3385" y="150"/>
                  <a:pt x="3384" y="152"/>
                </a:cubicBezTo>
                <a:cubicBezTo>
                  <a:pt x="3366" y="151"/>
                  <a:pt x="3348" y="150"/>
                  <a:pt x="3330" y="149"/>
                </a:cubicBezTo>
                <a:cubicBezTo>
                  <a:pt x="3351" y="163"/>
                  <a:pt x="3373" y="159"/>
                  <a:pt x="3395" y="158"/>
                </a:cubicBezTo>
                <a:cubicBezTo>
                  <a:pt x="3418" y="158"/>
                  <a:pt x="3442" y="159"/>
                  <a:pt x="3465" y="160"/>
                </a:cubicBezTo>
                <a:cubicBezTo>
                  <a:pt x="3486" y="161"/>
                  <a:pt x="3507" y="162"/>
                  <a:pt x="3527" y="164"/>
                </a:cubicBezTo>
                <a:cubicBezTo>
                  <a:pt x="3532" y="165"/>
                  <a:pt x="3537" y="169"/>
                  <a:pt x="3542" y="169"/>
                </a:cubicBezTo>
                <a:cubicBezTo>
                  <a:pt x="3553" y="169"/>
                  <a:pt x="3564" y="168"/>
                  <a:pt x="3578" y="167"/>
                </a:cubicBezTo>
                <a:cubicBezTo>
                  <a:pt x="3580" y="171"/>
                  <a:pt x="3583" y="179"/>
                  <a:pt x="3587" y="188"/>
                </a:cubicBezTo>
                <a:cubicBezTo>
                  <a:pt x="3593" y="188"/>
                  <a:pt x="3600" y="188"/>
                  <a:pt x="3607" y="189"/>
                </a:cubicBezTo>
                <a:cubicBezTo>
                  <a:pt x="3607" y="189"/>
                  <a:pt x="3609" y="190"/>
                  <a:pt x="3609" y="191"/>
                </a:cubicBezTo>
                <a:cubicBezTo>
                  <a:pt x="3622" y="211"/>
                  <a:pt x="3628" y="229"/>
                  <a:pt x="3596" y="236"/>
                </a:cubicBezTo>
                <a:cubicBezTo>
                  <a:pt x="3595" y="236"/>
                  <a:pt x="3593" y="243"/>
                  <a:pt x="3594" y="244"/>
                </a:cubicBezTo>
                <a:cubicBezTo>
                  <a:pt x="3598" y="248"/>
                  <a:pt x="3603" y="251"/>
                  <a:pt x="3608" y="253"/>
                </a:cubicBezTo>
                <a:cubicBezTo>
                  <a:pt x="3628" y="259"/>
                  <a:pt x="3648" y="266"/>
                  <a:pt x="3670" y="273"/>
                </a:cubicBezTo>
                <a:cubicBezTo>
                  <a:pt x="3632" y="281"/>
                  <a:pt x="3596" y="289"/>
                  <a:pt x="3561" y="297"/>
                </a:cubicBezTo>
                <a:cubicBezTo>
                  <a:pt x="3561" y="299"/>
                  <a:pt x="3562" y="301"/>
                  <a:pt x="3562" y="303"/>
                </a:cubicBezTo>
                <a:cubicBezTo>
                  <a:pt x="3572" y="304"/>
                  <a:pt x="3582" y="305"/>
                  <a:pt x="3594" y="307"/>
                </a:cubicBezTo>
                <a:cubicBezTo>
                  <a:pt x="3591" y="311"/>
                  <a:pt x="3589" y="312"/>
                  <a:pt x="3589" y="313"/>
                </a:cubicBezTo>
                <a:cubicBezTo>
                  <a:pt x="3616" y="320"/>
                  <a:pt x="3644" y="326"/>
                  <a:pt x="3672" y="333"/>
                </a:cubicBezTo>
                <a:cubicBezTo>
                  <a:pt x="3676" y="349"/>
                  <a:pt x="3676" y="349"/>
                  <a:pt x="3701" y="349"/>
                </a:cubicBezTo>
                <a:cubicBezTo>
                  <a:pt x="3711" y="363"/>
                  <a:pt x="3710" y="371"/>
                  <a:pt x="3690" y="372"/>
                </a:cubicBezTo>
                <a:cubicBezTo>
                  <a:pt x="3666" y="372"/>
                  <a:pt x="3642" y="374"/>
                  <a:pt x="3618" y="375"/>
                </a:cubicBezTo>
                <a:cubicBezTo>
                  <a:pt x="3613" y="375"/>
                  <a:pt x="3609" y="377"/>
                  <a:pt x="3603" y="382"/>
                </a:cubicBezTo>
                <a:cubicBezTo>
                  <a:pt x="3612" y="384"/>
                  <a:pt x="3622" y="385"/>
                  <a:pt x="3630" y="389"/>
                </a:cubicBezTo>
                <a:cubicBezTo>
                  <a:pt x="3650" y="399"/>
                  <a:pt x="3670" y="410"/>
                  <a:pt x="3689" y="422"/>
                </a:cubicBezTo>
                <a:cubicBezTo>
                  <a:pt x="3694" y="426"/>
                  <a:pt x="3699" y="439"/>
                  <a:pt x="3697" y="441"/>
                </a:cubicBezTo>
                <a:cubicBezTo>
                  <a:pt x="3690" y="449"/>
                  <a:pt x="3680" y="454"/>
                  <a:pt x="3671" y="458"/>
                </a:cubicBezTo>
                <a:cubicBezTo>
                  <a:pt x="3659" y="463"/>
                  <a:pt x="3647" y="466"/>
                  <a:pt x="3635" y="469"/>
                </a:cubicBezTo>
                <a:cubicBezTo>
                  <a:pt x="3626" y="471"/>
                  <a:pt x="3616" y="471"/>
                  <a:pt x="3607" y="473"/>
                </a:cubicBezTo>
                <a:cubicBezTo>
                  <a:pt x="3599" y="474"/>
                  <a:pt x="3586" y="469"/>
                  <a:pt x="3587" y="487"/>
                </a:cubicBezTo>
                <a:cubicBezTo>
                  <a:pt x="3561" y="472"/>
                  <a:pt x="3533" y="482"/>
                  <a:pt x="3515" y="495"/>
                </a:cubicBezTo>
                <a:cubicBezTo>
                  <a:pt x="3498" y="506"/>
                  <a:pt x="3474" y="498"/>
                  <a:pt x="3463" y="519"/>
                </a:cubicBezTo>
                <a:cubicBezTo>
                  <a:pt x="3493" y="517"/>
                  <a:pt x="3522" y="515"/>
                  <a:pt x="3551" y="513"/>
                </a:cubicBezTo>
                <a:cubicBezTo>
                  <a:pt x="3507" y="541"/>
                  <a:pt x="3457" y="544"/>
                  <a:pt x="3408" y="551"/>
                </a:cubicBezTo>
                <a:cubicBezTo>
                  <a:pt x="3484" y="565"/>
                  <a:pt x="3559" y="578"/>
                  <a:pt x="3634" y="591"/>
                </a:cubicBezTo>
                <a:cubicBezTo>
                  <a:pt x="3634" y="593"/>
                  <a:pt x="3634" y="595"/>
                  <a:pt x="3634" y="597"/>
                </a:cubicBezTo>
                <a:cubicBezTo>
                  <a:pt x="3615" y="598"/>
                  <a:pt x="3597" y="600"/>
                  <a:pt x="3578" y="601"/>
                </a:cubicBezTo>
                <a:cubicBezTo>
                  <a:pt x="3578" y="603"/>
                  <a:pt x="3578" y="604"/>
                  <a:pt x="3578" y="606"/>
                </a:cubicBezTo>
                <a:cubicBezTo>
                  <a:pt x="3592" y="606"/>
                  <a:pt x="3606" y="607"/>
                  <a:pt x="3620" y="608"/>
                </a:cubicBezTo>
                <a:cubicBezTo>
                  <a:pt x="3636" y="609"/>
                  <a:pt x="3652" y="611"/>
                  <a:pt x="3667" y="614"/>
                </a:cubicBezTo>
                <a:cubicBezTo>
                  <a:pt x="3670" y="614"/>
                  <a:pt x="3674" y="619"/>
                  <a:pt x="3674" y="621"/>
                </a:cubicBezTo>
                <a:cubicBezTo>
                  <a:pt x="3674" y="624"/>
                  <a:pt x="3670" y="628"/>
                  <a:pt x="3667" y="629"/>
                </a:cubicBezTo>
                <a:cubicBezTo>
                  <a:pt x="3658" y="630"/>
                  <a:pt x="3649" y="632"/>
                  <a:pt x="3639" y="632"/>
                </a:cubicBezTo>
                <a:cubicBezTo>
                  <a:pt x="3593" y="629"/>
                  <a:pt x="3547" y="626"/>
                  <a:pt x="3502" y="623"/>
                </a:cubicBezTo>
                <a:cubicBezTo>
                  <a:pt x="3501" y="625"/>
                  <a:pt x="3501" y="628"/>
                  <a:pt x="3501" y="630"/>
                </a:cubicBezTo>
                <a:cubicBezTo>
                  <a:pt x="3510" y="631"/>
                  <a:pt x="3519" y="633"/>
                  <a:pt x="3528" y="634"/>
                </a:cubicBezTo>
                <a:cubicBezTo>
                  <a:pt x="3528" y="635"/>
                  <a:pt x="3528" y="636"/>
                  <a:pt x="3528" y="637"/>
                </a:cubicBezTo>
                <a:cubicBezTo>
                  <a:pt x="3513" y="637"/>
                  <a:pt x="3498" y="637"/>
                  <a:pt x="3484" y="637"/>
                </a:cubicBezTo>
                <a:cubicBezTo>
                  <a:pt x="3508" y="647"/>
                  <a:pt x="3531" y="659"/>
                  <a:pt x="3556" y="667"/>
                </a:cubicBezTo>
                <a:cubicBezTo>
                  <a:pt x="3571" y="671"/>
                  <a:pt x="3588" y="670"/>
                  <a:pt x="3605" y="672"/>
                </a:cubicBezTo>
                <a:cubicBezTo>
                  <a:pt x="3603" y="675"/>
                  <a:pt x="3599" y="681"/>
                  <a:pt x="3595" y="688"/>
                </a:cubicBezTo>
                <a:cubicBezTo>
                  <a:pt x="3612" y="690"/>
                  <a:pt x="3628" y="691"/>
                  <a:pt x="3646" y="692"/>
                </a:cubicBezTo>
                <a:cubicBezTo>
                  <a:pt x="3645" y="702"/>
                  <a:pt x="3652" y="713"/>
                  <a:pt x="3637" y="719"/>
                </a:cubicBezTo>
                <a:cubicBezTo>
                  <a:pt x="3635" y="721"/>
                  <a:pt x="3636" y="732"/>
                  <a:pt x="3636" y="742"/>
                </a:cubicBezTo>
                <a:cubicBezTo>
                  <a:pt x="3625" y="738"/>
                  <a:pt x="3616" y="734"/>
                  <a:pt x="3605" y="731"/>
                </a:cubicBezTo>
                <a:cubicBezTo>
                  <a:pt x="3592" y="726"/>
                  <a:pt x="3579" y="722"/>
                  <a:pt x="3566" y="718"/>
                </a:cubicBezTo>
                <a:cubicBezTo>
                  <a:pt x="3555" y="715"/>
                  <a:pt x="3547" y="718"/>
                  <a:pt x="3548" y="732"/>
                </a:cubicBezTo>
                <a:cubicBezTo>
                  <a:pt x="3540" y="731"/>
                  <a:pt x="3532" y="731"/>
                  <a:pt x="3524" y="730"/>
                </a:cubicBezTo>
                <a:cubicBezTo>
                  <a:pt x="3526" y="745"/>
                  <a:pt x="3532" y="749"/>
                  <a:pt x="3546" y="747"/>
                </a:cubicBezTo>
                <a:cubicBezTo>
                  <a:pt x="3564" y="745"/>
                  <a:pt x="3582" y="746"/>
                  <a:pt x="3600" y="746"/>
                </a:cubicBezTo>
                <a:cubicBezTo>
                  <a:pt x="3600" y="748"/>
                  <a:pt x="3600" y="750"/>
                  <a:pt x="3600" y="752"/>
                </a:cubicBezTo>
                <a:cubicBezTo>
                  <a:pt x="3574" y="754"/>
                  <a:pt x="3547" y="757"/>
                  <a:pt x="3521" y="759"/>
                </a:cubicBezTo>
                <a:cubicBezTo>
                  <a:pt x="3527" y="780"/>
                  <a:pt x="3527" y="780"/>
                  <a:pt x="3549" y="794"/>
                </a:cubicBezTo>
                <a:cubicBezTo>
                  <a:pt x="3543" y="811"/>
                  <a:pt x="3543" y="811"/>
                  <a:pt x="3512" y="815"/>
                </a:cubicBezTo>
                <a:cubicBezTo>
                  <a:pt x="3520" y="818"/>
                  <a:pt x="3527" y="820"/>
                  <a:pt x="3539" y="825"/>
                </a:cubicBezTo>
                <a:cubicBezTo>
                  <a:pt x="3531" y="827"/>
                  <a:pt x="3527" y="828"/>
                  <a:pt x="3522" y="830"/>
                </a:cubicBezTo>
                <a:cubicBezTo>
                  <a:pt x="3526" y="833"/>
                  <a:pt x="3529" y="835"/>
                  <a:pt x="3537" y="840"/>
                </a:cubicBezTo>
                <a:cubicBezTo>
                  <a:pt x="3521" y="841"/>
                  <a:pt x="3511" y="842"/>
                  <a:pt x="3498" y="844"/>
                </a:cubicBezTo>
                <a:cubicBezTo>
                  <a:pt x="3508" y="857"/>
                  <a:pt x="3522" y="851"/>
                  <a:pt x="3535" y="856"/>
                </a:cubicBezTo>
                <a:cubicBezTo>
                  <a:pt x="3489" y="862"/>
                  <a:pt x="3442" y="842"/>
                  <a:pt x="3400" y="873"/>
                </a:cubicBezTo>
                <a:cubicBezTo>
                  <a:pt x="3409" y="874"/>
                  <a:pt x="3417" y="874"/>
                  <a:pt x="3429" y="875"/>
                </a:cubicBezTo>
                <a:cubicBezTo>
                  <a:pt x="3425" y="877"/>
                  <a:pt x="3423" y="878"/>
                  <a:pt x="3417" y="880"/>
                </a:cubicBezTo>
                <a:cubicBezTo>
                  <a:pt x="3467" y="890"/>
                  <a:pt x="3513" y="900"/>
                  <a:pt x="3560" y="909"/>
                </a:cubicBezTo>
                <a:cubicBezTo>
                  <a:pt x="3560" y="911"/>
                  <a:pt x="3559" y="913"/>
                  <a:pt x="3559" y="915"/>
                </a:cubicBezTo>
                <a:cubicBezTo>
                  <a:pt x="3555" y="915"/>
                  <a:pt x="3551" y="915"/>
                  <a:pt x="3548" y="914"/>
                </a:cubicBezTo>
                <a:cubicBezTo>
                  <a:pt x="3547" y="915"/>
                  <a:pt x="3547" y="916"/>
                  <a:pt x="3547" y="917"/>
                </a:cubicBezTo>
                <a:cubicBezTo>
                  <a:pt x="3553" y="920"/>
                  <a:pt x="3560" y="923"/>
                  <a:pt x="3566" y="926"/>
                </a:cubicBezTo>
                <a:cubicBezTo>
                  <a:pt x="3541" y="923"/>
                  <a:pt x="3516" y="921"/>
                  <a:pt x="3490" y="919"/>
                </a:cubicBezTo>
                <a:cubicBezTo>
                  <a:pt x="3490" y="921"/>
                  <a:pt x="3490" y="924"/>
                  <a:pt x="3489" y="926"/>
                </a:cubicBezTo>
                <a:cubicBezTo>
                  <a:pt x="3505" y="931"/>
                  <a:pt x="3521" y="935"/>
                  <a:pt x="3543" y="941"/>
                </a:cubicBezTo>
                <a:cubicBezTo>
                  <a:pt x="3510" y="941"/>
                  <a:pt x="3483" y="941"/>
                  <a:pt x="3456" y="941"/>
                </a:cubicBezTo>
                <a:cubicBezTo>
                  <a:pt x="3455" y="942"/>
                  <a:pt x="3455" y="943"/>
                  <a:pt x="3455" y="945"/>
                </a:cubicBezTo>
                <a:cubicBezTo>
                  <a:pt x="3466" y="947"/>
                  <a:pt x="3476" y="949"/>
                  <a:pt x="3491" y="952"/>
                </a:cubicBezTo>
                <a:cubicBezTo>
                  <a:pt x="3459" y="954"/>
                  <a:pt x="3432" y="957"/>
                  <a:pt x="3404" y="959"/>
                </a:cubicBezTo>
                <a:cubicBezTo>
                  <a:pt x="3404" y="960"/>
                  <a:pt x="3403" y="962"/>
                  <a:pt x="3402" y="964"/>
                </a:cubicBezTo>
                <a:cubicBezTo>
                  <a:pt x="3405" y="965"/>
                  <a:pt x="3407" y="966"/>
                  <a:pt x="3414" y="969"/>
                </a:cubicBezTo>
                <a:cubicBezTo>
                  <a:pt x="3378" y="966"/>
                  <a:pt x="3346" y="963"/>
                  <a:pt x="3315" y="960"/>
                </a:cubicBezTo>
                <a:cubicBezTo>
                  <a:pt x="3315" y="959"/>
                  <a:pt x="3315" y="959"/>
                  <a:pt x="3315" y="958"/>
                </a:cubicBezTo>
                <a:cubicBezTo>
                  <a:pt x="3327" y="958"/>
                  <a:pt x="3340" y="957"/>
                  <a:pt x="3352" y="957"/>
                </a:cubicBezTo>
                <a:cubicBezTo>
                  <a:pt x="3352" y="956"/>
                  <a:pt x="3352" y="955"/>
                  <a:pt x="3352" y="954"/>
                </a:cubicBezTo>
                <a:cubicBezTo>
                  <a:pt x="3318" y="954"/>
                  <a:pt x="3284" y="954"/>
                  <a:pt x="3246" y="954"/>
                </a:cubicBezTo>
                <a:cubicBezTo>
                  <a:pt x="3254" y="958"/>
                  <a:pt x="3258" y="961"/>
                  <a:pt x="3265" y="964"/>
                </a:cubicBezTo>
                <a:cubicBezTo>
                  <a:pt x="3233" y="964"/>
                  <a:pt x="3202" y="964"/>
                  <a:pt x="3172" y="964"/>
                </a:cubicBezTo>
                <a:cubicBezTo>
                  <a:pt x="3172" y="964"/>
                  <a:pt x="3172" y="963"/>
                  <a:pt x="3172" y="962"/>
                </a:cubicBezTo>
                <a:cubicBezTo>
                  <a:pt x="3184" y="960"/>
                  <a:pt x="3197" y="958"/>
                  <a:pt x="3210" y="956"/>
                </a:cubicBezTo>
                <a:cubicBezTo>
                  <a:pt x="3050" y="953"/>
                  <a:pt x="2890" y="959"/>
                  <a:pt x="2731" y="934"/>
                </a:cubicBezTo>
                <a:cubicBezTo>
                  <a:pt x="2802" y="934"/>
                  <a:pt x="2874" y="934"/>
                  <a:pt x="2943" y="934"/>
                </a:cubicBezTo>
                <a:cubicBezTo>
                  <a:pt x="2924" y="913"/>
                  <a:pt x="2896" y="920"/>
                  <a:pt x="2869" y="919"/>
                </a:cubicBezTo>
                <a:cubicBezTo>
                  <a:pt x="2826" y="916"/>
                  <a:pt x="2782" y="911"/>
                  <a:pt x="2738" y="913"/>
                </a:cubicBezTo>
                <a:cubicBezTo>
                  <a:pt x="2703" y="915"/>
                  <a:pt x="2671" y="901"/>
                  <a:pt x="2634" y="902"/>
                </a:cubicBezTo>
                <a:cubicBezTo>
                  <a:pt x="2638" y="905"/>
                  <a:pt x="2640" y="906"/>
                  <a:pt x="2644" y="909"/>
                </a:cubicBezTo>
                <a:cubicBezTo>
                  <a:pt x="2612" y="909"/>
                  <a:pt x="2582" y="909"/>
                  <a:pt x="2553" y="909"/>
                </a:cubicBezTo>
                <a:cubicBezTo>
                  <a:pt x="2552" y="911"/>
                  <a:pt x="2552" y="912"/>
                  <a:pt x="2552" y="914"/>
                </a:cubicBezTo>
                <a:cubicBezTo>
                  <a:pt x="2616" y="917"/>
                  <a:pt x="2679" y="921"/>
                  <a:pt x="2742" y="924"/>
                </a:cubicBezTo>
                <a:cubicBezTo>
                  <a:pt x="2742" y="925"/>
                  <a:pt x="2742" y="926"/>
                  <a:pt x="2742" y="926"/>
                </a:cubicBezTo>
                <a:cubicBezTo>
                  <a:pt x="2712" y="926"/>
                  <a:pt x="2682" y="926"/>
                  <a:pt x="2652" y="926"/>
                </a:cubicBezTo>
                <a:cubicBezTo>
                  <a:pt x="2645" y="926"/>
                  <a:pt x="2638" y="926"/>
                  <a:pt x="2630" y="926"/>
                </a:cubicBezTo>
                <a:cubicBezTo>
                  <a:pt x="2607" y="926"/>
                  <a:pt x="2582" y="940"/>
                  <a:pt x="2560" y="920"/>
                </a:cubicBezTo>
                <a:cubicBezTo>
                  <a:pt x="2562" y="922"/>
                  <a:pt x="2563" y="924"/>
                  <a:pt x="2566" y="929"/>
                </a:cubicBezTo>
                <a:cubicBezTo>
                  <a:pt x="2535" y="929"/>
                  <a:pt x="2506" y="929"/>
                  <a:pt x="2476" y="929"/>
                </a:cubicBezTo>
                <a:cubicBezTo>
                  <a:pt x="2402" y="928"/>
                  <a:pt x="2328" y="927"/>
                  <a:pt x="2254" y="926"/>
                </a:cubicBezTo>
                <a:cubicBezTo>
                  <a:pt x="2181" y="924"/>
                  <a:pt x="2108" y="921"/>
                  <a:pt x="2035" y="918"/>
                </a:cubicBezTo>
                <a:cubicBezTo>
                  <a:pt x="1997" y="916"/>
                  <a:pt x="1960" y="910"/>
                  <a:pt x="1922" y="908"/>
                </a:cubicBezTo>
                <a:cubicBezTo>
                  <a:pt x="1893" y="906"/>
                  <a:pt x="1865" y="910"/>
                  <a:pt x="1836" y="910"/>
                </a:cubicBezTo>
                <a:cubicBezTo>
                  <a:pt x="1817" y="910"/>
                  <a:pt x="1798" y="905"/>
                  <a:pt x="1779" y="904"/>
                </a:cubicBezTo>
                <a:cubicBezTo>
                  <a:pt x="1700" y="903"/>
                  <a:pt x="1620" y="902"/>
                  <a:pt x="1540" y="901"/>
                </a:cubicBezTo>
                <a:cubicBezTo>
                  <a:pt x="1524" y="901"/>
                  <a:pt x="1507" y="901"/>
                  <a:pt x="1490" y="901"/>
                </a:cubicBezTo>
                <a:cubicBezTo>
                  <a:pt x="1490" y="899"/>
                  <a:pt x="1489" y="896"/>
                  <a:pt x="1489" y="894"/>
                </a:cubicBezTo>
                <a:cubicBezTo>
                  <a:pt x="1495" y="892"/>
                  <a:pt x="1501" y="891"/>
                  <a:pt x="1507" y="890"/>
                </a:cubicBezTo>
                <a:cubicBezTo>
                  <a:pt x="1484" y="880"/>
                  <a:pt x="1422" y="882"/>
                  <a:pt x="1396" y="894"/>
                </a:cubicBezTo>
                <a:cubicBezTo>
                  <a:pt x="1416" y="893"/>
                  <a:pt x="1432" y="891"/>
                  <a:pt x="1449" y="890"/>
                </a:cubicBezTo>
                <a:cubicBezTo>
                  <a:pt x="1438" y="902"/>
                  <a:pt x="1438" y="903"/>
                  <a:pt x="1404" y="900"/>
                </a:cubicBezTo>
                <a:cubicBezTo>
                  <a:pt x="1388" y="899"/>
                  <a:pt x="1372" y="894"/>
                  <a:pt x="1354" y="890"/>
                </a:cubicBezTo>
                <a:cubicBezTo>
                  <a:pt x="1355" y="896"/>
                  <a:pt x="1355" y="900"/>
                  <a:pt x="1356" y="904"/>
                </a:cubicBezTo>
                <a:cubicBezTo>
                  <a:pt x="1325" y="898"/>
                  <a:pt x="1295" y="892"/>
                  <a:pt x="1265" y="886"/>
                </a:cubicBezTo>
                <a:cubicBezTo>
                  <a:pt x="1269" y="885"/>
                  <a:pt x="1274" y="883"/>
                  <a:pt x="1282" y="880"/>
                </a:cubicBezTo>
                <a:cubicBezTo>
                  <a:pt x="1267" y="877"/>
                  <a:pt x="1255" y="874"/>
                  <a:pt x="1239" y="870"/>
                </a:cubicBezTo>
                <a:cubicBezTo>
                  <a:pt x="1355" y="867"/>
                  <a:pt x="1468" y="863"/>
                  <a:pt x="1581" y="860"/>
                </a:cubicBezTo>
                <a:cubicBezTo>
                  <a:pt x="1581" y="858"/>
                  <a:pt x="1581" y="857"/>
                  <a:pt x="1580" y="855"/>
                </a:cubicBezTo>
                <a:cubicBezTo>
                  <a:pt x="1405" y="854"/>
                  <a:pt x="1230" y="865"/>
                  <a:pt x="1055" y="865"/>
                </a:cubicBezTo>
                <a:cubicBezTo>
                  <a:pt x="1065" y="873"/>
                  <a:pt x="1075" y="881"/>
                  <a:pt x="1084" y="888"/>
                </a:cubicBezTo>
                <a:cubicBezTo>
                  <a:pt x="1083" y="891"/>
                  <a:pt x="1083" y="893"/>
                  <a:pt x="1082" y="896"/>
                </a:cubicBezTo>
                <a:cubicBezTo>
                  <a:pt x="1104" y="892"/>
                  <a:pt x="1126" y="887"/>
                  <a:pt x="1148" y="887"/>
                </a:cubicBezTo>
                <a:cubicBezTo>
                  <a:pt x="1165" y="886"/>
                  <a:pt x="1181" y="893"/>
                  <a:pt x="1198" y="894"/>
                </a:cubicBezTo>
                <a:cubicBezTo>
                  <a:pt x="1225" y="896"/>
                  <a:pt x="1253" y="895"/>
                  <a:pt x="1280" y="896"/>
                </a:cubicBezTo>
                <a:cubicBezTo>
                  <a:pt x="1282" y="896"/>
                  <a:pt x="1283" y="897"/>
                  <a:pt x="1284" y="903"/>
                </a:cubicBezTo>
                <a:cubicBezTo>
                  <a:pt x="1242" y="903"/>
                  <a:pt x="1199" y="903"/>
                  <a:pt x="1151" y="903"/>
                </a:cubicBezTo>
                <a:cubicBezTo>
                  <a:pt x="1157" y="909"/>
                  <a:pt x="1158" y="911"/>
                  <a:pt x="1163" y="916"/>
                </a:cubicBezTo>
                <a:cubicBezTo>
                  <a:pt x="1137" y="918"/>
                  <a:pt x="1114" y="920"/>
                  <a:pt x="1091" y="923"/>
                </a:cubicBezTo>
                <a:cubicBezTo>
                  <a:pt x="1091" y="921"/>
                  <a:pt x="1091" y="920"/>
                  <a:pt x="1091" y="919"/>
                </a:cubicBezTo>
                <a:cubicBezTo>
                  <a:pt x="1104" y="916"/>
                  <a:pt x="1117" y="914"/>
                  <a:pt x="1130" y="912"/>
                </a:cubicBezTo>
                <a:cubicBezTo>
                  <a:pt x="1130" y="911"/>
                  <a:pt x="1130" y="911"/>
                  <a:pt x="1130" y="910"/>
                </a:cubicBezTo>
                <a:cubicBezTo>
                  <a:pt x="1106" y="909"/>
                  <a:pt x="1082" y="907"/>
                  <a:pt x="1059" y="907"/>
                </a:cubicBezTo>
                <a:cubicBezTo>
                  <a:pt x="1057" y="906"/>
                  <a:pt x="1053" y="911"/>
                  <a:pt x="1054" y="913"/>
                </a:cubicBezTo>
                <a:cubicBezTo>
                  <a:pt x="1054" y="915"/>
                  <a:pt x="1058" y="917"/>
                  <a:pt x="1060" y="920"/>
                </a:cubicBezTo>
                <a:cubicBezTo>
                  <a:pt x="1023" y="920"/>
                  <a:pt x="985" y="919"/>
                  <a:pt x="947" y="921"/>
                </a:cubicBezTo>
                <a:cubicBezTo>
                  <a:pt x="928" y="921"/>
                  <a:pt x="909" y="926"/>
                  <a:pt x="889" y="927"/>
                </a:cubicBezTo>
                <a:cubicBezTo>
                  <a:pt x="876" y="929"/>
                  <a:pt x="861" y="931"/>
                  <a:pt x="849" y="928"/>
                </a:cubicBezTo>
                <a:cubicBezTo>
                  <a:pt x="808" y="916"/>
                  <a:pt x="767" y="925"/>
                  <a:pt x="726" y="927"/>
                </a:cubicBezTo>
                <a:cubicBezTo>
                  <a:pt x="715" y="927"/>
                  <a:pt x="705" y="926"/>
                  <a:pt x="693" y="923"/>
                </a:cubicBezTo>
                <a:cubicBezTo>
                  <a:pt x="667" y="916"/>
                  <a:pt x="638" y="921"/>
                  <a:pt x="608" y="921"/>
                </a:cubicBezTo>
                <a:cubicBezTo>
                  <a:pt x="610" y="925"/>
                  <a:pt x="611" y="927"/>
                  <a:pt x="612" y="927"/>
                </a:cubicBezTo>
                <a:cubicBezTo>
                  <a:pt x="636" y="931"/>
                  <a:pt x="661" y="934"/>
                  <a:pt x="686" y="937"/>
                </a:cubicBezTo>
                <a:cubicBezTo>
                  <a:pt x="686" y="940"/>
                  <a:pt x="686" y="942"/>
                  <a:pt x="686" y="944"/>
                </a:cubicBezTo>
                <a:cubicBezTo>
                  <a:pt x="664" y="944"/>
                  <a:pt x="643" y="944"/>
                  <a:pt x="622" y="944"/>
                </a:cubicBezTo>
                <a:cubicBezTo>
                  <a:pt x="589" y="944"/>
                  <a:pt x="557" y="945"/>
                  <a:pt x="524" y="943"/>
                </a:cubicBezTo>
                <a:cubicBezTo>
                  <a:pt x="504" y="942"/>
                  <a:pt x="483" y="937"/>
                  <a:pt x="464" y="948"/>
                </a:cubicBezTo>
                <a:cubicBezTo>
                  <a:pt x="462" y="949"/>
                  <a:pt x="456" y="943"/>
                  <a:pt x="446" y="936"/>
                </a:cubicBezTo>
                <a:cubicBezTo>
                  <a:pt x="424" y="936"/>
                  <a:pt x="395" y="936"/>
                  <a:pt x="365" y="936"/>
                </a:cubicBezTo>
                <a:cubicBezTo>
                  <a:pt x="365" y="935"/>
                  <a:pt x="365" y="934"/>
                  <a:pt x="365" y="933"/>
                </a:cubicBezTo>
                <a:cubicBezTo>
                  <a:pt x="375" y="927"/>
                  <a:pt x="384" y="922"/>
                  <a:pt x="393" y="917"/>
                </a:cubicBezTo>
                <a:cubicBezTo>
                  <a:pt x="368" y="908"/>
                  <a:pt x="342" y="899"/>
                  <a:pt x="316" y="890"/>
                </a:cubicBezTo>
                <a:cubicBezTo>
                  <a:pt x="351" y="893"/>
                  <a:pt x="382" y="912"/>
                  <a:pt x="421" y="898"/>
                </a:cubicBezTo>
                <a:cubicBezTo>
                  <a:pt x="404" y="896"/>
                  <a:pt x="389" y="897"/>
                  <a:pt x="376" y="892"/>
                </a:cubicBezTo>
                <a:cubicBezTo>
                  <a:pt x="364" y="889"/>
                  <a:pt x="343" y="894"/>
                  <a:pt x="347" y="869"/>
                </a:cubicBezTo>
                <a:cubicBezTo>
                  <a:pt x="339" y="869"/>
                  <a:pt x="332" y="868"/>
                  <a:pt x="320" y="867"/>
                </a:cubicBezTo>
                <a:cubicBezTo>
                  <a:pt x="325" y="863"/>
                  <a:pt x="328" y="861"/>
                  <a:pt x="332" y="858"/>
                </a:cubicBezTo>
                <a:cubicBezTo>
                  <a:pt x="320" y="858"/>
                  <a:pt x="309" y="857"/>
                  <a:pt x="292" y="856"/>
                </a:cubicBezTo>
                <a:cubicBezTo>
                  <a:pt x="300" y="850"/>
                  <a:pt x="305" y="847"/>
                  <a:pt x="310" y="843"/>
                </a:cubicBezTo>
                <a:cubicBezTo>
                  <a:pt x="308" y="840"/>
                  <a:pt x="306" y="836"/>
                  <a:pt x="303" y="831"/>
                </a:cubicBezTo>
                <a:cubicBezTo>
                  <a:pt x="284" y="839"/>
                  <a:pt x="280" y="838"/>
                  <a:pt x="280" y="820"/>
                </a:cubicBezTo>
                <a:cubicBezTo>
                  <a:pt x="262" y="822"/>
                  <a:pt x="244" y="826"/>
                  <a:pt x="226" y="826"/>
                </a:cubicBezTo>
                <a:cubicBezTo>
                  <a:pt x="213" y="826"/>
                  <a:pt x="200" y="821"/>
                  <a:pt x="187" y="819"/>
                </a:cubicBezTo>
                <a:cubicBezTo>
                  <a:pt x="181" y="819"/>
                  <a:pt x="174" y="822"/>
                  <a:pt x="168" y="823"/>
                </a:cubicBezTo>
                <a:cubicBezTo>
                  <a:pt x="161" y="823"/>
                  <a:pt x="154" y="821"/>
                  <a:pt x="148" y="821"/>
                </a:cubicBezTo>
                <a:cubicBezTo>
                  <a:pt x="150" y="815"/>
                  <a:pt x="152" y="810"/>
                  <a:pt x="155" y="801"/>
                </a:cubicBezTo>
                <a:cubicBezTo>
                  <a:pt x="146" y="799"/>
                  <a:pt x="136" y="797"/>
                  <a:pt x="126" y="795"/>
                </a:cubicBezTo>
                <a:cubicBezTo>
                  <a:pt x="126" y="793"/>
                  <a:pt x="126" y="792"/>
                  <a:pt x="126" y="790"/>
                </a:cubicBezTo>
                <a:cubicBezTo>
                  <a:pt x="182" y="776"/>
                  <a:pt x="238" y="762"/>
                  <a:pt x="294" y="747"/>
                </a:cubicBezTo>
                <a:cubicBezTo>
                  <a:pt x="294" y="746"/>
                  <a:pt x="294" y="745"/>
                  <a:pt x="293" y="743"/>
                </a:cubicBezTo>
                <a:cubicBezTo>
                  <a:pt x="273" y="735"/>
                  <a:pt x="252" y="728"/>
                  <a:pt x="232" y="720"/>
                </a:cubicBezTo>
                <a:cubicBezTo>
                  <a:pt x="232" y="718"/>
                  <a:pt x="233" y="716"/>
                  <a:pt x="233" y="714"/>
                </a:cubicBezTo>
                <a:cubicBezTo>
                  <a:pt x="239" y="715"/>
                  <a:pt x="244" y="716"/>
                  <a:pt x="252" y="717"/>
                </a:cubicBezTo>
                <a:cubicBezTo>
                  <a:pt x="247" y="712"/>
                  <a:pt x="244" y="708"/>
                  <a:pt x="238" y="701"/>
                </a:cubicBezTo>
                <a:cubicBezTo>
                  <a:pt x="253" y="705"/>
                  <a:pt x="265" y="708"/>
                  <a:pt x="278" y="712"/>
                </a:cubicBezTo>
                <a:cubicBezTo>
                  <a:pt x="273" y="704"/>
                  <a:pt x="269" y="699"/>
                  <a:pt x="266" y="695"/>
                </a:cubicBezTo>
                <a:cubicBezTo>
                  <a:pt x="272" y="691"/>
                  <a:pt x="279" y="689"/>
                  <a:pt x="285" y="686"/>
                </a:cubicBezTo>
                <a:cubicBezTo>
                  <a:pt x="274" y="677"/>
                  <a:pt x="265" y="669"/>
                  <a:pt x="256" y="662"/>
                </a:cubicBezTo>
                <a:cubicBezTo>
                  <a:pt x="262" y="658"/>
                  <a:pt x="268" y="655"/>
                  <a:pt x="278" y="648"/>
                </a:cubicBezTo>
                <a:cubicBezTo>
                  <a:pt x="260" y="645"/>
                  <a:pt x="245" y="641"/>
                  <a:pt x="230" y="641"/>
                </a:cubicBezTo>
                <a:cubicBezTo>
                  <a:pt x="217" y="641"/>
                  <a:pt x="210" y="639"/>
                  <a:pt x="204" y="626"/>
                </a:cubicBezTo>
                <a:cubicBezTo>
                  <a:pt x="201" y="617"/>
                  <a:pt x="190" y="611"/>
                  <a:pt x="182" y="606"/>
                </a:cubicBezTo>
                <a:cubicBezTo>
                  <a:pt x="164" y="595"/>
                  <a:pt x="164" y="596"/>
                  <a:pt x="179" y="578"/>
                </a:cubicBezTo>
                <a:cubicBezTo>
                  <a:pt x="173" y="576"/>
                  <a:pt x="168" y="575"/>
                  <a:pt x="164" y="573"/>
                </a:cubicBezTo>
                <a:cubicBezTo>
                  <a:pt x="185" y="546"/>
                  <a:pt x="205" y="519"/>
                  <a:pt x="243" y="512"/>
                </a:cubicBezTo>
                <a:cubicBezTo>
                  <a:pt x="242" y="510"/>
                  <a:pt x="241" y="508"/>
                  <a:pt x="240" y="506"/>
                </a:cubicBezTo>
                <a:cubicBezTo>
                  <a:pt x="210" y="509"/>
                  <a:pt x="180" y="515"/>
                  <a:pt x="150" y="513"/>
                </a:cubicBezTo>
                <a:cubicBezTo>
                  <a:pt x="123" y="511"/>
                  <a:pt x="91" y="522"/>
                  <a:pt x="69" y="493"/>
                </a:cubicBezTo>
                <a:cubicBezTo>
                  <a:pt x="53" y="514"/>
                  <a:pt x="37" y="498"/>
                  <a:pt x="23" y="495"/>
                </a:cubicBezTo>
                <a:cubicBezTo>
                  <a:pt x="20" y="488"/>
                  <a:pt x="17" y="482"/>
                  <a:pt x="16" y="476"/>
                </a:cubicBezTo>
                <a:cubicBezTo>
                  <a:pt x="13" y="465"/>
                  <a:pt x="12" y="452"/>
                  <a:pt x="25" y="448"/>
                </a:cubicBezTo>
                <a:cubicBezTo>
                  <a:pt x="37" y="445"/>
                  <a:pt x="35" y="437"/>
                  <a:pt x="32" y="432"/>
                </a:cubicBezTo>
                <a:cubicBezTo>
                  <a:pt x="20" y="414"/>
                  <a:pt x="34" y="407"/>
                  <a:pt x="44" y="398"/>
                </a:cubicBezTo>
                <a:cubicBezTo>
                  <a:pt x="52" y="404"/>
                  <a:pt x="61" y="410"/>
                  <a:pt x="69" y="416"/>
                </a:cubicBezTo>
                <a:cubicBezTo>
                  <a:pt x="71" y="415"/>
                  <a:pt x="72" y="414"/>
                  <a:pt x="74" y="413"/>
                </a:cubicBezTo>
                <a:cubicBezTo>
                  <a:pt x="72" y="407"/>
                  <a:pt x="71" y="397"/>
                  <a:pt x="68" y="396"/>
                </a:cubicBezTo>
                <a:cubicBezTo>
                  <a:pt x="61" y="395"/>
                  <a:pt x="52" y="398"/>
                  <a:pt x="44" y="398"/>
                </a:cubicBezTo>
                <a:close/>
                <a:moveTo>
                  <a:pt x="3086" y="869"/>
                </a:moveTo>
                <a:cubicBezTo>
                  <a:pt x="3086" y="868"/>
                  <a:pt x="3085" y="868"/>
                  <a:pt x="3085" y="867"/>
                </a:cubicBezTo>
                <a:cubicBezTo>
                  <a:pt x="3069" y="865"/>
                  <a:pt x="3054" y="863"/>
                  <a:pt x="3038" y="862"/>
                </a:cubicBezTo>
                <a:cubicBezTo>
                  <a:pt x="2981" y="857"/>
                  <a:pt x="2923" y="866"/>
                  <a:pt x="2866" y="860"/>
                </a:cubicBezTo>
                <a:cubicBezTo>
                  <a:pt x="2847" y="858"/>
                  <a:pt x="2828" y="863"/>
                  <a:pt x="2810" y="862"/>
                </a:cubicBezTo>
                <a:cubicBezTo>
                  <a:pt x="2774" y="860"/>
                  <a:pt x="2739" y="855"/>
                  <a:pt x="2703" y="854"/>
                </a:cubicBezTo>
                <a:cubicBezTo>
                  <a:pt x="2630" y="851"/>
                  <a:pt x="2558" y="850"/>
                  <a:pt x="2485" y="849"/>
                </a:cubicBezTo>
                <a:cubicBezTo>
                  <a:pt x="2474" y="848"/>
                  <a:pt x="2462" y="847"/>
                  <a:pt x="2451" y="846"/>
                </a:cubicBezTo>
                <a:cubicBezTo>
                  <a:pt x="2459" y="852"/>
                  <a:pt x="2469" y="854"/>
                  <a:pt x="2478" y="854"/>
                </a:cubicBezTo>
                <a:cubicBezTo>
                  <a:pt x="2521" y="856"/>
                  <a:pt x="2564" y="858"/>
                  <a:pt x="2607" y="860"/>
                </a:cubicBezTo>
                <a:cubicBezTo>
                  <a:pt x="2647" y="863"/>
                  <a:pt x="2688" y="867"/>
                  <a:pt x="2728" y="869"/>
                </a:cubicBezTo>
                <a:cubicBezTo>
                  <a:pt x="2799" y="871"/>
                  <a:pt x="2870" y="873"/>
                  <a:pt x="2942" y="875"/>
                </a:cubicBezTo>
                <a:cubicBezTo>
                  <a:pt x="2976" y="876"/>
                  <a:pt x="3011" y="877"/>
                  <a:pt x="3045" y="876"/>
                </a:cubicBezTo>
                <a:cubicBezTo>
                  <a:pt x="3059" y="876"/>
                  <a:pt x="3073" y="872"/>
                  <a:pt x="3086" y="869"/>
                </a:cubicBezTo>
                <a:close/>
                <a:moveTo>
                  <a:pt x="1567" y="812"/>
                </a:moveTo>
                <a:cubicBezTo>
                  <a:pt x="1567" y="812"/>
                  <a:pt x="1567" y="811"/>
                  <a:pt x="1566" y="810"/>
                </a:cubicBezTo>
                <a:cubicBezTo>
                  <a:pt x="1402" y="814"/>
                  <a:pt x="1237" y="818"/>
                  <a:pt x="1072" y="822"/>
                </a:cubicBezTo>
                <a:cubicBezTo>
                  <a:pt x="1098" y="827"/>
                  <a:pt x="1123" y="831"/>
                  <a:pt x="1148" y="832"/>
                </a:cubicBezTo>
                <a:cubicBezTo>
                  <a:pt x="1199" y="832"/>
                  <a:pt x="1249" y="829"/>
                  <a:pt x="1299" y="829"/>
                </a:cubicBezTo>
                <a:cubicBezTo>
                  <a:pt x="1358" y="828"/>
                  <a:pt x="1417" y="831"/>
                  <a:pt x="1476" y="828"/>
                </a:cubicBezTo>
                <a:cubicBezTo>
                  <a:pt x="1506" y="827"/>
                  <a:pt x="1536" y="818"/>
                  <a:pt x="1567" y="812"/>
                </a:cubicBezTo>
                <a:close/>
                <a:moveTo>
                  <a:pt x="3131" y="849"/>
                </a:moveTo>
                <a:cubicBezTo>
                  <a:pt x="3162" y="858"/>
                  <a:pt x="3196" y="839"/>
                  <a:pt x="3228" y="860"/>
                </a:cubicBezTo>
                <a:cubicBezTo>
                  <a:pt x="3183" y="862"/>
                  <a:pt x="3142" y="864"/>
                  <a:pt x="3102" y="866"/>
                </a:cubicBezTo>
                <a:cubicBezTo>
                  <a:pt x="3102" y="868"/>
                  <a:pt x="3102" y="869"/>
                  <a:pt x="3102" y="871"/>
                </a:cubicBezTo>
                <a:cubicBezTo>
                  <a:pt x="3198" y="871"/>
                  <a:pt x="3294" y="871"/>
                  <a:pt x="3390" y="871"/>
                </a:cubicBezTo>
                <a:cubicBezTo>
                  <a:pt x="3390" y="868"/>
                  <a:pt x="3390" y="865"/>
                  <a:pt x="3390" y="861"/>
                </a:cubicBezTo>
                <a:cubicBezTo>
                  <a:pt x="3348" y="861"/>
                  <a:pt x="3305" y="861"/>
                  <a:pt x="3263" y="861"/>
                </a:cubicBezTo>
                <a:cubicBezTo>
                  <a:pt x="3263" y="858"/>
                  <a:pt x="3263" y="855"/>
                  <a:pt x="3263" y="852"/>
                </a:cubicBezTo>
                <a:cubicBezTo>
                  <a:pt x="3294" y="852"/>
                  <a:pt x="3325" y="852"/>
                  <a:pt x="3357" y="852"/>
                </a:cubicBezTo>
                <a:cubicBezTo>
                  <a:pt x="3282" y="846"/>
                  <a:pt x="3207" y="825"/>
                  <a:pt x="3131" y="849"/>
                </a:cubicBezTo>
                <a:close/>
                <a:moveTo>
                  <a:pt x="1026" y="782"/>
                </a:moveTo>
                <a:cubicBezTo>
                  <a:pt x="1093" y="779"/>
                  <a:pt x="1164" y="775"/>
                  <a:pt x="1235" y="772"/>
                </a:cubicBezTo>
                <a:cubicBezTo>
                  <a:pt x="1228" y="768"/>
                  <a:pt x="1220" y="765"/>
                  <a:pt x="1212" y="765"/>
                </a:cubicBezTo>
                <a:cubicBezTo>
                  <a:pt x="1198" y="765"/>
                  <a:pt x="1184" y="768"/>
                  <a:pt x="1171" y="767"/>
                </a:cubicBezTo>
                <a:cubicBezTo>
                  <a:pt x="1125" y="766"/>
                  <a:pt x="1080" y="764"/>
                  <a:pt x="1034" y="764"/>
                </a:cubicBezTo>
                <a:cubicBezTo>
                  <a:pt x="1015" y="763"/>
                  <a:pt x="995" y="765"/>
                  <a:pt x="975" y="766"/>
                </a:cubicBezTo>
                <a:cubicBezTo>
                  <a:pt x="975" y="768"/>
                  <a:pt x="975" y="770"/>
                  <a:pt x="976" y="772"/>
                </a:cubicBezTo>
                <a:cubicBezTo>
                  <a:pt x="994" y="773"/>
                  <a:pt x="1013" y="775"/>
                  <a:pt x="1031" y="776"/>
                </a:cubicBezTo>
                <a:cubicBezTo>
                  <a:pt x="1031" y="778"/>
                  <a:pt x="1031" y="780"/>
                  <a:pt x="1031" y="781"/>
                </a:cubicBezTo>
                <a:cubicBezTo>
                  <a:pt x="1028" y="782"/>
                  <a:pt x="1025" y="782"/>
                  <a:pt x="1026" y="782"/>
                </a:cubicBezTo>
                <a:close/>
                <a:moveTo>
                  <a:pt x="1715" y="582"/>
                </a:moveTo>
                <a:cubicBezTo>
                  <a:pt x="1715" y="585"/>
                  <a:pt x="1715" y="587"/>
                  <a:pt x="1715" y="590"/>
                </a:cubicBezTo>
                <a:cubicBezTo>
                  <a:pt x="1775" y="590"/>
                  <a:pt x="1834" y="589"/>
                  <a:pt x="1893" y="590"/>
                </a:cubicBezTo>
                <a:cubicBezTo>
                  <a:pt x="1930" y="591"/>
                  <a:pt x="1968" y="583"/>
                  <a:pt x="2004" y="598"/>
                </a:cubicBezTo>
                <a:cubicBezTo>
                  <a:pt x="2013" y="601"/>
                  <a:pt x="2023" y="599"/>
                  <a:pt x="2033" y="600"/>
                </a:cubicBezTo>
                <a:cubicBezTo>
                  <a:pt x="2033" y="599"/>
                  <a:pt x="2033" y="598"/>
                  <a:pt x="2033" y="597"/>
                </a:cubicBezTo>
                <a:cubicBezTo>
                  <a:pt x="2024" y="596"/>
                  <a:pt x="2015" y="594"/>
                  <a:pt x="2006" y="593"/>
                </a:cubicBezTo>
                <a:cubicBezTo>
                  <a:pt x="2006" y="592"/>
                  <a:pt x="2006" y="590"/>
                  <a:pt x="2006" y="589"/>
                </a:cubicBezTo>
                <a:cubicBezTo>
                  <a:pt x="2032" y="588"/>
                  <a:pt x="2058" y="586"/>
                  <a:pt x="2084" y="585"/>
                </a:cubicBezTo>
                <a:cubicBezTo>
                  <a:pt x="2084" y="584"/>
                  <a:pt x="2084" y="583"/>
                  <a:pt x="2084" y="582"/>
                </a:cubicBezTo>
                <a:cubicBezTo>
                  <a:pt x="1961" y="582"/>
                  <a:pt x="1838" y="582"/>
                  <a:pt x="1715" y="582"/>
                </a:cubicBezTo>
                <a:close/>
                <a:moveTo>
                  <a:pt x="1860" y="846"/>
                </a:moveTo>
                <a:cubicBezTo>
                  <a:pt x="1973" y="858"/>
                  <a:pt x="2082" y="850"/>
                  <a:pt x="2190" y="852"/>
                </a:cubicBezTo>
                <a:cubicBezTo>
                  <a:pt x="2190" y="850"/>
                  <a:pt x="2190" y="848"/>
                  <a:pt x="2190" y="846"/>
                </a:cubicBezTo>
                <a:cubicBezTo>
                  <a:pt x="2082" y="846"/>
                  <a:pt x="1974" y="846"/>
                  <a:pt x="1860" y="846"/>
                </a:cubicBezTo>
                <a:close/>
                <a:moveTo>
                  <a:pt x="2732" y="497"/>
                </a:moveTo>
                <a:cubicBezTo>
                  <a:pt x="2732" y="499"/>
                  <a:pt x="2733" y="501"/>
                  <a:pt x="2733" y="503"/>
                </a:cubicBezTo>
                <a:cubicBezTo>
                  <a:pt x="2815" y="505"/>
                  <a:pt x="2897" y="507"/>
                  <a:pt x="2979" y="503"/>
                </a:cubicBezTo>
                <a:cubicBezTo>
                  <a:pt x="2979" y="501"/>
                  <a:pt x="2979" y="499"/>
                  <a:pt x="2979" y="497"/>
                </a:cubicBezTo>
                <a:cubicBezTo>
                  <a:pt x="2897" y="497"/>
                  <a:pt x="2815" y="497"/>
                  <a:pt x="2732" y="497"/>
                </a:cubicBezTo>
                <a:close/>
                <a:moveTo>
                  <a:pt x="1642" y="871"/>
                </a:moveTo>
                <a:cubicBezTo>
                  <a:pt x="1622" y="871"/>
                  <a:pt x="1604" y="871"/>
                  <a:pt x="1586" y="871"/>
                </a:cubicBezTo>
                <a:cubicBezTo>
                  <a:pt x="1586" y="871"/>
                  <a:pt x="1586" y="872"/>
                  <a:pt x="1586" y="873"/>
                </a:cubicBezTo>
                <a:cubicBezTo>
                  <a:pt x="1593" y="874"/>
                  <a:pt x="1600" y="874"/>
                  <a:pt x="1607" y="874"/>
                </a:cubicBezTo>
                <a:cubicBezTo>
                  <a:pt x="1607" y="876"/>
                  <a:pt x="1607" y="878"/>
                  <a:pt x="1607" y="879"/>
                </a:cubicBezTo>
                <a:cubicBezTo>
                  <a:pt x="1578" y="879"/>
                  <a:pt x="1548" y="879"/>
                  <a:pt x="1519" y="879"/>
                </a:cubicBezTo>
                <a:cubicBezTo>
                  <a:pt x="1519" y="881"/>
                  <a:pt x="1519" y="883"/>
                  <a:pt x="1519" y="885"/>
                </a:cubicBezTo>
                <a:cubicBezTo>
                  <a:pt x="1534" y="885"/>
                  <a:pt x="1550" y="885"/>
                  <a:pt x="1565" y="885"/>
                </a:cubicBezTo>
                <a:cubicBezTo>
                  <a:pt x="1565" y="886"/>
                  <a:pt x="1565" y="887"/>
                  <a:pt x="1565" y="889"/>
                </a:cubicBezTo>
                <a:cubicBezTo>
                  <a:pt x="1558" y="890"/>
                  <a:pt x="1551" y="891"/>
                  <a:pt x="1544" y="892"/>
                </a:cubicBezTo>
                <a:cubicBezTo>
                  <a:pt x="1544" y="893"/>
                  <a:pt x="1544" y="894"/>
                  <a:pt x="1544" y="895"/>
                </a:cubicBezTo>
                <a:cubicBezTo>
                  <a:pt x="1590" y="890"/>
                  <a:pt x="1636" y="885"/>
                  <a:pt x="1682" y="880"/>
                </a:cubicBezTo>
                <a:cubicBezTo>
                  <a:pt x="1682" y="879"/>
                  <a:pt x="1682" y="878"/>
                  <a:pt x="1682" y="877"/>
                </a:cubicBezTo>
                <a:cubicBezTo>
                  <a:pt x="1666" y="877"/>
                  <a:pt x="1651" y="877"/>
                  <a:pt x="1633" y="877"/>
                </a:cubicBezTo>
                <a:cubicBezTo>
                  <a:pt x="1637" y="874"/>
                  <a:pt x="1639" y="873"/>
                  <a:pt x="1642" y="871"/>
                </a:cubicBezTo>
                <a:close/>
                <a:moveTo>
                  <a:pt x="3146" y="164"/>
                </a:moveTo>
                <a:cubicBezTo>
                  <a:pt x="3146" y="166"/>
                  <a:pt x="3146" y="167"/>
                  <a:pt x="3146" y="168"/>
                </a:cubicBezTo>
                <a:cubicBezTo>
                  <a:pt x="3185" y="168"/>
                  <a:pt x="3224" y="168"/>
                  <a:pt x="3263" y="168"/>
                </a:cubicBezTo>
                <a:cubicBezTo>
                  <a:pt x="3237" y="156"/>
                  <a:pt x="3211" y="142"/>
                  <a:pt x="3180" y="155"/>
                </a:cubicBezTo>
                <a:cubicBezTo>
                  <a:pt x="3191" y="158"/>
                  <a:pt x="3202" y="160"/>
                  <a:pt x="3213" y="162"/>
                </a:cubicBezTo>
                <a:cubicBezTo>
                  <a:pt x="3213" y="163"/>
                  <a:pt x="3213" y="164"/>
                  <a:pt x="3212" y="164"/>
                </a:cubicBezTo>
                <a:cubicBezTo>
                  <a:pt x="3190" y="164"/>
                  <a:pt x="3168" y="164"/>
                  <a:pt x="3146" y="164"/>
                </a:cubicBezTo>
                <a:close/>
                <a:moveTo>
                  <a:pt x="2203" y="745"/>
                </a:moveTo>
                <a:cubicBezTo>
                  <a:pt x="2204" y="744"/>
                  <a:pt x="2204" y="742"/>
                  <a:pt x="2204" y="741"/>
                </a:cubicBezTo>
                <a:cubicBezTo>
                  <a:pt x="2221" y="743"/>
                  <a:pt x="2238" y="744"/>
                  <a:pt x="2256" y="746"/>
                </a:cubicBezTo>
                <a:cubicBezTo>
                  <a:pt x="2256" y="743"/>
                  <a:pt x="2256" y="741"/>
                  <a:pt x="2256" y="738"/>
                </a:cubicBezTo>
                <a:cubicBezTo>
                  <a:pt x="2212" y="738"/>
                  <a:pt x="2169" y="738"/>
                  <a:pt x="2125" y="738"/>
                </a:cubicBezTo>
                <a:cubicBezTo>
                  <a:pt x="2125" y="739"/>
                  <a:pt x="2125" y="740"/>
                  <a:pt x="2125" y="742"/>
                </a:cubicBezTo>
                <a:cubicBezTo>
                  <a:pt x="2157" y="744"/>
                  <a:pt x="2190" y="747"/>
                  <a:pt x="2222" y="750"/>
                </a:cubicBezTo>
                <a:cubicBezTo>
                  <a:pt x="2222" y="748"/>
                  <a:pt x="2223" y="747"/>
                  <a:pt x="2223" y="745"/>
                </a:cubicBezTo>
                <a:cubicBezTo>
                  <a:pt x="2216" y="745"/>
                  <a:pt x="2210" y="745"/>
                  <a:pt x="2203" y="745"/>
                </a:cubicBezTo>
                <a:close/>
                <a:moveTo>
                  <a:pt x="2500" y="797"/>
                </a:moveTo>
                <a:cubicBezTo>
                  <a:pt x="2500" y="796"/>
                  <a:pt x="2500" y="795"/>
                  <a:pt x="2500" y="794"/>
                </a:cubicBezTo>
                <a:cubicBezTo>
                  <a:pt x="2483" y="794"/>
                  <a:pt x="2466" y="794"/>
                  <a:pt x="2448" y="794"/>
                </a:cubicBezTo>
                <a:cubicBezTo>
                  <a:pt x="2431" y="794"/>
                  <a:pt x="2414" y="793"/>
                  <a:pt x="2397" y="793"/>
                </a:cubicBezTo>
                <a:cubicBezTo>
                  <a:pt x="2379" y="792"/>
                  <a:pt x="2362" y="791"/>
                  <a:pt x="2345" y="791"/>
                </a:cubicBezTo>
                <a:cubicBezTo>
                  <a:pt x="2329" y="791"/>
                  <a:pt x="2313" y="793"/>
                  <a:pt x="2296" y="794"/>
                </a:cubicBezTo>
                <a:cubicBezTo>
                  <a:pt x="2297" y="795"/>
                  <a:pt x="2297" y="796"/>
                  <a:pt x="2297" y="797"/>
                </a:cubicBezTo>
                <a:cubicBezTo>
                  <a:pt x="2364" y="797"/>
                  <a:pt x="2432" y="797"/>
                  <a:pt x="2500" y="797"/>
                </a:cubicBezTo>
                <a:close/>
                <a:moveTo>
                  <a:pt x="2362" y="737"/>
                </a:moveTo>
                <a:cubicBezTo>
                  <a:pt x="2363" y="736"/>
                  <a:pt x="2364" y="735"/>
                  <a:pt x="2364" y="733"/>
                </a:cubicBezTo>
                <a:cubicBezTo>
                  <a:pt x="2331" y="733"/>
                  <a:pt x="2299" y="733"/>
                  <a:pt x="2268" y="733"/>
                </a:cubicBezTo>
                <a:cubicBezTo>
                  <a:pt x="2287" y="757"/>
                  <a:pt x="2312" y="745"/>
                  <a:pt x="2335" y="744"/>
                </a:cubicBezTo>
                <a:cubicBezTo>
                  <a:pt x="2334" y="742"/>
                  <a:pt x="2332" y="741"/>
                  <a:pt x="2328" y="737"/>
                </a:cubicBezTo>
                <a:cubicBezTo>
                  <a:pt x="2341" y="737"/>
                  <a:pt x="2352" y="737"/>
                  <a:pt x="2362" y="737"/>
                </a:cubicBezTo>
                <a:close/>
                <a:moveTo>
                  <a:pt x="509" y="791"/>
                </a:moveTo>
                <a:cubicBezTo>
                  <a:pt x="482" y="772"/>
                  <a:pt x="449" y="774"/>
                  <a:pt x="433" y="791"/>
                </a:cubicBezTo>
                <a:cubicBezTo>
                  <a:pt x="456" y="791"/>
                  <a:pt x="480" y="791"/>
                  <a:pt x="509" y="791"/>
                </a:cubicBezTo>
                <a:close/>
                <a:moveTo>
                  <a:pt x="1394" y="774"/>
                </a:moveTo>
                <a:cubicBezTo>
                  <a:pt x="1394" y="773"/>
                  <a:pt x="1394" y="771"/>
                  <a:pt x="1394" y="769"/>
                </a:cubicBezTo>
                <a:cubicBezTo>
                  <a:pt x="1359" y="769"/>
                  <a:pt x="1324" y="769"/>
                  <a:pt x="1289" y="769"/>
                </a:cubicBezTo>
                <a:cubicBezTo>
                  <a:pt x="1289" y="771"/>
                  <a:pt x="1289" y="773"/>
                  <a:pt x="1289" y="774"/>
                </a:cubicBezTo>
                <a:cubicBezTo>
                  <a:pt x="1324" y="774"/>
                  <a:pt x="1359" y="774"/>
                  <a:pt x="1394" y="774"/>
                </a:cubicBezTo>
                <a:close/>
                <a:moveTo>
                  <a:pt x="2394" y="834"/>
                </a:moveTo>
                <a:cubicBezTo>
                  <a:pt x="2394" y="832"/>
                  <a:pt x="2394" y="829"/>
                  <a:pt x="2394" y="827"/>
                </a:cubicBezTo>
                <a:cubicBezTo>
                  <a:pt x="2364" y="825"/>
                  <a:pt x="2334" y="823"/>
                  <a:pt x="2304" y="820"/>
                </a:cubicBezTo>
                <a:cubicBezTo>
                  <a:pt x="2303" y="823"/>
                  <a:pt x="2303" y="826"/>
                  <a:pt x="2303" y="829"/>
                </a:cubicBezTo>
                <a:cubicBezTo>
                  <a:pt x="2333" y="831"/>
                  <a:pt x="2364" y="833"/>
                  <a:pt x="2394" y="834"/>
                </a:cubicBezTo>
                <a:close/>
                <a:moveTo>
                  <a:pt x="2941" y="921"/>
                </a:moveTo>
                <a:cubicBezTo>
                  <a:pt x="2941" y="922"/>
                  <a:pt x="2941" y="924"/>
                  <a:pt x="2941" y="925"/>
                </a:cubicBezTo>
                <a:cubicBezTo>
                  <a:pt x="2984" y="925"/>
                  <a:pt x="3027" y="925"/>
                  <a:pt x="3069" y="925"/>
                </a:cubicBezTo>
                <a:cubicBezTo>
                  <a:pt x="3069" y="924"/>
                  <a:pt x="3069" y="922"/>
                  <a:pt x="3069" y="921"/>
                </a:cubicBezTo>
                <a:cubicBezTo>
                  <a:pt x="3027" y="921"/>
                  <a:pt x="2984" y="921"/>
                  <a:pt x="2941" y="921"/>
                </a:cubicBezTo>
                <a:close/>
                <a:moveTo>
                  <a:pt x="1277" y="670"/>
                </a:moveTo>
                <a:cubicBezTo>
                  <a:pt x="1277" y="668"/>
                  <a:pt x="1277" y="667"/>
                  <a:pt x="1277" y="666"/>
                </a:cubicBezTo>
                <a:cubicBezTo>
                  <a:pt x="1242" y="666"/>
                  <a:pt x="1206" y="666"/>
                  <a:pt x="1171" y="666"/>
                </a:cubicBezTo>
                <a:cubicBezTo>
                  <a:pt x="1171" y="667"/>
                  <a:pt x="1171" y="668"/>
                  <a:pt x="1171" y="670"/>
                </a:cubicBezTo>
                <a:cubicBezTo>
                  <a:pt x="1206" y="670"/>
                  <a:pt x="1242" y="670"/>
                  <a:pt x="1277" y="670"/>
                </a:cubicBezTo>
                <a:close/>
                <a:moveTo>
                  <a:pt x="2225" y="905"/>
                </a:moveTo>
                <a:cubicBezTo>
                  <a:pt x="2225" y="907"/>
                  <a:pt x="2225" y="909"/>
                  <a:pt x="2225" y="910"/>
                </a:cubicBezTo>
                <a:cubicBezTo>
                  <a:pt x="2257" y="910"/>
                  <a:pt x="2289" y="910"/>
                  <a:pt x="2321" y="910"/>
                </a:cubicBezTo>
                <a:cubicBezTo>
                  <a:pt x="2321" y="909"/>
                  <a:pt x="2321" y="907"/>
                  <a:pt x="2321" y="905"/>
                </a:cubicBezTo>
                <a:cubicBezTo>
                  <a:pt x="2289" y="905"/>
                  <a:pt x="2257" y="905"/>
                  <a:pt x="2225" y="905"/>
                </a:cubicBezTo>
                <a:close/>
                <a:moveTo>
                  <a:pt x="2738" y="874"/>
                </a:moveTo>
                <a:cubicBezTo>
                  <a:pt x="2738" y="876"/>
                  <a:pt x="2737" y="879"/>
                  <a:pt x="2737" y="881"/>
                </a:cubicBezTo>
                <a:cubicBezTo>
                  <a:pt x="2769" y="886"/>
                  <a:pt x="2801" y="891"/>
                  <a:pt x="2834" y="896"/>
                </a:cubicBezTo>
                <a:cubicBezTo>
                  <a:pt x="2834" y="894"/>
                  <a:pt x="2834" y="893"/>
                  <a:pt x="2835" y="891"/>
                </a:cubicBezTo>
                <a:cubicBezTo>
                  <a:pt x="2821" y="890"/>
                  <a:pt x="2807" y="889"/>
                  <a:pt x="2793" y="886"/>
                </a:cubicBezTo>
                <a:cubicBezTo>
                  <a:pt x="2775" y="883"/>
                  <a:pt x="2756" y="878"/>
                  <a:pt x="2738" y="874"/>
                </a:cubicBezTo>
                <a:close/>
                <a:moveTo>
                  <a:pt x="1637" y="745"/>
                </a:moveTo>
                <a:cubicBezTo>
                  <a:pt x="1637" y="746"/>
                  <a:pt x="1637" y="748"/>
                  <a:pt x="1637" y="749"/>
                </a:cubicBezTo>
                <a:cubicBezTo>
                  <a:pt x="1672" y="749"/>
                  <a:pt x="1706" y="749"/>
                  <a:pt x="1741" y="749"/>
                </a:cubicBezTo>
                <a:cubicBezTo>
                  <a:pt x="1741" y="748"/>
                  <a:pt x="1741" y="746"/>
                  <a:pt x="1741" y="745"/>
                </a:cubicBezTo>
                <a:cubicBezTo>
                  <a:pt x="1706" y="745"/>
                  <a:pt x="1671" y="745"/>
                  <a:pt x="1637" y="745"/>
                </a:cubicBezTo>
                <a:close/>
                <a:moveTo>
                  <a:pt x="3074" y="946"/>
                </a:moveTo>
                <a:cubicBezTo>
                  <a:pt x="3054" y="925"/>
                  <a:pt x="3036" y="935"/>
                  <a:pt x="3019" y="935"/>
                </a:cubicBezTo>
                <a:cubicBezTo>
                  <a:pt x="3019" y="938"/>
                  <a:pt x="3019" y="940"/>
                  <a:pt x="3019" y="942"/>
                </a:cubicBezTo>
                <a:cubicBezTo>
                  <a:pt x="3036" y="944"/>
                  <a:pt x="3053" y="945"/>
                  <a:pt x="3074" y="946"/>
                </a:cubicBezTo>
                <a:close/>
                <a:moveTo>
                  <a:pt x="1219" y="846"/>
                </a:moveTo>
                <a:cubicBezTo>
                  <a:pt x="1219" y="847"/>
                  <a:pt x="1219" y="848"/>
                  <a:pt x="1219" y="848"/>
                </a:cubicBezTo>
                <a:cubicBezTo>
                  <a:pt x="1261" y="848"/>
                  <a:pt x="1302" y="848"/>
                  <a:pt x="1344" y="848"/>
                </a:cubicBezTo>
                <a:cubicBezTo>
                  <a:pt x="1344" y="848"/>
                  <a:pt x="1344" y="847"/>
                  <a:pt x="1344" y="846"/>
                </a:cubicBezTo>
                <a:cubicBezTo>
                  <a:pt x="1302" y="846"/>
                  <a:pt x="1261" y="846"/>
                  <a:pt x="1219" y="846"/>
                </a:cubicBezTo>
                <a:close/>
                <a:moveTo>
                  <a:pt x="3055" y="502"/>
                </a:moveTo>
                <a:cubicBezTo>
                  <a:pt x="3055" y="500"/>
                  <a:pt x="3055" y="498"/>
                  <a:pt x="3055" y="497"/>
                </a:cubicBezTo>
                <a:cubicBezTo>
                  <a:pt x="3038" y="497"/>
                  <a:pt x="3022" y="497"/>
                  <a:pt x="3005" y="497"/>
                </a:cubicBezTo>
                <a:cubicBezTo>
                  <a:pt x="3005" y="499"/>
                  <a:pt x="3006" y="502"/>
                  <a:pt x="3006" y="504"/>
                </a:cubicBezTo>
                <a:cubicBezTo>
                  <a:pt x="3022" y="504"/>
                  <a:pt x="3039" y="503"/>
                  <a:pt x="3055" y="502"/>
                </a:cubicBezTo>
                <a:close/>
                <a:moveTo>
                  <a:pt x="653" y="768"/>
                </a:moveTo>
                <a:cubicBezTo>
                  <a:pt x="653" y="771"/>
                  <a:pt x="654" y="774"/>
                  <a:pt x="654" y="776"/>
                </a:cubicBezTo>
                <a:cubicBezTo>
                  <a:pt x="686" y="775"/>
                  <a:pt x="718" y="773"/>
                  <a:pt x="750" y="771"/>
                </a:cubicBezTo>
                <a:cubicBezTo>
                  <a:pt x="750" y="770"/>
                  <a:pt x="750" y="769"/>
                  <a:pt x="750" y="768"/>
                </a:cubicBezTo>
                <a:cubicBezTo>
                  <a:pt x="717" y="768"/>
                  <a:pt x="685" y="768"/>
                  <a:pt x="653" y="768"/>
                </a:cubicBezTo>
                <a:close/>
                <a:moveTo>
                  <a:pt x="281" y="794"/>
                </a:moveTo>
                <a:cubicBezTo>
                  <a:pt x="282" y="797"/>
                  <a:pt x="283" y="800"/>
                  <a:pt x="283" y="802"/>
                </a:cubicBezTo>
                <a:cubicBezTo>
                  <a:pt x="302" y="798"/>
                  <a:pt x="320" y="794"/>
                  <a:pt x="338" y="790"/>
                </a:cubicBezTo>
                <a:cubicBezTo>
                  <a:pt x="338" y="788"/>
                  <a:pt x="338" y="786"/>
                  <a:pt x="337" y="784"/>
                </a:cubicBezTo>
                <a:cubicBezTo>
                  <a:pt x="318" y="787"/>
                  <a:pt x="300" y="791"/>
                  <a:pt x="281" y="794"/>
                </a:cubicBezTo>
                <a:close/>
                <a:moveTo>
                  <a:pt x="2788" y="721"/>
                </a:moveTo>
                <a:cubicBezTo>
                  <a:pt x="2762" y="704"/>
                  <a:pt x="2742" y="715"/>
                  <a:pt x="2722" y="721"/>
                </a:cubicBezTo>
                <a:cubicBezTo>
                  <a:pt x="2742" y="721"/>
                  <a:pt x="2762" y="721"/>
                  <a:pt x="2788" y="721"/>
                </a:cubicBezTo>
                <a:close/>
                <a:moveTo>
                  <a:pt x="3306" y="717"/>
                </a:moveTo>
                <a:cubicBezTo>
                  <a:pt x="3306" y="718"/>
                  <a:pt x="3305" y="720"/>
                  <a:pt x="3305" y="721"/>
                </a:cubicBezTo>
                <a:cubicBezTo>
                  <a:pt x="3332" y="724"/>
                  <a:pt x="3358" y="726"/>
                  <a:pt x="3384" y="728"/>
                </a:cubicBezTo>
                <a:cubicBezTo>
                  <a:pt x="3384" y="726"/>
                  <a:pt x="3384" y="724"/>
                  <a:pt x="3385" y="723"/>
                </a:cubicBezTo>
                <a:cubicBezTo>
                  <a:pt x="3358" y="721"/>
                  <a:pt x="3332" y="719"/>
                  <a:pt x="3306" y="717"/>
                </a:cubicBezTo>
                <a:close/>
                <a:moveTo>
                  <a:pt x="2322" y="606"/>
                </a:moveTo>
                <a:cubicBezTo>
                  <a:pt x="2322" y="604"/>
                  <a:pt x="2322" y="602"/>
                  <a:pt x="2322" y="601"/>
                </a:cubicBezTo>
                <a:cubicBezTo>
                  <a:pt x="2295" y="599"/>
                  <a:pt x="2268" y="598"/>
                  <a:pt x="2241" y="597"/>
                </a:cubicBezTo>
                <a:cubicBezTo>
                  <a:pt x="2241" y="598"/>
                  <a:pt x="2241" y="600"/>
                  <a:pt x="2241" y="601"/>
                </a:cubicBezTo>
                <a:cubicBezTo>
                  <a:pt x="2268" y="603"/>
                  <a:pt x="2295" y="604"/>
                  <a:pt x="2322" y="606"/>
                </a:cubicBezTo>
                <a:close/>
                <a:moveTo>
                  <a:pt x="2164" y="590"/>
                </a:moveTo>
                <a:cubicBezTo>
                  <a:pt x="2163" y="592"/>
                  <a:pt x="2163" y="593"/>
                  <a:pt x="2163" y="595"/>
                </a:cubicBezTo>
                <a:cubicBezTo>
                  <a:pt x="2173" y="597"/>
                  <a:pt x="2183" y="600"/>
                  <a:pt x="2193" y="600"/>
                </a:cubicBezTo>
                <a:cubicBezTo>
                  <a:pt x="2204" y="600"/>
                  <a:pt x="2214" y="598"/>
                  <a:pt x="2225" y="597"/>
                </a:cubicBezTo>
                <a:cubicBezTo>
                  <a:pt x="2225" y="596"/>
                  <a:pt x="2225" y="595"/>
                  <a:pt x="2225" y="595"/>
                </a:cubicBezTo>
                <a:cubicBezTo>
                  <a:pt x="2204" y="593"/>
                  <a:pt x="2184" y="592"/>
                  <a:pt x="2164" y="590"/>
                </a:cubicBezTo>
                <a:close/>
                <a:moveTo>
                  <a:pt x="2123" y="903"/>
                </a:moveTo>
                <a:cubicBezTo>
                  <a:pt x="2123" y="904"/>
                  <a:pt x="2123" y="905"/>
                  <a:pt x="2123" y="906"/>
                </a:cubicBezTo>
                <a:cubicBezTo>
                  <a:pt x="2152" y="906"/>
                  <a:pt x="2182" y="906"/>
                  <a:pt x="2211" y="906"/>
                </a:cubicBezTo>
                <a:cubicBezTo>
                  <a:pt x="2211" y="905"/>
                  <a:pt x="2211" y="904"/>
                  <a:pt x="2211" y="903"/>
                </a:cubicBezTo>
                <a:cubicBezTo>
                  <a:pt x="2182" y="903"/>
                  <a:pt x="2152" y="903"/>
                  <a:pt x="2123" y="903"/>
                </a:cubicBezTo>
                <a:close/>
                <a:moveTo>
                  <a:pt x="2261" y="828"/>
                </a:moveTo>
                <a:cubicBezTo>
                  <a:pt x="2261" y="827"/>
                  <a:pt x="2261" y="826"/>
                  <a:pt x="2261" y="825"/>
                </a:cubicBezTo>
                <a:cubicBezTo>
                  <a:pt x="2230" y="825"/>
                  <a:pt x="2199" y="825"/>
                  <a:pt x="2168" y="825"/>
                </a:cubicBezTo>
                <a:cubicBezTo>
                  <a:pt x="2168" y="826"/>
                  <a:pt x="2168" y="827"/>
                  <a:pt x="2168" y="828"/>
                </a:cubicBezTo>
                <a:cubicBezTo>
                  <a:pt x="2199" y="828"/>
                  <a:pt x="2230" y="828"/>
                  <a:pt x="2261" y="828"/>
                </a:cubicBezTo>
                <a:close/>
                <a:moveTo>
                  <a:pt x="955" y="661"/>
                </a:moveTo>
                <a:cubicBezTo>
                  <a:pt x="954" y="662"/>
                  <a:pt x="954" y="662"/>
                  <a:pt x="954" y="663"/>
                </a:cubicBezTo>
                <a:cubicBezTo>
                  <a:pt x="979" y="663"/>
                  <a:pt x="1004" y="663"/>
                  <a:pt x="1028" y="663"/>
                </a:cubicBezTo>
                <a:cubicBezTo>
                  <a:pt x="1028" y="661"/>
                  <a:pt x="1028" y="659"/>
                  <a:pt x="1028" y="657"/>
                </a:cubicBezTo>
                <a:cubicBezTo>
                  <a:pt x="1004" y="658"/>
                  <a:pt x="979" y="660"/>
                  <a:pt x="955" y="661"/>
                </a:cubicBezTo>
                <a:close/>
                <a:moveTo>
                  <a:pt x="1762" y="685"/>
                </a:moveTo>
                <a:cubicBezTo>
                  <a:pt x="1762" y="684"/>
                  <a:pt x="1762" y="683"/>
                  <a:pt x="1762" y="681"/>
                </a:cubicBezTo>
                <a:cubicBezTo>
                  <a:pt x="1742" y="681"/>
                  <a:pt x="1723" y="681"/>
                  <a:pt x="1703" y="681"/>
                </a:cubicBezTo>
                <a:cubicBezTo>
                  <a:pt x="1703" y="683"/>
                  <a:pt x="1703" y="684"/>
                  <a:pt x="1704" y="685"/>
                </a:cubicBezTo>
                <a:cubicBezTo>
                  <a:pt x="1723" y="685"/>
                  <a:pt x="1743" y="685"/>
                  <a:pt x="1762" y="685"/>
                </a:cubicBezTo>
                <a:close/>
                <a:moveTo>
                  <a:pt x="1364" y="872"/>
                </a:moveTo>
                <a:cubicBezTo>
                  <a:pt x="1365" y="875"/>
                  <a:pt x="1365" y="877"/>
                  <a:pt x="1365" y="880"/>
                </a:cubicBezTo>
                <a:cubicBezTo>
                  <a:pt x="1381" y="878"/>
                  <a:pt x="1398" y="877"/>
                  <a:pt x="1414" y="875"/>
                </a:cubicBezTo>
                <a:cubicBezTo>
                  <a:pt x="1414" y="874"/>
                  <a:pt x="1414" y="873"/>
                  <a:pt x="1414" y="872"/>
                </a:cubicBezTo>
                <a:cubicBezTo>
                  <a:pt x="1397" y="872"/>
                  <a:pt x="1381" y="872"/>
                  <a:pt x="1364" y="872"/>
                </a:cubicBezTo>
                <a:close/>
                <a:moveTo>
                  <a:pt x="2329" y="844"/>
                </a:moveTo>
                <a:cubicBezTo>
                  <a:pt x="2329" y="843"/>
                  <a:pt x="2329" y="841"/>
                  <a:pt x="2329" y="840"/>
                </a:cubicBezTo>
                <a:cubicBezTo>
                  <a:pt x="2312" y="840"/>
                  <a:pt x="2295" y="840"/>
                  <a:pt x="2278" y="840"/>
                </a:cubicBezTo>
                <a:cubicBezTo>
                  <a:pt x="2278" y="841"/>
                  <a:pt x="2278" y="843"/>
                  <a:pt x="2278" y="844"/>
                </a:cubicBezTo>
                <a:cubicBezTo>
                  <a:pt x="2295" y="844"/>
                  <a:pt x="2312" y="844"/>
                  <a:pt x="2329" y="844"/>
                </a:cubicBezTo>
                <a:close/>
                <a:moveTo>
                  <a:pt x="1447" y="801"/>
                </a:moveTo>
                <a:cubicBezTo>
                  <a:pt x="1447" y="802"/>
                  <a:pt x="1447" y="803"/>
                  <a:pt x="1447" y="804"/>
                </a:cubicBezTo>
                <a:cubicBezTo>
                  <a:pt x="1474" y="804"/>
                  <a:pt x="1501" y="804"/>
                  <a:pt x="1529" y="804"/>
                </a:cubicBezTo>
                <a:cubicBezTo>
                  <a:pt x="1529" y="803"/>
                  <a:pt x="1529" y="802"/>
                  <a:pt x="1529" y="801"/>
                </a:cubicBezTo>
                <a:cubicBezTo>
                  <a:pt x="1501" y="801"/>
                  <a:pt x="1474" y="801"/>
                  <a:pt x="1447" y="801"/>
                </a:cubicBezTo>
                <a:close/>
                <a:moveTo>
                  <a:pt x="2649" y="874"/>
                </a:moveTo>
                <a:cubicBezTo>
                  <a:pt x="2649" y="876"/>
                  <a:pt x="2650" y="879"/>
                  <a:pt x="2650" y="882"/>
                </a:cubicBezTo>
                <a:cubicBezTo>
                  <a:pt x="2664" y="880"/>
                  <a:pt x="2678" y="878"/>
                  <a:pt x="2691" y="876"/>
                </a:cubicBezTo>
                <a:cubicBezTo>
                  <a:pt x="2691" y="874"/>
                  <a:pt x="2691" y="873"/>
                  <a:pt x="2691" y="871"/>
                </a:cubicBezTo>
                <a:cubicBezTo>
                  <a:pt x="2677" y="872"/>
                  <a:pt x="2663" y="873"/>
                  <a:pt x="2649" y="874"/>
                </a:cubicBezTo>
                <a:close/>
                <a:moveTo>
                  <a:pt x="2434" y="678"/>
                </a:moveTo>
                <a:cubicBezTo>
                  <a:pt x="2434" y="677"/>
                  <a:pt x="2434" y="675"/>
                  <a:pt x="2434" y="674"/>
                </a:cubicBezTo>
                <a:cubicBezTo>
                  <a:pt x="2409" y="675"/>
                  <a:pt x="2384" y="677"/>
                  <a:pt x="2360" y="678"/>
                </a:cubicBezTo>
                <a:cubicBezTo>
                  <a:pt x="2360" y="680"/>
                  <a:pt x="2360" y="681"/>
                  <a:pt x="2360" y="682"/>
                </a:cubicBezTo>
                <a:cubicBezTo>
                  <a:pt x="2385" y="681"/>
                  <a:pt x="2410" y="679"/>
                  <a:pt x="2434" y="678"/>
                </a:cubicBezTo>
                <a:close/>
                <a:moveTo>
                  <a:pt x="2441" y="598"/>
                </a:moveTo>
                <a:cubicBezTo>
                  <a:pt x="2441" y="596"/>
                  <a:pt x="2441" y="594"/>
                  <a:pt x="2441" y="593"/>
                </a:cubicBezTo>
                <a:cubicBezTo>
                  <a:pt x="2423" y="593"/>
                  <a:pt x="2404" y="593"/>
                  <a:pt x="2386" y="593"/>
                </a:cubicBezTo>
                <a:cubicBezTo>
                  <a:pt x="2386" y="594"/>
                  <a:pt x="2386" y="596"/>
                  <a:pt x="2386" y="598"/>
                </a:cubicBezTo>
                <a:cubicBezTo>
                  <a:pt x="2405" y="598"/>
                  <a:pt x="2423" y="598"/>
                  <a:pt x="2441" y="598"/>
                </a:cubicBezTo>
                <a:close/>
              </a:path>
            </a:pathLst>
          </a:custGeom>
          <a:solidFill>
            <a:srgbClr val="CEE7FA"/>
          </a:solidFill>
          <a:ln>
            <a:noFill/>
          </a:ln>
        </p:spPr>
        <p:txBody>
          <a:bodyPr vert="horz" wrap="square" lIns="100600" tIns="36000" rIns="100600" bIns="5030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Machine Learning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Challenges 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the Classical </a:t>
            </a:r>
            <a:r>
              <a:rPr lang="en-US" altLang="zh-CN" sz="2400" b="1" dirty="0">
                <a:solidFill>
                  <a:srgbClr val="0E508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Notion of Efficient Algorithms</a:t>
            </a:r>
            <a:endParaRPr lang="zh-CN" altLang="en-US" sz="2400" dirty="0">
              <a:solidFill>
                <a:srgbClr val="18375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026" name="Picture 2" descr="Fastformer: Additive Attention Can Be All You Need | by Mahendra Singh  Thapa | Medium">
            <a:extLst>
              <a:ext uri="{FF2B5EF4-FFF2-40B4-BE49-F238E27FC236}">
                <a16:creationId xmlns:a16="http://schemas.microsoft.com/office/drawing/2014/main" id="{6E7A69EC-B539-58D6-EFE7-CD4E6494D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" y="3198813"/>
            <a:ext cx="10059988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2175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extLst>
              <a:ext uri="{FF2B5EF4-FFF2-40B4-BE49-F238E27FC236}">
                <a16:creationId xmlns:a16="http://schemas.microsoft.com/office/drawing/2014/main" id="{DE96023F-FB8C-6F7B-1D9E-94A1CF7ADC91}"/>
              </a:ext>
            </a:extLst>
          </p:cNvPr>
          <p:cNvSpPr/>
          <p:nvPr/>
        </p:nvSpPr>
        <p:spPr>
          <a:xfrm>
            <a:off x="3217447" y="3454945"/>
            <a:ext cx="6565051" cy="252479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/>
          </a:p>
        </p:txBody>
      </p:sp>
      <p:sp>
        <p:nvSpPr>
          <p:cNvPr id="16" name="Freeform 34">
            <a:extLst>
              <a:ext uri="{FF2B5EF4-FFF2-40B4-BE49-F238E27FC236}">
                <a16:creationId xmlns:a16="http://schemas.microsoft.com/office/drawing/2014/main" id="{85408F8A-B5BA-40E1-AE51-4BE142C3A02D}"/>
              </a:ext>
            </a:extLst>
          </p:cNvPr>
          <p:cNvSpPr>
            <a:spLocks noEditPoints="1"/>
          </p:cNvSpPr>
          <p:nvPr/>
        </p:nvSpPr>
        <p:spPr bwMode="auto">
          <a:xfrm>
            <a:off x="493490" y="1582738"/>
            <a:ext cx="9138167" cy="810222"/>
          </a:xfrm>
          <a:custGeom>
            <a:avLst/>
            <a:gdLst>
              <a:gd name="T0" fmla="*/ 26 w 3711"/>
              <a:gd name="T1" fmla="*/ 284 h 969"/>
              <a:gd name="T2" fmla="*/ 283 w 3711"/>
              <a:gd name="T3" fmla="*/ 144 h 969"/>
              <a:gd name="T4" fmla="*/ 394 w 3711"/>
              <a:gd name="T5" fmla="*/ 65 h 969"/>
              <a:gd name="T6" fmla="*/ 1140 w 3711"/>
              <a:gd name="T7" fmla="*/ 13 h 969"/>
              <a:gd name="T8" fmla="*/ 2918 w 3711"/>
              <a:gd name="T9" fmla="*/ 66 h 969"/>
              <a:gd name="T10" fmla="*/ 3387 w 3711"/>
              <a:gd name="T11" fmla="*/ 146 h 969"/>
              <a:gd name="T12" fmla="*/ 3587 w 3711"/>
              <a:gd name="T13" fmla="*/ 188 h 969"/>
              <a:gd name="T14" fmla="*/ 3562 w 3711"/>
              <a:gd name="T15" fmla="*/ 303 h 969"/>
              <a:gd name="T16" fmla="*/ 3630 w 3711"/>
              <a:gd name="T17" fmla="*/ 389 h 969"/>
              <a:gd name="T18" fmla="*/ 3463 w 3711"/>
              <a:gd name="T19" fmla="*/ 519 h 969"/>
              <a:gd name="T20" fmla="*/ 3667 w 3711"/>
              <a:gd name="T21" fmla="*/ 614 h 969"/>
              <a:gd name="T22" fmla="*/ 3484 w 3711"/>
              <a:gd name="T23" fmla="*/ 637 h 969"/>
              <a:gd name="T24" fmla="*/ 3566 w 3711"/>
              <a:gd name="T25" fmla="*/ 718 h 969"/>
              <a:gd name="T26" fmla="*/ 3512 w 3711"/>
              <a:gd name="T27" fmla="*/ 815 h 969"/>
              <a:gd name="T28" fmla="*/ 3417 w 3711"/>
              <a:gd name="T29" fmla="*/ 880 h 969"/>
              <a:gd name="T30" fmla="*/ 3543 w 3711"/>
              <a:gd name="T31" fmla="*/ 941 h 969"/>
              <a:gd name="T32" fmla="*/ 3315 w 3711"/>
              <a:gd name="T33" fmla="*/ 958 h 969"/>
              <a:gd name="T34" fmla="*/ 2731 w 3711"/>
              <a:gd name="T35" fmla="*/ 934 h 969"/>
              <a:gd name="T36" fmla="*/ 2742 w 3711"/>
              <a:gd name="T37" fmla="*/ 924 h 969"/>
              <a:gd name="T38" fmla="*/ 2035 w 3711"/>
              <a:gd name="T39" fmla="*/ 918 h 969"/>
              <a:gd name="T40" fmla="*/ 1396 w 3711"/>
              <a:gd name="T41" fmla="*/ 894 h 969"/>
              <a:gd name="T42" fmla="*/ 1581 w 3711"/>
              <a:gd name="T43" fmla="*/ 860 h 969"/>
              <a:gd name="T44" fmla="*/ 1284 w 3711"/>
              <a:gd name="T45" fmla="*/ 903 h 969"/>
              <a:gd name="T46" fmla="*/ 1054 w 3711"/>
              <a:gd name="T47" fmla="*/ 913 h 969"/>
              <a:gd name="T48" fmla="*/ 612 w 3711"/>
              <a:gd name="T49" fmla="*/ 927 h 969"/>
              <a:gd name="T50" fmla="*/ 365 w 3711"/>
              <a:gd name="T51" fmla="*/ 933 h 969"/>
              <a:gd name="T52" fmla="*/ 292 w 3711"/>
              <a:gd name="T53" fmla="*/ 856 h 969"/>
              <a:gd name="T54" fmla="*/ 155 w 3711"/>
              <a:gd name="T55" fmla="*/ 801 h 969"/>
              <a:gd name="T56" fmla="*/ 238 w 3711"/>
              <a:gd name="T57" fmla="*/ 701 h 969"/>
              <a:gd name="T58" fmla="*/ 182 w 3711"/>
              <a:gd name="T59" fmla="*/ 606 h 969"/>
              <a:gd name="T60" fmla="*/ 16 w 3711"/>
              <a:gd name="T61" fmla="*/ 476 h 969"/>
              <a:gd name="T62" fmla="*/ 3086 w 3711"/>
              <a:gd name="T63" fmla="*/ 869 h 969"/>
              <a:gd name="T64" fmla="*/ 2478 w 3711"/>
              <a:gd name="T65" fmla="*/ 854 h 969"/>
              <a:gd name="T66" fmla="*/ 1072 w 3711"/>
              <a:gd name="T67" fmla="*/ 822 h 969"/>
              <a:gd name="T68" fmla="*/ 3102 w 3711"/>
              <a:gd name="T69" fmla="*/ 871 h 969"/>
              <a:gd name="T70" fmla="*/ 1235 w 3711"/>
              <a:gd name="T71" fmla="*/ 772 h 969"/>
              <a:gd name="T72" fmla="*/ 1026 w 3711"/>
              <a:gd name="T73" fmla="*/ 782 h 969"/>
              <a:gd name="T74" fmla="*/ 2006 w 3711"/>
              <a:gd name="T75" fmla="*/ 589 h 969"/>
              <a:gd name="T76" fmla="*/ 2732 w 3711"/>
              <a:gd name="T77" fmla="*/ 497 h 969"/>
              <a:gd name="T78" fmla="*/ 1607 w 3711"/>
              <a:gd name="T79" fmla="*/ 874 h 969"/>
              <a:gd name="T80" fmla="*/ 1682 w 3711"/>
              <a:gd name="T81" fmla="*/ 880 h 969"/>
              <a:gd name="T82" fmla="*/ 3213 w 3711"/>
              <a:gd name="T83" fmla="*/ 162 h 969"/>
              <a:gd name="T84" fmla="*/ 2125 w 3711"/>
              <a:gd name="T85" fmla="*/ 742 h 969"/>
              <a:gd name="T86" fmla="*/ 2345 w 3711"/>
              <a:gd name="T87" fmla="*/ 791 h 969"/>
              <a:gd name="T88" fmla="*/ 2328 w 3711"/>
              <a:gd name="T89" fmla="*/ 737 h 969"/>
              <a:gd name="T90" fmla="*/ 1289 w 3711"/>
              <a:gd name="T91" fmla="*/ 774 h 969"/>
              <a:gd name="T92" fmla="*/ 2941 w 3711"/>
              <a:gd name="T93" fmla="*/ 925 h 969"/>
              <a:gd name="T94" fmla="*/ 1277 w 3711"/>
              <a:gd name="T95" fmla="*/ 670 h 969"/>
              <a:gd name="T96" fmla="*/ 2834 w 3711"/>
              <a:gd name="T97" fmla="*/ 896 h 969"/>
              <a:gd name="T98" fmla="*/ 1637 w 3711"/>
              <a:gd name="T99" fmla="*/ 745 h 969"/>
              <a:gd name="T100" fmla="*/ 1344 w 3711"/>
              <a:gd name="T101" fmla="*/ 846 h 969"/>
              <a:gd name="T102" fmla="*/ 654 w 3711"/>
              <a:gd name="T103" fmla="*/ 776 h 969"/>
              <a:gd name="T104" fmla="*/ 281 w 3711"/>
              <a:gd name="T105" fmla="*/ 794 h 969"/>
              <a:gd name="T106" fmla="*/ 3306 w 3711"/>
              <a:gd name="T107" fmla="*/ 717 h 969"/>
              <a:gd name="T108" fmla="*/ 2193 w 3711"/>
              <a:gd name="T109" fmla="*/ 600 h 969"/>
              <a:gd name="T110" fmla="*/ 2123 w 3711"/>
              <a:gd name="T111" fmla="*/ 903 h 969"/>
              <a:gd name="T112" fmla="*/ 1028 w 3711"/>
              <a:gd name="T113" fmla="*/ 663 h 969"/>
              <a:gd name="T114" fmla="*/ 1364 w 3711"/>
              <a:gd name="T115" fmla="*/ 872 h 969"/>
              <a:gd name="T116" fmla="*/ 2278 w 3711"/>
              <a:gd name="T117" fmla="*/ 844 h 969"/>
              <a:gd name="T118" fmla="*/ 2650 w 3711"/>
              <a:gd name="T119" fmla="*/ 882 h 969"/>
              <a:gd name="T120" fmla="*/ 2434 w 3711"/>
              <a:gd name="T121" fmla="*/ 678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11" h="969">
                <a:moveTo>
                  <a:pt x="44" y="398"/>
                </a:moveTo>
                <a:cubicBezTo>
                  <a:pt x="37" y="398"/>
                  <a:pt x="30" y="398"/>
                  <a:pt x="23" y="398"/>
                </a:cubicBezTo>
                <a:cubicBezTo>
                  <a:pt x="16" y="399"/>
                  <a:pt x="10" y="399"/>
                  <a:pt x="3" y="400"/>
                </a:cubicBezTo>
                <a:cubicBezTo>
                  <a:pt x="2" y="397"/>
                  <a:pt x="1" y="394"/>
                  <a:pt x="0" y="392"/>
                </a:cubicBezTo>
                <a:cubicBezTo>
                  <a:pt x="12" y="383"/>
                  <a:pt x="24" y="374"/>
                  <a:pt x="36" y="365"/>
                </a:cubicBezTo>
                <a:cubicBezTo>
                  <a:pt x="35" y="365"/>
                  <a:pt x="32" y="364"/>
                  <a:pt x="28" y="362"/>
                </a:cubicBezTo>
                <a:cubicBezTo>
                  <a:pt x="53" y="350"/>
                  <a:pt x="77" y="338"/>
                  <a:pt x="104" y="326"/>
                </a:cubicBezTo>
                <a:cubicBezTo>
                  <a:pt x="77" y="311"/>
                  <a:pt x="53" y="298"/>
                  <a:pt x="26" y="284"/>
                </a:cubicBezTo>
                <a:cubicBezTo>
                  <a:pt x="34" y="276"/>
                  <a:pt x="41" y="269"/>
                  <a:pt x="47" y="262"/>
                </a:cubicBezTo>
                <a:cubicBezTo>
                  <a:pt x="50" y="257"/>
                  <a:pt x="52" y="250"/>
                  <a:pt x="52" y="244"/>
                </a:cubicBezTo>
                <a:cubicBezTo>
                  <a:pt x="53" y="231"/>
                  <a:pt x="59" y="224"/>
                  <a:pt x="72" y="220"/>
                </a:cubicBezTo>
                <a:cubicBezTo>
                  <a:pt x="89" y="216"/>
                  <a:pt x="107" y="213"/>
                  <a:pt x="123" y="206"/>
                </a:cubicBezTo>
                <a:cubicBezTo>
                  <a:pt x="133" y="202"/>
                  <a:pt x="139" y="193"/>
                  <a:pt x="149" y="184"/>
                </a:cubicBezTo>
                <a:cubicBezTo>
                  <a:pt x="161" y="179"/>
                  <a:pt x="177" y="171"/>
                  <a:pt x="194" y="165"/>
                </a:cubicBezTo>
                <a:cubicBezTo>
                  <a:pt x="212" y="158"/>
                  <a:pt x="231" y="149"/>
                  <a:pt x="250" y="148"/>
                </a:cubicBezTo>
                <a:cubicBezTo>
                  <a:pt x="261" y="148"/>
                  <a:pt x="271" y="148"/>
                  <a:pt x="283" y="144"/>
                </a:cubicBezTo>
                <a:cubicBezTo>
                  <a:pt x="279" y="141"/>
                  <a:pt x="277" y="139"/>
                  <a:pt x="270" y="133"/>
                </a:cubicBezTo>
                <a:cubicBezTo>
                  <a:pt x="287" y="135"/>
                  <a:pt x="298" y="136"/>
                  <a:pt x="309" y="138"/>
                </a:cubicBezTo>
                <a:cubicBezTo>
                  <a:pt x="282" y="124"/>
                  <a:pt x="254" y="130"/>
                  <a:pt x="225" y="131"/>
                </a:cubicBezTo>
                <a:cubicBezTo>
                  <a:pt x="228" y="129"/>
                  <a:pt x="232" y="127"/>
                  <a:pt x="238" y="123"/>
                </a:cubicBezTo>
                <a:cubicBezTo>
                  <a:pt x="229" y="120"/>
                  <a:pt x="224" y="119"/>
                  <a:pt x="217" y="117"/>
                </a:cubicBezTo>
                <a:cubicBezTo>
                  <a:pt x="241" y="104"/>
                  <a:pt x="269" y="127"/>
                  <a:pt x="297" y="107"/>
                </a:cubicBezTo>
                <a:cubicBezTo>
                  <a:pt x="274" y="101"/>
                  <a:pt x="252" y="102"/>
                  <a:pt x="254" y="72"/>
                </a:cubicBezTo>
                <a:cubicBezTo>
                  <a:pt x="300" y="70"/>
                  <a:pt x="347" y="67"/>
                  <a:pt x="394" y="65"/>
                </a:cubicBezTo>
                <a:cubicBezTo>
                  <a:pt x="440" y="63"/>
                  <a:pt x="486" y="62"/>
                  <a:pt x="532" y="59"/>
                </a:cubicBezTo>
                <a:cubicBezTo>
                  <a:pt x="541" y="59"/>
                  <a:pt x="550" y="55"/>
                  <a:pt x="559" y="52"/>
                </a:cubicBezTo>
                <a:cubicBezTo>
                  <a:pt x="559" y="50"/>
                  <a:pt x="559" y="49"/>
                  <a:pt x="558" y="47"/>
                </a:cubicBezTo>
                <a:cubicBezTo>
                  <a:pt x="535" y="48"/>
                  <a:pt x="512" y="50"/>
                  <a:pt x="489" y="51"/>
                </a:cubicBezTo>
                <a:cubicBezTo>
                  <a:pt x="489" y="51"/>
                  <a:pt x="489" y="50"/>
                  <a:pt x="489" y="50"/>
                </a:cubicBezTo>
                <a:cubicBezTo>
                  <a:pt x="495" y="48"/>
                  <a:pt x="500" y="45"/>
                  <a:pt x="506" y="45"/>
                </a:cubicBezTo>
                <a:cubicBezTo>
                  <a:pt x="577" y="39"/>
                  <a:pt x="647" y="32"/>
                  <a:pt x="718" y="28"/>
                </a:cubicBezTo>
                <a:cubicBezTo>
                  <a:pt x="859" y="22"/>
                  <a:pt x="1000" y="18"/>
                  <a:pt x="1140" y="13"/>
                </a:cubicBezTo>
                <a:cubicBezTo>
                  <a:pt x="1214" y="11"/>
                  <a:pt x="1289" y="9"/>
                  <a:pt x="1363" y="8"/>
                </a:cubicBezTo>
                <a:cubicBezTo>
                  <a:pt x="1525" y="5"/>
                  <a:pt x="1688" y="1"/>
                  <a:pt x="1851" y="1"/>
                </a:cubicBezTo>
                <a:cubicBezTo>
                  <a:pt x="1982" y="0"/>
                  <a:pt x="2114" y="0"/>
                  <a:pt x="2245" y="4"/>
                </a:cubicBezTo>
                <a:cubicBezTo>
                  <a:pt x="2376" y="8"/>
                  <a:pt x="2506" y="16"/>
                  <a:pt x="2636" y="24"/>
                </a:cubicBezTo>
                <a:cubicBezTo>
                  <a:pt x="2706" y="29"/>
                  <a:pt x="2775" y="36"/>
                  <a:pt x="2844" y="46"/>
                </a:cubicBezTo>
                <a:cubicBezTo>
                  <a:pt x="2833" y="48"/>
                  <a:pt x="2822" y="50"/>
                  <a:pt x="2811" y="52"/>
                </a:cubicBezTo>
                <a:cubicBezTo>
                  <a:pt x="2811" y="53"/>
                  <a:pt x="2811" y="55"/>
                  <a:pt x="2811" y="56"/>
                </a:cubicBezTo>
                <a:cubicBezTo>
                  <a:pt x="2845" y="59"/>
                  <a:pt x="2879" y="62"/>
                  <a:pt x="2918" y="66"/>
                </a:cubicBezTo>
                <a:cubicBezTo>
                  <a:pt x="2905" y="88"/>
                  <a:pt x="2884" y="66"/>
                  <a:pt x="2873" y="78"/>
                </a:cubicBezTo>
                <a:cubicBezTo>
                  <a:pt x="2875" y="79"/>
                  <a:pt x="2879" y="81"/>
                  <a:pt x="2883" y="82"/>
                </a:cubicBezTo>
                <a:cubicBezTo>
                  <a:pt x="2878" y="85"/>
                  <a:pt x="2875" y="87"/>
                  <a:pt x="2867" y="90"/>
                </a:cubicBezTo>
                <a:cubicBezTo>
                  <a:pt x="2919" y="96"/>
                  <a:pt x="2968" y="102"/>
                  <a:pt x="3016" y="107"/>
                </a:cubicBezTo>
                <a:cubicBezTo>
                  <a:pt x="3068" y="113"/>
                  <a:pt x="3120" y="120"/>
                  <a:pt x="3172" y="125"/>
                </a:cubicBezTo>
                <a:cubicBezTo>
                  <a:pt x="3219" y="130"/>
                  <a:pt x="3265" y="133"/>
                  <a:pt x="3312" y="136"/>
                </a:cubicBezTo>
                <a:cubicBezTo>
                  <a:pt x="3332" y="138"/>
                  <a:pt x="3353" y="137"/>
                  <a:pt x="3374" y="138"/>
                </a:cubicBezTo>
                <a:cubicBezTo>
                  <a:pt x="3378" y="139"/>
                  <a:pt x="3382" y="144"/>
                  <a:pt x="3387" y="146"/>
                </a:cubicBezTo>
                <a:cubicBezTo>
                  <a:pt x="3386" y="148"/>
                  <a:pt x="3385" y="150"/>
                  <a:pt x="3384" y="152"/>
                </a:cubicBezTo>
                <a:cubicBezTo>
                  <a:pt x="3366" y="151"/>
                  <a:pt x="3348" y="150"/>
                  <a:pt x="3330" y="149"/>
                </a:cubicBezTo>
                <a:cubicBezTo>
                  <a:pt x="3351" y="163"/>
                  <a:pt x="3373" y="159"/>
                  <a:pt x="3395" y="158"/>
                </a:cubicBezTo>
                <a:cubicBezTo>
                  <a:pt x="3418" y="158"/>
                  <a:pt x="3442" y="159"/>
                  <a:pt x="3465" y="160"/>
                </a:cubicBezTo>
                <a:cubicBezTo>
                  <a:pt x="3486" y="161"/>
                  <a:pt x="3507" y="162"/>
                  <a:pt x="3527" y="164"/>
                </a:cubicBezTo>
                <a:cubicBezTo>
                  <a:pt x="3532" y="165"/>
                  <a:pt x="3537" y="169"/>
                  <a:pt x="3542" y="169"/>
                </a:cubicBezTo>
                <a:cubicBezTo>
                  <a:pt x="3553" y="169"/>
                  <a:pt x="3564" y="168"/>
                  <a:pt x="3578" y="167"/>
                </a:cubicBezTo>
                <a:cubicBezTo>
                  <a:pt x="3580" y="171"/>
                  <a:pt x="3583" y="179"/>
                  <a:pt x="3587" y="188"/>
                </a:cubicBezTo>
                <a:cubicBezTo>
                  <a:pt x="3593" y="188"/>
                  <a:pt x="3600" y="188"/>
                  <a:pt x="3607" y="189"/>
                </a:cubicBezTo>
                <a:cubicBezTo>
                  <a:pt x="3607" y="189"/>
                  <a:pt x="3609" y="190"/>
                  <a:pt x="3609" y="191"/>
                </a:cubicBezTo>
                <a:cubicBezTo>
                  <a:pt x="3622" y="211"/>
                  <a:pt x="3628" y="229"/>
                  <a:pt x="3596" y="236"/>
                </a:cubicBezTo>
                <a:cubicBezTo>
                  <a:pt x="3595" y="236"/>
                  <a:pt x="3593" y="243"/>
                  <a:pt x="3594" y="244"/>
                </a:cubicBezTo>
                <a:cubicBezTo>
                  <a:pt x="3598" y="248"/>
                  <a:pt x="3603" y="251"/>
                  <a:pt x="3608" y="253"/>
                </a:cubicBezTo>
                <a:cubicBezTo>
                  <a:pt x="3628" y="259"/>
                  <a:pt x="3648" y="266"/>
                  <a:pt x="3670" y="273"/>
                </a:cubicBezTo>
                <a:cubicBezTo>
                  <a:pt x="3632" y="281"/>
                  <a:pt x="3596" y="289"/>
                  <a:pt x="3561" y="297"/>
                </a:cubicBezTo>
                <a:cubicBezTo>
                  <a:pt x="3561" y="299"/>
                  <a:pt x="3562" y="301"/>
                  <a:pt x="3562" y="303"/>
                </a:cubicBezTo>
                <a:cubicBezTo>
                  <a:pt x="3572" y="304"/>
                  <a:pt x="3582" y="305"/>
                  <a:pt x="3594" y="307"/>
                </a:cubicBezTo>
                <a:cubicBezTo>
                  <a:pt x="3591" y="311"/>
                  <a:pt x="3589" y="312"/>
                  <a:pt x="3589" y="313"/>
                </a:cubicBezTo>
                <a:cubicBezTo>
                  <a:pt x="3616" y="320"/>
                  <a:pt x="3644" y="326"/>
                  <a:pt x="3672" y="333"/>
                </a:cubicBezTo>
                <a:cubicBezTo>
                  <a:pt x="3676" y="349"/>
                  <a:pt x="3676" y="349"/>
                  <a:pt x="3701" y="349"/>
                </a:cubicBezTo>
                <a:cubicBezTo>
                  <a:pt x="3711" y="363"/>
                  <a:pt x="3710" y="371"/>
                  <a:pt x="3690" y="372"/>
                </a:cubicBezTo>
                <a:cubicBezTo>
                  <a:pt x="3666" y="372"/>
                  <a:pt x="3642" y="374"/>
                  <a:pt x="3618" y="375"/>
                </a:cubicBezTo>
                <a:cubicBezTo>
                  <a:pt x="3613" y="375"/>
                  <a:pt x="3609" y="377"/>
                  <a:pt x="3603" y="382"/>
                </a:cubicBezTo>
                <a:cubicBezTo>
                  <a:pt x="3612" y="384"/>
                  <a:pt x="3622" y="385"/>
                  <a:pt x="3630" y="389"/>
                </a:cubicBezTo>
                <a:cubicBezTo>
                  <a:pt x="3650" y="399"/>
                  <a:pt x="3670" y="410"/>
                  <a:pt x="3689" y="422"/>
                </a:cubicBezTo>
                <a:cubicBezTo>
                  <a:pt x="3694" y="426"/>
                  <a:pt x="3699" y="439"/>
                  <a:pt x="3697" y="441"/>
                </a:cubicBezTo>
                <a:cubicBezTo>
                  <a:pt x="3690" y="449"/>
                  <a:pt x="3680" y="454"/>
                  <a:pt x="3671" y="458"/>
                </a:cubicBezTo>
                <a:cubicBezTo>
                  <a:pt x="3659" y="463"/>
                  <a:pt x="3647" y="466"/>
                  <a:pt x="3635" y="469"/>
                </a:cubicBezTo>
                <a:cubicBezTo>
                  <a:pt x="3626" y="471"/>
                  <a:pt x="3616" y="471"/>
                  <a:pt x="3607" y="473"/>
                </a:cubicBezTo>
                <a:cubicBezTo>
                  <a:pt x="3599" y="474"/>
                  <a:pt x="3586" y="469"/>
                  <a:pt x="3587" y="487"/>
                </a:cubicBezTo>
                <a:cubicBezTo>
                  <a:pt x="3561" y="472"/>
                  <a:pt x="3533" y="482"/>
                  <a:pt x="3515" y="495"/>
                </a:cubicBezTo>
                <a:cubicBezTo>
                  <a:pt x="3498" y="506"/>
                  <a:pt x="3474" y="498"/>
                  <a:pt x="3463" y="519"/>
                </a:cubicBezTo>
                <a:cubicBezTo>
                  <a:pt x="3493" y="517"/>
                  <a:pt x="3522" y="515"/>
                  <a:pt x="3551" y="513"/>
                </a:cubicBezTo>
                <a:cubicBezTo>
                  <a:pt x="3507" y="541"/>
                  <a:pt x="3457" y="544"/>
                  <a:pt x="3408" y="551"/>
                </a:cubicBezTo>
                <a:cubicBezTo>
                  <a:pt x="3484" y="565"/>
                  <a:pt x="3559" y="578"/>
                  <a:pt x="3634" y="591"/>
                </a:cubicBezTo>
                <a:cubicBezTo>
                  <a:pt x="3634" y="593"/>
                  <a:pt x="3634" y="595"/>
                  <a:pt x="3634" y="597"/>
                </a:cubicBezTo>
                <a:cubicBezTo>
                  <a:pt x="3615" y="598"/>
                  <a:pt x="3597" y="600"/>
                  <a:pt x="3578" y="601"/>
                </a:cubicBezTo>
                <a:cubicBezTo>
                  <a:pt x="3578" y="603"/>
                  <a:pt x="3578" y="604"/>
                  <a:pt x="3578" y="606"/>
                </a:cubicBezTo>
                <a:cubicBezTo>
                  <a:pt x="3592" y="606"/>
                  <a:pt x="3606" y="607"/>
                  <a:pt x="3620" y="608"/>
                </a:cubicBezTo>
                <a:cubicBezTo>
                  <a:pt x="3636" y="609"/>
                  <a:pt x="3652" y="611"/>
                  <a:pt x="3667" y="614"/>
                </a:cubicBezTo>
                <a:cubicBezTo>
                  <a:pt x="3670" y="614"/>
                  <a:pt x="3674" y="619"/>
                  <a:pt x="3674" y="621"/>
                </a:cubicBezTo>
                <a:cubicBezTo>
                  <a:pt x="3674" y="624"/>
                  <a:pt x="3670" y="628"/>
                  <a:pt x="3667" y="629"/>
                </a:cubicBezTo>
                <a:cubicBezTo>
                  <a:pt x="3658" y="630"/>
                  <a:pt x="3649" y="632"/>
                  <a:pt x="3639" y="632"/>
                </a:cubicBezTo>
                <a:cubicBezTo>
                  <a:pt x="3593" y="629"/>
                  <a:pt x="3547" y="626"/>
                  <a:pt x="3502" y="623"/>
                </a:cubicBezTo>
                <a:cubicBezTo>
                  <a:pt x="3501" y="625"/>
                  <a:pt x="3501" y="628"/>
                  <a:pt x="3501" y="630"/>
                </a:cubicBezTo>
                <a:cubicBezTo>
                  <a:pt x="3510" y="631"/>
                  <a:pt x="3519" y="633"/>
                  <a:pt x="3528" y="634"/>
                </a:cubicBezTo>
                <a:cubicBezTo>
                  <a:pt x="3528" y="635"/>
                  <a:pt x="3528" y="636"/>
                  <a:pt x="3528" y="637"/>
                </a:cubicBezTo>
                <a:cubicBezTo>
                  <a:pt x="3513" y="637"/>
                  <a:pt x="3498" y="637"/>
                  <a:pt x="3484" y="637"/>
                </a:cubicBezTo>
                <a:cubicBezTo>
                  <a:pt x="3508" y="647"/>
                  <a:pt x="3531" y="659"/>
                  <a:pt x="3556" y="667"/>
                </a:cubicBezTo>
                <a:cubicBezTo>
                  <a:pt x="3571" y="671"/>
                  <a:pt x="3588" y="670"/>
                  <a:pt x="3605" y="672"/>
                </a:cubicBezTo>
                <a:cubicBezTo>
                  <a:pt x="3603" y="675"/>
                  <a:pt x="3599" y="681"/>
                  <a:pt x="3595" y="688"/>
                </a:cubicBezTo>
                <a:cubicBezTo>
                  <a:pt x="3612" y="690"/>
                  <a:pt x="3628" y="691"/>
                  <a:pt x="3646" y="692"/>
                </a:cubicBezTo>
                <a:cubicBezTo>
                  <a:pt x="3645" y="702"/>
                  <a:pt x="3652" y="713"/>
                  <a:pt x="3637" y="719"/>
                </a:cubicBezTo>
                <a:cubicBezTo>
                  <a:pt x="3635" y="721"/>
                  <a:pt x="3636" y="732"/>
                  <a:pt x="3636" y="742"/>
                </a:cubicBezTo>
                <a:cubicBezTo>
                  <a:pt x="3625" y="738"/>
                  <a:pt x="3616" y="734"/>
                  <a:pt x="3605" y="731"/>
                </a:cubicBezTo>
                <a:cubicBezTo>
                  <a:pt x="3592" y="726"/>
                  <a:pt x="3579" y="722"/>
                  <a:pt x="3566" y="718"/>
                </a:cubicBezTo>
                <a:cubicBezTo>
                  <a:pt x="3555" y="715"/>
                  <a:pt x="3547" y="718"/>
                  <a:pt x="3548" y="732"/>
                </a:cubicBezTo>
                <a:cubicBezTo>
                  <a:pt x="3540" y="731"/>
                  <a:pt x="3532" y="731"/>
                  <a:pt x="3524" y="730"/>
                </a:cubicBezTo>
                <a:cubicBezTo>
                  <a:pt x="3526" y="745"/>
                  <a:pt x="3532" y="749"/>
                  <a:pt x="3546" y="747"/>
                </a:cubicBezTo>
                <a:cubicBezTo>
                  <a:pt x="3564" y="745"/>
                  <a:pt x="3582" y="746"/>
                  <a:pt x="3600" y="746"/>
                </a:cubicBezTo>
                <a:cubicBezTo>
                  <a:pt x="3600" y="748"/>
                  <a:pt x="3600" y="750"/>
                  <a:pt x="3600" y="752"/>
                </a:cubicBezTo>
                <a:cubicBezTo>
                  <a:pt x="3574" y="754"/>
                  <a:pt x="3547" y="757"/>
                  <a:pt x="3521" y="759"/>
                </a:cubicBezTo>
                <a:cubicBezTo>
                  <a:pt x="3527" y="780"/>
                  <a:pt x="3527" y="780"/>
                  <a:pt x="3549" y="794"/>
                </a:cubicBezTo>
                <a:cubicBezTo>
                  <a:pt x="3543" y="811"/>
                  <a:pt x="3543" y="811"/>
                  <a:pt x="3512" y="815"/>
                </a:cubicBezTo>
                <a:cubicBezTo>
                  <a:pt x="3520" y="818"/>
                  <a:pt x="3527" y="820"/>
                  <a:pt x="3539" y="825"/>
                </a:cubicBezTo>
                <a:cubicBezTo>
                  <a:pt x="3531" y="827"/>
                  <a:pt x="3527" y="828"/>
                  <a:pt x="3522" y="830"/>
                </a:cubicBezTo>
                <a:cubicBezTo>
                  <a:pt x="3526" y="833"/>
                  <a:pt x="3529" y="835"/>
                  <a:pt x="3537" y="840"/>
                </a:cubicBezTo>
                <a:cubicBezTo>
                  <a:pt x="3521" y="841"/>
                  <a:pt x="3511" y="842"/>
                  <a:pt x="3498" y="844"/>
                </a:cubicBezTo>
                <a:cubicBezTo>
                  <a:pt x="3508" y="857"/>
                  <a:pt x="3522" y="851"/>
                  <a:pt x="3535" y="856"/>
                </a:cubicBezTo>
                <a:cubicBezTo>
                  <a:pt x="3489" y="862"/>
                  <a:pt x="3442" y="842"/>
                  <a:pt x="3400" y="873"/>
                </a:cubicBezTo>
                <a:cubicBezTo>
                  <a:pt x="3409" y="874"/>
                  <a:pt x="3417" y="874"/>
                  <a:pt x="3429" y="875"/>
                </a:cubicBezTo>
                <a:cubicBezTo>
                  <a:pt x="3425" y="877"/>
                  <a:pt x="3423" y="878"/>
                  <a:pt x="3417" y="880"/>
                </a:cubicBezTo>
                <a:cubicBezTo>
                  <a:pt x="3467" y="890"/>
                  <a:pt x="3513" y="900"/>
                  <a:pt x="3560" y="909"/>
                </a:cubicBezTo>
                <a:cubicBezTo>
                  <a:pt x="3560" y="911"/>
                  <a:pt x="3559" y="913"/>
                  <a:pt x="3559" y="915"/>
                </a:cubicBezTo>
                <a:cubicBezTo>
                  <a:pt x="3555" y="915"/>
                  <a:pt x="3551" y="915"/>
                  <a:pt x="3548" y="914"/>
                </a:cubicBezTo>
                <a:cubicBezTo>
                  <a:pt x="3547" y="915"/>
                  <a:pt x="3547" y="916"/>
                  <a:pt x="3547" y="917"/>
                </a:cubicBezTo>
                <a:cubicBezTo>
                  <a:pt x="3553" y="920"/>
                  <a:pt x="3560" y="923"/>
                  <a:pt x="3566" y="926"/>
                </a:cubicBezTo>
                <a:cubicBezTo>
                  <a:pt x="3541" y="923"/>
                  <a:pt x="3516" y="921"/>
                  <a:pt x="3490" y="919"/>
                </a:cubicBezTo>
                <a:cubicBezTo>
                  <a:pt x="3490" y="921"/>
                  <a:pt x="3490" y="924"/>
                  <a:pt x="3489" y="926"/>
                </a:cubicBezTo>
                <a:cubicBezTo>
                  <a:pt x="3505" y="931"/>
                  <a:pt x="3521" y="935"/>
                  <a:pt x="3543" y="941"/>
                </a:cubicBezTo>
                <a:cubicBezTo>
                  <a:pt x="3510" y="941"/>
                  <a:pt x="3483" y="941"/>
                  <a:pt x="3456" y="941"/>
                </a:cubicBezTo>
                <a:cubicBezTo>
                  <a:pt x="3455" y="942"/>
                  <a:pt x="3455" y="943"/>
                  <a:pt x="3455" y="945"/>
                </a:cubicBezTo>
                <a:cubicBezTo>
                  <a:pt x="3466" y="947"/>
                  <a:pt x="3476" y="949"/>
                  <a:pt x="3491" y="952"/>
                </a:cubicBezTo>
                <a:cubicBezTo>
                  <a:pt x="3459" y="954"/>
                  <a:pt x="3432" y="957"/>
                  <a:pt x="3404" y="959"/>
                </a:cubicBezTo>
                <a:cubicBezTo>
                  <a:pt x="3404" y="960"/>
                  <a:pt x="3403" y="962"/>
                  <a:pt x="3402" y="964"/>
                </a:cubicBezTo>
                <a:cubicBezTo>
                  <a:pt x="3405" y="965"/>
                  <a:pt x="3407" y="966"/>
                  <a:pt x="3414" y="969"/>
                </a:cubicBezTo>
                <a:cubicBezTo>
                  <a:pt x="3378" y="966"/>
                  <a:pt x="3346" y="963"/>
                  <a:pt x="3315" y="960"/>
                </a:cubicBezTo>
                <a:cubicBezTo>
                  <a:pt x="3315" y="959"/>
                  <a:pt x="3315" y="959"/>
                  <a:pt x="3315" y="958"/>
                </a:cubicBezTo>
                <a:cubicBezTo>
                  <a:pt x="3327" y="958"/>
                  <a:pt x="3340" y="957"/>
                  <a:pt x="3352" y="957"/>
                </a:cubicBezTo>
                <a:cubicBezTo>
                  <a:pt x="3352" y="956"/>
                  <a:pt x="3352" y="955"/>
                  <a:pt x="3352" y="954"/>
                </a:cubicBezTo>
                <a:cubicBezTo>
                  <a:pt x="3318" y="954"/>
                  <a:pt x="3284" y="954"/>
                  <a:pt x="3246" y="954"/>
                </a:cubicBezTo>
                <a:cubicBezTo>
                  <a:pt x="3254" y="958"/>
                  <a:pt x="3258" y="961"/>
                  <a:pt x="3265" y="964"/>
                </a:cubicBezTo>
                <a:cubicBezTo>
                  <a:pt x="3233" y="964"/>
                  <a:pt x="3202" y="964"/>
                  <a:pt x="3172" y="964"/>
                </a:cubicBezTo>
                <a:cubicBezTo>
                  <a:pt x="3172" y="964"/>
                  <a:pt x="3172" y="963"/>
                  <a:pt x="3172" y="962"/>
                </a:cubicBezTo>
                <a:cubicBezTo>
                  <a:pt x="3184" y="960"/>
                  <a:pt x="3197" y="958"/>
                  <a:pt x="3210" y="956"/>
                </a:cubicBezTo>
                <a:cubicBezTo>
                  <a:pt x="3050" y="953"/>
                  <a:pt x="2890" y="959"/>
                  <a:pt x="2731" y="934"/>
                </a:cubicBezTo>
                <a:cubicBezTo>
                  <a:pt x="2802" y="934"/>
                  <a:pt x="2874" y="934"/>
                  <a:pt x="2943" y="934"/>
                </a:cubicBezTo>
                <a:cubicBezTo>
                  <a:pt x="2924" y="913"/>
                  <a:pt x="2896" y="920"/>
                  <a:pt x="2869" y="919"/>
                </a:cubicBezTo>
                <a:cubicBezTo>
                  <a:pt x="2826" y="916"/>
                  <a:pt x="2782" y="911"/>
                  <a:pt x="2738" y="913"/>
                </a:cubicBezTo>
                <a:cubicBezTo>
                  <a:pt x="2703" y="915"/>
                  <a:pt x="2671" y="901"/>
                  <a:pt x="2634" y="902"/>
                </a:cubicBezTo>
                <a:cubicBezTo>
                  <a:pt x="2638" y="905"/>
                  <a:pt x="2640" y="906"/>
                  <a:pt x="2644" y="909"/>
                </a:cubicBezTo>
                <a:cubicBezTo>
                  <a:pt x="2612" y="909"/>
                  <a:pt x="2582" y="909"/>
                  <a:pt x="2553" y="909"/>
                </a:cubicBezTo>
                <a:cubicBezTo>
                  <a:pt x="2552" y="911"/>
                  <a:pt x="2552" y="912"/>
                  <a:pt x="2552" y="914"/>
                </a:cubicBezTo>
                <a:cubicBezTo>
                  <a:pt x="2616" y="917"/>
                  <a:pt x="2679" y="921"/>
                  <a:pt x="2742" y="924"/>
                </a:cubicBezTo>
                <a:cubicBezTo>
                  <a:pt x="2742" y="925"/>
                  <a:pt x="2742" y="926"/>
                  <a:pt x="2742" y="926"/>
                </a:cubicBezTo>
                <a:cubicBezTo>
                  <a:pt x="2712" y="926"/>
                  <a:pt x="2682" y="926"/>
                  <a:pt x="2652" y="926"/>
                </a:cubicBezTo>
                <a:cubicBezTo>
                  <a:pt x="2645" y="926"/>
                  <a:pt x="2638" y="926"/>
                  <a:pt x="2630" y="926"/>
                </a:cubicBezTo>
                <a:cubicBezTo>
                  <a:pt x="2607" y="926"/>
                  <a:pt x="2582" y="940"/>
                  <a:pt x="2560" y="920"/>
                </a:cubicBezTo>
                <a:cubicBezTo>
                  <a:pt x="2562" y="922"/>
                  <a:pt x="2563" y="924"/>
                  <a:pt x="2566" y="929"/>
                </a:cubicBezTo>
                <a:cubicBezTo>
                  <a:pt x="2535" y="929"/>
                  <a:pt x="2506" y="929"/>
                  <a:pt x="2476" y="929"/>
                </a:cubicBezTo>
                <a:cubicBezTo>
                  <a:pt x="2402" y="928"/>
                  <a:pt x="2328" y="927"/>
                  <a:pt x="2254" y="926"/>
                </a:cubicBezTo>
                <a:cubicBezTo>
                  <a:pt x="2181" y="924"/>
                  <a:pt x="2108" y="921"/>
                  <a:pt x="2035" y="918"/>
                </a:cubicBezTo>
                <a:cubicBezTo>
                  <a:pt x="1997" y="916"/>
                  <a:pt x="1960" y="910"/>
                  <a:pt x="1922" y="908"/>
                </a:cubicBezTo>
                <a:cubicBezTo>
                  <a:pt x="1893" y="906"/>
                  <a:pt x="1865" y="910"/>
                  <a:pt x="1836" y="910"/>
                </a:cubicBezTo>
                <a:cubicBezTo>
                  <a:pt x="1817" y="910"/>
                  <a:pt x="1798" y="905"/>
                  <a:pt x="1779" y="904"/>
                </a:cubicBezTo>
                <a:cubicBezTo>
                  <a:pt x="1700" y="903"/>
                  <a:pt x="1620" y="902"/>
                  <a:pt x="1540" y="901"/>
                </a:cubicBezTo>
                <a:cubicBezTo>
                  <a:pt x="1524" y="901"/>
                  <a:pt x="1507" y="901"/>
                  <a:pt x="1490" y="901"/>
                </a:cubicBezTo>
                <a:cubicBezTo>
                  <a:pt x="1490" y="899"/>
                  <a:pt x="1489" y="896"/>
                  <a:pt x="1489" y="894"/>
                </a:cubicBezTo>
                <a:cubicBezTo>
                  <a:pt x="1495" y="892"/>
                  <a:pt x="1501" y="891"/>
                  <a:pt x="1507" y="890"/>
                </a:cubicBezTo>
                <a:cubicBezTo>
                  <a:pt x="1484" y="880"/>
                  <a:pt x="1422" y="882"/>
                  <a:pt x="1396" y="894"/>
                </a:cubicBezTo>
                <a:cubicBezTo>
                  <a:pt x="1416" y="893"/>
                  <a:pt x="1432" y="891"/>
                  <a:pt x="1449" y="890"/>
                </a:cubicBezTo>
                <a:cubicBezTo>
                  <a:pt x="1438" y="902"/>
                  <a:pt x="1438" y="903"/>
                  <a:pt x="1404" y="900"/>
                </a:cubicBezTo>
                <a:cubicBezTo>
                  <a:pt x="1388" y="899"/>
                  <a:pt x="1372" y="894"/>
                  <a:pt x="1354" y="890"/>
                </a:cubicBezTo>
                <a:cubicBezTo>
                  <a:pt x="1355" y="896"/>
                  <a:pt x="1355" y="900"/>
                  <a:pt x="1356" y="904"/>
                </a:cubicBezTo>
                <a:cubicBezTo>
                  <a:pt x="1325" y="898"/>
                  <a:pt x="1295" y="892"/>
                  <a:pt x="1265" y="886"/>
                </a:cubicBezTo>
                <a:cubicBezTo>
                  <a:pt x="1269" y="885"/>
                  <a:pt x="1274" y="883"/>
                  <a:pt x="1282" y="880"/>
                </a:cubicBezTo>
                <a:cubicBezTo>
                  <a:pt x="1267" y="877"/>
                  <a:pt x="1255" y="874"/>
                  <a:pt x="1239" y="870"/>
                </a:cubicBezTo>
                <a:cubicBezTo>
                  <a:pt x="1355" y="867"/>
                  <a:pt x="1468" y="863"/>
                  <a:pt x="1581" y="860"/>
                </a:cubicBezTo>
                <a:cubicBezTo>
                  <a:pt x="1581" y="858"/>
                  <a:pt x="1581" y="857"/>
                  <a:pt x="1580" y="855"/>
                </a:cubicBezTo>
                <a:cubicBezTo>
                  <a:pt x="1405" y="854"/>
                  <a:pt x="1230" y="865"/>
                  <a:pt x="1055" y="865"/>
                </a:cubicBezTo>
                <a:cubicBezTo>
                  <a:pt x="1065" y="873"/>
                  <a:pt x="1075" y="881"/>
                  <a:pt x="1084" y="888"/>
                </a:cubicBezTo>
                <a:cubicBezTo>
                  <a:pt x="1083" y="891"/>
                  <a:pt x="1083" y="893"/>
                  <a:pt x="1082" y="896"/>
                </a:cubicBezTo>
                <a:cubicBezTo>
                  <a:pt x="1104" y="892"/>
                  <a:pt x="1126" y="887"/>
                  <a:pt x="1148" y="887"/>
                </a:cubicBezTo>
                <a:cubicBezTo>
                  <a:pt x="1165" y="886"/>
                  <a:pt x="1181" y="893"/>
                  <a:pt x="1198" y="894"/>
                </a:cubicBezTo>
                <a:cubicBezTo>
                  <a:pt x="1225" y="896"/>
                  <a:pt x="1253" y="895"/>
                  <a:pt x="1280" y="896"/>
                </a:cubicBezTo>
                <a:cubicBezTo>
                  <a:pt x="1282" y="896"/>
                  <a:pt x="1283" y="897"/>
                  <a:pt x="1284" y="903"/>
                </a:cubicBezTo>
                <a:cubicBezTo>
                  <a:pt x="1242" y="903"/>
                  <a:pt x="1199" y="903"/>
                  <a:pt x="1151" y="903"/>
                </a:cubicBezTo>
                <a:cubicBezTo>
                  <a:pt x="1157" y="909"/>
                  <a:pt x="1158" y="911"/>
                  <a:pt x="1163" y="916"/>
                </a:cubicBezTo>
                <a:cubicBezTo>
                  <a:pt x="1137" y="918"/>
                  <a:pt x="1114" y="920"/>
                  <a:pt x="1091" y="923"/>
                </a:cubicBezTo>
                <a:cubicBezTo>
                  <a:pt x="1091" y="921"/>
                  <a:pt x="1091" y="920"/>
                  <a:pt x="1091" y="919"/>
                </a:cubicBezTo>
                <a:cubicBezTo>
                  <a:pt x="1104" y="916"/>
                  <a:pt x="1117" y="914"/>
                  <a:pt x="1130" y="912"/>
                </a:cubicBezTo>
                <a:cubicBezTo>
                  <a:pt x="1130" y="911"/>
                  <a:pt x="1130" y="911"/>
                  <a:pt x="1130" y="910"/>
                </a:cubicBezTo>
                <a:cubicBezTo>
                  <a:pt x="1106" y="909"/>
                  <a:pt x="1082" y="907"/>
                  <a:pt x="1059" y="907"/>
                </a:cubicBezTo>
                <a:cubicBezTo>
                  <a:pt x="1057" y="906"/>
                  <a:pt x="1053" y="911"/>
                  <a:pt x="1054" y="913"/>
                </a:cubicBezTo>
                <a:cubicBezTo>
                  <a:pt x="1054" y="915"/>
                  <a:pt x="1058" y="917"/>
                  <a:pt x="1060" y="920"/>
                </a:cubicBezTo>
                <a:cubicBezTo>
                  <a:pt x="1023" y="920"/>
                  <a:pt x="985" y="919"/>
                  <a:pt x="947" y="921"/>
                </a:cubicBezTo>
                <a:cubicBezTo>
                  <a:pt x="928" y="921"/>
                  <a:pt x="909" y="926"/>
                  <a:pt x="889" y="927"/>
                </a:cubicBezTo>
                <a:cubicBezTo>
                  <a:pt x="876" y="929"/>
                  <a:pt x="861" y="931"/>
                  <a:pt x="849" y="928"/>
                </a:cubicBezTo>
                <a:cubicBezTo>
                  <a:pt x="808" y="916"/>
                  <a:pt x="767" y="925"/>
                  <a:pt x="726" y="927"/>
                </a:cubicBezTo>
                <a:cubicBezTo>
                  <a:pt x="715" y="927"/>
                  <a:pt x="705" y="926"/>
                  <a:pt x="693" y="923"/>
                </a:cubicBezTo>
                <a:cubicBezTo>
                  <a:pt x="667" y="916"/>
                  <a:pt x="638" y="921"/>
                  <a:pt x="608" y="921"/>
                </a:cubicBezTo>
                <a:cubicBezTo>
                  <a:pt x="610" y="925"/>
                  <a:pt x="611" y="927"/>
                  <a:pt x="612" y="927"/>
                </a:cubicBezTo>
                <a:cubicBezTo>
                  <a:pt x="636" y="931"/>
                  <a:pt x="661" y="934"/>
                  <a:pt x="686" y="937"/>
                </a:cubicBezTo>
                <a:cubicBezTo>
                  <a:pt x="686" y="940"/>
                  <a:pt x="686" y="942"/>
                  <a:pt x="686" y="944"/>
                </a:cubicBezTo>
                <a:cubicBezTo>
                  <a:pt x="664" y="944"/>
                  <a:pt x="643" y="944"/>
                  <a:pt x="622" y="944"/>
                </a:cubicBezTo>
                <a:cubicBezTo>
                  <a:pt x="589" y="944"/>
                  <a:pt x="557" y="945"/>
                  <a:pt x="524" y="943"/>
                </a:cubicBezTo>
                <a:cubicBezTo>
                  <a:pt x="504" y="942"/>
                  <a:pt x="483" y="937"/>
                  <a:pt x="464" y="948"/>
                </a:cubicBezTo>
                <a:cubicBezTo>
                  <a:pt x="462" y="949"/>
                  <a:pt x="456" y="943"/>
                  <a:pt x="446" y="936"/>
                </a:cubicBezTo>
                <a:cubicBezTo>
                  <a:pt x="424" y="936"/>
                  <a:pt x="395" y="936"/>
                  <a:pt x="365" y="936"/>
                </a:cubicBezTo>
                <a:cubicBezTo>
                  <a:pt x="365" y="935"/>
                  <a:pt x="365" y="934"/>
                  <a:pt x="365" y="933"/>
                </a:cubicBezTo>
                <a:cubicBezTo>
                  <a:pt x="375" y="927"/>
                  <a:pt x="384" y="922"/>
                  <a:pt x="393" y="917"/>
                </a:cubicBezTo>
                <a:cubicBezTo>
                  <a:pt x="368" y="908"/>
                  <a:pt x="342" y="899"/>
                  <a:pt x="316" y="890"/>
                </a:cubicBezTo>
                <a:cubicBezTo>
                  <a:pt x="351" y="893"/>
                  <a:pt x="382" y="912"/>
                  <a:pt x="421" y="898"/>
                </a:cubicBezTo>
                <a:cubicBezTo>
                  <a:pt x="404" y="896"/>
                  <a:pt x="389" y="897"/>
                  <a:pt x="376" y="892"/>
                </a:cubicBezTo>
                <a:cubicBezTo>
                  <a:pt x="364" y="889"/>
                  <a:pt x="343" y="894"/>
                  <a:pt x="347" y="869"/>
                </a:cubicBezTo>
                <a:cubicBezTo>
                  <a:pt x="339" y="869"/>
                  <a:pt x="332" y="868"/>
                  <a:pt x="320" y="867"/>
                </a:cubicBezTo>
                <a:cubicBezTo>
                  <a:pt x="325" y="863"/>
                  <a:pt x="328" y="861"/>
                  <a:pt x="332" y="858"/>
                </a:cubicBezTo>
                <a:cubicBezTo>
                  <a:pt x="320" y="858"/>
                  <a:pt x="309" y="857"/>
                  <a:pt x="292" y="856"/>
                </a:cubicBezTo>
                <a:cubicBezTo>
                  <a:pt x="300" y="850"/>
                  <a:pt x="305" y="847"/>
                  <a:pt x="310" y="843"/>
                </a:cubicBezTo>
                <a:cubicBezTo>
                  <a:pt x="308" y="840"/>
                  <a:pt x="306" y="836"/>
                  <a:pt x="303" y="831"/>
                </a:cubicBezTo>
                <a:cubicBezTo>
                  <a:pt x="284" y="839"/>
                  <a:pt x="280" y="838"/>
                  <a:pt x="280" y="820"/>
                </a:cubicBezTo>
                <a:cubicBezTo>
                  <a:pt x="262" y="822"/>
                  <a:pt x="244" y="826"/>
                  <a:pt x="226" y="826"/>
                </a:cubicBezTo>
                <a:cubicBezTo>
                  <a:pt x="213" y="826"/>
                  <a:pt x="200" y="821"/>
                  <a:pt x="187" y="819"/>
                </a:cubicBezTo>
                <a:cubicBezTo>
                  <a:pt x="181" y="819"/>
                  <a:pt x="174" y="822"/>
                  <a:pt x="168" y="823"/>
                </a:cubicBezTo>
                <a:cubicBezTo>
                  <a:pt x="161" y="823"/>
                  <a:pt x="154" y="821"/>
                  <a:pt x="148" y="821"/>
                </a:cubicBezTo>
                <a:cubicBezTo>
                  <a:pt x="150" y="815"/>
                  <a:pt x="152" y="810"/>
                  <a:pt x="155" y="801"/>
                </a:cubicBezTo>
                <a:cubicBezTo>
                  <a:pt x="146" y="799"/>
                  <a:pt x="136" y="797"/>
                  <a:pt x="126" y="795"/>
                </a:cubicBezTo>
                <a:cubicBezTo>
                  <a:pt x="126" y="793"/>
                  <a:pt x="126" y="792"/>
                  <a:pt x="126" y="790"/>
                </a:cubicBezTo>
                <a:cubicBezTo>
                  <a:pt x="182" y="776"/>
                  <a:pt x="238" y="762"/>
                  <a:pt x="294" y="747"/>
                </a:cubicBezTo>
                <a:cubicBezTo>
                  <a:pt x="294" y="746"/>
                  <a:pt x="294" y="745"/>
                  <a:pt x="293" y="743"/>
                </a:cubicBezTo>
                <a:cubicBezTo>
                  <a:pt x="273" y="735"/>
                  <a:pt x="252" y="728"/>
                  <a:pt x="232" y="720"/>
                </a:cubicBezTo>
                <a:cubicBezTo>
                  <a:pt x="232" y="718"/>
                  <a:pt x="233" y="716"/>
                  <a:pt x="233" y="714"/>
                </a:cubicBezTo>
                <a:cubicBezTo>
                  <a:pt x="239" y="715"/>
                  <a:pt x="244" y="716"/>
                  <a:pt x="252" y="717"/>
                </a:cubicBezTo>
                <a:cubicBezTo>
                  <a:pt x="247" y="712"/>
                  <a:pt x="244" y="708"/>
                  <a:pt x="238" y="701"/>
                </a:cubicBezTo>
                <a:cubicBezTo>
                  <a:pt x="253" y="705"/>
                  <a:pt x="265" y="708"/>
                  <a:pt x="278" y="712"/>
                </a:cubicBezTo>
                <a:cubicBezTo>
                  <a:pt x="273" y="704"/>
                  <a:pt x="269" y="699"/>
                  <a:pt x="266" y="695"/>
                </a:cubicBezTo>
                <a:cubicBezTo>
                  <a:pt x="272" y="691"/>
                  <a:pt x="279" y="689"/>
                  <a:pt x="285" y="686"/>
                </a:cubicBezTo>
                <a:cubicBezTo>
                  <a:pt x="274" y="677"/>
                  <a:pt x="265" y="669"/>
                  <a:pt x="256" y="662"/>
                </a:cubicBezTo>
                <a:cubicBezTo>
                  <a:pt x="262" y="658"/>
                  <a:pt x="268" y="655"/>
                  <a:pt x="278" y="648"/>
                </a:cubicBezTo>
                <a:cubicBezTo>
                  <a:pt x="260" y="645"/>
                  <a:pt x="245" y="641"/>
                  <a:pt x="230" y="641"/>
                </a:cubicBezTo>
                <a:cubicBezTo>
                  <a:pt x="217" y="641"/>
                  <a:pt x="210" y="639"/>
                  <a:pt x="204" y="626"/>
                </a:cubicBezTo>
                <a:cubicBezTo>
                  <a:pt x="201" y="617"/>
                  <a:pt x="190" y="611"/>
                  <a:pt x="182" y="606"/>
                </a:cubicBezTo>
                <a:cubicBezTo>
                  <a:pt x="164" y="595"/>
                  <a:pt x="164" y="596"/>
                  <a:pt x="179" y="578"/>
                </a:cubicBezTo>
                <a:cubicBezTo>
                  <a:pt x="173" y="576"/>
                  <a:pt x="168" y="575"/>
                  <a:pt x="164" y="573"/>
                </a:cubicBezTo>
                <a:cubicBezTo>
                  <a:pt x="185" y="546"/>
                  <a:pt x="205" y="519"/>
                  <a:pt x="243" y="512"/>
                </a:cubicBezTo>
                <a:cubicBezTo>
                  <a:pt x="242" y="510"/>
                  <a:pt x="241" y="508"/>
                  <a:pt x="240" y="506"/>
                </a:cubicBezTo>
                <a:cubicBezTo>
                  <a:pt x="210" y="509"/>
                  <a:pt x="180" y="515"/>
                  <a:pt x="150" y="513"/>
                </a:cubicBezTo>
                <a:cubicBezTo>
                  <a:pt x="123" y="511"/>
                  <a:pt x="91" y="522"/>
                  <a:pt x="69" y="493"/>
                </a:cubicBezTo>
                <a:cubicBezTo>
                  <a:pt x="53" y="514"/>
                  <a:pt x="37" y="498"/>
                  <a:pt x="23" y="495"/>
                </a:cubicBezTo>
                <a:cubicBezTo>
                  <a:pt x="20" y="488"/>
                  <a:pt x="17" y="482"/>
                  <a:pt x="16" y="476"/>
                </a:cubicBezTo>
                <a:cubicBezTo>
                  <a:pt x="13" y="465"/>
                  <a:pt x="12" y="452"/>
                  <a:pt x="25" y="448"/>
                </a:cubicBezTo>
                <a:cubicBezTo>
                  <a:pt x="37" y="445"/>
                  <a:pt x="35" y="437"/>
                  <a:pt x="32" y="432"/>
                </a:cubicBezTo>
                <a:cubicBezTo>
                  <a:pt x="20" y="414"/>
                  <a:pt x="34" y="407"/>
                  <a:pt x="44" y="398"/>
                </a:cubicBezTo>
                <a:cubicBezTo>
                  <a:pt x="52" y="404"/>
                  <a:pt x="61" y="410"/>
                  <a:pt x="69" y="416"/>
                </a:cubicBezTo>
                <a:cubicBezTo>
                  <a:pt x="71" y="415"/>
                  <a:pt x="72" y="414"/>
                  <a:pt x="74" y="413"/>
                </a:cubicBezTo>
                <a:cubicBezTo>
                  <a:pt x="72" y="407"/>
                  <a:pt x="71" y="397"/>
                  <a:pt x="68" y="396"/>
                </a:cubicBezTo>
                <a:cubicBezTo>
                  <a:pt x="61" y="395"/>
                  <a:pt x="52" y="398"/>
                  <a:pt x="44" y="398"/>
                </a:cubicBezTo>
                <a:close/>
                <a:moveTo>
                  <a:pt x="3086" y="869"/>
                </a:moveTo>
                <a:cubicBezTo>
                  <a:pt x="3086" y="868"/>
                  <a:pt x="3085" y="868"/>
                  <a:pt x="3085" y="867"/>
                </a:cubicBezTo>
                <a:cubicBezTo>
                  <a:pt x="3069" y="865"/>
                  <a:pt x="3054" y="863"/>
                  <a:pt x="3038" y="862"/>
                </a:cubicBezTo>
                <a:cubicBezTo>
                  <a:pt x="2981" y="857"/>
                  <a:pt x="2923" y="866"/>
                  <a:pt x="2866" y="860"/>
                </a:cubicBezTo>
                <a:cubicBezTo>
                  <a:pt x="2847" y="858"/>
                  <a:pt x="2828" y="863"/>
                  <a:pt x="2810" y="862"/>
                </a:cubicBezTo>
                <a:cubicBezTo>
                  <a:pt x="2774" y="860"/>
                  <a:pt x="2739" y="855"/>
                  <a:pt x="2703" y="854"/>
                </a:cubicBezTo>
                <a:cubicBezTo>
                  <a:pt x="2630" y="851"/>
                  <a:pt x="2558" y="850"/>
                  <a:pt x="2485" y="849"/>
                </a:cubicBezTo>
                <a:cubicBezTo>
                  <a:pt x="2474" y="848"/>
                  <a:pt x="2462" y="847"/>
                  <a:pt x="2451" y="846"/>
                </a:cubicBezTo>
                <a:cubicBezTo>
                  <a:pt x="2459" y="852"/>
                  <a:pt x="2469" y="854"/>
                  <a:pt x="2478" y="854"/>
                </a:cubicBezTo>
                <a:cubicBezTo>
                  <a:pt x="2521" y="856"/>
                  <a:pt x="2564" y="858"/>
                  <a:pt x="2607" y="860"/>
                </a:cubicBezTo>
                <a:cubicBezTo>
                  <a:pt x="2647" y="863"/>
                  <a:pt x="2688" y="867"/>
                  <a:pt x="2728" y="869"/>
                </a:cubicBezTo>
                <a:cubicBezTo>
                  <a:pt x="2799" y="871"/>
                  <a:pt x="2870" y="873"/>
                  <a:pt x="2942" y="875"/>
                </a:cubicBezTo>
                <a:cubicBezTo>
                  <a:pt x="2976" y="876"/>
                  <a:pt x="3011" y="877"/>
                  <a:pt x="3045" y="876"/>
                </a:cubicBezTo>
                <a:cubicBezTo>
                  <a:pt x="3059" y="876"/>
                  <a:pt x="3073" y="872"/>
                  <a:pt x="3086" y="869"/>
                </a:cubicBezTo>
                <a:close/>
                <a:moveTo>
                  <a:pt x="1567" y="812"/>
                </a:moveTo>
                <a:cubicBezTo>
                  <a:pt x="1567" y="812"/>
                  <a:pt x="1567" y="811"/>
                  <a:pt x="1566" y="810"/>
                </a:cubicBezTo>
                <a:cubicBezTo>
                  <a:pt x="1402" y="814"/>
                  <a:pt x="1237" y="818"/>
                  <a:pt x="1072" y="822"/>
                </a:cubicBezTo>
                <a:cubicBezTo>
                  <a:pt x="1098" y="827"/>
                  <a:pt x="1123" y="831"/>
                  <a:pt x="1148" y="832"/>
                </a:cubicBezTo>
                <a:cubicBezTo>
                  <a:pt x="1199" y="832"/>
                  <a:pt x="1249" y="829"/>
                  <a:pt x="1299" y="829"/>
                </a:cubicBezTo>
                <a:cubicBezTo>
                  <a:pt x="1358" y="828"/>
                  <a:pt x="1417" y="831"/>
                  <a:pt x="1476" y="828"/>
                </a:cubicBezTo>
                <a:cubicBezTo>
                  <a:pt x="1506" y="827"/>
                  <a:pt x="1536" y="818"/>
                  <a:pt x="1567" y="812"/>
                </a:cubicBezTo>
                <a:close/>
                <a:moveTo>
                  <a:pt x="3131" y="849"/>
                </a:moveTo>
                <a:cubicBezTo>
                  <a:pt x="3162" y="858"/>
                  <a:pt x="3196" y="839"/>
                  <a:pt x="3228" y="860"/>
                </a:cubicBezTo>
                <a:cubicBezTo>
                  <a:pt x="3183" y="862"/>
                  <a:pt x="3142" y="864"/>
                  <a:pt x="3102" y="866"/>
                </a:cubicBezTo>
                <a:cubicBezTo>
                  <a:pt x="3102" y="868"/>
                  <a:pt x="3102" y="869"/>
                  <a:pt x="3102" y="871"/>
                </a:cubicBezTo>
                <a:cubicBezTo>
                  <a:pt x="3198" y="871"/>
                  <a:pt x="3294" y="871"/>
                  <a:pt x="3390" y="871"/>
                </a:cubicBezTo>
                <a:cubicBezTo>
                  <a:pt x="3390" y="868"/>
                  <a:pt x="3390" y="865"/>
                  <a:pt x="3390" y="861"/>
                </a:cubicBezTo>
                <a:cubicBezTo>
                  <a:pt x="3348" y="861"/>
                  <a:pt x="3305" y="861"/>
                  <a:pt x="3263" y="861"/>
                </a:cubicBezTo>
                <a:cubicBezTo>
                  <a:pt x="3263" y="858"/>
                  <a:pt x="3263" y="855"/>
                  <a:pt x="3263" y="852"/>
                </a:cubicBezTo>
                <a:cubicBezTo>
                  <a:pt x="3294" y="852"/>
                  <a:pt x="3325" y="852"/>
                  <a:pt x="3357" y="852"/>
                </a:cubicBezTo>
                <a:cubicBezTo>
                  <a:pt x="3282" y="846"/>
                  <a:pt x="3207" y="825"/>
                  <a:pt x="3131" y="849"/>
                </a:cubicBezTo>
                <a:close/>
                <a:moveTo>
                  <a:pt x="1026" y="782"/>
                </a:moveTo>
                <a:cubicBezTo>
                  <a:pt x="1093" y="779"/>
                  <a:pt x="1164" y="775"/>
                  <a:pt x="1235" y="772"/>
                </a:cubicBezTo>
                <a:cubicBezTo>
                  <a:pt x="1228" y="768"/>
                  <a:pt x="1220" y="765"/>
                  <a:pt x="1212" y="765"/>
                </a:cubicBezTo>
                <a:cubicBezTo>
                  <a:pt x="1198" y="765"/>
                  <a:pt x="1184" y="768"/>
                  <a:pt x="1171" y="767"/>
                </a:cubicBezTo>
                <a:cubicBezTo>
                  <a:pt x="1125" y="766"/>
                  <a:pt x="1080" y="764"/>
                  <a:pt x="1034" y="764"/>
                </a:cubicBezTo>
                <a:cubicBezTo>
                  <a:pt x="1015" y="763"/>
                  <a:pt x="995" y="765"/>
                  <a:pt x="975" y="766"/>
                </a:cubicBezTo>
                <a:cubicBezTo>
                  <a:pt x="975" y="768"/>
                  <a:pt x="975" y="770"/>
                  <a:pt x="976" y="772"/>
                </a:cubicBezTo>
                <a:cubicBezTo>
                  <a:pt x="994" y="773"/>
                  <a:pt x="1013" y="775"/>
                  <a:pt x="1031" y="776"/>
                </a:cubicBezTo>
                <a:cubicBezTo>
                  <a:pt x="1031" y="778"/>
                  <a:pt x="1031" y="780"/>
                  <a:pt x="1031" y="781"/>
                </a:cubicBezTo>
                <a:cubicBezTo>
                  <a:pt x="1028" y="782"/>
                  <a:pt x="1025" y="782"/>
                  <a:pt x="1026" y="782"/>
                </a:cubicBezTo>
                <a:close/>
                <a:moveTo>
                  <a:pt x="1715" y="582"/>
                </a:moveTo>
                <a:cubicBezTo>
                  <a:pt x="1715" y="585"/>
                  <a:pt x="1715" y="587"/>
                  <a:pt x="1715" y="590"/>
                </a:cubicBezTo>
                <a:cubicBezTo>
                  <a:pt x="1775" y="590"/>
                  <a:pt x="1834" y="589"/>
                  <a:pt x="1893" y="590"/>
                </a:cubicBezTo>
                <a:cubicBezTo>
                  <a:pt x="1930" y="591"/>
                  <a:pt x="1968" y="583"/>
                  <a:pt x="2004" y="598"/>
                </a:cubicBezTo>
                <a:cubicBezTo>
                  <a:pt x="2013" y="601"/>
                  <a:pt x="2023" y="599"/>
                  <a:pt x="2033" y="600"/>
                </a:cubicBezTo>
                <a:cubicBezTo>
                  <a:pt x="2033" y="599"/>
                  <a:pt x="2033" y="598"/>
                  <a:pt x="2033" y="597"/>
                </a:cubicBezTo>
                <a:cubicBezTo>
                  <a:pt x="2024" y="596"/>
                  <a:pt x="2015" y="594"/>
                  <a:pt x="2006" y="593"/>
                </a:cubicBezTo>
                <a:cubicBezTo>
                  <a:pt x="2006" y="592"/>
                  <a:pt x="2006" y="590"/>
                  <a:pt x="2006" y="589"/>
                </a:cubicBezTo>
                <a:cubicBezTo>
                  <a:pt x="2032" y="588"/>
                  <a:pt x="2058" y="586"/>
                  <a:pt x="2084" y="585"/>
                </a:cubicBezTo>
                <a:cubicBezTo>
                  <a:pt x="2084" y="584"/>
                  <a:pt x="2084" y="583"/>
                  <a:pt x="2084" y="582"/>
                </a:cubicBezTo>
                <a:cubicBezTo>
                  <a:pt x="1961" y="582"/>
                  <a:pt x="1838" y="582"/>
                  <a:pt x="1715" y="582"/>
                </a:cubicBezTo>
                <a:close/>
                <a:moveTo>
                  <a:pt x="1860" y="846"/>
                </a:moveTo>
                <a:cubicBezTo>
                  <a:pt x="1973" y="858"/>
                  <a:pt x="2082" y="850"/>
                  <a:pt x="2190" y="852"/>
                </a:cubicBezTo>
                <a:cubicBezTo>
                  <a:pt x="2190" y="850"/>
                  <a:pt x="2190" y="848"/>
                  <a:pt x="2190" y="846"/>
                </a:cubicBezTo>
                <a:cubicBezTo>
                  <a:pt x="2082" y="846"/>
                  <a:pt x="1974" y="846"/>
                  <a:pt x="1860" y="846"/>
                </a:cubicBezTo>
                <a:close/>
                <a:moveTo>
                  <a:pt x="2732" y="497"/>
                </a:moveTo>
                <a:cubicBezTo>
                  <a:pt x="2732" y="499"/>
                  <a:pt x="2733" y="501"/>
                  <a:pt x="2733" y="503"/>
                </a:cubicBezTo>
                <a:cubicBezTo>
                  <a:pt x="2815" y="505"/>
                  <a:pt x="2897" y="507"/>
                  <a:pt x="2979" y="503"/>
                </a:cubicBezTo>
                <a:cubicBezTo>
                  <a:pt x="2979" y="501"/>
                  <a:pt x="2979" y="499"/>
                  <a:pt x="2979" y="497"/>
                </a:cubicBezTo>
                <a:cubicBezTo>
                  <a:pt x="2897" y="497"/>
                  <a:pt x="2815" y="497"/>
                  <a:pt x="2732" y="497"/>
                </a:cubicBezTo>
                <a:close/>
                <a:moveTo>
                  <a:pt x="1642" y="871"/>
                </a:moveTo>
                <a:cubicBezTo>
                  <a:pt x="1622" y="871"/>
                  <a:pt x="1604" y="871"/>
                  <a:pt x="1586" y="871"/>
                </a:cubicBezTo>
                <a:cubicBezTo>
                  <a:pt x="1586" y="871"/>
                  <a:pt x="1586" y="872"/>
                  <a:pt x="1586" y="873"/>
                </a:cubicBezTo>
                <a:cubicBezTo>
                  <a:pt x="1593" y="874"/>
                  <a:pt x="1600" y="874"/>
                  <a:pt x="1607" y="874"/>
                </a:cubicBezTo>
                <a:cubicBezTo>
                  <a:pt x="1607" y="876"/>
                  <a:pt x="1607" y="878"/>
                  <a:pt x="1607" y="879"/>
                </a:cubicBezTo>
                <a:cubicBezTo>
                  <a:pt x="1578" y="879"/>
                  <a:pt x="1548" y="879"/>
                  <a:pt x="1519" y="879"/>
                </a:cubicBezTo>
                <a:cubicBezTo>
                  <a:pt x="1519" y="881"/>
                  <a:pt x="1519" y="883"/>
                  <a:pt x="1519" y="885"/>
                </a:cubicBezTo>
                <a:cubicBezTo>
                  <a:pt x="1534" y="885"/>
                  <a:pt x="1550" y="885"/>
                  <a:pt x="1565" y="885"/>
                </a:cubicBezTo>
                <a:cubicBezTo>
                  <a:pt x="1565" y="886"/>
                  <a:pt x="1565" y="887"/>
                  <a:pt x="1565" y="889"/>
                </a:cubicBezTo>
                <a:cubicBezTo>
                  <a:pt x="1558" y="890"/>
                  <a:pt x="1551" y="891"/>
                  <a:pt x="1544" y="892"/>
                </a:cubicBezTo>
                <a:cubicBezTo>
                  <a:pt x="1544" y="893"/>
                  <a:pt x="1544" y="894"/>
                  <a:pt x="1544" y="895"/>
                </a:cubicBezTo>
                <a:cubicBezTo>
                  <a:pt x="1590" y="890"/>
                  <a:pt x="1636" y="885"/>
                  <a:pt x="1682" y="880"/>
                </a:cubicBezTo>
                <a:cubicBezTo>
                  <a:pt x="1682" y="879"/>
                  <a:pt x="1682" y="878"/>
                  <a:pt x="1682" y="877"/>
                </a:cubicBezTo>
                <a:cubicBezTo>
                  <a:pt x="1666" y="877"/>
                  <a:pt x="1651" y="877"/>
                  <a:pt x="1633" y="877"/>
                </a:cubicBezTo>
                <a:cubicBezTo>
                  <a:pt x="1637" y="874"/>
                  <a:pt x="1639" y="873"/>
                  <a:pt x="1642" y="871"/>
                </a:cubicBezTo>
                <a:close/>
                <a:moveTo>
                  <a:pt x="3146" y="164"/>
                </a:moveTo>
                <a:cubicBezTo>
                  <a:pt x="3146" y="166"/>
                  <a:pt x="3146" y="167"/>
                  <a:pt x="3146" y="168"/>
                </a:cubicBezTo>
                <a:cubicBezTo>
                  <a:pt x="3185" y="168"/>
                  <a:pt x="3224" y="168"/>
                  <a:pt x="3263" y="168"/>
                </a:cubicBezTo>
                <a:cubicBezTo>
                  <a:pt x="3237" y="156"/>
                  <a:pt x="3211" y="142"/>
                  <a:pt x="3180" y="155"/>
                </a:cubicBezTo>
                <a:cubicBezTo>
                  <a:pt x="3191" y="158"/>
                  <a:pt x="3202" y="160"/>
                  <a:pt x="3213" y="162"/>
                </a:cubicBezTo>
                <a:cubicBezTo>
                  <a:pt x="3213" y="163"/>
                  <a:pt x="3213" y="164"/>
                  <a:pt x="3212" y="164"/>
                </a:cubicBezTo>
                <a:cubicBezTo>
                  <a:pt x="3190" y="164"/>
                  <a:pt x="3168" y="164"/>
                  <a:pt x="3146" y="164"/>
                </a:cubicBezTo>
                <a:close/>
                <a:moveTo>
                  <a:pt x="2203" y="745"/>
                </a:moveTo>
                <a:cubicBezTo>
                  <a:pt x="2204" y="744"/>
                  <a:pt x="2204" y="742"/>
                  <a:pt x="2204" y="741"/>
                </a:cubicBezTo>
                <a:cubicBezTo>
                  <a:pt x="2221" y="743"/>
                  <a:pt x="2238" y="744"/>
                  <a:pt x="2256" y="746"/>
                </a:cubicBezTo>
                <a:cubicBezTo>
                  <a:pt x="2256" y="743"/>
                  <a:pt x="2256" y="741"/>
                  <a:pt x="2256" y="738"/>
                </a:cubicBezTo>
                <a:cubicBezTo>
                  <a:pt x="2212" y="738"/>
                  <a:pt x="2169" y="738"/>
                  <a:pt x="2125" y="738"/>
                </a:cubicBezTo>
                <a:cubicBezTo>
                  <a:pt x="2125" y="739"/>
                  <a:pt x="2125" y="740"/>
                  <a:pt x="2125" y="742"/>
                </a:cubicBezTo>
                <a:cubicBezTo>
                  <a:pt x="2157" y="744"/>
                  <a:pt x="2190" y="747"/>
                  <a:pt x="2222" y="750"/>
                </a:cubicBezTo>
                <a:cubicBezTo>
                  <a:pt x="2222" y="748"/>
                  <a:pt x="2223" y="747"/>
                  <a:pt x="2223" y="745"/>
                </a:cubicBezTo>
                <a:cubicBezTo>
                  <a:pt x="2216" y="745"/>
                  <a:pt x="2210" y="745"/>
                  <a:pt x="2203" y="745"/>
                </a:cubicBezTo>
                <a:close/>
                <a:moveTo>
                  <a:pt x="2500" y="797"/>
                </a:moveTo>
                <a:cubicBezTo>
                  <a:pt x="2500" y="796"/>
                  <a:pt x="2500" y="795"/>
                  <a:pt x="2500" y="794"/>
                </a:cubicBezTo>
                <a:cubicBezTo>
                  <a:pt x="2483" y="794"/>
                  <a:pt x="2466" y="794"/>
                  <a:pt x="2448" y="794"/>
                </a:cubicBezTo>
                <a:cubicBezTo>
                  <a:pt x="2431" y="794"/>
                  <a:pt x="2414" y="793"/>
                  <a:pt x="2397" y="793"/>
                </a:cubicBezTo>
                <a:cubicBezTo>
                  <a:pt x="2379" y="792"/>
                  <a:pt x="2362" y="791"/>
                  <a:pt x="2345" y="791"/>
                </a:cubicBezTo>
                <a:cubicBezTo>
                  <a:pt x="2329" y="791"/>
                  <a:pt x="2313" y="793"/>
                  <a:pt x="2296" y="794"/>
                </a:cubicBezTo>
                <a:cubicBezTo>
                  <a:pt x="2297" y="795"/>
                  <a:pt x="2297" y="796"/>
                  <a:pt x="2297" y="797"/>
                </a:cubicBezTo>
                <a:cubicBezTo>
                  <a:pt x="2364" y="797"/>
                  <a:pt x="2432" y="797"/>
                  <a:pt x="2500" y="797"/>
                </a:cubicBezTo>
                <a:close/>
                <a:moveTo>
                  <a:pt x="2362" y="737"/>
                </a:moveTo>
                <a:cubicBezTo>
                  <a:pt x="2363" y="736"/>
                  <a:pt x="2364" y="735"/>
                  <a:pt x="2364" y="733"/>
                </a:cubicBezTo>
                <a:cubicBezTo>
                  <a:pt x="2331" y="733"/>
                  <a:pt x="2299" y="733"/>
                  <a:pt x="2268" y="733"/>
                </a:cubicBezTo>
                <a:cubicBezTo>
                  <a:pt x="2287" y="757"/>
                  <a:pt x="2312" y="745"/>
                  <a:pt x="2335" y="744"/>
                </a:cubicBezTo>
                <a:cubicBezTo>
                  <a:pt x="2334" y="742"/>
                  <a:pt x="2332" y="741"/>
                  <a:pt x="2328" y="737"/>
                </a:cubicBezTo>
                <a:cubicBezTo>
                  <a:pt x="2341" y="737"/>
                  <a:pt x="2352" y="737"/>
                  <a:pt x="2362" y="737"/>
                </a:cubicBezTo>
                <a:close/>
                <a:moveTo>
                  <a:pt x="509" y="791"/>
                </a:moveTo>
                <a:cubicBezTo>
                  <a:pt x="482" y="772"/>
                  <a:pt x="449" y="774"/>
                  <a:pt x="433" y="791"/>
                </a:cubicBezTo>
                <a:cubicBezTo>
                  <a:pt x="456" y="791"/>
                  <a:pt x="480" y="791"/>
                  <a:pt x="509" y="791"/>
                </a:cubicBezTo>
                <a:close/>
                <a:moveTo>
                  <a:pt x="1394" y="774"/>
                </a:moveTo>
                <a:cubicBezTo>
                  <a:pt x="1394" y="773"/>
                  <a:pt x="1394" y="771"/>
                  <a:pt x="1394" y="769"/>
                </a:cubicBezTo>
                <a:cubicBezTo>
                  <a:pt x="1359" y="769"/>
                  <a:pt x="1324" y="769"/>
                  <a:pt x="1289" y="769"/>
                </a:cubicBezTo>
                <a:cubicBezTo>
                  <a:pt x="1289" y="771"/>
                  <a:pt x="1289" y="773"/>
                  <a:pt x="1289" y="774"/>
                </a:cubicBezTo>
                <a:cubicBezTo>
                  <a:pt x="1324" y="774"/>
                  <a:pt x="1359" y="774"/>
                  <a:pt x="1394" y="774"/>
                </a:cubicBezTo>
                <a:close/>
                <a:moveTo>
                  <a:pt x="2394" y="834"/>
                </a:moveTo>
                <a:cubicBezTo>
                  <a:pt x="2394" y="832"/>
                  <a:pt x="2394" y="829"/>
                  <a:pt x="2394" y="827"/>
                </a:cubicBezTo>
                <a:cubicBezTo>
                  <a:pt x="2364" y="825"/>
                  <a:pt x="2334" y="823"/>
                  <a:pt x="2304" y="820"/>
                </a:cubicBezTo>
                <a:cubicBezTo>
                  <a:pt x="2303" y="823"/>
                  <a:pt x="2303" y="826"/>
                  <a:pt x="2303" y="829"/>
                </a:cubicBezTo>
                <a:cubicBezTo>
                  <a:pt x="2333" y="831"/>
                  <a:pt x="2364" y="833"/>
                  <a:pt x="2394" y="834"/>
                </a:cubicBezTo>
                <a:close/>
                <a:moveTo>
                  <a:pt x="2941" y="921"/>
                </a:moveTo>
                <a:cubicBezTo>
                  <a:pt x="2941" y="922"/>
                  <a:pt x="2941" y="924"/>
                  <a:pt x="2941" y="925"/>
                </a:cubicBezTo>
                <a:cubicBezTo>
                  <a:pt x="2984" y="925"/>
                  <a:pt x="3027" y="925"/>
                  <a:pt x="3069" y="925"/>
                </a:cubicBezTo>
                <a:cubicBezTo>
                  <a:pt x="3069" y="924"/>
                  <a:pt x="3069" y="922"/>
                  <a:pt x="3069" y="921"/>
                </a:cubicBezTo>
                <a:cubicBezTo>
                  <a:pt x="3027" y="921"/>
                  <a:pt x="2984" y="921"/>
                  <a:pt x="2941" y="921"/>
                </a:cubicBezTo>
                <a:close/>
                <a:moveTo>
                  <a:pt x="1277" y="670"/>
                </a:moveTo>
                <a:cubicBezTo>
                  <a:pt x="1277" y="668"/>
                  <a:pt x="1277" y="667"/>
                  <a:pt x="1277" y="666"/>
                </a:cubicBezTo>
                <a:cubicBezTo>
                  <a:pt x="1242" y="666"/>
                  <a:pt x="1206" y="666"/>
                  <a:pt x="1171" y="666"/>
                </a:cubicBezTo>
                <a:cubicBezTo>
                  <a:pt x="1171" y="667"/>
                  <a:pt x="1171" y="668"/>
                  <a:pt x="1171" y="670"/>
                </a:cubicBezTo>
                <a:cubicBezTo>
                  <a:pt x="1206" y="670"/>
                  <a:pt x="1242" y="670"/>
                  <a:pt x="1277" y="670"/>
                </a:cubicBezTo>
                <a:close/>
                <a:moveTo>
                  <a:pt x="2225" y="905"/>
                </a:moveTo>
                <a:cubicBezTo>
                  <a:pt x="2225" y="907"/>
                  <a:pt x="2225" y="909"/>
                  <a:pt x="2225" y="910"/>
                </a:cubicBezTo>
                <a:cubicBezTo>
                  <a:pt x="2257" y="910"/>
                  <a:pt x="2289" y="910"/>
                  <a:pt x="2321" y="910"/>
                </a:cubicBezTo>
                <a:cubicBezTo>
                  <a:pt x="2321" y="909"/>
                  <a:pt x="2321" y="907"/>
                  <a:pt x="2321" y="905"/>
                </a:cubicBezTo>
                <a:cubicBezTo>
                  <a:pt x="2289" y="905"/>
                  <a:pt x="2257" y="905"/>
                  <a:pt x="2225" y="905"/>
                </a:cubicBezTo>
                <a:close/>
                <a:moveTo>
                  <a:pt x="2738" y="874"/>
                </a:moveTo>
                <a:cubicBezTo>
                  <a:pt x="2738" y="876"/>
                  <a:pt x="2737" y="879"/>
                  <a:pt x="2737" y="881"/>
                </a:cubicBezTo>
                <a:cubicBezTo>
                  <a:pt x="2769" y="886"/>
                  <a:pt x="2801" y="891"/>
                  <a:pt x="2834" y="896"/>
                </a:cubicBezTo>
                <a:cubicBezTo>
                  <a:pt x="2834" y="894"/>
                  <a:pt x="2834" y="893"/>
                  <a:pt x="2835" y="891"/>
                </a:cubicBezTo>
                <a:cubicBezTo>
                  <a:pt x="2821" y="890"/>
                  <a:pt x="2807" y="889"/>
                  <a:pt x="2793" y="886"/>
                </a:cubicBezTo>
                <a:cubicBezTo>
                  <a:pt x="2775" y="883"/>
                  <a:pt x="2756" y="878"/>
                  <a:pt x="2738" y="874"/>
                </a:cubicBezTo>
                <a:close/>
                <a:moveTo>
                  <a:pt x="1637" y="745"/>
                </a:moveTo>
                <a:cubicBezTo>
                  <a:pt x="1637" y="746"/>
                  <a:pt x="1637" y="748"/>
                  <a:pt x="1637" y="749"/>
                </a:cubicBezTo>
                <a:cubicBezTo>
                  <a:pt x="1672" y="749"/>
                  <a:pt x="1706" y="749"/>
                  <a:pt x="1741" y="749"/>
                </a:cubicBezTo>
                <a:cubicBezTo>
                  <a:pt x="1741" y="748"/>
                  <a:pt x="1741" y="746"/>
                  <a:pt x="1741" y="745"/>
                </a:cubicBezTo>
                <a:cubicBezTo>
                  <a:pt x="1706" y="745"/>
                  <a:pt x="1671" y="745"/>
                  <a:pt x="1637" y="745"/>
                </a:cubicBezTo>
                <a:close/>
                <a:moveTo>
                  <a:pt x="3074" y="946"/>
                </a:moveTo>
                <a:cubicBezTo>
                  <a:pt x="3054" y="925"/>
                  <a:pt x="3036" y="935"/>
                  <a:pt x="3019" y="935"/>
                </a:cubicBezTo>
                <a:cubicBezTo>
                  <a:pt x="3019" y="938"/>
                  <a:pt x="3019" y="940"/>
                  <a:pt x="3019" y="942"/>
                </a:cubicBezTo>
                <a:cubicBezTo>
                  <a:pt x="3036" y="944"/>
                  <a:pt x="3053" y="945"/>
                  <a:pt x="3074" y="946"/>
                </a:cubicBezTo>
                <a:close/>
                <a:moveTo>
                  <a:pt x="1219" y="846"/>
                </a:moveTo>
                <a:cubicBezTo>
                  <a:pt x="1219" y="847"/>
                  <a:pt x="1219" y="848"/>
                  <a:pt x="1219" y="848"/>
                </a:cubicBezTo>
                <a:cubicBezTo>
                  <a:pt x="1261" y="848"/>
                  <a:pt x="1302" y="848"/>
                  <a:pt x="1344" y="848"/>
                </a:cubicBezTo>
                <a:cubicBezTo>
                  <a:pt x="1344" y="848"/>
                  <a:pt x="1344" y="847"/>
                  <a:pt x="1344" y="846"/>
                </a:cubicBezTo>
                <a:cubicBezTo>
                  <a:pt x="1302" y="846"/>
                  <a:pt x="1261" y="846"/>
                  <a:pt x="1219" y="846"/>
                </a:cubicBezTo>
                <a:close/>
                <a:moveTo>
                  <a:pt x="3055" y="502"/>
                </a:moveTo>
                <a:cubicBezTo>
                  <a:pt x="3055" y="500"/>
                  <a:pt x="3055" y="498"/>
                  <a:pt x="3055" y="497"/>
                </a:cubicBezTo>
                <a:cubicBezTo>
                  <a:pt x="3038" y="497"/>
                  <a:pt x="3022" y="497"/>
                  <a:pt x="3005" y="497"/>
                </a:cubicBezTo>
                <a:cubicBezTo>
                  <a:pt x="3005" y="499"/>
                  <a:pt x="3006" y="502"/>
                  <a:pt x="3006" y="504"/>
                </a:cubicBezTo>
                <a:cubicBezTo>
                  <a:pt x="3022" y="504"/>
                  <a:pt x="3039" y="503"/>
                  <a:pt x="3055" y="502"/>
                </a:cubicBezTo>
                <a:close/>
                <a:moveTo>
                  <a:pt x="653" y="768"/>
                </a:moveTo>
                <a:cubicBezTo>
                  <a:pt x="653" y="771"/>
                  <a:pt x="654" y="774"/>
                  <a:pt x="654" y="776"/>
                </a:cubicBezTo>
                <a:cubicBezTo>
                  <a:pt x="686" y="775"/>
                  <a:pt x="718" y="773"/>
                  <a:pt x="750" y="771"/>
                </a:cubicBezTo>
                <a:cubicBezTo>
                  <a:pt x="750" y="770"/>
                  <a:pt x="750" y="769"/>
                  <a:pt x="750" y="768"/>
                </a:cubicBezTo>
                <a:cubicBezTo>
                  <a:pt x="717" y="768"/>
                  <a:pt x="685" y="768"/>
                  <a:pt x="653" y="768"/>
                </a:cubicBezTo>
                <a:close/>
                <a:moveTo>
                  <a:pt x="281" y="794"/>
                </a:moveTo>
                <a:cubicBezTo>
                  <a:pt x="282" y="797"/>
                  <a:pt x="283" y="800"/>
                  <a:pt x="283" y="802"/>
                </a:cubicBezTo>
                <a:cubicBezTo>
                  <a:pt x="302" y="798"/>
                  <a:pt x="320" y="794"/>
                  <a:pt x="338" y="790"/>
                </a:cubicBezTo>
                <a:cubicBezTo>
                  <a:pt x="338" y="788"/>
                  <a:pt x="338" y="786"/>
                  <a:pt x="337" y="784"/>
                </a:cubicBezTo>
                <a:cubicBezTo>
                  <a:pt x="318" y="787"/>
                  <a:pt x="300" y="791"/>
                  <a:pt x="281" y="794"/>
                </a:cubicBezTo>
                <a:close/>
                <a:moveTo>
                  <a:pt x="2788" y="721"/>
                </a:moveTo>
                <a:cubicBezTo>
                  <a:pt x="2762" y="704"/>
                  <a:pt x="2742" y="715"/>
                  <a:pt x="2722" y="721"/>
                </a:cubicBezTo>
                <a:cubicBezTo>
                  <a:pt x="2742" y="721"/>
                  <a:pt x="2762" y="721"/>
                  <a:pt x="2788" y="721"/>
                </a:cubicBezTo>
                <a:close/>
                <a:moveTo>
                  <a:pt x="3306" y="717"/>
                </a:moveTo>
                <a:cubicBezTo>
                  <a:pt x="3306" y="718"/>
                  <a:pt x="3305" y="720"/>
                  <a:pt x="3305" y="721"/>
                </a:cubicBezTo>
                <a:cubicBezTo>
                  <a:pt x="3332" y="724"/>
                  <a:pt x="3358" y="726"/>
                  <a:pt x="3384" y="728"/>
                </a:cubicBezTo>
                <a:cubicBezTo>
                  <a:pt x="3384" y="726"/>
                  <a:pt x="3384" y="724"/>
                  <a:pt x="3385" y="723"/>
                </a:cubicBezTo>
                <a:cubicBezTo>
                  <a:pt x="3358" y="721"/>
                  <a:pt x="3332" y="719"/>
                  <a:pt x="3306" y="717"/>
                </a:cubicBezTo>
                <a:close/>
                <a:moveTo>
                  <a:pt x="2322" y="606"/>
                </a:moveTo>
                <a:cubicBezTo>
                  <a:pt x="2322" y="604"/>
                  <a:pt x="2322" y="602"/>
                  <a:pt x="2322" y="601"/>
                </a:cubicBezTo>
                <a:cubicBezTo>
                  <a:pt x="2295" y="599"/>
                  <a:pt x="2268" y="598"/>
                  <a:pt x="2241" y="597"/>
                </a:cubicBezTo>
                <a:cubicBezTo>
                  <a:pt x="2241" y="598"/>
                  <a:pt x="2241" y="600"/>
                  <a:pt x="2241" y="601"/>
                </a:cubicBezTo>
                <a:cubicBezTo>
                  <a:pt x="2268" y="603"/>
                  <a:pt x="2295" y="604"/>
                  <a:pt x="2322" y="606"/>
                </a:cubicBezTo>
                <a:close/>
                <a:moveTo>
                  <a:pt x="2164" y="590"/>
                </a:moveTo>
                <a:cubicBezTo>
                  <a:pt x="2163" y="592"/>
                  <a:pt x="2163" y="593"/>
                  <a:pt x="2163" y="595"/>
                </a:cubicBezTo>
                <a:cubicBezTo>
                  <a:pt x="2173" y="597"/>
                  <a:pt x="2183" y="600"/>
                  <a:pt x="2193" y="600"/>
                </a:cubicBezTo>
                <a:cubicBezTo>
                  <a:pt x="2204" y="600"/>
                  <a:pt x="2214" y="598"/>
                  <a:pt x="2225" y="597"/>
                </a:cubicBezTo>
                <a:cubicBezTo>
                  <a:pt x="2225" y="596"/>
                  <a:pt x="2225" y="595"/>
                  <a:pt x="2225" y="595"/>
                </a:cubicBezTo>
                <a:cubicBezTo>
                  <a:pt x="2204" y="593"/>
                  <a:pt x="2184" y="592"/>
                  <a:pt x="2164" y="590"/>
                </a:cubicBezTo>
                <a:close/>
                <a:moveTo>
                  <a:pt x="2123" y="903"/>
                </a:moveTo>
                <a:cubicBezTo>
                  <a:pt x="2123" y="904"/>
                  <a:pt x="2123" y="905"/>
                  <a:pt x="2123" y="906"/>
                </a:cubicBezTo>
                <a:cubicBezTo>
                  <a:pt x="2152" y="906"/>
                  <a:pt x="2182" y="906"/>
                  <a:pt x="2211" y="906"/>
                </a:cubicBezTo>
                <a:cubicBezTo>
                  <a:pt x="2211" y="905"/>
                  <a:pt x="2211" y="904"/>
                  <a:pt x="2211" y="903"/>
                </a:cubicBezTo>
                <a:cubicBezTo>
                  <a:pt x="2182" y="903"/>
                  <a:pt x="2152" y="903"/>
                  <a:pt x="2123" y="903"/>
                </a:cubicBezTo>
                <a:close/>
                <a:moveTo>
                  <a:pt x="2261" y="828"/>
                </a:moveTo>
                <a:cubicBezTo>
                  <a:pt x="2261" y="827"/>
                  <a:pt x="2261" y="826"/>
                  <a:pt x="2261" y="825"/>
                </a:cubicBezTo>
                <a:cubicBezTo>
                  <a:pt x="2230" y="825"/>
                  <a:pt x="2199" y="825"/>
                  <a:pt x="2168" y="825"/>
                </a:cubicBezTo>
                <a:cubicBezTo>
                  <a:pt x="2168" y="826"/>
                  <a:pt x="2168" y="827"/>
                  <a:pt x="2168" y="828"/>
                </a:cubicBezTo>
                <a:cubicBezTo>
                  <a:pt x="2199" y="828"/>
                  <a:pt x="2230" y="828"/>
                  <a:pt x="2261" y="828"/>
                </a:cubicBezTo>
                <a:close/>
                <a:moveTo>
                  <a:pt x="955" y="661"/>
                </a:moveTo>
                <a:cubicBezTo>
                  <a:pt x="954" y="662"/>
                  <a:pt x="954" y="662"/>
                  <a:pt x="954" y="663"/>
                </a:cubicBezTo>
                <a:cubicBezTo>
                  <a:pt x="979" y="663"/>
                  <a:pt x="1004" y="663"/>
                  <a:pt x="1028" y="663"/>
                </a:cubicBezTo>
                <a:cubicBezTo>
                  <a:pt x="1028" y="661"/>
                  <a:pt x="1028" y="659"/>
                  <a:pt x="1028" y="657"/>
                </a:cubicBezTo>
                <a:cubicBezTo>
                  <a:pt x="1004" y="658"/>
                  <a:pt x="979" y="660"/>
                  <a:pt x="955" y="661"/>
                </a:cubicBezTo>
                <a:close/>
                <a:moveTo>
                  <a:pt x="1762" y="685"/>
                </a:moveTo>
                <a:cubicBezTo>
                  <a:pt x="1762" y="684"/>
                  <a:pt x="1762" y="683"/>
                  <a:pt x="1762" y="681"/>
                </a:cubicBezTo>
                <a:cubicBezTo>
                  <a:pt x="1742" y="681"/>
                  <a:pt x="1723" y="681"/>
                  <a:pt x="1703" y="681"/>
                </a:cubicBezTo>
                <a:cubicBezTo>
                  <a:pt x="1703" y="683"/>
                  <a:pt x="1703" y="684"/>
                  <a:pt x="1704" y="685"/>
                </a:cubicBezTo>
                <a:cubicBezTo>
                  <a:pt x="1723" y="685"/>
                  <a:pt x="1743" y="685"/>
                  <a:pt x="1762" y="685"/>
                </a:cubicBezTo>
                <a:close/>
                <a:moveTo>
                  <a:pt x="1364" y="872"/>
                </a:moveTo>
                <a:cubicBezTo>
                  <a:pt x="1365" y="875"/>
                  <a:pt x="1365" y="877"/>
                  <a:pt x="1365" y="880"/>
                </a:cubicBezTo>
                <a:cubicBezTo>
                  <a:pt x="1381" y="878"/>
                  <a:pt x="1398" y="877"/>
                  <a:pt x="1414" y="875"/>
                </a:cubicBezTo>
                <a:cubicBezTo>
                  <a:pt x="1414" y="874"/>
                  <a:pt x="1414" y="873"/>
                  <a:pt x="1414" y="872"/>
                </a:cubicBezTo>
                <a:cubicBezTo>
                  <a:pt x="1397" y="872"/>
                  <a:pt x="1381" y="872"/>
                  <a:pt x="1364" y="872"/>
                </a:cubicBezTo>
                <a:close/>
                <a:moveTo>
                  <a:pt x="2329" y="844"/>
                </a:moveTo>
                <a:cubicBezTo>
                  <a:pt x="2329" y="843"/>
                  <a:pt x="2329" y="841"/>
                  <a:pt x="2329" y="840"/>
                </a:cubicBezTo>
                <a:cubicBezTo>
                  <a:pt x="2312" y="840"/>
                  <a:pt x="2295" y="840"/>
                  <a:pt x="2278" y="840"/>
                </a:cubicBezTo>
                <a:cubicBezTo>
                  <a:pt x="2278" y="841"/>
                  <a:pt x="2278" y="843"/>
                  <a:pt x="2278" y="844"/>
                </a:cubicBezTo>
                <a:cubicBezTo>
                  <a:pt x="2295" y="844"/>
                  <a:pt x="2312" y="844"/>
                  <a:pt x="2329" y="844"/>
                </a:cubicBezTo>
                <a:close/>
                <a:moveTo>
                  <a:pt x="1447" y="801"/>
                </a:moveTo>
                <a:cubicBezTo>
                  <a:pt x="1447" y="802"/>
                  <a:pt x="1447" y="803"/>
                  <a:pt x="1447" y="804"/>
                </a:cubicBezTo>
                <a:cubicBezTo>
                  <a:pt x="1474" y="804"/>
                  <a:pt x="1501" y="804"/>
                  <a:pt x="1529" y="804"/>
                </a:cubicBezTo>
                <a:cubicBezTo>
                  <a:pt x="1529" y="803"/>
                  <a:pt x="1529" y="802"/>
                  <a:pt x="1529" y="801"/>
                </a:cubicBezTo>
                <a:cubicBezTo>
                  <a:pt x="1501" y="801"/>
                  <a:pt x="1474" y="801"/>
                  <a:pt x="1447" y="801"/>
                </a:cubicBezTo>
                <a:close/>
                <a:moveTo>
                  <a:pt x="2649" y="874"/>
                </a:moveTo>
                <a:cubicBezTo>
                  <a:pt x="2649" y="876"/>
                  <a:pt x="2650" y="879"/>
                  <a:pt x="2650" y="882"/>
                </a:cubicBezTo>
                <a:cubicBezTo>
                  <a:pt x="2664" y="880"/>
                  <a:pt x="2678" y="878"/>
                  <a:pt x="2691" y="876"/>
                </a:cubicBezTo>
                <a:cubicBezTo>
                  <a:pt x="2691" y="874"/>
                  <a:pt x="2691" y="873"/>
                  <a:pt x="2691" y="871"/>
                </a:cubicBezTo>
                <a:cubicBezTo>
                  <a:pt x="2677" y="872"/>
                  <a:pt x="2663" y="873"/>
                  <a:pt x="2649" y="874"/>
                </a:cubicBezTo>
                <a:close/>
                <a:moveTo>
                  <a:pt x="2434" y="678"/>
                </a:moveTo>
                <a:cubicBezTo>
                  <a:pt x="2434" y="677"/>
                  <a:pt x="2434" y="675"/>
                  <a:pt x="2434" y="674"/>
                </a:cubicBezTo>
                <a:cubicBezTo>
                  <a:pt x="2409" y="675"/>
                  <a:pt x="2384" y="677"/>
                  <a:pt x="2360" y="678"/>
                </a:cubicBezTo>
                <a:cubicBezTo>
                  <a:pt x="2360" y="680"/>
                  <a:pt x="2360" y="681"/>
                  <a:pt x="2360" y="682"/>
                </a:cubicBezTo>
                <a:cubicBezTo>
                  <a:pt x="2385" y="681"/>
                  <a:pt x="2410" y="679"/>
                  <a:pt x="2434" y="678"/>
                </a:cubicBezTo>
                <a:close/>
                <a:moveTo>
                  <a:pt x="2441" y="598"/>
                </a:moveTo>
                <a:cubicBezTo>
                  <a:pt x="2441" y="596"/>
                  <a:pt x="2441" y="594"/>
                  <a:pt x="2441" y="593"/>
                </a:cubicBezTo>
                <a:cubicBezTo>
                  <a:pt x="2423" y="593"/>
                  <a:pt x="2404" y="593"/>
                  <a:pt x="2386" y="593"/>
                </a:cubicBezTo>
                <a:cubicBezTo>
                  <a:pt x="2386" y="594"/>
                  <a:pt x="2386" y="596"/>
                  <a:pt x="2386" y="598"/>
                </a:cubicBezTo>
                <a:cubicBezTo>
                  <a:pt x="2405" y="598"/>
                  <a:pt x="2423" y="598"/>
                  <a:pt x="2441" y="598"/>
                </a:cubicBezTo>
                <a:close/>
              </a:path>
            </a:pathLst>
          </a:custGeom>
          <a:solidFill>
            <a:srgbClr val="CEE7FA"/>
          </a:solidFill>
          <a:ln>
            <a:noFill/>
          </a:ln>
        </p:spPr>
        <p:txBody>
          <a:bodyPr vert="horz" wrap="square" lIns="100600" tIns="50300" rIns="100600" bIns="5030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Designing Scalable Algorithms for P Problems</a:t>
            </a:r>
          </a:p>
        </p:txBody>
      </p:sp>
      <p:sp>
        <p:nvSpPr>
          <p:cNvPr id="19" name="标题 24">
            <a:extLst>
              <a:ext uri="{FF2B5EF4-FFF2-40B4-BE49-F238E27FC236}">
                <a16:creationId xmlns:a16="http://schemas.microsoft.com/office/drawing/2014/main" id="{198BD85F-CDAC-4541-A66D-E0464A78787C}"/>
              </a:ext>
            </a:extLst>
          </p:cNvPr>
          <p:cNvSpPr txBox="1">
            <a:spLocks/>
          </p:cNvSpPr>
          <p:nvPr/>
        </p:nvSpPr>
        <p:spPr>
          <a:xfrm>
            <a:off x="563626" y="718642"/>
            <a:ext cx="8997950" cy="561975"/>
          </a:xfrm>
          <a:prstGeom prst="rect">
            <a:avLst/>
          </a:prstGeom>
        </p:spPr>
        <p:txBody>
          <a:bodyPr vert="horz" wrap="square" lIns="100838" tIns="50419" rIns="100838" bIns="50419" rtlCol="0" anchor="t">
            <a:noAutofit/>
          </a:bodyPr>
          <a:lstStyle>
            <a:lvl1pPr algn="l" defTabSz="101900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/>
                <a:ea typeface="楷体_GB2312"/>
                <a:cs typeface="Arial" pitchFamily="34" charset="0"/>
              </a:defRPr>
            </a:lvl1pPr>
          </a:lstStyle>
          <a:p>
            <a:pPr lvl="0"/>
            <a:r>
              <a:rPr lang="en-US" altLang="zh-CN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Motivations</a:t>
            </a:r>
            <a:endParaRPr lang="zh-CN" altLang="en-US" sz="3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圆角矩形 16">
            <a:extLst>
              <a:ext uri="{FF2B5EF4-FFF2-40B4-BE49-F238E27FC236}">
                <a16:creationId xmlns:a16="http://schemas.microsoft.com/office/drawing/2014/main" id="{AFB9EDAB-E0E7-4D46-83BD-5FFE37B22044}"/>
              </a:ext>
            </a:extLst>
          </p:cNvPr>
          <p:cNvSpPr/>
          <p:nvPr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3" name="箭头: 右 100">
            <a:extLst>
              <a:ext uri="{FF2B5EF4-FFF2-40B4-BE49-F238E27FC236}">
                <a16:creationId xmlns:a16="http://schemas.microsoft.com/office/drawing/2014/main" id="{40675CD9-B1E0-EA89-C429-B1659971BC9F}"/>
              </a:ext>
            </a:extLst>
          </p:cNvPr>
          <p:cNvSpPr/>
          <p:nvPr/>
        </p:nvSpPr>
        <p:spPr bwMode="auto">
          <a:xfrm>
            <a:off x="931885" y="4027689"/>
            <a:ext cx="1440000" cy="383553"/>
          </a:xfrm>
          <a:prstGeom prst="rightArrow">
            <a:avLst/>
          </a:prstGeom>
          <a:solidFill>
            <a:srgbClr val="4F81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箭头: 右 100">
            <a:extLst>
              <a:ext uri="{FF2B5EF4-FFF2-40B4-BE49-F238E27FC236}">
                <a16:creationId xmlns:a16="http://schemas.microsoft.com/office/drawing/2014/main" id="{50035038-E2FD-6AC1-24DD-E20251FD843C}"/>
              </a:ext>
            </a:extLst>
          </p:cNvPr>
          <p:cNvSpPr/>
          <p:nvPr/>
        </p:nvSpPr>
        <p:spPr bwMode="auto">
          <a:xfrm>
            <a:off x="4054572" y="4027689"/>
            <a:ext cx="1440000" cy="383553"/>
          </a:xfrm>
          <a:prstGeom prst="rightArrow">
            <a:avLst/>
          </a:prstGeom>
          <a:solidFill>
            <a:srgbClr val="4F81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101568A-B43F-56E6-A2F1-EC51289ED16C}"/>
              </a:ext>
            </a:extLst>
          </p:cNvPr>
          <p:cNvSpPr txBox="1"/>
          <p:nvPr/>
        </p:nvSpPr>
        <p:spPr>
          <a:xfrm>
            <a:off x="3984188" y="3619154"/>
            <a:ext cx="1510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Class P</a:t>
            </a:r>
            <a:endParaRPr lang="zh-CN" altLang="en-US" sz="22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E5FE129-227C-8A25-BE2F-D22CD92F7238}"/>
              </a:ext>
            </a:extLst>
          </p:cNvPr>
          <p:cNvSpPr txBox="1"/>
          <p:nvPr/>
        </p:nvSpPr>
        <p:spPr>
          <a:xfrm>
            <a:off x="804739" y="3615838"/>
            <a:ext cx="16656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Class NP</a:t>
            </a:r>
            <a:endParaRPr lang="zh-CN" altLang="en-US" sz="22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447E85C-71BA-2642-A5AA-9997E8B0E290}"/>
              </a:ext>
            </a:extLst>
          </p:cNvPr>
          <p:cNvSpPr/>
          <p:nvPr/>
        </p:nvSpPr>
        <p:spPr bwMode="auto">
          <a:xfrm>
            <a:off x="4655720" y="4138699"/>
            <a:ext cx="115464" cy="14087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箭头: 右 100">
            <a:extLst>
              <a:ext uri="{FF2B5EF4-FFF2-40B4-BE49-F238E27FC236}">
                <a16:creationId xmlns:a16="http://schemas.microsoft.com/office/drawing/2014/main" id="{E582100D-2F99-5A3C-C5E4-07AC9FC64DFC}"/>
              </a:ext>
            </a:extLst>
          </p:cNvPr>
          <p:cNvSpPr/>
          <p:nvPr/>
        </p:nvSpPr>
        <p:spPr bwMode="auto">
          <a:xfrm>
            <a:off x="7350268" y="4027689"/>
            <a:ext cx="1440000" cy="383553"/>
          </a:xfrm>
          <a:prstGeom prst="rightArrow">
            <a:avLst/>
          </a:prstGeom>
          <a:solidFill>
            <a:srgbClr val="4F81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1B93B17-4BC5-9C75-B2C2-333C9DB59FC2}"/>
              </a:ext>
            </a:extLst>
          </p:cNvPr>
          <p:cNvSpPr txBox="1"/>
          <p:nvPr/>
        </p:nvSpPr>
        <p:spPr>
          <a:xfrm>
            <a:off x="7224548" y="3693617"/>
            <a:ext cx="1582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200" b="1" dirty="0">
                <a:solidFill>
                  <a:srgbClr val="0159A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Class S</a:t>
            </a:r>
            <a:endParaRPr lang="zh-CN" altLang="en-US" sz="2200" b="1" dirty="0">
              <a:solidFill>
                <a:srgbClr val="0159AA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EDF02C3-C157-A8AB-4BF6-853CC4023612}"/>
              </a:ext>
            </a:extLst>
          </p:cNvPr>
          <p:cNvSpPr/>
          <p:nvPr/>
        </p:nvSpPr>
        <p:spPr bwMode="auto">
          <a:xfrm>
            <a:off x="7971556" y="4138699"/>
            <a:ext cx="115464" cy="14087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89F07C82-B2BA-18DB-8BDE-DF3CFD9F4194}"/>
              </a:ext>
            </a:extLst>
          </p:cNvPr>
          <p:cNvSpPr/>
          <p:nvPr/>
        </p:nvSpPr>
        <p:spPr bwMode="auto">
          <a:xfrm>
            <a:off x="1599468" y="4145712"/>
            <a:ext cx="115464" cy="14087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3AADADC-3415-4057-A1D0-2F93EC7DCA89}"/>
              </a:ext>
            </a:extLst>
          </p:cNvPr>
          <p:cNvSpPr/>
          <p:nvPr/>
        </p:nvSpPr>
        <p:spPr>
          <a:xfrm>
            <a:off x="3553193" y="4679082"/>
            <a:ext cx="24129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Solvable </a:t>
            </a:r>
          </a:p>
          <a:p>
            <a:pPr lvl="0" algn="ctr">
              <a:defRPr/>
            </a:pP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in Polynomial Time </a:t>
            </a:r>
            <a:endParaRPr lang="en-US" altLang="zh-CN" sz="2100" b="1" dirty="0">
              <a:solidFill>
                <a:prstClr val="black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FC71AD9-A83B-7D9B-A124-4E13D3FEB9D6}"/>
              </a:ext>
            </a:extLst>
          </p:cNvPr>
          <p:cNvSpPr/>
          <p:nvPr/>
        </p:nvSpPr>
        <p:spPr>
          <a:xfrm>
            <a:off x="6566427" y="4682020"/>
            <a:ext cx="3007682" cy="1098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100" b="1" dirty="0">
                <a:solidFill>
                  <a:srgbClr val="005AAA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Capable</a:t>
            </a:r>
            <a:r>
              <a:rPr lang="en-US" altLang="zh-CN" sz="2100" dirty="0">
                <a:solidFill>
                  <a:srgbClr val="005AAA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altLang="zh-CN" sz="2100" dirty="0">
                <a:solidFill>
                  <a:srgbClr val="005AAA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to handle big inputs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en-US" altLang="zh-CN" dirty="0">
                <a:solidFill>
                  <a:srgbClr val="005AAA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(nearly linear or sub-linear)</a:t>
            </a:r>
            <a:endParaRPr lang="en-US" altLang="zh-CN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5AA8AFA-B768-284E-F063-BFEB65BD47C4}"/>
              </a:ext>
            </a:extLst>
          </p:cNvPr>
          <p:cNvSpPr/>
          <p:nvPr/>
        </p:nvSpPr>
        <p:spPr>
          <a:xfrm>
            <a:off x="493490" y="4679082"/>
            <a:ext cx="239687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Verifiable</a:t>
            </a: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in Polynomial Time 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E6C31AB-B657-1C83-FE07-F6670B7BC027}"/>
              </a:ext>
            </a:extLst>
          </p:cNvPr>
          <p:cNvSpPr/>
          <p:nvPr/>
        </p:nvSpPr>
        <p:spPr>
          <a:xfrm>
            <a:off x="6059342" y="3994197"/>
            <a:ext cx="659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❓</a:t>
            </a:r>
            <a:endParaRPr lang="en-US" altLang="zh-CN" sz="3200" b="1"/>
          </a:p>
        </p:txBody>
      </p:sp>
      <p:cxnSp>
        <p:nvCxnSpPr>
          <p:cNvPr id="30" name="直接连接符 5">
            <a:extLst>
              <a:ext uri="{FF2B5EF4-FFF2-40B4-BE49-F238E27FC236}">
                <a16:creationId xmlns:a16="http://schemas.microsoft.com/office/drawing/2014/main" id="{2A00785C-7C02-3BDD-CF0C-2168570076BC}"/>
              </a:ext>
            </a:extLst>
          </p:cNvPr>
          <p:cNvCxnSpPr/>
          <p:nvPr/>
        </p:nvCxnSpPr>
        <p:spPr bwMode="auto">
          <a:xfrm flipH="1" flipV="1">
            <a:off x="6330724" y="4679082"/>
            <a:ext cx="0" cy="18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D8C0B134-3CD9-A679-57EF-0A1BDA2A4BF6}"/>
              </a:ext>
            </a:extLst>
          </p:cNvPr>
          <p:cNvSpPr/>
          <p:nvPr/>
        </p:nvSpPr>
        <p:spPr>
          <a:xfrm>
            <a:off x="2843906" y="6641883"/>
            <a:ext cx="70826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100" b="1" dirty="0">
                <a:solidFill>
                  <a:srgbClr val="C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Focus: </a:t>
            </a:r>
            <a:r>
              <a:rPr lang="en-US" altLang="zh-CN" sz="2100" dirty="0">
                <a:solidFill>
                  <a:srgbClr val="C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Random-Walk Probability Estimation on Large Graphs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379ED33-38A2-8B58-F089-D6B60F244557}"/>
              </a:ext>
            </a:extLst>
          </p:cNvPr>
          <p:cNvSpPr txBox="1"/>
          <p:nvPr/>
        </p:nvSpPr>
        <p:spPr bwMode="auto">
          <a:xfrm>
            <a:off x="2342373" y="2474600"/>
            <a:ext cx="7019686" cy="3995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909" tIns="45455" rIns="90909" bIns="45455" rtlCol="0" anchor="ctr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by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winner of Gödel Prize, 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Prof. Shang-Hua Teng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3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4.9|9.2|8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"/>
</p:tagLst>
</file>

<file path=ppt/theme/theme1.xml><?xml version="1.0" encoding="utf-8"?>
<a:theme xmlns:a="http://schemas.openxmlformats.org/drawingml/2006/main" name="CICC IBD">
  <a:themeElements>
    <a:clrScheme name="自定义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BAA7B"/>
      </a:accent1>
      <a:accent2>
        <a:srgbClr val="BEC0C2"/>
      </a:accent2>
      <a:accent3>
        <a:srgbClr val="C7674B"/>
      </a:accent3>
      <a:accent4>
        <a:srgbClr val="8A90A5"/>
      </a:accent4>
      <a:accent5>
        <a:srgbClr val="DF9753"/>
      </a:accent5>
      <a:accent6>
        <a:srgbClr val="DEC9AC"/>
      </a:accent6>
      <a:hlink>
        <a:srgbClr val="0000FF"/>
      </a:hlink>
      <a:folHlink>
        <a:srgbClr val="800080"/>
      </a:folHlink>
    </a:clrScheme>
    <a:fontScheme name="IBD">
      <a:majorFont>
        <a:latin typeface="Arial"/>
        <a:ea typeface="楷体_GB2312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>
        <a:ln w="12700">
          <a:solidFill>
            <a:srgbClr val="000000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 bwMode="auto">
        <a:solidFill>
          <a:srgbClr val="CEE7FA"/>
        </a:solidFill>
        <a:ln w="9525" algn="ctr">
          <a:solidFill>
            <a:schemeClr val="bg1">
              <a:lumMod val="75000"/>
            </a:schemeClr>
          </a:solidFill>
          <a:miter lim="800000"/>
          <a:headEnd/>
          <a:tailEnd/>
        </a:ln>
        <a:effectLst/>
      </a:spPr>
      <a:bodyPr lIns="90909" tIns="45455" rIns="90909" bIns="45455" anchor="ctr"/>
      <a:lstStyle>
        <a:defPPr marL="170543" indent="-170543">
          <a:spcBef>
            <a:spcPts val="0"/>
          </a:spcBef>
          <a:buFont typeface="Wingdings" pitchFamily="2" charset="2"/>
          <a:buChar char="n"/>
          <a:defRPr dirty="0">
            <a:solidFill>
              <a:prstClr val="black"/>
            </a:solidFill>
          </a:defRPr>
        </a:defPPr>
      </a:lstStyle>
    </a:txDef>
  </a:objectDefaults>
  <a:extraClrSchemeLst/>
  <a:custClrLst>
    <a:custClr name="次要文本色">
      <a:srgbClr val="DECEA6"/>
    </a:custClr>
    <a:custClr name="主要文本色">
      <a:srgbClr val="ECECEC"/>
    </a:custClr>
    <a:custClr name="其他文本色">
      <a:srgbClr val="E7B17E"/>
    </a:custClr>
    <a:custClr name="标题/核心色">
      <a:srgbClr val="9B351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图表色1">
      <a:srgbClr val="CBAA7B"/>
    </a:custClr>
    <a:custClr name="图表色2">
      <a:srgbClr val="BEC0C2"/>
    </a:custClr>
    <a:custClr name="图表色3">
      <a:srgbClr val="C7674B"/>
    </a:custClr>
    <a:custClr name="图表色4">
      <a:srgbClr val="8A90A5"/>
    </a:custClr>
    <a:custClr name="图表色5">
      <a:srgbClr val="DF9753"/>
    </a:custClr>
    <a:custClr name="图表色6">
      <a:srgbClr val="DEC9AC"/>
    </a:custClr>
    <a:custClr name="图表色7">
      <a:srgbClr val="E5E6E7"/>
    </a:custClr>
    <a:custClr name="图表色8">
      <a:srgbClr val="D58D78"/>
    </a:custClr>
    <a:custClr name="图表色9">
      <a:srgbClr val="B1B5C3"/>
    </a:custClr>
    <a:custClr name="图表色10">
      <a:srgbClr val="E7B17E"/>
    </a:custClr>
    <a:custClr name="补充文本色1">
      <a:srgbClr val="B4A28D"/>
    </a:custClr>
    <a:custClr name="补充文本色2">
      <a:srgbClr val="CDC1B3"/>
    </a:custClr>
    <a:custClr name="补充文本色3">
      <a:srgbClr val="D8BF9A"/>
    </a:custClr>
    <a:custClr name="补充文本色4">
      <a:srgbClr val="D8D9DA"/>
    </a:custClr>
    <a:custClr name="补充文本色5">
      <a:srgbClr val="E5B9AD"/>
    </a:custClr>
    <a:custClr name="补充文本色6">
      <a:srgbClr val="DFD8E6"/>
    </a:custClr>
    <a:custClr name="补充文本色7">
      <a:srgbClr val="636B87"/>
    </a:custClr>
    <a:custClr name="补充文本色8">
      <a:srgbClr val="CFB77B"/>
    </a:custClr>
    <a:custClr name="补充文本色9">
      <a:srgbClr val="B9411E"/>
    </a:custClr>
    <a:custClr name="补充文本色10">
      <a:srgbClr val="D77D28"/>
    </a:custClr>
    <a:custClr name="线条色1">
      <a:srgbClr val="731E00"/>
    </a:custClr>
    <a:custClr name="线条色2">
      <a:srgbClr val="BD8C46"/>
    </a:custClr>
    <a:custClr name="线条色3">
      <a:srgbClr val="3C4669"/>
    </a:custClr>
    <a:custClr name="线条色4">
      <a:srgbClr val="7F7F7F"/>
    </a:custClr>
    <a:custClr name="线条色5">
      <a:srgbClr val="0070C0"/>
    </a:custClr>
    <a:custClr name="线条色6">
      <a:srgbClr val="9B69FF"/>
    </a:custClr>
    <a:custClr name="线条色7">
      <a:srgbClr val="D77D28"/>
    </a:custClr>
    <a:custClr name="线条色8">
      <a:srgbClr val="826441"/>
    </a:custClr>
    <a:custClr>
      <a:srgbClr val="FFFFFF"/>
    </a:custClr>
    <a:custClr>
      <a:srgbClr val="FFFFFF"/>
    </a:custClr>
  </a:custClr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75250</TotalTime>
  <Words>4521</Words>
  <Application>Microsoft Macintosh PowerPoint</Application>
  <PresentationFormat>自定义</PresentationFormat>
  <Paragraphs>1237</Paragraphs>
  <Slides>75</Slides>
  <Notes>74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75</vt:i4>
      </vt:variant>
    </vt:vector>
  </HeadingPairs>
  <TitlesOfParts>
    <vt:vector size="88" baseType="lpstr">
      <vt:lpstr>等线</vt:lpstr>
      <vt:lpstr>楷体</vt:lpstr>
      <vt:lpstr>楷体</vt:lpstr>
      <vt:lpstr>楷体_GB2312</vt:lpstr>
      <vt:lpstr>Söhne</vt:lpstr>
      <vt:lpstr>Arial</vt:lpstr>
      <vt:lpstr>Calibri</vt:lpstr>
      <vt:lpstr>Calibri Light</vt:lpstr>
      <vt:lpstr>Cambria Math</vt:lpstr>
      <vt:lpstr>Comic Sans MS</vt:lpstr>
      <vt:lpstr>Times New Roman</vt:lpstr>
      <vt:lpstr>Wingdings</vt:lpstr>
      <vt:lpstr>CICC IBD</vt:lpstr>
      <vt:lpstr>PowerPoint 演示文稿</vt:lpstr>
      <vt:lpstr>Outline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PowerPoint 演示文稿</vt:lpstr>
      <vt:lpstr>Random Walks on Graphs</vt:lpstr>
      <vt:lpstr>Random Walks on Graphs</vt:lpstr>
      <vt:lpstr>α-Discounted Random Walks (α-Walks)</vt:lpstr>
      <vt:lpstr>PageRank</vt:lpstr>
      <vt:lpstr>Personalized PageRank (PPR)</vt:lpstr>
      <vt:lpstr>PageRank and PPR</vt:lpstr>
      <vt:lpstr>PowerPoint 演示文稿</vt:lpstr>
      <vt:lpstr>PowerPoint 演示文稿</vt:lpstr>
      <vt:lpstr>Applications</vt:lpstr>
      <vt:lpstr>Query Types</vt:lpstr>
      <vt:lpstr>Query Types</vt:lpstr>
      <vt:lpstr>Query Types</vt:lpstr>
      <vt:lpstr>Problem Definition</vt:lpstr>
      <vt:lpstr>Graph Access Model</vt:lpstr>
      <vt:lpstr>PowerPoint 演示文稿</vt:lpstr>
      <vt:lpstr>Outline</vt:lpstr>
      <vt:lpstr>The Monte-Carlo Method [InternetMath ’05]</vt:lpstr>
      <vt:lpstr>PowerPoint 演示文稿</vt:lpstr>
      <vt:lpstr>The Monte-Carlo Method [InternetMath ’05]</vt:lpstr>
      <vt:lpstr>PowerPoint 演示文稿</vt:lpstr>
      <vt:lpstr>Monte Carlo + Push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Three More things: Single Target PPR</vt:lpstr>
      <vt:lpstr>PowerPoint 演示文稿</vt:lpstr>
      <vt:lpstr>PowerPoint 演示文稿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wanghanzhi</dc:creator>
  <cp:lastModifiedBy>ep437</cp:lastModifiedBy>
  <cp:revision>2375</cp:revision>
  <dcterms:created xsi:type="dcterms:W3CDTF">2011-06-28T01:27:34Z</dcterms:created>
  <dcterms:modified xsi:type="dcterms:W3CDTF">2024-05-17T08:09:28Z</dcterms:modified>
</cp:coreProperties>
</file>